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67"/>
  </p:notesMasterIdLst>
  <p:sldIdLst>
    <p:sldId id="256" r:id="rId6"/>
    <p:sldId id="257" r:id="rId7"/>
    <p:sldId id="259" r:id="rId8"/>
    <p:sldId id="324" r:id="rId9"/>
    <p:sldId id="333" r:id="rId10"/>
    <p:sldId id="334" r:id="rId11"/>
    <p:sldId id="335" r:id="rId12"/>
    <p:sldId id="336" r:id="rId13"/>
    <p:sldId id="337" r:id="rId14"/>
    <p:sldId id="278" r:id="rId15"/>
    <p:sldId id="340" r:id="rId16"/>
    <p:sldId id="339" r:id="rId17"/>
    <p:sldId id="277" r:id="rId18"/>
    <p:sldId id="338" r:id="rId19"/>
    <p:sldId id="279" r:id="rId20"/>
    <p:sldId id="280" r:id="rId21"/>
    <p:sldId id="342" r:id="rId22"/>
    <p:sldId id="281" r:id="rId23"/>
    <p:sldId id="343" r:id="rId24"/>
    <p:sldId id="282" r:id="rId25"/>
    <p:sldId id="284" r:id="rId26"/>
    <p:sldId id="288" r:id="rId27"/>
    <p:sldId id="289" r:id="rId28"/>
    <p:sldId id="290" r:id="rId29"/>
    <p:sldId id="291" r:id="rId30"/>
    <p:sldId id="292" r:id="rId31"/>
    <p:sldId id="293" r:id="rId32"/>
    <p:sldId id="294" r:id="rId33"/>
    <p:sldId id="295" r:id="rId34"/>
    <p:sldId id="296" r:id="rId35"/>
    <p:sldId id="297" r:id="rId36"/>
    <p:sldId id="298" r:id="rId37"/>
    <p:sldId id="347" r:id="rId38"/>
    <p:sldId id="348" r:id="rId39"/>
    <p:sldId id="349" r:id="rId40"/>
    <p:sldId id="350" r:id="rId41"/>
    <p:sldId id="301" r:id="rId42"/>
    <p:sldId id="303" r:id="rId43"/>
    <p:sldId id="351" r:id="rId44"/>
    <p:sldId id="304" r:id="rId45"/>
    <p:sldId id="352" r:id="rId46"/>
    <p:sldId id="353" r:id="rId47"/>
    <p:sldId id="354" r:id="rId48"/>
    <p:sldId id="355" r:id="rId49"/>
    <p:sldId id="314" r:id="rId50"/>
    <p:sldId id="315" r:id="rId51"/>
    <p:sldId id="316" r:id="rId52"/>
    <p:sldId id="357" r:id="rId53"/>
    <p:sldId id="313" r:id="rId54"/>
    <p:sldId id="358" r:id="rId55"/>
    <p:sldId id="360" r:id="rId56"/>
    <p:sldId id="361" r:id="rId57"/>
    <p:sldId id="362" r:id="rId58"/>
    <p:sldId id="363" r:id="rId59"/>
    <p:sldId id="364" r:id="rId60"/>
    <p:sldId id="318" r:id="rId61"/>
    <p:sldId id="320" r:id="rId62"/>
    <p:sldId id="319" r:id="rId63"/>
    <p:sldId id="321" r:id="rId64"/>
    <p:sldId id="322" r:id="rId65"/>
    <p:sldId id="365" r:id="rId66"/>
  </p:sldIdLst>
  <p:sldSz cx="9144000" cy="6858000" type="screen4x3"/>
  <p:notesSz cx="6858000" cy="9199563"/>
  <p:embeddedFontLst>
    <p:embeddedFont>
      <p:font typeface="Cambria" panose="02040503050406030204" pitchFamily="18" charset="0"/>
      <p:regular r:id="rId68"/>
      <p:bold r:id="rId69"/>
      <p:italic r:id="rId70"/>
      <p:boldItalic r:id="rId71"/>
    </p:embeddedFont>
    <p:embeddedFont>
      <p:font typeface="Lato" panose="020F0502020204030203" pitchFamily="34" charset="0"/>
      <p:regular r:id="rId72"/>
      <p:bold r:id="rId73"/>
      <p:italic r:id="rId74"/>
      <p:boldItalic r:id="rId75"/>
    </p:embeddedFont>
    <p:embeddedFont>
      <p:font typeface="Lato Light" panose="020F0302020204030203" pitchFamily="34" charset="0"/>
      <p:regular r:id="rId76"/>
      <p:bold r:id="rId77"/>
      <p:italic r:id="rId78"/>
      <p:boldItalic r:id="rId79"/>
    </p:embeddedFont>
    <p:embeddedFont>
      <p:font typeface="Noto Sans Symbols" panose="020B0604020202020204" charset="0"/>
      <p:regular r:id="rId80"/>
      <p:bold r:id="rId81"/>
    </p:embeddedFont>
    <p:embeddedFont>
      <p:font typeface="Source Code Pro" panose="020B0509030403020204" pitchFamily="49"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E1268-FDE0-4DAE-AA1E-396C1DBE43A7}" v="13970" dt="2023-11-10T11:44:35.566"/>
  </p1510:revLst>
</p1510:revInfo>
</file>

<file path=ppt/tableStyles.xml><?xml version="1.0" encoding="utf-8"?>
<a:tblStyleLst xmlns:a="http://schemas.openxmlformats.org/drawingml/2006/main" def="{D1F4F77D-2CC4-41CF-AD64-CBEB05C9B9B5}">
  <a:tblStyle styleId="{D1F4F77D-2CC4-41CF-AD64-CBEB05C9B9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295" autoAdjust="0"/>
    <p:restoredTop sz="94660"/>
  </p:normalViewPr>
  <p:slideViewPr>
    <p:cSldViewPr snapToGrid="0">
      <p:cViewPr>
        <p:scale>
          <a:sx n="100" d="100"/>
          <a:sy n="100" d="100"/>
        </p:scale>
        <p:origin x="72" y="2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Master" Target="slideMasters/slideMaster2.xml"/><Relationship Id="rId90" Type="http://schemas.microsoft.com/office/2016/11/relationships/changesInfo" Target="changesInfos/changesInfo1.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font" Target="fonts/font9.fntdata"/><Relationship Id="rId7" Type="http://schemas.openxmlformats.org/officeDocument/2006/relationships/slide" Target="slides/slide2.xml"/><Relationship Id="rId71" Type="http://schemas.openxmlformats.org/officeDocument/2006/relationships/font" Target="fonts/font4.fntdata"/><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font" Target="fonts/font15.fntdata"/><Relationship Id="rId19"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Blake Vincelette" userId="4809eaf8-013a-48b4-ae21-9cfe1c8bd7fb" providerId="ADAL" clId="{5A0E1268-FDE0-4DAE-AA1E-396C1DBE43A7}"/>
    <pc:docChg chg="undo custSel addSld delSld modSld sldOrd">
      <pc:chgData name="Brad Blake Vincelette" userId="4809eaf8-013a-48b4-ae21-9cfe1c8bd7fb" providerId="ADAL" clId="{5A0E1268-FDE0-4DAE-AA1E-396C1DBE43A7}" dt="2023-11-10T11:47:28.178" v="16186" actId="478"/>
      <pc:docMkLst>
        <pc:docMk/>
      </pc:docMkLst>
      <pc:sldChg chg="modSp mod">
        <pc:chgData name="Brad Blake Vincelette" userId="4809eaf8-013a-48b4-ae21-9cfe1c8bd7fb" providerId="ADAL" clId="{5A0E1268-FDE0-4DAE-AA1E-396C1DBE43A7}" dt="2023-11-08T18:52:12.171" v="25" actId="20577"/>
        <pc:sldMkLst>
          <pc:docMk/>
          <pc:sldMk cId="0" sldId="256"/>
        </pc:sldMkLst>
        <pc:spChg chg="mod">
          <ac:chgData name="Brad Blake Vincelette" userId="4809eaf8-013a-48b4-ae21-9cfe1c8bd7fb" providerId="ADAL" clId="{5A0E1268-FDE0-4DAE-AA1E-396C1DBE43A7}" dt="2023-11-08T18:52:12.171" v="25" actId="20577"/>
          <ac:spMkLst>
            <pc:docMk/>
            <pc:sldMk cId="0" sldId="256"/>
            <ac:spMk id="166" creationId="{00000000-0000-0000-0000-000000000000}"/>
          </ac:spMkLst>
        </pc:spChg>
        <pc:spChg chg="mod">
          <ac:chgData name="Brad Blake Vincelette" userId="4809eaf8-013a-48b4-ae21-9cfe1c8bd7fb" providerId="ADAL" clId="{5A0E1268-FDE0-4DAE-AA1E-396C1DBE43A7}" dt="2023-11-08T18:51:50.137" v="1" actId="20577"/>
          <ac:spMkLst>
            <pc:docMk/>
            <pc:sldMk cId="0" sldId="256"/>
            <ac:spMk id="167" creationId="{00000000-0000-0000-0000-000000000000}"/>
          </ac:spMkLst>
        </pc:spChg>
      </pc:sldChg>
      <pc:sldChg chg="del ord">
        <pc:chgData name="Brad Blake Vincelette" userId="4809eaf8-013a-48b4-ae21-9cfe1c8bd7fb" providerId="ADAL" clId="{5A0E1268-FDE0-4DAE-AA1E-396C1DBE43A7}" dt="2023-11-10T09:00:06.162" v="6153" actId="47"/>
        <pc:sldMkLst>
          <pc:docMk/>
          <pc:sldMk cId="0" sldId="263"/>
        </pc:sldMkLst>
      </pc:sldChg>
      <pc:sldChg chg="modSp">
        <pc:chgData name="Brad Blake Vincelette" userId="4809eaf8-013a-48b4-ae21-9cfe1c8bd7fb" providerId="ADAL" clId="{5A0E1268-FDE0-4DAE-AA1E-396C1DBE43A7}" dt="2023-11-10T07:03:38.560" v="818" actId="20577"/>
        <pc:sldMkLst>
          <pc:docMk/>
          <pc:sldMk cId="0" sldId="277"/>
        </pc:sldMkLst>
        <pc:spChg chg="mod">
          <ac:chgData name="Brad Blake Vincelette" userId="4809eaf8-013a-48b4-ae21-9cfe1c8bd7fb" providerId="ADAL" clId="{5A0E1268-FDE0-4DAE-AA1E-396C1DBE43A7}" dt="2023-11-10T07:03:38.560" v="818" actId="20577"/>
          <ac:spMkLst>
            <pc:docMk/>
            <pc:sldMk cId="0" sldId="277"/>
            <ac:spMk id="324" creationId="{00000000-0000-0000-0000-000000000000}"/>
          </ac:spMkLst>
        </pc:spChg>
      </pc:sldChg>
      <pc:sldChg chg="modSp">
        <pc:chgData name="Brad Blake Vincelette" userId="4809eaf8-013a-48b4-ae21-9cfe1c8bd7fb" providerId="ADAL" clId="{5A0E1268-FDE0-4DAE-AA1E-396C1DBE43A7}" dt="2023-11-10T06:58:02.182" v="541" actId="20577"/>
        <pc:sldMkLst>
          <pc:docMk/>
          <pc:sldMk cId="0" sldId="278"/>
        </pc:sldMkLst>
        <pc:spChg chg="mod">
          <ac:chgData name="Brad Blake Vincelette" userId="4809eaf8-013a-48b4-ae21-9cfe1c8bd7fb" providerId="ADAL" clId="{5A0E1268-FDE0-4DAE-AA1E-396C1DBE43A7}" dt="2023-11-10T06:58:02.182" v="541" actId="20577"/>
          <ac:spMkLst>
            <pc:docMk/>
            <pc:sldMk cId="0" sldId="278"/>
            <ac:spMk id="331" creationId="{00000000-0000-0000-0000-000000000000}"/>
          </ac:spMkLst>
        </pc:spChg>
      </pc:sldChg>
      <pc:sldChg chg="modSp mod">
        <pc:chgData name="Brad Blake Vincelette" userId="4809eaf8-013a-48b4-ae21-9cfe1c8bd7fb" providerId="ADAL" clId="{5A0E1268-FDE0-4DAE-AA1E-396C1DBE43A7}" dt="2023-11-10T07:11:54.045" v="1157"/>
        <pc:sldMkLst>
          <pc:docMk/>
          <pc:sldMk cId="0" sldId="280"/>
        </pc:sldMkLst>
        <pc:spChg chg="mod">
          <ac:chgData name="Brad Blake Vincelette" userId="4809eaf8-013a-48b4-ae21-9cfe1c8bd7fb" providerId="ADAL" clId="{5A0E1268-FDE0-4DAE-AA1E-396C1DBE43A7}" dt="2023-11-10T07:06:27.631" v="908" actId="113"/>
          <ac:spMkLst>
            <pc:docMk/>
            <pc:sldMk cId="0" sldId="280"/>
            <ac:spMk id="346" creationId="{00000000-0000-0000-0000-000000000000}"/>
          </ac:spMkLst>
        </pc:spChg>
        <pc:graphicFrameChg chg="mod modGraphic">
          <ac:chgData name="Brad Blake Vincelette" userId="4809eaf8-013a-48b4-ae21-9cfe1c8bd7fb" providerId="ADAL" clId="{5A0E1268-FDE0-4DAE-AA1E-396C1DBE43A7}" dt="2023-11-10T07:11:54.045" v="1157"/>
          <ac:graphicFrameMkLst>
            <pc:docMk/>
            <pc:sldMk cId="0" sldId="280"/>
            <ac:graphicFrameMk id="348" creationId="{00000000-0000-0000-0000-000000000000}"/>
          </ac:graphicFrameMkLst>
        </pc:graphicFrameChg>
      </pc:sldChg>
      <pc:sldChg chg="modSp mod">
        <pc:chgData name="Brad Blake Vincelette" userId="4809eaf8-013a-48b4-ae21-9cfe1c8bd7fb" providerId="ADAL" clId="{5A0E1268-FDE0-4DAE-AA1E-396C1DBE43A7}" dt="2023-11-10T07:10:52.286" v="1109" actId="20577"/>
        <pc:sldMkLst>
          <pc:docMk/>
          <pc:sldMk cId="0" sldId="281"/>
        </pc:sldMkLst>
        <pc:graphicFrameChg chg="modGraphic">
          <ac:chgData name="Brad Blake Vincelette" userId="4809eaf8-013a-48b4-ae21-9cfe1c8bd7fb" providerId="ADAL" clId="{5A0E1268-FDE0-4DAE-AA1E-396C1DBE43A7}" dt="2023-11-10T07:10:52.286" v="1109" actId="20577"/>
          <ac:graphicFrameMkLst>
            <pc:docMk/>
            <pc:sldMk cId="0" sldId="281"/>
            <ac:graphicFrameMk id="2" creationId="{8D435DA4-689F-4F6E-D2AE-C8BFDA40E9DC}"/>
          </ac:graphicFrameMkLst>
        </pc:graphicFrameChg>
      </pc:sldChg>
      <pc:sldChg chg="modSp mod modAnim">
        <pc:chgData name="Brad Blake Vincelette" userId="4809eaf8-013a-48b4-ae21-9cfe1c8bd7fb" providerId="ADAL" clId="{5A0E1268-FDE0-4DAE-AA1E-396C1DBE43A7}" dt="2023-11-10T07:28:55.650" v="1674" actId="404"/>
        <pc:sldMkLst>
          <pc:docMk/>
          <pc:sldMk cId="0" sldId="284"/>
        </pc:sldMkLst>
        <pc:spChg chg="mod">
          <ac:chgData name="Brad Blake Vincelette" userId="4809eaf8-013a-48b4-ae21-9cfe1c8bd7fb" providerId="ADAL" clId="{5A0E1268-FDE0-4DAE-AA1E-396C1DBE43A7}" dt="2023-11-08T19:50:16.065" v="346" actId="6549"/>
          <ac:spMkLst>
            <pc:docMk/>
            <pc:sldMk cId="0" sldId="284"/>
            <ac:spMk id="378" creationId="{00000000-0000-0000-0000-000000000000}"/>
          </ac:spMkLst>
        </pc:spChg>
        <pc:graphicFrameChg chg="modGraphic">
          <ac:chgData name="Brad Blake Vincelette" userId="4809eaf8-013a-48b4-ae21-9cfe1c8bd7fb" providerId="ADAL" clId="{5A0E1268-FDE0-4DAE-AA1E-396C1DBE43A7}" dt="2023-11-10T07:28:55.650" v="1674" actId="404"/>
          <ac:graphicFrameMkLst>
            <pc:docMk/>
            <pc:sldMk cId="0" sldId="284"/>
            <ac:graphicFrameMk id="2" creationId="{CD08AA18-CBAB-3A22-ACA7-85587250636D}"/>
          </ac:graphicFrameMkLst>
        </pc:graphicFrameChg>
        <pc:graphicFrameChg chg="mod modGraphic">
          <ac:chgData name="Brad Blake Vincelette" userId="4809eaf8-013a-48b4-ae21-9cfe1c8bd7fb" providerId="ADAL" clId="{5A0E1268-FDE0-4DAE-AA1E-396C1DBE43A7}" dt="2023-11-10T07:28:49.731" v="1672" actId="113"/>
          <ac:graphicFrameMkLst>
            <pc:docMk/>
            <pc:sldMk cId="0" sldId="284"/>
            <ac:graphicFrameMk id="5" creationId="{28F2D7DC-35A6-7077-0D36-2306247A6509}"/>
          </ac:graphicFrameMkLst>
        </pc:graphicFrameChg>
      </pc:sldChg>
      <pc:sldChg chg="modSp">
        <pc:chgData name="Brad Blake Vincelette" userId="4809eaf8-013a-48b4-ae21-9cfe1c8bd7fb" providerId="ADAL" clId="{5A0E1268-FDE0-4DAE-AA1E-396C1DBE43A7}" dt="2023-11-10T07:15:03.637" v="1181" actId="20577"/>
        <pc:sldMkLst>
          <pc:docMk/>
          <pc:sldMk cId="0" sldId="288"/>
        </pc:sldMkLst>
        <pc:spChg chg="mod">
          <ac:chgData name="Brad Blake Vincelette" userId="4809eaf8-013a-48b4-ae21-9cfe1c8bd7fb" providerId="ADAL" clId="{5A0E1268-FDE0-4DAE-AA1E-396C1DBE43A7}" dt="2023-11-10T07:15:03.637" v="1181" actId="20577"/>
          <ac:spMkLst>
            <pc:docMk/>
            <pc:sldMk cId="0" sldId="288"/>
            <ac:spMk id="417" creationId="{00000000-0000-0000-0000-000000000000}"/>
          </ac:spMkLst>
        </pc:spChg>
      </pc:sldChg>
      <pc:sldChg chg="modSp modAnim">
        <pc:chgData name="Brad Blake Vincelette" userId="4809eaf8-013a-48b4-ae21-9cfe1c8bd7fb" providerId="ADAL" clId="{5A0E1268-FDE0-4DAE-AA1E-396C1DBE43A7}" dt="2023-11-10T07:15:20.298" v="1183" actId="20577"/>
        <pc:sldMkLst>
          <pc:docMk/>
          <pc:sldMk cId="0" sldId="289"/>
        </pc:sldMkLst>
        <pc:spChg chg="mod">
          <ac:chgData name="Brad Blake Vincelette" userId="4809eaf8-013a-48b4-ae21-9cfe1c8bd7fb" providerId="ADAL" clId="{5A0E1268-FDE0-4DAE-AA1E-396C1DBE43A7}" dt="2023-11-10T07:15:20.298" v="1183" actId="20577"/>
          <ac:spMkLst>
            <pc:docMk/>
            <pc:sldMk cId="0" sldId="289"/>
            <ac:spMk id="424" creationId="{00000000-0000-0000-0000-000000000000}"/>
          </ac:spMkLst>
        </pc:spChg>
      </pc:sldChg>
      <pc:sldChg chg="modSp modAnim">
        <pc:chgData name="Brad Blake Vincelette" userId="4809eaf8-013a-48b4-ae21-9cfe1c8bd7fb" providerId="ADAL" clId="{5A0E1268-FDE0-4DAE-AA1E-396C1DBE43A7}" dt="2023-11-10T07:17:34.134" v="1547" actId="20577"/>
        <pc:sldMkLst>
          <pc:docMk/>
          <pc:sldMk cId="0" sldId="290"/>
        </pc:sldMkLst>
        <pc:spChg chg="mod">
          <ac:chgData name="Brad Blake Vincelette" userId="4809eaf8-013a-48b4-ae21-9cfe1c8bd7fb" providerId="ADAL" clId="{5A0E1268-FDE0-4DAE-AA1E-396C1DBE43A7}" dt="2023-11-10T07:17:34.134" v="1547" actId="20577"/>
          <ac:spMkLst>
            <pc:docMk/>
            <pc:sldMk cId="0" sldId="290"/>
            <ac:spMk id="431" creationId="{00000000-0000-0000-0000-000000000000}"/>
          </ac:spMkLst>
        </pc:spChg>
      </pc:sldChg>
      <pc:sldChg chg="modSp">
        <pc:chgData name="Brad Blake Vincelette" userId="4809eaf8-013a-48b4-ae21-9cfe1c8bd7fb" providerId="ADAL" clId="{5A0E1268-FDE0-4DAE-AA1E-396C1DBE43A7}" dt="2023-11-10T11:37:52.504" v="16051" actId="20577"/>
        <pc:sldMkLst>
          <pc:docMk/>
          <pc:sldMk cId="0" sldId="291"/>
        </pc:sldMkLst>
        <pc:spChg chg="mod">
          <ac:chgData name="Brad Blake Vincelette" userId="4809eaf8-013a-48b4-ae21-9cfe1c8bd7fb" providerId="ADAL" clId="{5A0E1268-FDE0-4DAE-AA1E-396C1DBE43A7}" dt="2023-11-10T11:37:52.504" v="16051" actId="20577"/>
          <ac:spMkLst>
            <pc:docMk/>
            <pc:sldMk cId="0" sldId="291"/>
            <ac:spMk id="438" creationId="{00000000-0000-0000-0000-000000000000}"/>
          </ac:spMkLst>
        </pc:spChg>
      </pc:sldChg>
      <pc:sldChg chg="modSp mod modAnim">
        <pc:chgData name="Brad Blake Vincelette" userId="4809eaf8-013a-48b4-ae21-9cfe1c8bd7fb" providerId="ADAL" clId="{5A0E1268-FDE0-4DAE-AA1E-396C1DBE43A7}" dt="2023-11-10T07:30:22.963" v="1694" actId="20577"/>
        <pc:sldMkLst>
          <pc:docMk/>
          <pc:sldMk cId="0" sldId="295"/>
        </pc:sldMkLst>
        <pc:spChg chg="mod">
          <ac:chgData name="Brad Blake Vincelette" userId="4809eaf8-013a-48b4-ae21-9cfe1c8bd7fb" providerId="ADAL" clId="{5A0E1268-FDE0-4DAE-AA1E-396C1DBE43A7}" dt="2023-11-10T07:30:22.963" v="1694" actId="20577"/>
          <ac:spMkLst>
            <pc:docMk/>
            <pc:sldMk cId="0" sldId="295"/>
            <ac:spMk id="474" creationId="{00000000-0000-0000-0000-000000000000}"/>
          </ac:spMkLst>
        </pc:spChg>
        <pc:graphicFrameChg chg="mod modGraphic">
          <ac:chgData name="Brad Blake Vincelette" userId="4809eaf8-013a-48b4-ae21-9cfe1c8bd7fb" providerId="ADAL" clId="{5A0E1268-FDE0-4DAE-AA1E-396C1DBE43A7}" dt="2023-11-10T07:22:57.585" v="1555" actId="20577"/>
          <ac:graphicFrameMkLst>
            <pc:docMk/>
            <pc:sldMk cId="0" sldId="295"/>
            <ac:graphicFrameMk id="2" creationId="{45C0D468-FD4F-45EA-4074-6BDC5A50DC66}"/>
          </ac:graphicFrameMkLst>
        </pc:graphicFrameChg>
      </pc:sldChg>
      <pc:sldChg chg="modSp mod modAnim">
        <pc:chgData name="Brad Blake Vincelette" userId="4809eaf8-013a-48b4-ae21-9cfe1c8bd7fb" providerId="ADAL" clId="{5A0E1268-FDE0-4DAE-AA1E-396C1DBE43A7}" dt="2023-11-10T07:30:40.437" v="1695" actId="115"/>
        <pc:sldMkLst>
          <pc:docMk/>
          <pc:sldMk cId="0" sldId="296"/>
        </pc:sldMkLst>
        <pc:spChg chg="mod">
          <ac:chgData name="Brad Blake Vincelette" userId="4809eaf8-013a-48b4-ae21-9cfe1c8bd7fb" providerId="ADAL" clId="{5A0E1268-FDE0-4DAE-AA1E-396C1DBE43A7}" dt="2023-11-10T07:30:40.437" v="1695" actId="115"/>
          <ac:spMkLst>
            <pc:docMk/>
            <pc:sldMk cId="0" sldId="296"/>
            <ac:spMk id="483" creationId="{00000000-0000-0000-0000-000000000000}"/>
          </ac:spMkLst>
        </pc:spChg>
        <pc:graphicFrameChg chg="mod modGraphic">
          <ac:chgData name="Brad Blake Vincelette" userId="4809eaf8-013a-48b4-ae21-9cfe1c8bd7fb" providerId="ADAL" clId="{5A0E1268-FDE0-4DAE-AA1E-396C1DBE43A7}" dt="2023-11-08T19:50:58.506" v="349" actId="1076"/>
          <ac:graphicFrameMkLst>
            <pc:docMk/>
            <pc:sldMk cId="0" sldId="296"/>
            <ac:graphicFrameMk id="2" creationId="{6C562BF5-1A3C-6B60-3F6D-764575715AAB}"/>
          </ac:graphicFrameMkLst>
        </pc:graphicFrameChg>
      </pc:sldChg>
      <pc:sldChg chg="modSp mod">
        <pc:chgData name="Brad Blake Vincelette" userId="4809eaf8-013a-48b4-ae21-9cfe1c8bd7fb" providerId="ADAL" clId="{5A0E1268-FDE0-4DAE-AA1E-396C1DBE43A7}" dt="2023-11-08T19:44:03.224" v="109" actId="14734"/>
        <pc:sldMkLst>
          <pc:docMk/>
          <pc:sldMk cId="0" sldId="297"/>
        </pc:sldMkLst>
        <pc:spChg chg="mod">
          <ac:chgData name="Brad Blake Vincelette" userId="4809eaf8-013a-48b4-ae21-9cfe1c8bd7fb" providerId="ADAL" clId="{5A0E1268-FDE0-4DAE-AA1E-396C1DBE43A7}" dt="2023-11-08T19:43:56.954" v="108" actId="14100"/>
          <ac:spMkLst>
            <pc:docMk/>
            <pc:sldMk cId="0" sldId="297"/>
            <ac:spMk id="501" creationId="{00000000-0000-0000-0000-000000000000}"/>
          </ac:spMkLst>
        </pc:spChg>
        <pc:graphicFrameChg chg="modGraphic">
          <ac:chgData name="Brad Blake Vincelette" userId="4809eaf8-013a-48b4-ae21-9cfe1c8bd7fb" providerId="ADAL" clId="{5A0E1268-FDE0-4DAE-AA1E-396C1DBE43A7}" dt="2023-11-08T19:44:03.224" v="109" actId="14734"/>
          <ac:graphicFrameMkLst>
            <pc:docMk/>
            <pc:sldMk cId="0" sldId="297"/>
            <ac:graphicFrameMk id="493" creationId="{00000000-0000-0000-0000-000000000000}"/>
          </ac:graphicFrameMkLst>
        </pc:graphicFrameChg>
        <pc:cxnChg chg="mod">
          <ac:chgData name="Brad Blake Vincelette" userId="4809eaf8-013a-48b4-ae21-9cfe1c8bd7fb" providerId="ADAL" clId="{5A0E1268-FDE0-4DAE-AA1E-396C1DBE43A7}" dt="2023-11-08T19:43:56.954" v="108" actId="14100"/>
          <ac:cxnSpMkLst>
            <pc:docMk/>
            <pc:sldMk cId="0" sldId="297"/>
            <ac:cxnSpMk id="500" creationId="{00000000-0000-0000-0000-000000000000}"/>
          </ac:cxnSpMkLst>
        </pc:cxnChg>
      </pc:sldChg>
      <pc:sldChg chg="addSp delSp modSp mod ord addAnim delAnim modAnim">
        <pc:chgData name="Brad Blake Vincelette" userId="4809eaf8-013a-48b4-ae21-9cfe1c8bd7fb" providerId="ADAL" clId="{5A0E1268-FDE0-4DAE-AA1E-396C1DBE43A7}" dt="2023-11-10T11:40:46.597" v="16147" actId="20577"/>
        <pc:sldMkLst>
          <pc:docMk/>
          <pc:sldMk cId="0" sldId="298"/>
        </pc:sldMkLst>
        <pc:spChg chg="add mod ord">
          <ac:chgData name="Brad Blake Vincelette" userId="4809eaf8-013a-48b4-ae21-9cfe1c8bd7fb" providerId="ADAL" clId="{5A0E1268-FDE0-4DAE-AA1E-396C1DBE43A7}" dt="2023-11-10T07:44:48.663" v="2011" actId="14100"/>
          <ac:spMkLst>
            <pc:docMk/>
            <pc:sldMk cId="0" sldId="298"/>
            <ac:spMk id="5" creationId="{66BE2C42-BB99-D857-059F-3717D906A487}"/>
          </ac:spMkLst>
        </pc:spChg>
        <pc:spChg chg="mod">
          <ac:chgData name="Brad Blake Vincelette" userId="4809eaf8-013a-48b4-ae21-9cfe1c8bd7fb" providerId="ADAL" clId="{5A0E1268-FDE0-4DAE-AA1E-396C1DBE43A7}" dt="2023-11-10T11:40:46.597" v="16147" actId="20577"/>
          <ac:spMkLst>
            <pc:docMk/>
            <pc:sldMk cId="0" sldId="298"/>
            <ac:spMk id="507" creationId="{00000000-0000-0000-0000-000000000000}"/>
          </ac:spMkLst>
        </pc:spChg>
        <pc:graphicFrameChg chg="add mod modGraphic">
          <ac:chgData name="Brad Blake Vincelette" userId="4809eaf8-013a-48b4-ae21-9cfe1c8bd7fb" providerId="ADAL" clId="{5A0E1268-FDE0-4DAE-AA1E-396C1DBE43A7}" dt="2023-11-10T07:40:48.971" v="1984"/>
          <ac:graphicFrameMkLst>
            <pc:docMk/>
            <pc:sldMk cId="0" sldId="298"/>
            <ac:graphicFrameMk id="2" creationId="{DB39DE37-CFD4-A2E7-2FE7-27C71D7684C8}"/>
          </ac:graphicFrameMkLst>
        </pc:graphicFrameChg>
        <pc:graphicFrameChg chg="add del mod modGraphic">
          <ac:chgData name="Brad Blake Vincelette" userId="4809eaf8-013a-48b4-ae21-9cfe1c8bd7fb" providerId="ADAL" clId="{5A0E1268-FDE0-4DAE-AA1E-396C1DBE43A7}" dt="2023-11-10T07:42:33.728" v="1996"/>
          <ac:graphicFrameMkLst>
            <pc:docMk/>
            <pc:sldMk cId="0" sldId="298"/>
            <ac:graphicFrameMk id="3" creationId="{A0F9FC3F-070D-6B65-46D4-064AF49570E0}"/>
          </ac:graphicFrameMkLst>
        </pc:graphicFrameChg>
        <pc:graphicFrameChg chg="del mod">
          <ac:chgData name="Brad Blake Vincelette" userId="4809eaf8-013a-48b4-ae21-9cfe1c8bd7fb" providerId="ADAL" clId="{5A0E1268-FDE0-4DAE-AA1E-396C1DBE43A7}" dt="2023-11-10T07:38:54.938" v="1973" actId="478"/>
          <ac:graphicFrameMkLst>
            <pc:docMk/>
            <pc:sldMk cId="0" sldId="298"/>
            <ac:graphicFrameMk id="509" creationId="{00000000-0000-0000-0000-000000000000}"/>
          </ac:graphicFrameMkLst>
        </pc:graphicFrameChg>
        <pc:graphicFrameChg chg="del mod">
          <ac:chgData name="Brad Blake Vincelette" userId="4809eaf8-013a-48b4-ae21-9cfe1c8bd7fb" providerId="ADAL" clId="{5A0E1268-FDE0-4DAE-AA1E-396C1DBE43A7}" dt="2023-11-10T07:38:51.292" v="1972" actId="478"/>
          <ac:graphicFrameMkLst>
            <pc:docMk/>
            <pc:sldMk cId="0" sldId="298"/>
            <ac:graphicFrameMk id="510" creationId="{00000000-0000-0000-0000-000000000000}"/>
          </ac:graphicFrameMkLst>
        </pc:graphicFrameChg>
        <pc:cxnChg chg="add del mod ord">
          <ac:chgData name="Brad Blake Vincelette" userId="4809eaf8-013a-48b4-ae21-9cfe1c8bd7fb" providerId="ADAL" clId="{5A0E1268-FDE0-4DAE-AA1E-396C1DBE43A7}" dt="2023-11-10T07:43:20.655" v="2003" actId="1076"/>
          <ac:cxnSpMkLst>
            <pc:docMk/>
            <pc:sldMk cId="0" sldId="298"/>
            <ac:cxnSpMk id="511" creationId="{00000000-0000-0000-0000-000000000000}"/>
          </ac:cxnSpMkLst>
        </pc:cxnChg>
      </pc:sldChg>
      <pc:sldChg chg="del">
        <pc:chgData name="Brad Blake Vincelette" userId="4809eaf8-013a-48b4-ae21-9cfe1c8bd7fb" providerId="ADAL" clId="{5A0E1268-FDE0-4DAE-AA1E-396C1DBE43A7}" dt="2023-11-10T09:00:03.570" v="6152" actId="47"/>
        <pc:sldMkLst>
          <pc:docMk/>
          <pc:sldMk cId="0" sldId="299"/>
        </pc:sldMkLst>
      </pc:sldChg>
      <pc:sldChg chg="del">
        <pc:chgData name="Brad Blake Vincelette" userId="4809eaf8-013a-48b4-ae21-9cfe1c8bd7fb" providerId="ADAL" clId="{5A0E1268-FDE0-4DAE-AA1E-396C1DBE43A7}" dt="2023-11-10T09:00:02.221" v="6151" actId="47"/>
        <pc:sldMkLst>
          <pc:docMk/>
          <pc:sldMk cId="0" sldId="300"/>
        </pc:sldMkLst>
      </pc:sldChg>
      <pc:sldChg chg="modSp mod ord modAnim">
        <pc:chgData name="Brad Blake Vincelette" userId="4809eaf8-013a-48b4-ae21-9cfe1c8bd7fb" providerId="ADAL" clId="{5A0E1268-FDE0-4DAE-AA1E-396C1DBE43A7}" dt="2023-11-10T09:24:39.330" v="7479" actId="20577"/>
        <pc:sldMkLst>
          <pc:docMk/>
          <pc:sldMk cId="0" sldId="301"/>
        </pc:sldMkLst>
        <pc:spChg chg="mod">
          <ac:chgData name="Brad Blake Vincelette" userId="4809eaf8-013a-48b4-ae21-9cfe1c8bd7fb" providerId="ADAL" clId="{5A0E1268-FDE0-4DAE-AA1E-396C1DBE43A7}" dt="2023-11-10T09:24:39.330" v="7479" actId="20577"/>
          <ac:spMkLst>
            <pc:docMk/>
            <pc:sldMk cId="0" sldId="301"/>
            <ac:spMk id="540" creationId="{00000000-0000-0000-0000-000000000000}"/>
          </ac:spMkLst>
        </pc:spChg>
      </pc:sldChg>
      <pc:sldChg chg="modSp del mod ord">
        <pc:chgData name="Brad Blake Vincelette" userId="4809eaf8-013a-48b4-ae21-9cfe1c8bd7fb" providerId="ADAL" clId="{5A0E1268-FDE0-4DAE-AA1E-396C1DBE43A7}" dt="2023-11-10T09:24:47.849" v="7480" actId="47"/>
        <pc:sldMkLst>
          <pc:docMk/>
          <pc:sldMk cId="0" sldId="302"/>
        </pc:sldMkLst>
        <pc:spChg chg="mod">
          <ac:chgData name="Brad Blake Vincelette" userId="4809eaf8-013a-48b4-ae21-9cfe1c8bd7fb" providerId="ADAL" clId="{5A0E1268-FDE0-4DAE-AA1E-396C1DBE43A7}" dt="2023-11-10T09:23:54.249" v="7444" actId="21"/>
          <ac:spMkLst>
            <pc:docMk/>
            <pc:sldMk cId="0" sldId="302"/>
            <ac:spMk id="547" creationId="{00000000-0000-0000-0000-000000000000}"/>
          </ac:spMkLst>
        </pc:spChg>
      </pc:sldChg>
      <pc:sldChg chg="modSp ord modAnim">
        <pc:chgData name="Brad Blake Vincelette" userId="4809eaf8-013a-48b4-ae21-9cfe1c8bd7fb" providerId="ADAL" clId="{5A0E1268-FDE0-4DAE-AA1E-396C1DBE43A7}" dt="2023-11-10T09:30:03.043" v="7808" actId="20577"/>
        <pc:sldMkLst>
          <pc:docMk/>
          <pc:sldMk cId="0" sldId="303"/>
        </pc:sldMkLst>
        <pc:spChg chg="mod">
          <ac:chgData name="Brad Blake Vincelette" userId="4809eaf8-013a-48b4-ae21-9cfe1c8bd7fb" providerId="ADAL" clId="{5A0E1268-FDE0-4DAE-AA1E-396C1DBE43A7}" dt="2023-11-10T09:30:03.043" v="7808" actId="20577"/>
          <ac:spMkLst>
            <pc:docMk/>
            <pc:sldMk cId="0" sldId="303"/>
            <ac:spMk id="554" creationId="{00000000-0000-0000-0000-000000000000}"/>
          </ac:spMkLst>
        </pc:spChg>
      </pc:sldChg>
      <pc:sldChg chg="modSp mod ord modAnim">
        <pc:chgData name="Brad Blake Vincelette" userId="4809eaf8-013a-48b4-ae21-9cfe1c8bd7fb" providerId="ADAL" clId="{5A0E1268-FDE0-4DAE-AA1E-396C1DBE43A7}" dt="2023-11-10T09:23:15.563" v="7434" actId="20577"/>
        <pc:sldMkLst>
          <pc:docMk/>
          <pc:sldMk cId="0" sldId="304"/>
        </pc:sldMkLst>
        <pc:spChg chg="mod">
          <ac:chgData name="Brad Blake Vincelette" userId="4809eaf8-013a-48b4-ae21-9cfe1c8bd7fb" providerId="ADAL" clId="{5A0E1268-FDE0-4DAE-AA1E-396C1DBE43A7}" dt="2023-11-10T09:23:15.563" v="7434" actId="20577"/>
          <ac:spMkLst>
            <pc:docMk/>
            <pc:sldMk cId="0" sldId="304"/>
            <ac:spMk id="561" creationId="{00000000-0000-0000-0000-000000000000}"/>
          </ac:spMkLst>
        </pc:spChg>
      </pc:sldChg>
      <pc:sldChg chg="del">
        <pc:chgData name="Brad Blake Vincelette" userId="4809eaf8-013a-48b4-ae21-9cfe1c8bd7fb" providerId="ADAL" clId="{5A0E1268-FDE0-4DAE-AA1E-396C1DBE43A7}" dt="2023-11-10T09:51:33.787" v="9560" actId="2696"/>
        <pc:sldMkLst>
          <pc:docMk/>
          <pc:sldMk cId="0" sldId="305"/>
        </pc:sldMkLst>
      </pc:sldChg>
      <pc:sldChg chg="del">
        <pc:chgData name="Brad Blake Vincelette" userId="4809eaf8-013a-48b4-ae21-9cfe1c8bd7fb" providerId="ADAL" clId="{5A0E1268-FDE0-4DAE-AA1E-396C1DBE43A7}" dt="2023-11-10T09:51:54.513" v="9561" actId="47"/>
        <pc:sldMkLst>
          <pc:docMk/>
          <pc:sldMk cId="0" sldId="306"/>
        </pc:sldMkLst>
      </pc:sldChg>
      <pc:sldChg chg="del">
        <pc:chgData name="Brad Blake Vincelette" userId="4809eaf8-013a-48b4-ae21-9cfe1c8bd7fb" providerId="ADAL" clId="{5A0E1268-FDE0-4DAE-AA1E-396C1DBE43A7}" dt="2023-11-10T09:51:54.513" v="9561" actId="47"/>
        <pc:sldMkLst>
          <pc:docMk/>
          <pc:sldMk cId="0" sldId="307"/>
        </pc:sldMkLst>
      </pc:sldChg>
      <pc:sldChg chg="del">
        <pc:chgData name="Brad Blake Vincelette" userId="4809eaf8-013a-48b4-ae21-9cfe1c8bd7fb" providerId="ADAL" clId="{5A0E1268-FDE0-4DAE-AA1E-396C1DBE43A7}" dt="2023-11-10T09:51:54.513" v="9561" actId="47"/>
        <pc:sldMkLst>
          <pc:docMk/>
          <pc:sldMk cId="0" sldId="308"/>
        </pc:sldMkLst>
      </pc:sldChg>
      <pc:sldChg chg="del">
        <pc:chgData name="Brad Blake Vincelette" userId="4809eaf8-013a-48b4-ae21-9cfe1c8bd7fb" providerId="ADAL" clId="{5A0E1268-FDE0-4DAE-AA1E-396C1DBE43A7}" dt="2023-11-10T09:51:54.513" v="9561" actId="47"/>
        <pc:sldMkLst>
          <pc:docMk/>
          <pc:sldMk cId="0" sldId="309"/>
        </pc:sldMkLst>
      </pc:sldChg>
      <pc:sldChg chg="del">
        <pc:chgData name="Brad Blake Vincelette" userId="4809eaf8-013a-48b4-ae21-9cfe1c8bd7fb" providerId="ADAL" clId="{5A0E1268-FDE0-4DAE-AA1E-396C1DBE43A7}" dt="2023-11-10T09:54:37.350" v="9594" actId="47"/>
        <pc:sldMkLst>
          <pc:docMk/>
          <pc:sldMk cId="0" sldId="310"/>
        </pc:sldMkLst>
      </pc:sldChg>
      <pc:sldChg chg="del">
        <pc:chgData name="Brad Blake Vincelette" userId="4809eaf8-013a-48b4-ae21-9cfe1c8bd7fb" providerId="ADAL" clId="{5A0E1268-FDE0-4DAE-AA1E-396C1DBE43A7}" dt="2023-11-10T09:54:39.634" v="9595" actId="47"/>
        <pc:sldMkLst>
          <pc:docMk/>
          <pc:sldMk cId="0" sldId="311"/>
        </pc:sldMkLst>
      </pc:sldChg>
      <pc:sldChg chg="del">
        <pc:chgData name="Brad Blake Vincelette" userId="4809eaf8-013a-48b4-ae21-9cfe1c8bd7fb" providerId="ADAL" clId="{5A0E1268-FDE0-4DAE-AA1E-396C1DBE43A7}" dt="2023-11-10T09:58:06.483" v="9738" actId="47"/>
        <pc:sldMkLst>
          <pc:docMk/>
          <pc:sldMk cId="0" sldId="312"/>
        </pc:sldMkLst>
      </pc:sldChg>
      <pc:sldChg chg="addSp delSp modSp mod ord addAnim delAnim modAnim">
        <pc:chgData name="Brad Blake Vincelette" userId="4809eaf8-013a-48b4-ae21-9cfe1c8bd7fb" providerId="ADAL" clId="{5A0E1268-FDE0-4DAE-AA1E-396C1DBE43A7}" dt="2023-11-10T11:19:06.058" v="13948"/>
        <pc:sldMkLst>
          <pc:docMk/>
          <pc:sldMk cId="0" sldId="313"/>
        </pc:sldMkLst>
        <pc:spChg chg="add del">
          <ac:chgData name="Brad Blake Vincelette" userId="4809eaf8-013a-48b4-ae21-9cfe1c8bd7fb" providerId="ADAL" clId="{5A0E1268-FDE0-4DAE-AA1E-396C1DBE43A7}" dt="2023-11-10T10:50:36.331" v="11224" actId="478"/>
          <ac:spMkLst>
            <pc:docMk/>
            <pc:sldMk cId="0" sldId="313"/>
            <ac:spMk id="5" creationId="{E37C64ED-89F4-FD0B-6DAF-A62695A8DF67}"/>
          </ac:spMkLst>
        </pc:spChg>
        <pc:spChg chg="add mod">
          <ac:chgData name="Brad Blake Vincelette" userId="4809eaf8-013a-48b4-ae21-9cfe1c8bd7fb" providerId="ADAL" clId="{5A0E1268-FDE0-4DAE-AA1E-396C1DBE43A7}" dt="2023-11-10T10:55:07.759" v="11664" actId="20577"/>
          <ac:spMkLst>
            <pc:docMk/>
            <pc:sldMk cId="0" sldId="313"/>
            <ac:spMk id="6" creationId="{9F00258F-B7FF-4AC8-0321-76A3252B9BE2}"/>
          </ac:spMkLst>
        </pc:spChg>
        <pc:spChg chg="mod">
          <ac:chgData name="Brad Blake Vincelette" userId="4809eaf8-013a-48b4-ae21-9cfe1c8bd7fb" providerId="ADAL" clId="{5A0E1268-FDE0-4DAE-AA1E-396C1DBE43A7}" dt="2023-11-10T10:57:38.941" v="11998" actId="20577"/>
          <ac:spMkLst>
            <pc:docMk/>
            <pc:sldMk cId="0" sldId="313"/>
            <ac:spMk id="643" creationId="{00000000-0000-0000-0000-000000000000}"/>
          </ac:spMkLst>
        </pc:spChg>
        <pc:spChg chg="del mod">
          <ac:chgData name="Brad Blake Vincelette" userId="4809eaf8-013a-48b4-ae21-9cfe1c8bd7fb" providerId="ADAL" clId="{5A0E1268-FDE0-4DAE-AA1E-396C1DBE43A7}" dt="2023-11-10T10:50:49.944" v="11225" actId="478"/>
          <ac:spMkLst>
            <pc:docMk/>
            <pc:sldMk cId="0" sldId="313"/>
            <ac:spMk id="645" creationId="{00000000-0000-0000-0000-000000000000}"/>
          </ac:spMkLst>
        </pc:spChg>
        <pc:picChg chg="add del mod">
          <ac:chgData name="Brad Blake Vincelette" userId="4809eaf8-013a-48b4-ae21-9cfe1c8bd7fb" providerId="ADAL" clId="{5A0E1268-FDE0-4DAE-AA1E-396C1DBE43A7}" dt="2023-11-10T11:00:58.056" v="12192" actId="478"/>
          <ac:picMkLst>
            <pc:docMk/>
            <pc:sldMk cId="0" sldId="313"/>
            <ac:picMk id="3" creationId="{D8016FD7-9714-59AC-5077-B4008757A6DC}"/>
          </ac:picMkLst>
        </pc:picChg>
        <pc:picChg chg="add del mod">
          <ac:chgData name="Brad Blake Vincelette" userId="4809eaf8-013a-48b4-ae21-9cfe1c8bd7fb" providerId="ADAL" clId="{5A0E1268-FDE0-4DAE-AA1E-396C1DBE43A7}" dt="2023-11-10T11:11:27.540" v="13222" actId="478"/>
          <ac:picMkLst>
            <pc:docMk/>
            <pc:sldMk cId="0" sldId="313"/>
            <ac:picMk id="7" creationId="{90C53C25-EE21-DF87-707E-60C009B3AD43}"/>
          </ac:picMkLst>
        </pc:picChg>
        <pc:picChg chg="add del mod">
          <ac:chgData name="Brad Blake Vincelette" userId="4809eaf8-013a-48b4-ae21-9cfe1c8bd7fb" providerId="ADAL" clId="{5A0E1268-FDE0-4DAE-AA1E-396C1DBE43A7}" dt="2023-11-10T11:19:05.923" v="13947" actId="478"/>
          <ac:picMkLst>
            <pc:docMk/>
            <pc:sldMk cId="0" sldId="313"/>
            <ac:picMk id="9" creationId="{63F952E8-CB95-B638-71BA-CA736F1605B7}"/>
          </ac:picMkLst>
        </pc:picChg>
        <pc:picChg chg="add mod">
          <ac:chgData name="Brad Blake Vincelette" userId="4809eaf8-013a-48b4-ae21-9cfe1c8bd7fb" providerId="ADAL" clId="{5A0E1268-FDE0-4DAE-AA1E-396C1DBE43A7}" dt="2023-11-10T11:19:06.058" v="13948"/>
          <ac:picMkLst>
            <pc:docMk/>
            <pc:sldMk cId="0" sldId="313"/>
            <ac:picMk id="10" creationId="{A28D2630-2380-DF74-66B2-A3EF89B691D5}"/>
          </ac:picMkLst>
        </pc:picChg>
        <pc:picChg chg="del">
          <ac:chgData name="Brad Blake Vincelette" userId="4809eaf8-013a-48b4-ae21-9cfe1c8bd7fb" providerId="ADAL" clId="{5A0E1268-FDE0-4DAE-AA1E-396C1DBE43A7}" dt="2023-11-10T10:32:40.467" v="11184" actId="478"/>
          <ac:picMkLst>
            <pc:docMk/>
            <pc:sldMk cId="0" sldId="313"/>
            <ac:picMk id="646" creationId="{00000000-0000-0000-0000-000000000000}"/>
          </ac:picMkLst>
        </pc:picChg>
      </pc:sldChg>
      <pc:sldChg chg="ord">
        <pc:chgData name="Brad Blake Vincelette" userId="4809eaf8-013a-48b4-ae21-9cfe1c8bd7fb" providerId="ADAL" clId="{5A0E1268-FDE0-4DAE-AA1E-396C1DBE43A7}" dt="2023-11-10T09:58:15.061" v="9742"/>
        <pc:sldMkLst>
          <pc:docMk/>
          <pc:sldMk cId="0" sldId="314"/>
        </pc:sldMkLst>
      </pc:sldChg>
      <pc:sldChg chg="addSp delSp modSp mod ord">
        <pc:chgData name="Brad Blake Vincelette" userId="4809eaf8-013a-48b4-ae21-9cfe1c8bd7fb" providerId="ADAL" clId="{5A0E1268-FDE0-4DAE-AA1E-396C1DBE43A7}" dt="2023-11-10T10:20:35.018" v="10471" actId="20577"/>
        <pc:sldMkLst>
          <pc:docMk/>
          <pc:sldMk cId="0" sldId="315"/>
        </pc:sldMkLst>
        <pc:spChg chg="mod">
          <ac:chgData name="Brad Blake Vincelette" userId="4809eaf8-013a-48b4-ae21-9cfe1c8bd7fb" providerId="ADAL" clId="{5A0E1268-FDE0-4DAE-AA1E-396C1DBE43A7}" dt="2023-11-10T10:11:14.154" v="10115" actId="6549"/>
          <ac:spMkLst>
            <pc:docMk/>
            <pc:sldMk cId="0" sldId="315"/>
            <ac:spMk id="659" creationId="{00000000-0000-0000-0000-000000000000}"/>
          </ac:spMkLst>
        </pc:spChg>
        <pc:graphicFrameChg chg="add mod modGraphic">
          <ac:chgData name="Brad Blake Vincelette" userId="4809eaf8-013a-48b4-ae21-9cfe1c8bd7fb" providerId="ADAL" clId="{5A0E1268-FDE0-4DAE-AA1E-396C1DBE43A7}" dt="2023-11-10T10:20:35.018" v="10471" actId="20577"/>
          <ac:graphicFrameMkLst>
            <pc:docMk/>
            <pc:sldMk cId="0" sldId="315"/>
            <ac:graphicFrameMk id="2" creationId="{68904A61-D246-D863-1EF8-DC0EFBB9A46E}"/>
          </ac:graphicFrameMkLst>
        </pc:graphicFrameChg>
        <pc:graphicFrameChg chg="del">
          <ac:chgData name="Brad Blake Vincelette" userId="4809eaf8-013a-48b4-ae21-9cfe1c8bd7fb" providerId="ADAL" clId="{5A0E1268-FDE0-4DAE-AA1E-396C1DBE43A7}" dt="2023-11-10T10:03:34.635" v="9764" actId="478"/>
          <ac:graphicFrameMkLst>
            <pc:docMk/>
            <pc:sldMk cId="0" sldId="315"/>
            <ac:graphicFrameMk id="661" creationId="{00000000-0000-0000-0000-000000000000}"/>
          </ac:graphicFrameMkLst>
        </pc:graphicFrameChg>
        <pc:graphicFrameChg chg="del">
          <ac:chgData name="Brad Blake Vincelette" userId="4809eaf8-013a-48b4-ae21-9cfe1c8bd7fb" providerId="ADAL" clId="{5A0E1268-FDE0-4DAE-AA1E-396C1DBE43A7}" dt="2023-11-10T10:03:55.082" v="9768" actId="478"/>
          <ac:graphicFrameMkLst>
            <pc:docMk/>
            <pc:sldMk cId="0" sldId="315"/>
            <ac:graphicFrameMk id="662" creationId="{00000000-0000-0000-0000-000000000000}"/>
          </ac:graphicFrameMkLst>
        </pc:graphicFrameChg>
      </pc:sldChg>
      <pc:sldChg chg="addSp delSp modSp mod ord delAnim modAnim">
        <pc:chgData name="Brad Blake Vincelette" userId="4809eaf8-013a-48b4-ae21-9cfe1c8bd7fb" providerId="ADAL" clId="{5A0E1268-FDE0-4DAE-AA1E-396C1DBE43A7}" dt="2023-11-10T10:31:24.694" v="11132" actId="20577"/>
        <pc:sldMkLst>
          <pc:docMk/>
          <pc:sldMk cId="0" sldId="316"/>
        </pc:sldMkLst>
        <pc:spChg chg="del">
          <ac:chgData name="Brad Blake Vincelette" userId="4809eaf8-013a-48b4-ae21-9cfe1c8bd7fb" providerId="ADAL" clId="{5A0E1268-FDE0-4DAE-AA1E-396C1DBE43A7}" dt="2023-11-10T10:06:57.764" v="9899" actId="478"/>
          <ac:spMkLst>
            <pc:docMk/>
            <pc:sldMk cId="0" sldId="316"/>
            <ac:spMk id="2" creationId="{00000000-0000-0000-0000-000000000000}"/>
          </ac:spMkLst>
        </pc:spChg>
        <pc:spChg chg="del">
          <ac:chgData name="Brad Blake Vincelette" userId="4809eaf8-013a-48b4-ae21-9cfe1c8bd7fb" providerId="ADAL" clId="{5A0E1268-FDE0-4DAE-AA1E-396C1DBE43A7}" dt="2023-11-10T10:07:00.297" v="9900" actId="478"/>
          <ac:spMkLst>
            <pc:docMk/>
            <pc:sldMk cId="0" sldId="316"/>
            <ac:spMk id="8" creationId="{00000000-0000-0000-0000-000000000000}"/>
          </ac:spMkLst>
        </pc:spChg>
        <pc:spChg chg="mod">
          <ac:chgData name="Brad Blake Vincelette" userId="4809eaf8-013a-48b4-ae21-9cfe1c8bd7fb" providerId="ADAL" clId="{5A0E1268-FDE0-4DAE-AA1E-396C1DBE43A7}" dt="2023-11-10T10:31:24.694" v="11132" actId="20577"/>
          <ac:spMkLst>
            <pc:docMk/>
            <pc:sldMk cId="0" sldId="316"/>
            <ac:spMk id="668" creationId="{00000000-0000-0000-0000-000000000000}"/>
          </ac:spMkLst>
        </pc:spChg>
        <pc:graphicFrameChg chg="add del mod ord">
          <ac:chgData name="Brad Blake Vincelette" userId="4809eaf8-013a-48b4-ae21-9cfe1c8bd7fb" providerId="ADAL" clId="{5A0E1268-FDE0-4DAE-AA1E-396C1DBE43A7}" dt="2023-11-10T10:07:19.290" v="9904" actId="478"/>
          <ac:graphicFrameMkLst>
            <pc:docMk/>
            <pc:sldMk cId="0" sldId="316"/>
            <ac:graphicFrameMk id="3" creationId="{57BCF09A-4874-914B-2882-4B1266C8772B}"/>
          </ac:graphicFrameMkLst>
        </pc:graphicFrameChg>
        <pc:graphicFrameChg chg="add mod modGraphic">
          <ac:chgData name="Brad Blake Vincelette" userId="4809eaf8-013a-48b4-ae21-9cfe1c8bd7fb" providerId="ADAL" clId="{5A0E1268-FDE0-4DAE-AA1E-396C1DBE43A7}" dt="2023-11-10T10:25:02.591" v="10772" actId="1076"/>
          <ac:graphicFrameMkLst>
            <pc:docMk/>
            <pc:sldMk cId="0" sldId="316"/>
            <ac:graphicFrameMk id="4" creationId="{CE1265AC-AB50-B1C6-A5B3-228CD97EB6AA}"/>
          </ac:graphicFrameMkLst>
        </pc:graphicFrameChg>
        <pc:graphicFrameChg chg="add mod modGraphic">
          <ac:chgData name="Brad Blake Vincelette" userId="4809eaf8-013a-48b4-ae21-9cfe1c8bd7fb" providerId="ADAL" clId="{5A0E1268-FDE0-4DAE-AA1E-396C1DBE43A7}" dt="2023-11-10T10:27:07.167" v="10991" actId="1038"/>
          <ac:graphicFrameMkLst>
            <pc:docMk/>
            <pc:sldMk cId="0" sldId="316"/>
            <ac:graphicFrameMk id="5" creationId="{1BE3D34B-DC85-873C-E9F2-696586FA0CBA}"/>
          </ac:graphicFrameMkLst>
        </pc:graphicFrameChg>
        <pc:graphicFrameChg chg="del">
          <ac:chgData name="Brad Blake Vincelette" userId="4809eaf8-013a-48b4-ae21-9cfe1c8bd7fb" providerId="ADAL" clId="{5A0E1268-FDE0-4DAE-AA1E-396C1DBE43A7}" dt="2023-11-10T10:06:53.779" v="9898" actId="478"/>
          <ac:graphicFrameMkLst>
            <pc:docMk/>
            <pc:sldMk cId="0" sldId="316"/>
            <ac:graphicFrameMk id="670" creationId="{00000000-0000-0000-0000-000000000000}"/>
          </ac:graphicFrameMkLst>
        </pc:graphicFrameChg>
        <pc:graphicFrameChg chg="del">
          <ac:chgData name="Brad Blake Vincelette" userId="4809eaf8-013a-48b4-ae21-9cfe1c8bd7fb" providerId="ADAL" clId="{5A0E1268-FDE0-4DAE-AA1E-396C1DBE43A7}" dt="2023-11-10T10:06:44.170" v="9897" actId="478"/>
          <ac:graphicFrameMkLst>
            <pc:docMk/>
            <pc:sldMk cId="0" sldId="316"/>
            <ac:graphicFrameMk id="671" creationId="{00000000-0000-0000-0000-000000000000}"/>
          </ac:graphicFrameMkLst>
        </pc:graphicFrameChg>
      </pc:sldChg>
      <pc:sldChg chg="del ord">
        <pc:chgData name="Brad Blake Vincelette" userId="4809eaf8-013a-48b4-ae21-9cfe1c8bd7fb" providerId="ADAL" clId="{5A0E1268-FDE0-4DAE-AA1E-396C1DBE43A7}" dt="2023-11-10T11:29:57.317" v="15524" actId="2696"/>
        <pc:sldMkLst>
          <pc:docMk/>
          <pc:sldMk cId="0" sldId="317"/>
        </pc:sldMkLst>
      </pc:sldChg>
      <pc:sldChg chg="modSp mod ord modAnim">
        <pc:chgData name="Brad Blake Vincelette" userId="4809eaf8-013a-48b4-ae21-9cfe1c8bd7fb" providerId="ADAL" clId="{5A0E1268-FDE0-4DAE-AA1E-396C1DBE43A7}" dt="2023-11-10T11:31:10.705" v="15747" actId="20577"/>
        <pc:sldMkLst>
          <pc:docMk/>
          <pc:sldMk cId="0" sldId="318"/>
        </pc:sldMkLst>
        <pc:spChg chg="mod">
          <ac:chgData name="Brad Blake Vincelette" userId="4809eaf8-013a-48b4-ae21-9cfe1c8bd7fb" providerId="ADAL" clId="{5A0E1268-FDE0-4DAE-AA1E-396C1DBE43A7}" dt="2023-11-10T11:31:10.705" v="15747" actId="20577"/>
          <ac:spMkLst>
            <pc:docMk/>
            <pc:sldMk cId="0" sldId="318"/>
            <ac:spMk id="684" creationId="{00000000-0000-0000-0000-000000000000}"/>
          </ac:spMkLst>
        </pc:spChg>
      </pc:sldChg>
      <pc:sldChg chg="modSp mod ord">
        <pc:chgData name="Brad Blake Vincelette" userId="4809eaf8-013a-48b4-ae21-9cfe1c8bd7fb" providerId="ADAL" clId="{5A0E1268-FDE0-4DAE-AA1E-396C1DBE43A7}" dt="2023-11-10T11:36:09.420" v="16023" actId="404"/>
        <pc:sldMkLst>
          <pc:docMk/>
          <pc:sldMk cId="0" sldId="319"/>
        </pc:sldMkLst>
        <pc:spChg chg="mod">
          <ac:chgData name="Brad Blake Vincelette" userId="4809eaf8-013a-48b4-ae21-9cfe1c8bd7fb" providerId="ADAL" clId="{5A0E1268-FDE0-4DAE-AA1E-396C1DBE43A7}" dt="2023-11-10T11:36:09.420" v="16023" actId="404"/>
          <ac:spMkLst>
            <pc:docMk/>
            <pc:sldMk cId="0" sldId="319"/>
            <ac:spMk id="691" creationId="{00000000-0000-0000-0000-000000000000}"/>
          </ac:spMkLst>
        </pc:spChg>
      </pc:sldChg>
      <pc:sldChg chg="ord">
        <pc:chgData name="Brad Blake Vincelette" userId="4809eaf8-013a-48b4-ae21-9cfe1c8bd7fb" providerId="ADAL" clId="{5A0E1268-FDE0-4DAE-AA1E-396C1DBE43A7}" dt="2023-11-10T11:36:36.303" v="16031"/>
        <pc:sldMkLst>
          <pc:docMk/>
          <pc:sldMk cId="0" sldId="320"/>
        </pc:sldMkLst>
      </pc:sldChg>
      <pc:sldChg chg="modSp mod ord">
        <pc:chgData name="Brad Blake Vincelette" userId="4809eaf8-013a-48b4-ae21-9cfe1c8bd7fb" providerId="ADAL" clId="{5A0E1268-FDE0-4DAE-AA1E-396C1DBE43A7}" dt="2023-11-10T11:36:24.927" v="16029" actId="20577"/>
        <pc:sldMkLst>
          <pc:docMk/>
          <pc:sldMk cId="0" sldId="321"/>
        </pc:sldMkLst>
        <pc:spChg chg="mod">
          <ac:chgData name="Brad Blake Vincelette" userId="4809eaf8-013a-48b4-ae21-9cfe1c8bd7fb" providerId="ADAL" clId="{5A0E1268-FDE0-4DAE-AA1E-396C1DBE43A7}" dt="2023-11-10T11:36:24.927" v="16029" actId="20577"/>
          <ac:spMkLst>
            <pc:docMk/>
            <pc:sldMk cId="0" sldId="321"/>
            <ac:spMk id="705" creationId="{00000000-0000-0000-0000-000000000000}"/>
          </ac:spMkLst>
        </pc:spChg>
      </pc:sldChg>
      <pc:sldChg chg="modSp mod ord">
        <pc:chgData name="Brad Blake Vincelette" userId="4809eaf8-013a-48b4-ae21-9cfe1c8bd7fb" providerId="ADAL" clId="{5A0E1268-FDE0-4DAE-AA1E-396C1DBE43A7}" dt="2023-11-10T11:37:16.302" v="16050" actId="20577"/>
        <pc:sldMkLst>
          <pc:docMk/>
          <pc:sldMk cId="0" sldId="322"/>
        </pc:sldMkLst>
        <pc:spChg chg="mod">
          <ac:chgData name="Brad Blake Vincelette" userId="4809eaf8-013a-48b4-ae21-9cfe1c8bd7fb" providerId="ADAL" clId="{5A0E1268-FDE0-4DAE-AA1E-396C1DBE43A7}" dt="2023-11-10T11:37:16.302" v="16050" actId="20577"/>
          <ac:spMkLst>
            <pc:docMk/>
            <pc:sldMk cId="0" sldId="322"/>
            <ac:spMk id="712" creationId="{00000000-0000-0000-0000-000000000000}"/>
          </ac:spMkLst>
        </pc:spChg>
      </pc:sldChg>
      <pc:sldChg chg="del">
        <pc:chgData name="Brad Blake Vincelette" userId="4809eaf8-013a-48b4-ae21-9cfe1c8bd7fb" providerId="ADAL" clId="{5A0E1268-FDE0-4DAE-AA1E-396C1DBE43A7}" dt="2023-11-10T09:58:54.953" v="9759" actId="47"/>
        <pc:sldMkLst>
          <pc:docMk/>
          <pc:sldMk cId="3588614883" sldId="326"/>
        </pc:sldMkLst>
      </pc:sldChg>
      <pc:sldChg chg="modSp">
        <pc:chgData name="Brad Blake Vincelette" userId="4809eaf8-013a-48b4-ae21-9cfe1c8bd7fb" providerId="ADAL" clId="{5A0E1268-FDE0-4DAE-AA1E-396C1DBE43A7}" dt="2023-11-10T07:03:49.144" v="821" actId="20577"/>
        <pc:sldMkLst>
          <pc:docMk/>
          <pc:sldMk cId="937362745" sldId="338"/>
        </pc:sldMkLst>
        <pc:spChg chg="mod">
          <ac:chgData name="Brad Blake Vincelette" userId="4809eaf8-013a-48b4-ae21-9cfe1c8bd7fb" providerId="ADAL" clId="{5A0E1268-FDE0-4DAE-AA1E-396C1DBE43A7}" dt="2023-11-10T07:03:49.144" v="821" actId="20577"/>
          <ac:spMkLst>
            <pc:docMk/>
            <pc:sldMk cId="937362745" sldId="338"/>
            <ac:spMk id="331" creationId="{00000000-0000-0000-0000-000000000000}"/>
          </ac:spMkLst>
        </pc:spChg>
      </pc:sldChg>
      <pc:sldChg chg="modSp mod addAnim delAnim modAnim">
        <pc:chgData name="Brad Blake Vincelette" userId="4809eaf8-013a-48b4-ae21-9cfe1c8bd7fb" providerId="ADAL" clId="{5A0E1268-FDE0-4DAE-AA1E-396C1DBE43A7}" dt="2023-11-10T07:03:25.420" v="815" actId="20577"/>
        <pc:sldMkLst>
          <pc:docMk/>
          <pc:sldMk cId="3713284716" sldId="339"/>
        </pc:sldMkLst>
        <pc:spChg chg="mod">
          <ac:chgData name="Brad Blake Vincelette" userId="4809eaf8-013a-48b4-ae21-9cfe1c8bd7fb" providerId="ADAL" clId="{5A0E1268-FDE0-4DAE-AA1E-396C1DBE43A7}" dt="2023-11-10T07:03:25.420" v="815" actId="20577"/>
          <ac:spMkLst>
            <pc:docMk/>
            <pc:sldMk cId="3713284716" sldId="339"/>
            <ac:spMk id="217" creationId="{00000000-0000-0000-0000-000000000000}"/>
          </ac:spMkLst>
        </pc:spChg>
      </pc:sldChg>
      <pc:sldChg chg="modSp del mod">
        <pc:chgData name="Brad Blake Vincelette" userId="4809eaf8-013a-48b4-ae21-9cfe1c8bd7fb" providerId="ADAL" clId="{5A0E1268-FDE0-4DAE-AA1E-396C1DBE43A7}" dt="2023-11-10T09:59:01.802" v="9761" actId="47"/>
        <pc:sldMkLst>
          <pc:docMk/>
          <pc:sldMk cId="3379402385" sldId="341"/>
        </pc:sldMkLst>
        <pc:spChg chg="mod">
          <ac:chgData name="Brad Blake Vincelette" userId="4809eaf8-013a-48b4-ae21-9cfe1c8bd7fb" providerId="ADAL" clId="{5A0E1268-FDE0-4DAE-AA1E-396C1DBE43A7}" dt="2023-11-10T08:40:04.636" v="5312"/>
          <ac:spMkLst>
            <pc:docMk/>
            <pc:sldMk cId="3379402385" sldId="341"/>
            <ac:spMk id="2" creationId="{4AD9FFB9-CE37-2583-17BD-B15EB20285F7}"/>
          </ac:spMkLst>
        </pc:spChg>
      </pc:sldChg>
      <pc:sldChg chg="addSp modSp mod modAnim">
        <pc:chgData name="Brad Blake Vincelette" userId="4809eaf8-013a-48b4-ae21-9cfe1c8bd7fb" providerId="ADAL" clId="{5A0E1268-FDE0-4DAE-AA1E-396C1DBE43A7}" dt="2023-11-10T07:10:59.538" v="1110" actId="20577"/>
        <pc:sldMkLst>
          <pc:docMk/>
          <pc:sldMk cId="1543367393" sldId="342"/>
        </pc:sldMkLst>
        <pc:spChg chg="add mod">
          <ac:chgData name="Brad Blake Vincelette" userId="4809eaf8-013a-48b4-ae21-9cfe1c8bd7fb" providerId="ADAL" clId="{5A0E1268-FDE0-4DAE-AA1E-396C1DBE43A7}" dt="2023-11-10T07:08:58.534" v="927" actId="14100"/>
          <ac:spMkLst>
            <pc:docMk/>
            <pc:sldMk cId="1543367393" sldId="342"/>
            <ac:spMk id="3" creationId="{D868E282-ECC5-8352-C48A-2C2972629F14}"/>
          </ac:spMkLst>
        </pc:spChg>
        <pc:spChg chg="mod">
          <ac:chgData name="Brad Blake Vincelette" userId="4809eaf8-013a-48b4-ae21-9cfe1c8bd7fb" providerId="ADAL" clId="{5A0E1268-FDE0-4DAE-AA1E-396C1DBE43A7}" dt="2023-11-10T07:09:55.824" v="1104" actId="20577"/>
          <ac:spMkLst>
            <pc:docMk/>
            <pc:sldMk cId="1543367393" sldId="342"/>
            <ac:spMk id="338" creationId="{00000000-0000-0000-0000-000000000000}"/>
          </ac:spMkLst>
        </pc:spChg>
        <pc:graphicFrameChg chg="mod modGraphic">
          <ac:chgData name="Brad Blake Vincelette" userId="4809eaf8-013a-48b4-ae21-9cfe1c8bd7fb" providerId="ADAL" clId="{5A0E1268-FDE0-4DAE-AA1E-396C1DBE43A7}" dt="2023-11-10T07:10:59.538" v="1110" actId="20577"/>
          <ac:graphicFrameMkLst>
            <pc:docMk/>
            <pc:sldMk cId="1543367393" sldId="342"/>
            <ac:graphicFrameMk id="2" creationId="{3D2999E2-622F-94BD-C391-BFAA463FDD17}"/>
          </ac:graphicFrameMkLst>
        </pc:graphicFrameChg>
      </pc:sldChg>
      <pc:sldChg chg="modSp mod">
        <pc:chgData name="Brad Blake Vincelette" userId="4809eaf8-013a-48b4-ae21-9cfe1c8bd7fb" providerId="ADAL" clId="{5A0E1268-FDE0-4DAE-AA1E-396C1DBE43A7}" dt="2023-11-10T07:13:14.253" v="1171" actId="14100"/>
        <pc:sldMkLst>
          <pc:docMk/>
          <pc:sldMk cId="356553857" sldId="343"/>
        </pc:sldMkLst>
        <pc:spChg chg="mod">
          <ac:chgData name="Brad Blake Vincelette" userId="4809eaf8-013a-48b4-ae21-9cfe1c8bd7fb" providerId="ADAL" clId="{5A0E1268-FDE0-4DAE-AA1E-396C1DBE43A7}" dt="2023-11-10T07:13:04.653" v="1169" actId="1036"/>
          <ac:spMkLst>
            <pc:docMk/>
            <pc:sldMk cId="356553857" sldId="343"/>
            <ac:spMk id="3" creationId="{AEBB7B2F-1A67-5DFB-C3B7-E6A5011863AB}"/>
          </ac:spMkLst>
        </pc:spChg>
        <pc:spChg chg="mod">
          <ac:chgData name="Brad Blake Vincelette" userId="4809eaf8-013a-48b4-ae21-9cfe1c8bd7fb" providerId="ADAL" clId="{5A0E1268-FDE0-4DAE-AA1E-396C1DBE43A7}" dt="2023-11-10T07:13:14.253" v="1171" actId="14100"/>
          <ac:spMkLst>
            <pc:docMk/>
            <pc:sldMk cId="356553857" sldId="343"/>
            <ac:spMk id="4" creationId="{D5216BEE-A52C-D2BE-D134-F96C9D29BC6B}"/>
          </ac:spMkLst>
        </pc:spChg>
        <pc:spChg chg="mod">
          <ac:chgData name="Brad Blake Vincelette" userId="4809eaf8-013a-48b4-ae21-9cfe1c8bd7fb" providerId="ADAL" clId="{5A0E1268-FDE0-4DAE-AA1E-396C1DBE43A7}" dt="2023-11-10T07:12:13.315" v="1163" actId="404"/>
          <ac:spMkLst>
            <pc:docMk/>
            <pc:sldMk cId="356553857" sldId="343"/>
            <ac:spMk id="354" creationId="{00000000-0000-0000-0000-000000000000}"/>
          </ac:spMkLst>
        </pc:spChg>
        <pc:graphicFrameChg chg="mod modGraphic">
          <ac:chgData name="Brad Blake Vincelette" userId="4809eaf8-013a-48b4-ae21-9cfe1c8bd7fb" providerId="ADAL" clId="{5A0E1268-FDE0-4DAE-AA1E-396C1DBE43A7}" dt="2023-11-10T07:13:04.653" v="1169" actId="1036"/>
          <ac:graphicFrameMkLst>
            <pc:docMk/>
            <pc:sldMk cId="356553857" sldId="343"/>
            <ac:graphicFrameMk id="2" creationId="{8D435DA4-689F-4F6E-D2AE-C8BFDA40E9DC}"/>
          </ac:graphicFrameMkLst>
        </pc:graphicFrameChg>
      </pc:sldChg>
      <pc:sldChg chg="addSp delSp modSp add del mod modAnim">
        <pc:chgData name="Brad Blake Vincelette" userId="4809eaf8-013a-48b4-ae21-9cfe1c8bd7fb" providerId="ADAL" clId="{5A0E1268-FDE0-4DAE-AA1E-396C1DBE43A7}" dt="2023-11-10T08:18:56.237" v="4025" actId="47"/>
        <pc:sldMkLst>
          <pc:docMk/>
          <pc:sldMk cId="3201904184" sldId="344"/>
        </pc:sldMkLst>
        <pc:spChg chg="mod ord">
          <ac:chgData name="Brad Blake Vincelette" userId="4809eaf8-013a-48b4-ae21-9cfe1c8bd7fb" providerId="ADAL" clId="{5A0E1268-FDE0-4DAE-AA1E-396C1DBE43A7}" dt="2023-11-10T08:18:45.462" v="4023"/>
          <ac:spMkLst>
            <pc:docMk/>
            <pc:sldMk cId="3201904184" sldId="344"/>
            <ac:spMk id="507" creationId="{00000000-0000-0000-0000-000000000000}"/>
          </ac:spMkLst>
        </pc:spChg>
        <pc:graphicFrameChg chg="mod modGraphic">
          <ac:chgData name="Brad Blake Vincelette" userId="4809eaf8-013a-48b4-ae21-9cfe1c8bd7fb" providerId="ADAL" clId="{5A0E1268-FDE0-4DAE-AA1E-396C1DBE43A7}" dt="2023-11-10T08:15:44.455" v="3886" actId="1076"/>
          <ac:graphicFrameMkLst>
            <pc:docMk/>
            <pc:sldMk cId="3201904184" sldId="344"/>
            <ac:graphicFrameMk id="2" creationId="{DB39DE37-CFD4-A2E7-2FE7-27C71D7684C8}"/>
          </ac:graphicFrameMkLst>
        </pc:graphicFrameChg>
        <pc:graphicFrameChg chg="add del mod modGraphic">
          <ac:chgData name="Brad Blake Vincelette" userId="4809eaf8-013a-48b4-ae21-9cfe1c8bd7fb" providerId="ADAL" clId="{5A0E1268-FDE0-4DAE-AA1E-396C1DBE43A7}" dt="2023-11-10T08:01:28.864" v="3110" actId="478"/>
          <ac:graphicFrameMkLst>
            <pc:docMk/>
            <pc:sldMk cId="3201904184" sldId="344"/>
            <ac:graphicFrameMk id="3" creationId="{8A5266DF-E3D4-1C08-C058-54CA9BEDA2E0}"/>
          </ac:graphicFrameMkLst>
        </pc:graphicFrameChg>
        <pc:graphicFrameChg chg="add del">
          <ac:chgData name="Brad Blake Vincelette" userId="4809eaf8-013a-48b4-ae21-9cfe1c8bd7fb" providerId="ADAL" clId="{5A0E1268-FDE0-4DAE-AA1E-396C1DBE43A7}" dt="2023-11-10T08:01:31.248" v="3112"/>
          <ac:graphicFrameMkLst>
            <pc:docMk/>
            <pc:sldMk cId="3201904184" sldId="344"/>
            <ac:graphicFrameMk id="4" creationId="{36B898DB-3979-FCE2-0870-8E21DB22ED81}"/>
          </ac:graphicFrameMkLst>
        </pc:graphicFrameChg>
        <pc:graphicFrameChg chg="add mod modGraphic">
          <ac:chgData name="Brad Blake Vincelette" userId="4809eaf8-013a-48b4-ae21-9cfe1c8bd7fb" providerId="ADAL" clId="{5A0E1268-FDE0-4DAE-AA1E-396C1DBE43A7}" dt="2023-11-10T08:15:22.943" v="3885" actId="1076"/>
          <ac:graphicFrameMkLst>
            <pc:docMk/>
            <pc:sldMk cId="3201904184" sldId="344"/>
            <ac:graphicFrameMk id="5" creationId="{79ED0667-767B-E637-42BC-1AC6086E30E2}"/>
          </ac:graphicFrameMkLst>
        </pc:graphicFrameChg>
        <pc:graphicFrameChg chg="add del mod ord modGraphic">
          <ac:chgData name="Brad Blake Vincelette" userId="4809eaf8-013a-48b4-ae21-9cfe1c8bd7fb" providerId="ADAL" clId="{5A0E1268-FDE0-4DAE-AA1E-396C1DBE43A7}" dt="2023-11-10T08:10:40.457" v="3333" actId="21"/>
          <ac:graphicFrameMkLst>
            <pc:docMk/>
            <pc:sldMk cId="3201904184" sldId="344"/>
            <ac:graphicFrameMk id="6" creationId="{D4BBECE6-53D9-1705-870F-F209E039759E}"/>
          </ac:graphicFrameMkLst>
        </pc:graphicFrameChg>
        <pc:graphicFrameChg chg="add mod modGraphic">
          <ac:chgData name="Brad Blake Vincelette" userId="4809eaf8-013a-48b4-ae21-9cfe1c8bd7fb" providerId="ADAL" clId="{5A0E1268-FDE0-4DAE-AA1E-396C1DBE43A7}" dt="2023-11-10T08:16:00.621" v="3888" actId="1076"/>
          <ac:graphicFrameMkLst>
            <pc:docMk/>
            <pc:sldMk cId="3201904184" sldId="344"/>
            <ac:graphicFrameMk id="10" creationId="{F3F7B5D0-F2FC-7B73-8EC9-2D2B348345DA}"/>
          </ac:graphicFrameMkLst>
        </pc:graphicFrameChg>
        <pc:graphicFrameChg chg="del modGraphic">
          <ac:chgData name="Brad Blake Vincelette" userId="4809eaf8-013a-48b4-ae21-9cfe1c8bd7fb" providerId="ADAL" clId="{5A0E1268-FDE0-4DAE-AA1E-396C1DBE43A7}" dt="2023-11-10T08:03:59.440" v="3127" actId="478"/>
          <ac:graphicFrameMkLst>
            <pc:docMk/>
            <pc:sldMk cId="3201904184" sldId="344"/>
            <ac:graphicFrameMk id="509" creationId="{00000000-0000-0000-0000-000000000000}"/>
          </ac:graphicFrameMkLst>
        </pc:graphicFrameChg>
        <pc:graphicFrameChg chg="del">
          <ac:chgData name="Brad Blake Vincelette" userId="4809eaf8-013a-48b4-ae21-9cfe1c8bd7fb" providerId="ADAL" clId="{5A0E1268-FDE0-4DAE-AA1E-396C1DBE43A7}" dt="2023-11-10T08:04:06.098" v="3128" actId="478"/>
          <ac:graphicFrameMkLst>
            <pc:docMk/>
            <pc:sldMk cId="3201904184" sldId="344"/>
            <ac:graphicFrameMk id="510" creationId="{00000000-0000-0000-0000-000000000000}"/>
          </ac:graphicFrameMkLst>
        </pc:graphicFrameChg>
        <pc:cxnChg chg="add mod ord">
          <ac:chgData name="Brad Blake Vincelette" userId="4809eaf8-013a-48b4-ae21-9cfe1c8bd7fb" providerId="ADAL" clId="{5A0E1268-FDE0-4DAE-AA1E-396C1DBE43A7}" dt="2023-11-10T08:15:48.463" v="3887" actId="1076"/>
          <ac:cxnSpMkLst>
            <pc:docMk/>
            <pc:sldMk cId="3201904184" sldId="344"/>
            <ac:cxnSpMk id="7" creationId="{7D5AD3BA-C115-BCB8-57CB-E58FF41ADC7E}"/>
          </ac:cxnSpMkLst>
        </pc:cxnChg>
        <pc:cxnChg chg="del">
          <ac:chgData name="Brad Blake Vincelette" userId="4809eaf8-013a-48b4-ae21-9cfe1c8bd7fb" providerId="ADAL" clId="{5A0E1268-FDE0-4DAE-AA1E-396C1DBE43A7}" dt="2023-11-10T08:16:19.239" v="3898" actId="21"/>
          <ac:cxnSpMkLst>
            <pc:docMk/>
            <pc:sldMk cId="3201904184" sldId="344"/>
            <ac:cxnSpMk id="511" creationId="{00000000-0000-0000-0000-000000000000}"/>
          </ac:cxnSpMkLst>
        </pc:cxnChg>
      </pc:sldChg>
      <pc:sldChg chg="modSp add del">
        <pc:chgData name="Brad Blake Vincelette" userId="4809eaf8-013a-48b4-ae21-9cfe1c8bd7fb" providerId="ADAL" clId="{5A0E1268-FDE0-4DAE-AA1E-396C1DBE43A7}" dt="2023-11-10T08:19:59.271" v="4034" actId="47"/>
        <pc:sldMkLst>
          <pc:docMk/>
          <pc:sldMk cId="2797233911" sldId="345"/>
        </pc:sldMkLst>
        <pc:spChg chg="mod">
          <ac:chgData name="Brad Blake Vincelette" userId="4809eaf8-013a-48b4-ae21-9cfe1c8bd7fb" providerId="ADAL" clId="{5A0E1268-FDE0-4DAE-AA1E-396C1DBE43A7}" dt="2023-11-10T08:18:15.900" v="4022" actId="20577"/>
          <ac:spMkLst>
            <pc:docMk/>
            <pc:sldMk cId="2797233911" sldId="345"/>
            <ac:spMk id="507" creationId="{00000000-0000-0000-0000-000000000000}"/>
          </ac:spMkLst>
        </pc:spChg>
      </pc:sldChg>
      <pc:sldChg chg="delSp modSp add del mod ord addAnim delAnim modAnim modShow">
        <pc:chgData name="Brad Blake Vincelette" userId="4809eaf8-013a-48b4-ae21-9cfe1c8bd7fb" providerId="ADAL" clId="{5A0E1268-FDE0-4DAE-AA1E-396C1DBE43A7}" dt="2023-11-10T11:46:58.776" v="16182" actId="2696"/>
        <pc:sldMkLst>
          <pc:docMk/>
          <pc:sldMk cId="2504218335" sldId="346"/>
        </pc:sldMkLst>
        <pc:spChg chg="mod">
          <ac:chgData name="Brad Blake Vincelette" userId="4809eaf8-013a-48b4-ae21-9cfe1c8bd7fb" providerId="ADAL" clId="{5A0E1268-FDE0-4DAE-AA1E-396C1DBE43A7}" dt="2023-11-10T11:42:02.127" v="16153" actId="20577"/>
          <ac:spMkLst>
            <pc:docMk/>
            <pc:sldMk cId="2504218335" sldId="346"/>
            <ac:spMk id="506" creationId="{00000000-0000-0000-0000-000000000000}"/>
          </ac:spMkLst>
        </pc:spChg>
        <pc:spChg chg="mod">
          <ac:chgData name="Brad Blake Vincelette" userId="4809eaf8-013a-48b4-ae21-9cfe1c8bd7fb" providerId="ADAL" clId="{5A0E1268-FDE0-4DAE-AA1E-396C1DBE43A7}" dt="2023-11-10T11:41:55.632" v="16152" actId="13926"/>
          <ac:spMkLst>
            <pc:docMk/>
            <pc:sldMk cId="2504218335" sldId="346"/>
            <ac:spMk id="507" creationId="{00000000-0000-0000-0000-000000000000}"/>
          </ac:spMkLst>
        </pc:spChg>
        <pc:spChg chg="mod">
          <ac:chgData name="Brad Blake Vincelette" userId="4809eaf8-013a-48b4-ae21-9cfe1c8bd7fb" providerId="ADAL" clId="{5A0E1268-FDE0-4DAE-AA1E-396C1DBE43A7}" dt="2023-11-10T11:41:55.632" v="16152" actId="13926"/>
          <ac:spMkLst>
            <pc:docMk/>
            <pc:sldMk cId="2504218335" sldId="346"/>
            <ac:spMk id="508" creationId="{00000000-0000-0000-0000-000000000000}"/>
          </ac:spMkLst>
        </pc:spChg>
        <pc:graphicFrameChg chg="modGraphic">
          <ac:chgData name="Brad Blake Vincelette" userId="4809eaf8-013a-48b4-ae21-9cfe1c8bd7fb" providerId="ADAL" clId="{5A0E1268-FDE0-4DAE-AA1E-396C1DBE43A7}" dt="2023-11-10T11:42:56.318" v="16160"/>
          <ac:graphicFrameMkLst>
            <pc:docMk/>
            <pc:sldMk cId="2504218335" sldId="346"/>
            <ac:graphicFrameMk id="2" creationId="{DB39DE37-CFD4-A2E7-2FE7-27C71D7684C8}"/>
          </ac:graphicFrameMkLst>
        </pc:graphicFrameChg>
        <pc:graphicFrameChg chg="modGraphic">
          <ac:chgData name="Brad Blake Vincelette" userId="4809eaf8-013a-48b4-ae21-9cfe1c8bd7fb" providerId="ADAL" clId="{5A0E1268-FDE0-4DAE-AA1E-396C1DBE43A7}" dt="2023-11-10T11:43:00.244" v="16162"/>
          <ac:graphicFrameMkLst>
            <pc:docMk/>
            <pc:sldMk cId="2504218335" sldId="346"/>
            <ac:graphicFrameMk id="5" creationId="{79ED0667-767B-E637-42BC-1AC6086E30E2}"/>
          </ac:graphicFrameMkLst>
        </pc:graphicFrameChg>
        <pc:graphicFrameChg chg="del modGraphic">
          <ac:chgData name="Brad Blake Vincelette" userId="4809eaf8-013a-48b4-ae21-9cfe1c8bd7fb" providerId="ADAL" clId="{5A0E1268-FDE0-4DAE-AA1E-396C1DBE43A7}" dt="2023-11-10T08:20:34.224" v="4038" actId="478"/>
          <ac:graphicFrameMkLst>
            <pc:docMk/>
            <pc:sldMk cId="2504218335" sldId="346"/>
            <ac:graphicFrameMk id="10" creationId="{F3F7B5D0-F2FC-7B73-8EC9-2D2B348345DA}"/>
          </ac:graphicFrameMkLst>
        </pc:graphicFrameChg>
        <pc:cxnChg chg="del">
          <ac:chgData name="Brad Blake Vincelette" userId="4809eaf8-013a-48b4-ae21-9cfe1c8bd7fb" providerId="ADAL" clId="{5A0E1268-FDE0-4DAE-AA1E-396C1DBE43A7}" dt="2023-11-10T08:20:29.224" v="4037" actId="478"/>
          <ac:cxnSpMkLst>
            <pc:docMk/>
            <pc:sldMk cId="2504218335" sldId="346"/>
            <ac:cxnSpMk id="7" creationId="{7D5AD3BA-C115-BCB8-57CB-E58FF41ADC7E}"/>
          </ac:cxnSpMkLst>
        </pc:cxnChg>
      </pc:sldChg>
      <pc:sldChg chg="modSp add mod ord modAnim">
        <pc:chgData name="Brad Blake Vincelette" userId="4809eaf8-013a-48b4-ae21-9cfe1c8bd7fb" providerId="ADAL" clId="{5A0E1268-FDE0-4DAE-AA1E-396C1DBE43A7}" dt="2023-11-10T11:39:31.281" v="16061"/>
        <pc:sldMkLst>
          <pc:docMk/>
          <pc:sldMk cId="437390683" sldId="347"/>
        </pc:sldMkLst>
        <pc:spChg chg="mod">
          <ac:chgData name="Brad Blake Vincelette" userId="4809eaf8-013a-48b4-ae21-9cfe1c8bd7fb" providerId="ADAL" clId="{5A0E1268-FDE0-4DAE-AA1E-396C1DBE43A7}" dt="2023-11-10T11:38:23.981" v="16056" actId="20577"/>
          <ac:spMkLst>
            <pc:docMk/>
            <pc:sldMk cId="437390683" sldId="347"/>
            <ac:spMk id="507" creationId="{00000000-0000-0000-0000-000000000000}"/>
          </ac:spMkLst>
        </pc:spChg>
        <pc:graphicFrameChg chg="modGraphic">
          <ac:chgData name="Brad Blake Vincelette" userId="4809eaf8-013a-48b4-ae21-9cfe1c8bd7fb" providerId="ADAL" clId="{5A0E1268-FDE0-4DAE-AA1E-396C1DBE43A7}" dt="2023-11-10T10:19:29.978" v="10431" actId="20577"/>
          <ac:graphicFrameMkLst>
            <pc:docMk/>
            <pc:sldMk cId="437390683" sldId="347"/>
            <ac:graphicFrameMk id="2" creationId="{DB39DE37-CFD4-A2E7-2FE7-27C71D7684C8}"/>
          </ac:graphicFrameMkLst>
        </pc:graphicFrameChg>
      </pc:sldChg>
      <pc:sldChg chg="modSp add mod modAnim">
        <pc:chgData name="Brad Blake Vincelette" userId="4809eaf8-013a-48b4-ae21-9cfe1c8bd7fb" providerId="ADAL" clId="{5A0E1268-FDE0-4DAE-AA1E-396C1DBE43A7}" dt="2023-11-10T11:43:20.106" v="16163" actId="113"/>
        <pc:sldMkLst>
          <pc:docMk/>
          <pc:sldMk cId="2067084981" sldId="348"/>
        </pc:sldMkLst>
        <pc:spChg chg="mod">
          <ac:chgData name="Brad Blake Vincelette" userId="4809eaf8-013a-48b4-ae21-9cfe1c8bd7fb" providerId="ADAL" clId="{5A0E1268-FDE0-4DAE-AA1E-396C1DBE43A7}" dt="2023-11-10T11:43:20.106" v="16163" actId="113"/>
          <ac:spMkLst>
            <pc:docMk/>
            <pc:sldMk cId="2067084981" sldId="348"/>
            <ac:spMk id="507" creationId="{00000000-0000-0000-0000-000000000000}"/>
          </ac:spMkLst>
        </pc:spChg>
        <pc:graphicFrameChg chg="modGraphic">
          <ac:chgData name="Brad Blake Vincelette" userId="4809eaf8-013a-48b4-ae21-9cfe1c8bd7fb" providerId="ADAL" clId="{5A0E1268-FDE0-4DAE-AA1E-396C1DBE43A7}" dt="2023-11-10T10:19:23.004" v="10417" actId="20577"/>
          <ac:graphicFrameMkLst>
            <pc:docMk/>
            <pc:sldMk cId="2067084981" sldId="348"/>
            <ac:graphicFrameMk id="2" creationId="{DB39DE37-CFD4-A2E7-2FE7-27C71D7684C8}"/>
          </ac:graphicFrameMkLst>
        </pc:graphicFrameChg>
      </pc:sldChg>
      <pc:sldChg chg="modSp add mod ord modAnim">
        <pc:chgData name="Brad Blake Vincelette" userId="4809eaf8-013a-48b4-ae21-9cfe1c8bd7fb" providerId="ADAL" clId="{5A0E1268-FDE0-4DAE-AA1E-396C1DBE43A7}" dt="2023-11-10T11:43:25.692" v="16164" actId="113"/>
        <pc:sldMkLst>
          <pc:docMk/>
          <pc:sldMk cId="4158237414" sldId="349"/>
        </pc:sldMkLst>
        <pc:spChg chg="mod">
          <ac:chgData name="Brad Blake Vincelette" userId="4809eaf8-013a-48b4-ae21-9cfe1c8bd7fb" providerId="ADAL" clId="{5A0E1268-FDE0-4DAE-AA1E-396C1DBE43A7}" dt="2023-11-10T11:43:25.692" v="16164" actId="113"/>
          <ac:spMkLst>
            <pc:docMk/>
            <pc:sldMk cId="4158237414" sldId="349"/>
            <ac:spMk id="507" creationId="{00000000-0000-0000-0000-000000000000}"/>
          </ac:spMkLst>
        </pc:spChg>
        <pc:graphicFrameChg chg="modGraphic">
          <ac:chgData name="Brad Blake Vincelette" userId="4809eaf8-013a-48b4-ae21-9cfe1c8bd7fb" providerId="ADAL" clId="{5A0E1268-FDE0-4DAE-AA1E-396C1DBE43A7}" dt="2023-11-10T10:19:14.270" v="10403" actId="20577"/>
          <ac:graphicFrameMkLst>
            <pc:docMk/>
            <pc:sldMk cId="4158237414" sldId="349"/>
            <ac:graphicFrameMk id="2" creationId="{DB39DE37-CFD4-A2E7-2FE7-27C71D7684C8}"/>
          </ac:graphicFrameMkLst>
        </pc:graphicFrameChg>
      </pc:sldChg>
      <pc:sldChg chg="addSp modSp add mod modAnim">
        <pc:chgData name="Brad Blake Vincelette" userId="4809eaf8-013a-48b4-ae21-9cfe1c8bd7fb" providerId="ADAL" clId="{5A0E1268-FDE0-4DAE-AA1E-396C1DBE43A7}" dt="2023-11-10T10:19:06.581" v="10389" actId="20577"/>
        <pc:sldMkLst>
          <pc:docMk/>
          <pc:sldMk cId="2331243978" sldId="350"/>
        </pc:sldMkLst>
        <pc:spChg chg="mod">
          <ac:chgData name="Brad Blake Vincelette" userId="4809eaf8-013a-48b4-ae21-9cfe1c8bd7fb" providerId="ADAL" clId="{5A0E1268-FDE0-4DAE-AA1E-396C1DBE43A7}" dt="2023-11-10T09:12:52.391" v="6706" actId="20577"/>
          <ac:spMkLst>
            <pc:docMk/>
            <pc:sldMk cId="2331243978" sldId="350"/>
            <ac:spMk id="507" creationId="{00000000-0000-0000-0000-000000000000}"/>
          </ac:spMkLst>
        </pc:spChg>
        <pc:graphicFrameChg chg="mod modGraphic">
          <ac:chgData name="Brad Blake Vincelette" userId="4809eaf8-013a-48b4-ae21-9cfe1c8bd7fb" providerId="ADAL" clId="{5A0E1268-FDE0-4DAE-AA1E-396C1DBE43A7}" dt="2023-11-10T10:19:06.581" v="10389" actId="20577"/>
          <ac:graphicFrameMkLst>
            <pc:docMk/>
            <pc:sldMk cId="2331243978" sldId="350"/>
            <ac:graphicFrameMk id="2" creationId="{DB39DE37-CFD4-A2E7-2FE7-27C71D7684C8}"/>
          </ac:graphicFrameMkLst>
        </pc:graphicFrameChg>
        <pc:graphicFrameChg chg="add mod modGraphic">
          <ac:chgData name="Brad Blake Vincelette" userId="4809eaf8-013a-48b4-ae21-9cfe1c8bd7fb" providerId="ADAL" clId="{5A0E1268-FDE0-4DAE-AA1E-396C1DBE43A7}" dt="2023-11-10T09:08:35.746" v="6375" actId="1076"/>
          <ac:graphicFrameMkLst>
            <pc:docMk/>
            <pc:sldMk cId="2331243978" sldId="350"/>
            <ac:graphicFrameMk id="3" creationId="{0C0708B2-FE4E-B3F6-4666-6866DC641343}"/>
          </ac:graphicFrameMkLst>
        </pc:graphicFrameChg>
        <pc:graphicFrameChg chg="mod modGraphic">
          <ac:chgData name="Brad Blake Vincelette" userId="4809eaf8-013a-48b4-ae21-9cfe1c8bd7fb" providerId="ADAL" clId="{5A0E1268-FDE0-4DAE-AA1E-396C1DBE43A7}" dt="2023-11-10T09:05:31.343" v="6321" actId="1076"/>
          <ac:graphicFrameMkLst>
            <pc:docMk/>
            <pc:sldMk cId="2331243978" sldId="350"/>
            <ac:graphicFrameMk id="5" creationId="{79ED0667-767B-E637-42BC-1AC6086E30E2}"/>
          </ac:graphicFrameMkLst>
        </pc:graphicFrameChg>
      </pc:sldChg>
      <pc:sldChg chg="modSp add mod ord modAnim">
        <pc:chgData name="Brad Blake Vincelette" userId="4809eaf8-013a-48b4-ae21-9cfe1c8bd7fb" providerId="ADAL" clId="{5A0E1268-FDE0-4DAE-AA1E-396C1DBE43A7}" dt="2023-11-10T10:20:04.049" v="10451" actId="20577"/>
        <pc:sldMkLst>
          <pc:docMk/>
          <pc:sldMk cId="4227701314" sldId="351"/>
        </pc:sldMkLst>
        <pc:spChg chg="mod">
          <ac:chgData name="Brad Blake Vincelette" userId="4809eaf8-013a-48b4-ae21-9cfe1c8bd7fb" providerId="ADAL" clId="{5A0E1268-FDE0-4DAE-AA1E-396C1DBE43A7}" dt="2023-11-10T09:23:39.959" v="7443"/>
          <ac:spMkLst>
            <pc:docMk/>
            <pc:sldMk cId="4227701314" sldId="351"/>
            <ac:spMk id="506" creationId="{00000000-0000-0000-0000-000000000000}"/>
          </ac:spMkLst>
        </pc:spChg>
        <pc:spChg chg="mod">
          <ac:chgData name="Brad Blake Vincelette" userId="4809eaf8-013a-48b4-ae21-9cfe1c8bd7fb" providerId="ADAL" clId="{5A0E1268-FDE0-4DAE-AA1E-396C1DBE43A7}" dt="2023-11-10T09:32:14.294" v="8057" actId="113"/>
          <ac:spMkLst>
            <pc:docMk/>
            <pc:sldMk cId="4227701314" sldId="351"/>
            <ac:spMk id="507" creationId="{00000000-0000-0000-0000-000000000000}"/>
          </ac:spMkLst>
        </pc:spChg>
        <pc:graphicFrameChg chg="mod modGraphic">
          <ac:chgData name="Brad Blake Vincelette" userId="4809eaf8-013a-48b4-ae21-9cfe1c8bd7fb" providerId="ADAL" clId="{5A0E1268-FDE0-4DAE-AA1E-396C1DBE43A7}" dt="2023-11-10T10:20:04.049" v="10451" actId="20577"/>
          <ac:graphicFrameMkLst>
            <pc:docMk/>
            <pc:sldMk cId="4227701314" sldId="351"/>
            <ac:graphicFrameMk id="2" creationId="{DB39DE37-CFD4-A2E7-2FE7-27C71D7684C8}"/>
          </ac:graphicFrameMkLst>
        </pc:graphicFrameChg>
        <pc:graphicFrameChg chg="modGraphic">
          <ac:chgData name="Brad Blake Vincelette" userId="4809eaf8-013a-48b4-ae21-9cfe1c8bd7fb" providerId="ADAL" clId="{5A0E1268-FDE0-4DAE-AA1E-396C1DBE43A7}" dt="2023-11-10T09:25:01.615" v="7481" actId="2166"/>
          <ac:graphicFrameMkLst>
            <pc:docMk/>
            <pc:sldMk cId="4227701314" sldId="351"/>
            <ac:graphicFrameMk id="3" creationId="{0C0708B2-FE4E-B3F6-4666-6866DC641343}"/>
          </ac:graphicFrameMkLst>
        </pc:graphicFrameChg>
      </pc:sldChg>
      <pc:sldChg chg="addSp delSp modSp add mod ord">
        <pc:chgData name="Brad Blake Vincelette" userId="4809eaf8-013a-48b4-ae21-9cfe1c8bd7fb" providerId="ADAL" clId="{5A0E1268-FDE0-4DAE-AA1E-396C1DBE43A7}" dt="2023-11-10T10:20:13.564" v="10457" actId="20577"/>
        <pc:sldMkLst>
          <pc:docMk/>
          <pc:sldMk cId="2227365144" sldId="352"/>
        </pc:sldMkLst>
        <pc:spChg chg="mod">
          <ac:chgData name="Brad Blake Vincelette" userId="4809eaf8-013a-48b4-ae21-9cfe1c8bd7fb" providerId="ADAL" clId="{5A0E1268-FDE0-4DAE-AA1E-396C1DBE43A7}" dt="2023-11-10T09:23:28.594" v="7442" actId="20577"/>
          <ac:spMkLst>
            <pc:docMk/>
            <pc:sldMk cId="2227365144" sldId="352"/>
            <ac:spMk id="506" creationId="{00000000-0000-0000-0000-000000000000}"/>
          </ac:spMkLst>
        </pc:spChg>
        <pc:spChg chg="mod">
          <ac:chgData name="Brad Blake Vincelette" userId="4809eaf8-013a-48b4-ae21-9cfe1c8bd7fb" providerId="ADAL" clId="{5A0E1268-FDE0-4DAE-AA1E-396C1DBE43A7}" dt="2023-11-10T09:36:30.540" v="8145" actId="20577"/>
          <ac:spMkLst>
            <pc:docMk/>
            <pc:sldMk cId="2227365144" sldId="352"/>
            <ac:spMk id="507" creationId="{00000000-0000-0000-0000-000000000000}"/>
          </ac:spMkLst>
        </pc:spChg>
        <pc:graphicFrameChg chg="mod modGraphic">
          <ac:chgData name="Brad Blake Vincelette" userId="4809eaf8-013a-48b4-ae21-9cfe1c8bd7fb" providerId="ADAL" clId="{5A0E1268-FDE0-4DAE-AA1E-396C1DBE43A7}" dt="2023-11-10T10:20:13.564" v="10457" actId="20577"/>
          <ac:graphicFrameMkLst>
            <pc:docMk/>
            <pc:sldMk cId="2227365144" sldId="352"/>
            <ac:graphicFrameMk id="2" creationId="{DB39DE37-CFD4-A2E7-2FE7-27C71D7684C8}"/>
          </ac:graphicFrameMkLst>
        </pc:graphicFrameChg>
        <pc:graphicFrameChg chg="del">
          <ac:chgData name="Brad Blake Vincelette" userId="4809eaf8-013a-48b4-ae21-9cfe1c8bd7fb" providerId="ADAL" clId="{5A0E1268-FDE0-4DAE-AA1E-396C1DBE43A7}" dt="2023-11-10T09:32:31.993" v="8058" actId="478"/>
          <ac:graphicFrameMkLst>
            <pc:docMk/>
            <pc:sldMk cId="2227365144" sldId="352"/>
            <ac:graphicFrameMk id="3" creationId="{0C0708B2-FE4E-B3F6-4666-6866DC641343}"/>
          </ac:graphicFrameMkLst>
        </pc:graphicFrameChg>
        <pc:graphicFrameChg chg="add mod">
          <ac:chgData name="Brad Blake Vincelette" userId="4809eaf8-013a-48b4-ae21-9cfe1c8bd7fb" providerId="ADAL" clId="{5A0E1268-FDE0-4DAE-AA1E-396C1DBE43A7}" dt="2023-11-10T09:32:32.418" v="8059"/>
          <ac:graphicFrameMkLst>
            <pc:docMk/>
            <pc:sldMk cId="2227365144" sldId="352"/>
            <ac:graphicFrameMk id="4" creationId="{8A50E01B-3313-BD5C-2925-486B48324AC7}"/>
          </ac:graphicFrameMkLst>
        </pc:graphicFrameChg>
      </pc:sldChg>
      <pc:sldChg chg="addSp delSp modSp add mod modAnim">
        <pc:chgData name="Brad Blake Vincelette" userId="4809eaf8-013a-48b4-ae21-9cfe1c8bd7fb" providerId="ADAL" clId="{5A0E1268-FDE0-4DAE-AA1E-396C1DBE43A7}" dt="2023-11-10T09:54:19.352" v="9593" actId="404"/>
        <pc:sldMkLst>
          <pc:docMk/>
          <pc:sldMk cId="3808805160" sldId="353"/>
        </pc:sldMkLst>
        <pc:spChg chg="mod">
          <ac:chgData name="Brad Blake Vincelette" userId="4809eaf8-013a-48b4-ae21-9cfe1c8bd7fb" providerId="ADAL" clId="{5A0E1268-FDE0-4DAE-AA1E-396C1DBE43A7}" dt="2023-11-10T09:54:19.352" v="9593" actId="404"/>
          <ac:spMkLst>
            <pc:docMk/>
            <pc:sldMk cId="3808805160" sldId="353"/>
            <ac:spMk id="507" creationId="{00000000-0000-0000-0000-000000000000}"/>
          </ac:spMkLst>
        </pc:spChg>
        <pc:graphicFrameChg chg="del">
          <ac:chgData name="Brad Blake Vincelette" userId="4809eaf8-013a-48b4-ae21-9cfe1c8bd7fb" providerId="ADAL" clId="{5A0E1268-FDE0-4DAE-AA1E-396C1DBE43A7}" dt="2023-11-10T09:32:54.525" v="8062" actId="478"/>
          <ac:graphicFrameMkLst>
            <pc:docMk/>
            <pc:sldMk cId="3808805160" sldId="353"/>
            <ac:graphicFrameMk id="2" creationId="{DB39DE37-CFD4-A2E7-2FE7-27C71D7684C8}"/>
          </ac:graphicFrameMkLst>
        </pc:graphicFrameChg>
        <pc:graphicFrameChg chg="add mod modGraphic">
          <ac:chgData name="Brad Blake Vincelette" userId="4809eaf8-013a-48b4-ae21-9cfe1c8bd7fb" providerId="ADAL" clId="{5A0E1268-FDE0-4DAE-AA1E-396C1DBE43A7}" dt="2023-11-10T09:36:17.565" v="8144" actId="14734"/>
          <ac:graphicFrameMkLst>
            <pc:docMk/>
            <pc:sldMk cId="3808805160" sldId="353"/>
            <ac:graphicFrameMk id="3" creationId="{D193AA6F-36A9-A316-F300-B3ED759126B2}"/>
          </ac:graphicFrameMkLst>
        </pc:graphicFrameChg>
        <pc:graphicFrameChg chg="mod modGraphic">
          <ac:chgData name="Brad Blake Vincelette" userId="4809eaf8-013a-48b4-ae21-9cfe1c8bd7fb" providerId="ADAL" clId="{5A0E1268-FDE0-4DAE-AA1E-396C1DBE43A7}" dt="2023-11-10T09:37:53.781" v="8232"/>
          <ac:graphicFrameMkLst>
            <pc:docMk/>
            <pc:sldMk cId="3808805160" sldId="353"/>
            <ac:graphicFrameMk id="4" creationId="{8A50E01B-3313-BD5C-2925-486B48324AC7}"/>
          </ac:graphicFrameMkLst>
        </pc:graphicFrameChg>
        <pc:graphicFrameChg chg="del">
          <ac:chgData name="Brad Blake Vincelette" userId="4809eaf8-013a-48b4-ae21-9cfe1c8bd7fb" providerId="ADAL" clId="{5A0E1268-FDE0-4DAE-AA1E-396C1DBE43A7}" dt="2023-11-10T09:32:52.573" v="8061" actId="478"/>
          <ac:graphicFrameMkLst>
            <pc:docMk/>
            <pc:sldMk cId="3808805160" sldId="353"/>
            <ac:graphicFrameMk id="5" creationId="{79ED0667-767B-E637-42BC-1AC6086E30E2}"/>
          </ac:graphicFrameMkLst>
        </pc:graphicFrameChg>
      </pc:sldChg>
      <pc:sldChg chg="addSp modSp add mod modAnim">
        <pc:chgData name="Brad Blake Vincelette" userId="4809eaf8-013a-48b4-ae21-9cfe1c8bd7fb" providerId="ADAL" clId="{5A0E1268-FDE0-4DAE-AA1E-396C1DBE43A7}" dt="2023-11-10T09:53:34.876" v="9583" actId="20577"/>
        <pc:sldMkLst>
          <pc:docMk/>
          <pc:sldMk cId="3665646784" sldId="354"/>
        </pc:sldMkLst>
        <pc:spChg chg="add mod">
          <ac:chgData name="Brad Blake Vincelette" userId="4809eaf8-013a-48b4-ae21-9cfe1c8bd7fb" providerId="ADAL" clId="{5A0E1268-FDE0-4DAE-AA1E-396C1DBE43A7}" dt="2023-11-10T09:53:15.280" v="9567" actId="14100"/>
          <ac:spMkLst>
            <pc:docMk/>
            <pc:sldMk cId="3665646784" sldId="354"/>
            <ac:spMk id="2" creationId="{959C6C61-4735-AFEF-7C2A-FD5C237A291C}"/>
          </ac:spMkLst>
        </pc:spChg>
        <pc:spChg chg="add mod">
          <ac:chgData name="Brad Blake Vincelette" userId="4809eaf8-013a-48b4-ae21-9cfe1c8bd7fb" providerId="ADAL" clId="{5A0E1268-FDE0-4DAE-AA1E-396C1DBE43A7}" dt="2023-11-10T09:53:25.499" v="9571" actId="14100"/>
          <ac:spMkLst>
            <pc:docMk/>
            <pc:sldMk cId="3665646784" sldId="354"/>
            <ac:spMk id="5" creationId="{F8F86F02-7571-40BF-D628-F745CD7B1F6C}"/>
          </ac:spMkLst>
        </pc:spChg>
        <pc:spChg chg="mod">
          <ac:chgData name="Brad Blake Vincelette" userId="4809eaf8-013a-48b4-ae21-9cfe1c8bd7fb" providerId="ADAL" clId="{5A0E1268-FDE0-4DAE-AA1E-396C1DBE43A7}" dt="2023-11-10T09:53:34.876" v="9583" actId="20577"/>
          <ac:spMkLst>
            <pc:docMk/>
            <pc:sldMk cId="3665646784" sldId="354"/>
            <ac:spMk id="507" creationId="{00000000-0000-0000-0000-000000000000}"/>
          </ac:spMkLst>
        </pc:spChg>
        <pc:graphicFrameChg chg="mod modGraphic">
          <ac:chgData name="Brad Blake Vincelette" userId="4809eaf8-013a-48b4-ae21-9cfe1c8bd7fb" providerId="ADAL" clId="{5A0E1268-FDE0-4DAE-AA1E-396C1DBE43A7}" dt="2023-11-10T09:44:12.391" v="8868" actId="14100"/>
          <ac:graphicFrameMkLst>
            <pc:docMk/>
            <pc:sldMk cId="3665646784" sldId="354"/>
            <ac:graphicFrameMk id="3" creationId="{D193AA6F-36A9-A316-F300-B3ED759126B2}"/>
          </ac:graphicFrameMkLst>
        </pc:graphicFrameChg>
        <pc:graphicFrameChg chg="mod modGraphic">
          <ac:chgData name="Brad Blake Vincelette" userId="4809eaf8-013a-48b4-ae21-9cfe1c8bd7fb" providerId="ADAL" clId="{5A0E1268-FDE0-4DAE-AA1E-396C1DBE43A7}" dt="2023-11-10T09:52:21.948" v="9562"/>
          <ac:graphicFrameMkLst>
            <pc:docMk/>
            <pc:sldMk cId="3665646784" sldId="354"/>
            <ac:graphicFrameMk id="4" creationId="{8A50E01B-3313-BD5C-2925-486B48324AC7}"/>
          </ac:graphicFrameMkLst>
        </pc:graphicFrameChg>
      </pc:sldChg>
      <pc:sldChg chg="addSp delSp modSp add mod delAnim modAnim">
        <pc:chgData name="Brad Blake Vincelette" userId="4809eaf8-013a-48b4-ae21-9cfe1c8bd7fb" providerId="ADAL" clId="{5A0E1268-FDE0-4DAE-AA1E-396C1DBE43A7}" dt="2023-11-10T10:17:52.953" v="10364" actId="21"/>
        <pc:sldMkLst>
          <pc:docMk/>
          <pc:sldMk cId="3657264605" sldId="355"/>
        </pc:sldMkLst>
        <pc:spChg chg="del">
          <ac:chgData name="Brad Blake Vincelette" userId="4809eaf8-013a-48b4-ae21-9cfe1c8bd7fb" providerId="ADAL" clId="{5A0E1268-FDE0-4DAE-AA1E-396C1DBE43A7}" dt="2023-11-10T09:55:34.927" v="9635" actId="478"/>
          <ac:spMkLst>
            <pc:docMk/>
            <pc:sldMk cId="3657264605" sldId="355"/>
            <ac:spMk id="2" creationId="{959C6C61-4735-AFEF-7C2A-FD5C237A291C}"/>
          </ac:spMkLst>
        </pc:spChg>
        <pc:spChg chg="del">
          <ac:chgData name="Brad Blake Vincelette" userId="4809eaf8-013a-48b4-ae21-9cfe1c8bd7fb" providerId="ADAL" clId="{5A0E1268-FDE0-4DAE-AA1E-396C1DBE43A7}" dt="2023-11-10T09:55:37.177" v="9636" actId="478"/>
          <ac:spMkLst>
            <pc:docMk/>
            <pc:sldMk cId="3657264605" sldId="355"/>
            <ac:spMk id="5" creationId="{F8F86F02-7571-40BF-D628-F745CD7B1F6C}"/>
          </ac:spMkLst>
        </pc:spChg>
        <pc:spChg chg="mod">
          <ac:chgData name="Brad Blake Vincelette" userId="4809eaf8-013a-48b4-ae21-9cfe1c8bd7fb" providerId="ADAL" clId="{5A0E1268-FDE0-4DAE-AA1E-396C1DBE43A7}" dt="2023-11-10T09:57:59.613" v="9737" actId="20577"/>
          <ac:spMkLst>
            <pc:docMk/>
            <pc:sldMk cId="3657264605" sldId="355"/>
            <ac:spMk id="507" creationId="{00000000-0000-0000-0000-000000000000}"/>
          </ac:spMkLst>
        </pc:spChg>
        <pc:graphicFrameChg chg="mod">
          <ac:chgData name="Brad Blake Vincelette" userId="4809eaf8-013a-48b4-ae21-9cfe1c8bd7fb" providerId="ADAL" clId="{5A0E1268-FDE0-4DAE-AA1E-396C1DBE43A7}" dt="2023-11-10T09:56:53.503" v="9663" actId="1076"/>
          <ac:graphicFrameMkLst>
            <pc:docMk/>
            <pc:sldMk cId="3657264605" sldId="355"/>
            <ac:graphicFrameMk id="3" creationId="{D193AA6F-36A9-A316-F300-B3ED759126B2}"/>
          </ac:graphicFrameMkLst>
        </pc:graphicFrameChg>
        <pc:graphicFrameChg chg="mod">
          <ac:chgData name="Brad Blake Vincelette" userId="4809eaf8-013a-48b4-ae21-9cfe1c8bd7fb" providerId="ADAL" clId="{5A0E1268-FDE0-4DAE-AA1E-396C1DBE43A7}" dt="2023-11-10T09:57:01.563" v="9675" actId="1038"/>
          <ac:graphicFrameMkLst>
            <pc:docMk/>
            <pc:sldMk cId="3657264605" sldId="355"/>
            <ac:graphicFrameMk id="4" creationId="{8A50E01B-3313-BD5C-2925-486B48324AC7}"/>
          </ac:graphicFrameMkLst>
        </pc:graphicFrameChg>
        <pc:graphicFrameChg chg="add mod modGraphic">
          <ac:chgData name="Brad Blake Vincelette" userId="4809eaf8-013a-48b4-ae21-9cfe1c8bd7fb" providerId="ADAL" clId="{5A0E1268-FDE0-4DAE-AA1E-396C1DBE43A7}" dt="2023-11-10T10:17:52.953" v="10364" actId="21"/>
          <ac:graphicFrameMkLst>
            <pc:docMk/>
            <pc:sldMk cId="3657264605" sldId="355"/>
            <ac:graphicFrameMk id="6" creationId="{DECDC664-3BD8-A064-9260-D5E7FB31E044}"/>
          </ac:graphicFrameMkLst>
        </pc:graphicFrameChg>
        <pc:graphicFrameChg chg="add mod">
          <ac:chgData name="Brad Blake Vincelette" userId="4809eaf8-013a-48b4-ae21-9cfe1c8bd7fb" providerId="ADAL" clId="{5A0E1268-FDE0-4DAE-AA1E-396C1DBE43A7}" dt="2023-11-10T09:57:01.563" v="9675" actId="1038"/>
          <ac:graphicFrameMkLst>
            <pc:docMk/>
            <pc:sldMk cId="3657264605" sldId="355"/>
            <ac:graphicFrameMk id="7" creationId="{E2CA61CB-1647-3F42-1B12-9F8598099C79}"/>
          </ac:graphicFrameMkLst>
        </pc:graphicFrameChg>
      </pc:sldChg>
      <pc:sldChg chg="add del">
        <pc:chgData name="Brad Blake Vincelette" userId="4809eaf8-013a-48b4-ae21-9cfe1c8bd7fb" providerId="ADAL" clId="{5A0E1268-FDE0-4DAE-AA1E-396C1DBE43A7}" dt="2023-11-10T11:37:02.666" v="16032" actId="47"/>
        <pc:sldMkLst>
          <pc:docMk/>
          <pc:sldMk cId="4193859270" sldId="356"/>
        </pc:sldMkLst>
      </pc:sldChg>
      <pc:sldChg chg="addSp delSp modSp add mod ord">
        <pc:chgData name="Brad Blake Vincelette" userId="4809eaf8-013a-48b4-ae21-9cfe1c8bd7fb" providerId="ADAL" clId="{5A0E1268-FDE0-4DAE-AA1E-396C1DBE43A7}" dt="2023-11-10T10:40:08.140" v="11210"/>
        <pc:sldMkLst>
          <pc:docMk/>
          <pc:sldMk cId="761647550" sldId="357"/>
        </pc:sldMkLst>
        <pc:spChg chg="mod">
          <ac:chgData name="Brad Blake Vincelette" userId="4809eaf8-013a-48b4-ae21-9cfe1c8bd7fb" providerId="ADAL" clId="{5A0E1268-FDE0-4DAE-AA1E-396C1DBE43A7}" dt="2023-11-10T10:32:22.392" v="11156" actId="20577"/>
          <ac:spMkLst>
            <pc:docMk/>
            <pc:sldMk cId="761647550" sldId="357"/>
            <ac:spMk id="506" creationId="{00000000-0000-0000-0000-000000000000}"/>
          </ac:spMkLst>
        </pc:spChg>
        <pc:spChg chg="mod">
          <ac:chgData name="Brad Blake Vincelette" userId="4809eaf8-013a-48b4-ae21-9cfe1c8bd7fb" providerId="ADAL" clId="{5A0E1268-FDE0-4DAE-AA1E-396C1DBE43A7}" dt="2023-11-10T10:32:33.710" v="11183" actId="20577"/>
          <ac:spMkLst>
            <pc:docMk/>
            <pc:sldMk cId="761647550" sldId="357"/>
            <ac:spMk id="507" creationId="{00000000-0000-0000-0000-000000000000}"/>
          </ac:spMkLst>
        </pc:spChg>
        <pc:graphicFrameChg chg="add mod">
          <ac:chgData name="Brad Blake Vincelette" userId="4809eaf8-013a-48b4-ae21-9cfe1c8bd7fb" providerId="ADAL" clId="{5A0E1268-FDE0-4DAE-AA1E-396C1DBE43A7}" dt="2023-11-10T10:32:01.390" v="11138" actId="1076"/>
          <ac:graphicFrameMkLst>
            <pc:docMk/>
            <pc:sldMk cId="761647550" sldId="357"/>
            <ac:graphicFrameMk id="2" creationId="{1DDBA3E4-2E6F-0CD4-0961-49DBA94D8669}"/>
          </ac:graphicFrameMkLst>
        </pc:graphicFrameChg>
        <pc:graphicFrameChg chg="mod modGraphic">
          <ac:chgData name="Brad Blake Vincelette" userId="4809eaf8-013a-48b4-ae21-9cfe1c8bd7fb" providerId="ADAL" clId="{5A0E1268-FDE0-4DAE-AA1E-396C1DBE43A7}" dt="2023-11-10T10:40:08.140" v="11210"/>
          <ac:graphicFrameMkLst>
            <pc:docMk/>
            <pc:sldMk cId="761647550" sldId="357"/>
            <ac:graphicFrameMk id="6" creationId="{DECDC664-3BD8-A064-9260-D5E7FB31E044}"/>
          </ac:graphicFrameMkLst>
        </pc:graphicFrameChg>
        <pc:graphicFrameChg chg="del">
          <ac:chgData name="Brad Blake Vincelette" userId="4809eaf8-013a-48b4-ae21-9cfe1c8bd7fb" providerId="ADAL" clId="{5A0E1268-FDE0-4DAE-AA1E-396C1DBE43A7}" dt="2023-11-10T10:31:46.117" v="11136" actId="478"/>
          <ac:graphicFrameMkLst>
            <pc:docMk/>
            <pc:sldMk cId="761647550" sldId="357"/>
            <ac:graphicFrameMk id="7" creationId="{E2CA61CB-1647-3F42-1B12-9F8598099C79}"/>
          </ac:graphicFrameMkLst>
        </pc:graphicFrameChg>
      </pc:sldChg>
      <pc:sldChg chg="addSp delSp modSp add mod modAnim">
        <pc:chgData name="Brad Blake Vincelette" userId="4809eaf8-013a-48b4-ae21-9cfe1c8bd7fb" providerId="ADAL" clId="{5A0E1268-FDE0-4DAE-AA1E-396C1DBE43A7}" dt="2023-11-10T11:19:03.105" v="13946"/>
        <pc:sldMkLst>
          <pc:docMk/>
          <pc:sldMk cId="4005054696" sldId="358"/>
        </pc:sldMkLst>
        <pc:spChg chg="mod">
          <ac:chgData name="Brad Blake Vincelette" userId="4809eaf8-013a-48b4-ae21-9cfe1c8bd7fb" providerId="ADAL" clId="{5A0E1268-FDE0-4DAE-AA1E-396C1DBE43A7}" dt="2023-11-10T11:02:06.377" v="12211" actId="21"/>
          <ac:spMkLst>
            <pc:docMk/>
            <pc:sldMk cId="4005054696" sldId="358"/>
            <ac:spMk id="6" creationId="{9F00258F-B7FF-4AC8-0321-76A3252B9BE2}"/>
          </ac:spMkLst>
        </pc:spChg>
        <pc:spChg chg="mod">
          <ac:chgData name="Brad Blake Vincelette" userId="4809eaf8-013a-48b4-ae21-9cfe1c8bd7fb" providerId="ADAL" clId="{5A0E1268-FDE0-4DAE-AA1E-396C1DBE43A7}" dt="2023-11-10T10:57:26.572" v="11979" actId="20577"/>
          <ac:spMkLst>
            <pc:docMk/>
            <pc:sldMk cId="4005054696" sldId="358"/>
            <ac:spMk id="643" creationId="{00000000-0000-0000-0000-000000000000}"/>
          </ac:spMkLst>
        </pc:spChg>
        <pc:picChg chg="del">
          <ac:chgData name="Brad Blake Vincelette" userId="4809eaf8-013a-48b4-ae21-9cfe1c8bd7fb" providerId="ADAL" clId="{5A0E1268-FDE0-4DAE-AA1E-396C1DBE43A7}" dt="2023-11-10T11:00:02.366" v="12189" actId="478"/>
          <ac:picMkLst>
            <pc:docMk/>
            <pc:sldMk cId="4005054696" sldId="358"/>
            <ac:picMk id="3" creationId="{D8016FD7-9714-59AC-5077-B4008757A6DC}"/>
          </ac:picMkLst>
        </pc:picChg>
        <pc:picChg chg="add del mod">
          <ac:chgData name="Brad Blake Vincelette" userId="4809eaf8-013a-48b4-ae21-9cfe1c8bd7fb" providerId="ADAL" clId="{5A0E1268-FDE0-4DAE-AA1E-396C1DBE43A7}" dt="2023-11-10T11:11:19.307" v="13219" actId="478"/>
          <ac:picMkLst>
            <pc:docMk/>
            <pc:sldMk cId="4005054696" sldId="358"/>
            <ac:picMk id="4" creationId="{0F42FC68-80B0-4511-8113-CDFE58873E7C}"/>
          </ac:picMkLst>
        </pc:picChg>
        <pc:picChg chg="add del mod">
          <ac:chgData name="Brad Blake Vincelette" userId="4809eaf8-013a-48b4-ae21-9cfe1c8bd7fb" providerId="ADAL" clId="{5A0E1268-FDE0-4DAE-AA1E-396C1DBE43A7}" dt="2023-11-10T11:11:46.615" v="13225" actId="478"/>
          <ac:picMkLst>
            <pc:docMk/>
            <pc:sldMk cId="4005054696" sldId="358"/>
            <ac:picMk id="7" creationId="{D44270DB-7978-CC8B-937C-2D8719F93A6F}"/>
          </ac:picMkLst>
        </pc:picChg>
        <pc:picChg chg="add del mod">
          <ac:chgData name="Brad Blake Vincelette" userId="4809eaf8-013a-48b4-ae21-9cfe1c8bd7fb" providerId="ADAL" clId="{5A0E1268-FDE0-4DAE-AA1E-396C1DBE43A7}" dt="2023-11-10T11:19:02.959" v="13945" actId="478"/>
          <ac:picMkLst>
            <pc:docMk/>
            <pc:sldMk cId="4005054696" sldId="358"/>
            <ac:picMk id="8" creationId="{AE1B2A47-329B-8F9C-AB63-64490255E6D6}"/>
          </ac:picMkLst>
        </pc:picChg>
        <pc:picChg chg="add mod">
          <ac:chgData name="Brad Blake Vincelette" userId="4809eaf8-013a-48b4-ae21-9cfe1c8bd7fb" providerId="ADAL" clId="{5A0E1268-FDE0-4DAE-AA1E-396C1DBE43A7}" dt="2023-11-10T11:19:03.105" v="13946"/>
          <ac:picMkLst>
            <pc:docMk/>
            <pc:sldMk cId="4005054696" sldId="358"/>
            <ac:picMk id="9" creationId="{7F2B6443-B914-4E38-6D28-5131ABC8A1BA}"/>
          </ac:picMkLst>
        </pc:picChg>
      </pc:sldChg>
      <pc:sldChg chg="addSp new del mod">
        <pc:chgData name="Brad Blake Vincelette" userId="4809eaf8-013a-48b4-ae21-9cfe1c8bd7fb" providerId="ADAL" clId="{5A0E1268-FDE0-4DAE-AA1E-396C1DBE43A7}" dt="2023-11-10T11:22:14.306" v="14405" actId="47"/>
        <pc:sldMkLst>
          <pc:docMk/>
          <pc:sldMk cId="2847919239" sldId="359"/>
        </pc:sldMkLst>
        <pc:spChg chg="add">
          <ac:chgData name="Brad Blake Vincelette" userId="4809eaf8-013a-48b4-ae21-9cfe1c8bd7fb" providerId="ADAL" clId="{5A0E1268-FDE0-4DAE-AA1E-396C1DBE43A7}" dt="2023-11-10T11:02:25.922" v="12213" actId="22"/>
          <ac:spMkLst>
            <pc:docMk/>
            <pc:sldMk cId="2847919239" sldId="359"/>
            <ac:spMk id="7" creationId="{BCE70825-F920-4A3D-3C70-99E1F43C25EE}"/>
          </ac:spMkLst>
        </pc:spChg>
      </pc:sldChg>
      <pc:sldChg chg="addSp delSp modSp add mod modAnim">
        <pc:chgData name="Brad Blake Vincelette" userId="4809eaf8-013a-48b4-ae21-9cfe1c8bd7fb" providerId="ADAL" clId="{5A0E1268-FDE0-4DAE-AA1E-396C1DBE43A7}" dt="2023-11-10T11:18:59.423" v="13944"/>
        <pc:sldMkLst>
          <pc:docMk/>
          <pc:sldMk cId="2286358097" sldId="360"/>
        </pc:sldMkLst>
        <pc:spChg chg="mod">
          <ac:chgData name="Brad Blake Vincelette" userId="4809eaf8-013a-48b4-ae21-9cfe1c8bd7fb" providerId="ADAL" clId="{5A0E1268-FDE0-4DAE-AA1E-396C1DBE43A7}" dt="2023-11-10T11:09:42.061" v="13074" actId="20577"/>
          <ac:spMkLst>
            <pc:docMk/>
            <pc:sldMk cId="2286358097" sldId="360"/>
            <ac:spMk id="6" creationId="{9F00258F-B7FF-4AC8-0321-76A3252B9BE2}"/>
          </ac:spMkLst>
        </pc:spChg>
        <pc:picChg chg="add del mod">
          <ac:chgData name="Brad Blake Vincelette" userId="4809eaf8-013a-48b4-ae21-9cfe1c8bd7fb" providerId="ADAL" clId="{5A0E1268-FDE0-4DAE-AA1E-396C1DBE43A7}" dt="2023-11-10T11:11:52.196" v="13227" actId="478"/>
          <ac:picMkLst>
            <pc:docMk/>
            <pc:sldMk cId="2286358097" sldId="360"/>
            <ac:picMk id="3" creationId="{ADDC02EF-024F-A6D6-C27B-2751EB360322}"/>
          </ac:picMkLst>
        </pc:picChg>
        <pc:picChg chg="del">
          <ac:chgData name="Brad Blake Vincelette" userId="4809eaf8-013a-48b4-ae21-9cfe1c8bd7fb" providerId="ADAL" clId="{5A0E1268-FDE0-4DAE-AA1E-396C1DBE43A7}" dt="2023-11-10T11:11:08.127" v="13216" actId="478"/>
          <ac:picMkLst>
            <pc:docMk/>
            <pc:sldMk cId="2286358097" sldId="360"/>
            <ac:picMk id="4" creationId="{0F42FC68-80B0-4511-8113-CDFE58873E7C}"/>
          </ac:picMkLst>
        </pc:picChg>
        <pc:picChg chg="add del mod">
          <ac:chgData name="Brad Blake Vincelette" userId="4809eaf8-013a-48b4-ae21-9cfe1c8bd7fb" providerId="ADAL" clId="{5A0E1268-FDE0-4DAE-AA1E-396C1DBE43A7}" dt="2023-11-10T11:18:59.279" v="13943" actId="478"/>
          <ac:picMkLst>
            <pc:docMk/>
            <pc:sldMk cId="2286358097" sldId="360"/>
            <ac:picMk id="5" creationId="{9AE0DCED-B8DF-1787-5F57-82EBDCD7736A}"/>
          </ac:picMkLst>
        </pc:picChg>
        <pc:picChg chg="add mod">
          <ac:chgData name="Brad Blake Vincelette" userId="4809eaf8-013a-48b4-ae21-9cfe1c8bd7fb" providerId="ADAL" clId="{5A0E1268-FDE0-4DAE-AA1E-396C1DBE43A7}" dt="2023-11-10T11:18:59.423" v="13944"/>
          <ac:picMkLst>
            <pc:docMk/>
            <pc:sldMk cId="2286358097" sldId="360"/>
            <ac:picMk id="7" creationId="{79413113-37F7-A0C0-4C95-7DECEEA68148}"/>
          </ac:picMkLst>
        </pc:picChg>
      </pc:sldChg>
      <pc:sldChg chg="addSp delSp modSp add mod modAnim">
        <pc:chgData name="Brad Blake Vincelette" userId="4809eaf8-013a-48b4-ae21-9cfe1c8bd7fb" providerId="ADAL" clId="{5A0E1268-FDE0-4DAE-AA1E-396C1DBE43A7}" dt="2023-11-10T11:18:55.014" v="13942"/>
        <pc:sldMkLst>
          <pc:docMk/>
          <pc:sldMk cId="1641077187" sldId="361"/>
        </pc:sldMkLst>
        <pc:spChg chg="mod">
          <ac:chgData name="Brad Blake Vincelette" userId="4809eaf8-013a-48b4-ae21-9cfe1c8bd7fb" providerId="ADAL" clId="{5A0E1268-FDE0-4DAE-AA1E-396C1DBE43A7}" dt="2023-11-10T11:14:12.554" v="13511" actId="20577"/>
          <ac:spMkLst>
            <pc:docMk/>
            <pc:sldMk cId="1641077187" sldId="361"/>
            <ac:spMk id="6" creationId="{9F00258F-B7FF-4AC8-0321-76A3252B9BE2}"/>
          </ac:spMkLst>
        </pc:spChg>
        <pc:picChg chg="add del mod">
          <ac:chgData name="Brad Blake Vincelette" userId="4809eaf8-013a-48b4-ae21-9cfe1c8bd7fb" providerId="ADAL" clId="{5A0E1268-FDE0-4DAE-AA1E-396C1DBE43A7}" dt="2023-11-10T11:11:57.201" v="13229" actId="478"/>
          <ac:picMkLst>
            <pc:docMk/>
            <pc:sldMk cId="1641077187" sldId="361"/>
            <ac:picMk id="3" creationId="{F9373559-731A-7936-C514-257FA896F262}"/>
          </ac:picMkLst>
        </pc:picChg>
        <pc:picChg chg="del">
          <ac:chgData name="Brad Blake Vincelette" userId="4809eaf8-013a-48b4-ae21-9cfe1c8bd7fb" providerId="ADAL" clId="{5A0E1268-FDE0-4DAE-AA1E-396C1DBE43A7}" dt="2023-11-10T11:10:57.665" v="13211" actId="478"/>
          <ac:picMkLst>
            <pc:docMk/>
            <pc:sldMk cId="1641077187" sldId="361"/>
            <ac:picMk id="4" creationId="{0F42FC68-80B0-4511-8113-CDFE58873E7C}"/>
          </ac:picMkLst>
        </pc:picChg>
        <pc:picChg chg="add del mod">
          <ac:chgData name="Brad Blake Vincelette" userId="4809eaf8-013a-48b4-ae21-9cfe1c8bd7fb" providerId="ADAL" clId="{5A0E1268-FDE0-4DAE-AA1E-396C1DBE43A7}" dt="2023-11-10T11:18:54.648" v="13941" actId="478"/>
          <ac:picMkLst>
            <pc:docMk/>
            <pc:sldMk cId="1641077187" sldId="361"/>
            <ac:picMk id="5" creationId="{BCBF2A46-3D13-0DAA-FB60-50CC9BD91A10}"/>
          </ac:picMkLst>
        </pc:picChg>
        <pc:picChg chg="add mod">
          <ac:chgData name="Brad Blake Vincelette" userId="4809eaf8-013a-48b4-ae21-9cfe1c8bd7fb" providerId="ADAL" clId="{5A0E1268-FDE0-4DAE-AA1E-396C1DBE43A7}" dt="2023-11-10T11:18:55.014" v="13942"/>
          <ac:picMkLst>
            <pc:docMk/>
            <pc:sldMk cId="1641077187" sldId="361"/>
            <ac:picMk id="7" creationId="{C0613AD9-5A42-5346-5D9A-B645E155D4B6}"/>
          </ac:picMkLst>
        </pc:picChg>
      </pc:sldChg>
      <pc:sldChg chg="addSp delSp modSp add mod">
        <pc:chgData name="Brad Blake Vincelette" userId="4809eaf8-013a-48b4-ae21-9cfe1c8bd7fb" providerId="ADAL" clId="{5A0E1268-FDE0-4DAE-AA1E-396C1DBE43A7}" dt="2023-11-10T11:19:56.863" v="13998" actId="6549"/>
        <pc:sldMkLst>
          <pc:docMk/>
          <pc:sldMk cId="3744884589" sldId="362"/>
        </pc:sldMkLst>
        <pc:spChg chg="mod">
          <ac:chgData name="Brad Blake Vincelette" userId="4809eaf8-013a-48b4-ae21-9cfe1c8bd7fb" providerId="ADAL" clId="{5A0E1268-FDE0-4DAE-AA1E-396C1DBE43A7}" dt="2023-11-10T11:19:42.411" v="13981" actId="20577"/>
          <ac:spMkLst>
            <pc:docMk/>
            <pc:sldMk cId="3744884589" sldId="362"/>
            <ac:spMk id="6" creationId="{9F00258F-B7FF-4AC8-0321-76A3252B9BE2}"/>
          </ac:spMkLst>
        </pc:spChg>
        <pc:spChg chg="mod">
          <ac:chgData name="Brad Blake Vincelette" userId="4809eaf8-013a-48b4-ae21-9cfe1c8bd7fb" providerId="ADAL" clId="{5A0E1268-FDE0-4DAE-AA1E-396C1DBE43A7}" dt="2023-11-10T11:19:56.863" v="13998" actId="6549"/>
          <ac:spMkLst>
            <pc:docMk/>
            <pc:sldMk cId="3744884589" sldId="362"/>
            <ac:spMk id="643" creationId="{00000000-0000-0000-0000-000000000000}"/>
          </ac:spMkLst>
        </pc:spChg>
        <pc:picChg chg="add del mod">
          <ac:chgData name="Brad Blake Vincelette" userId="4809eaf8-013a-48b4-ae21-9cfe1c8bd7fb" providerId="ADAL" clId="{5A0E1268-FDE0-4DAE-AA1E-396C1DBE43A7}" dt="2023-11-10T11:18:29.407" v="13937" actId="478"/>
          <ac:picMkLst>
            <pc:docMk/>
            <pc:sldMk cId="3744884589" sldId="362"/>
            <ac:picMk id="3" creationId="{34E057E7-13E0-56B4-E7ED-B3E9E469E11E}"/>
          </ac:picMkLst>
        </pc:picChg>
        <pc:picChg chg="del">
          <ac:chgData name="Brad Blake Vincelette" userId="4809eaf8-013a-48b4-ae21-9cfe1c8bd7fb" providerId="ADAL" clId="{5A0E1268-FDE0-4DAE-AA1E-396C1DBE43A7}" dt="2023-11-10T11:18:43.407" v="13938" actId="478"/>
          <ac:picMkLst>
            <pc:docMk/>
            <pc:sldMk cId="3744884589" sldId="362"/>
            <ac:picMk id="5" creationId="{BCBF2A46-3D13-0DAA-FB60-50CC9BD91A10}"/>
          </ac:picMkLst>
        </pc:picChg>
        <pc:picChg chg="add mod">
          <ac:chgData name="Brad Blake Vincelette" userId="4809eaf8-013a-48b4-ae21-9cfe1c8bd7fb" providerId="ADAL" clId="{5A0E1268-FDE0-4DAE-AA1E-396C1DBE43A7}" dt="2023-11-10T11:18:49.540" v="13940" actId="1076"/>
          <ac:picMkLst>
            <pc:docMk/>
            <pc:sldMk cId="3744884589" sldId="362"/>
            <ac:picMk id="7" creationId="{4D071135-5A50-7BF8-B8A4-344F8BEB9B40}"/>
          </ac:picMkLst>
        </pc:picChg>
      </pc:sldChg>
      <pc:sldChg chg="modSp add">
        <pc:chgData name="Brad Blake Vincelette" userId="4809eaf8-013a-48b4-ae21-9cfe1c8bd7fb" providerId="ADAL" clId="{5A0E1268-FDE0-4DAE-AA1E-396C1DBE43A7}" dt="2023-11-10T11:22:06.230" v="14404" actId="20577"/>
        <pc:sldMkLst>
          <pc:docMk/>
          <pc:sldMk cId="2382388763" sldId="363"/>
        </pc:sldMkLst>
        <pc:spChg chg="mod">
          <ac:chgData name="Brad Blake Vincelette" userId="4809eaf8-013a-48b4-ae21-9cfe1c8bd7fb" providerId="ADAL" clId="{5A0E1268-FDE0-4DAE-AA1E-396C1DBE43A7}" dt="2023-11-10T11:22:06.230" v="14404" actId="20577"/>
          <ac:spMkLst>
            <pc:docMk/>
            <pc:sldMk cId="2382388763" sldId="363"/>
            <ac:spMk id="6" creationId="{9F00258F-B7FF-4AC8-0321-76A3252B9BE2}"/>
          </ac:spMkLst>
        </pc:spChg>
      </pc:sldChg>
      <pc:sldChg chg="modSp add mod modAnim">
        <pc:chgData name="Brad Blake Vincelette" userId="4809eaf8-013a-48b4-ae21-9cfe1c8bd7fb" providerId="ADAL" clId="{5A0E1268-FDE0-4DAE-AA1E-396C1DBE43A7}" dt="2023-11-10T11:44:35.554" v="16181" actId="114"/>
        <pc:sldMkLst>
          <pc:docMk/>
          <pc:sldMk cId="202876563" sldId="364"/>
        </pc:sldMkLst>
        <pc:spChg chg="mod">
          <ac:chgData name="Brad Blake Vincelette" userId="4809eaf8-013a-48b4-ae21-9cfe1c8bd7fb" providerId="ADAL" clId="{5A0E1268-FDE0-4DAE-AA1E-396C1DBE43A7}" dt="2023-11-10T11:44:35.554" v="16181" actId="114"/>
          <ac:spMkLst>
            <pc:docMk/>
            <pc:sldMk cId="202876563" sldId="364"/>
            <ac:spMk id="6" creationId="{9F00258F-B7FF-4AC8-0321-76A3252B9BE2}"/>
          </ac:spMkLst>
        </pc:spChg>
        <pc:spChg chg="mod">
          <ac:chgData name="Brad Blake Vincelette" userId="4809eaf8-013a-48b4-ae21-9cfe1c8bd7fb" providerId="ADAL" clId="{5A0E1268-FDE0-4DAE-AA1E-396C1DBE43A7}" dt="2023-11-10T11:22:33.093" v="14432" actId="20577"/>
          <ac:spMkLst>
            <pc:docMk/>
            <pc:sldMk cId="202876563" sldId="364"/>
            <ac:spMk id="643" creationId="{00000000-0000-0000-0000-000000000000}"/>
          </ac:spMkLst>
        </pc:spChg>
        <pc:picChg chg="mod">
          <ac:chgData name="Brad Blake Vincelette" userId="4809eaf8-013a-48b4-ae21-9cfe1c8bd7fb" providerId="ADAL" clId="{5A0E1268-FDE0-4DAE-AA1E-396C1DBE43A7}" dt="2023-11-10T11:28:30.341" v="15448" actId="14100"/>
          <ac:picMkLst>
            <pc:docMk/>
            <pc:sldMk cId="202876563" sldId="364"/>
            <ac:picMk id="7" creationId="{4D071135-5A50-7BF8-B8A4-344F8BEB9B40}"/>
          </ac:picMkLst>
        </pc:picChg>
      </pc:sldChg>
      <pc:sldChg chg="addSp delSp modSp new mod modClrScheme chgLayout">
        <pc:chgData name="Brad Blake Vincelette" userId="4809eaf8-013a-48b4-ae21-9cfe1c8bd7fb" providerId="ADAL" clId="{5A0E1268-FDE0-4DAE-AA1E-396C1DBE43A7}" dt="2023-11-10T11:47:28.178" v="16186" actId="478"/>
        <pc:sldMkLst>
          <pc:docMk/>
          <pc:sldMk cId="3893573555" sldId="365"/>
        </pc:sldMkLst>
        <pc:spChg chg="del mod ord">
          <ac:chgData name="Brad Blake Vincelette" userId="4809eaf8-013a-48b4-ae21-9cfe1c8bd7fb" providerId="ADAL" clId="{5A0E1268-FDE0-4DAE-AA1E-396C1DBE43A7}" dt="2023-11-10T11:47:09.994" v="16184" actId="700"/>
          <ac:spMkLst>
            <pc:docMk/>
            <pc:sldMk cId="3893573555" sldId="365"/>
            <ac:spMk id="2" creationId="{219D004B-5E4A-3445-AE50-F74B36BB1B64}"/>
          </ac:spMkLst>
        </pc:spChg>
        <pc:spChg chg="del mod ord">
          <ac:chgData name="Brad Blake Vincelette" userId="4809eaf8-013a-48b4-ae21-9cfe1c8bd7fb" providerId="ADAL" clId="{5A0E1268-FDE0-4DAE-AA1E-396C1DBE43A7}" dt="2023-11-10T11:47:28.178" v="16186" actId="478"/>
          <ac:spMkLst>
            <pc:docMk/>
            <pc:sldMk cId="3893573555" sldId="365"/>
            <ac:spMk id="3" creationId="{ED35A2D2-0CFD-B5C0-ACC6-71E2AA71E730}"/>
          </ac:spMkLst>
        </pc:spChg>
        <pc:spChg chg="add del mod ord">
          <ac:chgData name="Brad Blake Vincelette" userId="4809eaf8-013a-48b4-ae21-9cfe1c8bd7fb" providerId="ADAL" clId="{5A0E1268-FDE0-4DAE-AA1E-396C1DBE43A7}" dt="2023-11-10T11:47:17.914" v="16185" actId="478"/>
          <ac:spMkLst>
            <pc:docMk/>
            <pc:sldMk cId="3893573555" sldId="365"/>
            <ac:spMk id="4" creationId="{F19FE773-C374-2EF0-7855-0E5524C56A3F}"/>
          </ac:spMkLst>
        </pc:spChg>
      </pc:sldChg>
      <pc:sldMasterChg chg="delSldLayout">
        <pc:chgData name="Brad Blake Vincelette" userId="4809eaf8-013a-48b4-ae21-9cfe1c8bd7fb" providerId="ADAL" clId="{5A0E1268-FDE0-4DAE-AA1E-396C1DBE43A7}" dt="2023-11-10T09:58:54.953" v="9759" actId="47"/>
        <pc:sldMasterMkLst>
          <pc:docMk/>
          <pc:sldMasterMk cId="0" sldId="2147483670"/>
        </pc:sldMasterMkLst>
        <pc:sldLayoutChg chg="del">
          <pc:chgData name="Brad Blake Vincelette" userId="4809eaf8-013a-48b4-ae21-9cfe1c8bd7fb" providerId="ADAL" clId="{5A0E1268-FDE0-4DAE-AA1E-396C1DBE43A7}" dt="2023-11-10T09:58:54.953" v="9759" actId="47"/>
          <pc:sldLayoutMkLst>
            <pc:docMk/>
            <pc:sldMasterMk cId="0" sldId="2147483670"/>
            <pc:sldLayoutMk cId="0" sldId="2147483657"/>
          </pc:sldLayoutMkLst>
        </pc:sldLayoutChg>
      </pc:sldMasterChg>
      <pc:sldMasterChg chg="delSldLayout">
        <pc:chgData name="Brad Blake Vincelette" userId="4809eaf8-013a-48b4-ae21-9cfe1c8bd7fb" providerId="ADAL" clId="{5A0E1268-FDE0-4DAE-AA1E-396C1DBE43A7}" dt="2023-11-10T11:22:14.306" v="14405" actId="47"/>
        <pc:sldMasterMkLst>
          <pc:docMk/>
          <pc:sldMasterMk cId="0" sldId="2147483671"/>
        </pc:sldMasterMkLst>
        <pc:sldLayoutChg chg="del">
          <pc:chgData name="Brad Blake Vincelette" userId="4809eaf8-013a-48b4-ae21-9cfe1c8bd7fb" providerId="ADAL" clId="{5A0E1268-FDE0-4DAE-AA1E-396C1DBE43A7}" dt="2023-11-10T09:59:01.802" v="9761" actId="47"/>
          <pc:sldLayoutMkLst>
            <pc:docMk/>
            <pc:sldMasterMk cId="0" sldId="2147483671"/>
            <pc:sldLayoutMk cId="0" sldId="2147483662"/>
          </pc:sldLayoutMkLst>
        </pc:sldLayoutChg>
        <pc:sldLayoutChg chg="del">
          <pc:chgData name="Brad Blake Vincelette" userId="4809eaf8-013a-48b4-ae21-9cfe1c8bd7fb" providerId="ADAL" clId="{5A0E1268-FDE0-4DAE-AA1E-396C1DBE43A7}" dt="2023-11-10T11:22:14.306" v="14405" actId="47"/>
          <pc:sldLayoutMkLst>
            <pc:docMk/>
            <pc:sldMasterMk cId="0" sldId="2147483671"/>
            <pc:sldLayoutMk cId="0"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03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603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9188"/>
            <a:ext cx="2971800" cy="460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1:notes"/>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notes"/>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e70fca555_0_26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g9e70fca555_0_26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e70fca555_0_26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g9e70fca555_0_26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7453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e70fca555_0_13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4" name="Google Shape;214;g9e70fca555_0_13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67967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9e70fca555_0_8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1" name="Google Shape;321;g9e70fca555_0_8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e70fca555_0_26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g9e70fca555_0_26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7048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a499d692bf_0_1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5" name="Google Shape;335;ga499d692bf_0_1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e70fca555_0_27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3" name="Google Shape;343;g9e70fca555_0_2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a499d692bf_0_1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5" name="Google Shape;335;ga499d692bf_0_1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39035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9e70fca555_0_28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1" name="Google Shape;351;g9e70fca555_0_28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9e70fca555_0_28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1" name="Google Shape;351;g9e70fca555_0_28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9453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b183c714a_1_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g5b183c714a_1_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e70fca555_0_28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9" name="Google Shape;359;g9e70fca555_0_28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499d692bf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5" name="Google Shape;375;ga499d692bf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a499d692bf_0_5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14" name="Google Shape;414;ga499d692bf_0_5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a4df261839_0_1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21" name="Google Shape;421;ga4df261839_0_1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a499d692bf_0_6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28" name="Google Shape;428;ga499d692bf_0_6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a4df261839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5" name="Google Shape;435;ga4df261839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a499d692bf_0_8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42" name="Google Shape;442;ga499d692bf_0_8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a499d692bf_0_9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0" name="Google Shape;450;ga499d692bf_0_9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499d692bf_0_8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8" name="Google Shape;458;ga499d692bf_0_8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a499d692bf_0_12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71" name="Google Shape;471;ga499d692bf_0_12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e70fca555_0_10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g9e70fca555_0_10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a499d692bf_0_12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The value: “Database” is not directly related to Emp ID</a:t>
            </a:r>
            <a:endParaRPr/>
          </a:p>
        </p:txBody>
      </p:sp>
      <p:sp>
        <p:nvSpPr>
          <p:cNvPr id="480" name="Google Shape;480;ga499d692bf_0_12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499d692bf_0_17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88" name="Google Shape;488;ga499d692bf_0_17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48223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76713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76713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0494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a499d692bf_0_17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7" name="Google Shape;537;ga499d692bf_0_1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a499d692bf_0_21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1" name="Google Shape;551;ga499d692bf_0_21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7322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e70fca555_0_10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g9e70fca555_0_10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607094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4df261839_0_4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8" name="Google Shape;558;ga4df261839_0_4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03439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54543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09347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260493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9e70fca555_0_8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9" name="Google Shape;649;g9e70fca555_0_8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a4f3d8a16a_0_2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6" name="Google Shape;656;ga4f3d8a16a_0_2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4f3d8a16a_0_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65" name="Google Shape;665;ga4f3d8a16a_0_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499d692bf_0_1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04" name="Google Shape;504;ga499d692bf_0_1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91668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4f3d8a16a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1" name="Google Shape;641;ga4f3d8a16a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e70fca555_0_10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g9e70fca555_0_10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50550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4f3d8a16a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1" name="Google Shape;641;ga4f3d8a16a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56393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4f3d8a16a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1" name="Google Shape;641;ga4f3d8a16a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85988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4f3d8a16a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1" name="Google Shape;641;ga4f3d8a16a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79872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4f3d8a16a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1" name="Google Shape;641;ga4f3d8a16a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593728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4f3d8a16a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1" name="Google Shape;641;ga4f3d8a16a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482823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4f3d8a16a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1" name="Google Shape;641;ga4f3d8a16a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496064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a4f3d8a16a_0_2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81" name="Google Shape;681;ga4f3d8a16a_0_2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a4f3d8a16a_0_6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5" name="Google Shape;695;ga4f3d8a16a_0_6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a4f3d8a16a_0_5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88" name="Google Shape;688;ga4f3d8a16a_0_5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4f3d8a16a_0_6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2" name="Google Shape;702;ga4f3d8a16a_0_6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e70fca555_0_10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g9e70fca555_0_10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119126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4f3d8a16a_0_7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9" name="Google Shape;709;ga4f3d8a16a_0_7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e70fca555_0_10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g9e70fca555_0_10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80925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e70fca555_0_10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g9e70fca555_0_10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3565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e70fca555_0_13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4" name="Google Shape;214;g9e70fca555_0_13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15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latin typeface="+mj-lt"/>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dirty="0"/>
          </a:p>
        </p:txBody>
      </p:sp>
      <p:sp>
        <p:nvSpPr>
          <p:cNvPr id="18" name="Google Shape;18;p2"/>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atin typeface="+mn-lt"/>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9" name="Google Shape;19;p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 name="Google Shape;20;p2"/>
          <p:cNvGrpSpPr/>
          <p:nvPr/>
        </p:nvGrpSpPr>
        <p:grpSpPr>
          <a:xfrm>
            <a:off x="581122" y="1740729"/>
            <a:ext cx="745804" cy="61200"/>
            <a:chOff x="830392" y="1588329"/>
            <a:chExt cx="745804" cy="61200"/>
          </a:xfrm>
        </p:grpSpPr>
        <p:sp>
          <p:nvSpPr>
            <p:cNvPr id="21" name="Google Shape;21;p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1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99"/>
        <p:cNvGrpSpPr/>
        <p:nvPr/>
      </p:nvGrpSpPr>
      <p:grpSpPr>
        <a:xfrm>
          <a:off x="0" y="0"/>
          <a:ext cx="0" cy="0"/>
          <a:chOff x="0" y="0"/>
          <a:chExt cx="0" cy="0"/>
        </a:xfrm>
      </p:grpSpPr>
      <p:sp>
        <p:nvSpPr>
          <p:cNvPr id="100" name="Google Shape;100;p1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5"/>
          <p:cNvSpPr txBox="1">
            <a:spLocks noGrp="1"/>
          </p:cNvSpPr>
          <p:nvPr>
            <p:ph type="title"/>
          </p:nvPr>
        </p:nvSpPr>
        <p:spPr>
          <a:xfrm>
            <a:off x="473342" y="75150"/>
            <a:ext cx="7200900" cy="500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1"/>
              </a:buClr>
              <a:buSzPts val="1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2" name="Google Shape;102;p15"/>
          <p:cNvSpPr txBox="1">
            <a:spLocks noGrp="1"/>
          </p:cNvSpPr>
          <p:nvPr>
            <p:ph type="body" idx="1"/>
          </p:nvPr>
        </p:nvSpPr>
        <p:spPr>
          <a:xfrm>
            <a:off x="473342" y="849358"/>
            <a:ext cx="8289000" cy="45636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0"/>
              </a:spcBef>
              <a:spcAft>
                <a:spcPts val="0"/>
              </a:spcAft>
              <a:buSzPts val="2400"/>
              <a:buFont typeface="Lato Light"/>
              <a:buChar char="●"/>
              <a:defRPr sz="2400" b="0">
                <a:latin typeface="+mn-lt"/>
                <a:ea typeface="Lato Light"/>
                <a:cs typeface="Lato Light"/>
                <a:sym typeface="Lato Light"/>
              </a:defRPr>
            </a:lvl1pPr>
            <a:lvl2pPr marL="914400" lvl="1"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rtl="0">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dirty="0"/>
          </a:p>
        </p:txBody>
      </p:sp>
      <p:sp>
        <p:nvSpPr>
          <p:cNvPr id="103" name="Google Shape;103;p1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9"/>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Clr>
                <a:srgbClr val="006FBF"/>
              </a:buClr>
              <a:buSzPts val="2600"/>
              <a:buNone/>
              <a:defRPr sz="2600">
                <a:solidFill>
                  <a:srgbClr val="006FBF"/>
                </a:solidFill>
              </a:defRPr>
            </a:lvl2pPr>
            <a:lvl3pPr lvl="2" algn="l" rtl="0">
              <a:lnSpc>
                <a:spcPct val="100000"/>
              </a:lnSpc>
              <a:spcBef>
                <a:spcPts val="0"/>
              </a:spcBef>
              <a:spcAft>
                <a:spcPts val="0"/>
              </a:spcAft>
              <a:buClr>
                <a:srgbClr val="006FBF"/>
              </a:buClr>
              <a:buSzPts val="2600"/>
              <a:buNone/>
              <a:defRPr sz="2600">
                <a:solidFill>
                  <a:srgbClr val="006FBF"/>
                </a:solidFill>
              </a:defRPr>
            </a:lvl3pPr>
            <a:lvl4pPr lvl="3" algn="l" rtl="0">
              <a:lnSpc>
                <a:spcPct val="100000"/>
              </a:lnSpc>
              <a:spcBef>
                <a:spcPts val="0"/>
              </a:spcBef>
              <a:spcAft>
                <a:spcPts val="0"/>
              </a:spcAft>
              <a:buClr>
                <a:srgbClr val="006FBF"/>
              </a:buClr>
              <a:buSzPts val="2600"/>
              <a:buNone/>
              <a:defRPr sz="2600">
                <a:solidFill>
                  <a:srgbClr val="006FBF"/>
                </a:solidFill>
              </a:defRPr>
            </a:lvl4pPr>
            <a:lvl5pPr lvl="4" algn="l" rtl="0">
              <a:lnSpc>
                <a:spcPct val="100000"/>
              </a:lnSpc>
              <a:spcBef>
                <a:spcPts val="0"/>
              </a:spcBef>
              <a:spcAft>
                <a:spcPts val="0"/>
              </a:spcAft>
              <a:buClr>
                <a:srgbClr val="006FBF"/>
              </a:buClr>
              <a:buSzPts val="2600"/>
              <a:buNone/>
              <a:defRPr sz="2600">
                <a:solidFill>
                  <a:srgbClr val="006FBF"/>
                </a:solidFill>
              </a:defRPr>
            </a:lvl5pPr>
            <a:lvl6pPr lvl="5" algn="l" rtl="0">
              <a:lnSpc>
                <a:spcPct val="100000"/>
              </a:lnSpc>
              <a:spcBef>
                <a:spcPts val="0"/>
              </a:spcBef>
              <a:spcAft>
                <a:spcPts val="0"/>
              </a:spcAft>
              <a:buClr>
                <a:srgbClr val="006FBF"/>
              </a:buClr>
              <a:buSzPts val="2600"/>
              <a:buNone/>
              <a:defRPr sz="2600">
                <a:solidFill>
                  <a:srgbClr val="006FBF"/>
                </a:solidFill>
              </a:defRPr>
            </a:lvl6pPr>
            <a:lvl7pPr lvl="6" algn="l" rtl="0">
              <a:lnSpc>
                <a:spcPct val="100000"/>
              </a:lnSpc>
              <a:spcBef>
                <a:spcPts val="0"/>
              </a:spcBef>
              <a:spcAft>
                <a:spcPts val="0"/>
              </a:spcAft>
              <a:buClr>
                <a:srgbClr val="006FBF"/>
              </a:buClr>
              <a:buSzPts val="2600"/>
              <a:buNone/>
              <a:defRPr sz="2600">
                <a:solidFill>
                  <a:srgbClr val="006FBF"/>
                </a:solidFill>
              </a:defRPr>
            </a:lvl7pPr>
            <a:lvl8pPr lvl="7" algn="l" rtl="0">
              <a:lnSpc>
                <a:spcPct val="100000"/>
              </a:lnSpc>
              <a:spcBef>
                <a:spcPts val="0"/>
              </a:spcBef>
              <a:spcAft>
                <a:spcPts val="0"/>
              </a:spcAft>
              <a:buClr>
                <a:srgbClr val="006FBF"/>
              </a:buClr>
              <a:buSzPts val="2600"/>
              <a:buNone/>
              <a:defRPr sz="2600">
                <a:solidFill>
                  <a:srgbClr val="006FBF"/>
                </a:solidFill>
              </a:defRPr>
            </a:lvl8pPr>
            <a:lvl9pPr lvl="8" algn="l" rtl="0">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130" name="Google Shape;130;p1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31" name="Google Shape;131;p19"/>
          <p:cNvGrpSpPr/>
          <p:nvPr/>
        </p:nvGrpSpPr>
        <p:grpSpPr>
          <a:xfrm>
            <a:off x="571867" y="1588329"/>
            <a:ext cx="745804" cy="61200"/>
            <a:chOff x="830392" y="1588329"/>
            <a:chExt cx="745804" cy="61200"/>
          </a:xfrm>
        </p:grpSpPr>
        <p:sp>
          <p:nvSpPr>
            <p:cNvPr id="132" name="Google Shape;132;p19"/>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134"/>
        <p:cNvGrpSpPr/>
        <p:nvPr/>
      </p:nvGrpSpPr>
      <p:grpSpPr>
        <a:xfrm>
          <a:off x="0" y="0"/>
          <a:ext cx="0" cy="0"/>
          <a:chOff x="0" y="0"/>
          <a:chExt cx="0" cy="0"/>
        </a:xfrm>
      </p:grpSpPr>
      <p:grpSp>
        <p:nvGrpSpPr>
          <p:cNvPr id="135" name="Google Shape;135;p20"/>
          <p:cNvGrpSpPr/>
          <p:nvPr/>
        </p:nvGrpSpPr>
        <p:grpSpPr>
          <a:xfrm>
            <a:off x="583284" y="5558971"/>
            <a:ext cx="745764" cy="61102"/>
            <a:chOff x="4580561" y="2589004"/>
            <a:chExt cx="1064464" cy="25200"/>
          </a:xfrm>
        </p:grpSpPr>
        <p:sp>
          <p:nvSpPr>
            <p:cNvPr id="136" name="Google Shape;13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20"/>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9" name="Google Shape;139;p2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0"/>
        <p:cNvGrpSpPr/>
        <p:nvPr/>
      </p:nvGrpSpPr>
      <p:grpSpPr>
        <a:xfrm>
          <a:off x="0" y="0"/>
          <a:ext cx="0" cy="0"/>
          <a:chOff x="0" y="0"/>
          <a:chExt cx="0" cy="0"/>
        </a:xfrm>
      </p:grpSpPr>
      <p:sp>
        <p:nvSpPr>
          <p:cNvPr id="141" name="Google Shape;141;p21"/>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1"/>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43" name="Google Shape;143;p21"/>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44" name="Google Shape;144;p21"/>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145" name="Google Shape;145;p2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46" name="Google Shape;146;p21"/>
          <p:cNvGrpSpPr/>
          <p:nvPr/>
        </p:nvGrpSpPr>
        <p:grpSpPr>
          <a:xfrm>
            <a:off x="574027" y="1588329"/>
            <a:ext cx="745804" cy="61200"/>
            <a:chOff x="830392" y="1588329"/>
            <a:chExt cx="745804" cy="61200"/>
          </a:xfrm>
        </p:grpSpPr>
        <p:sp>
          <p:nvSpPr>
            <p:cNvPr id="147" name="Google Shape;147;p21"/>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1"/>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9"/>
        <p:cNvGrpSpPr/>
        <p:nvPr/>
      </p:nvGrpSpPr>
      <p:grpSpPr>
        <a:xfrm>
          <a:off x="0" y="0"/>
          <a:ext cx="0" cy="0"/>
          <a:chOff x="0" y="0"/>
          <a:chExt cx="0" cy="0"/>
        </a:xfrm>
      </p:grpSpPr>
      <p:sp>
        <p:nvSpPr>
          <p:cNvPr id="150" name="Google Shape;150;p22"/>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2400"/>
              <a:buNone/>
              <a:defRPr/>
            </a:lvl1pPr>
          </a:lstStyle>
          <a:p>
            <a:endParaRPr/>
          </a:p>
        </p:txBody>
      </p:sp>
      <p:sp>
        <p:nvSpPr>
          <p:cNvPr id="151" name="Google Shape;151;p2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152"/>
        <p:cNvGrpSpPr/>
        <p:nvPr/>
      </p:nvGrpSpPr>
      <p:grpSpPr>
        <a:xfrm>
          <a:off x="0" y="0"/>
          <a:ext cx="0" cy="0"/>
          <a:chOff x="0" y="0"/>
          <a:chExt cx="0" cy="0"/>
        </a:xfrm>
      </p:grpSpPr>
      <p:grpSp>
        <p:nvGrpSpPr>
          <p:cNvPr id="153" name="Google Shape;153;p23"/>
          <p:cNvGrpSpPr/>
          <p:nvPr/>
        </p:nvGrpSpPr>
        <p:grpSpPr>
          <a:xfrm>
            <a:off x="581124" y="5558971"/>
            <a:ext cx="745764" cy="61102"/>
            <a:chOff x="4580561" y="2589004"/>
            <a:chExt cx="1064464" cy="25200"/>
          </a:xfrm>
        </p:grpSpPr>
        <p:sp>
          <p:nvSpPr>
            <p:cNvPr id="154" name="Google Shape;154;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3"/>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7" name="Google Shape;157;p23"/>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Clr>
                <a:schemeClr val="lt1"/>
              </a:buClr>
              <a:buSzPts val="2400"/>
              <a:buChar char="●"/>
              <a:defRPr>
                <a:solidFill>
                  <a:schemeClr val="lt1"/>
                </a:solidFill>
              </a:defRPr>
            </a:lvl1pPr>
            <a:lvl2pPr marL="914400" lvl="1" indent="-381000" algn="l" rtl="0">
              <a:lnSpc>
                <a:spcPct val="100000"/>
              </a:lnSpc>
              <a:spcBef>
                <a:spcPts val="1800"/>
              </a:spcBef>
              <a:spcAft>
                <a:spcPts val="0"/>
              </a:spcAft>
              <a:buClr>
                <a:schemeClr val="lt1"/>
              </a:buClr>
              <a:buSzPts val="2400"/>
              <a:buChar char="○"/>
              <a:defRPr>
                <a:solidFill>
                  <a:schemeClr val="lt1"/>
                </a:solidFill>
              </a:defRPr>
            </a:lvl2pPr>
            <a:lvl3pPr marL="1371600" lvl="2" indent="-381000" algn="l" rtl="0">
              <a:lnSpc>
                <a:spcPct val="100000"/>
              </a:lnSpc>
              <a:spcBef>
                <a:spcPts val="1800"/>
              </a:spcBef>
              <a:spcAft>
                <a:spcPts val="0"/>
              </a:spcAft>
              <a:buClr>
                <a:schemeClr val="lt1"/>
              </a:buClr>
              <a:buSzPts val="2400"/>
              <a:buChar char="■"/>
              <a:defRPr>
                <a:solidFill>
                  <a:schemeClr val="lt1"/>
                </a:solidFill>
              </a:defRPr>
            </a:lvl3pPr>
            <a:lvl4pPr marL="1828800" lvl="3" indent="-381000" algn="l" rtl="0">
              <a:lnSpc>
                <a:spcPct val="100000"/>
              </a:lnSpc>
              <a:spcBef>
                <a:spcPts val="1800"/>
              </a:spcBef>
              <a:spcAft>
                <a:spcPts val="0"/>
              </a:spcAft>
              <a:buClr>
                <a:schemeClr val="lt1"/>
              </a:buClr>
              <a:buSzPts val="2400"/>
              <a:buChar char="●"/>
              <a:defRPr>
                <a:solidFill>
                  <a:schemeClr val="lt1"/>
                </a:solidFill>
              </a:defRPr>
            </a:lvl4pPr>
            <a:lvl5pPr marL="2286000" lvl="4" indent="-381000" algn="l" rtl="0">
              <a:lnSpc>
                <a:spcPct val="100000"/>
              </a:lnSpc>
              <a:spcBef>
                <a:spcPts val="1800"/>
              </a:spcBef>
              <a:spcAft>
                <a:spcPts val="0"/>
              </a:spcAft>
              <a:buClr>
                <a:schemeClr val="lt1"/>
              </a:buClr>
              <a:buSzPts val="2400"/>
              <a:buChar char="○"/>
              <a:defRPr>
                <a:solidFill>
                  <a:schemeClr val="lt1"/>
                </a:solidFill>
              </a:defRPr>
            </a:lvl5pPr>
            <a:lvl6pPr marL="2743200" lvl="5" indent="-381000" algn="l" rtl="0">
              <a:lnSpc>
                <a:spcPct val="100000"/>
              </a:lnSpc>
              <a:spcBef>
                <a:spcPts val="1800"/>
              </a:spcBef>
              <a:spcAft>
                <a:spcPts val="0"/>
              </a:spcAft>
              <a:buClr>
                <a:schemeClr val="lt1"/>
              </a:buClr>
              <a:buSzPts val="2400"/>
              <a:buChar char="■"/>
              <a:defRPr>
                <a:solidFill>
                  <a:schemeClr val="lt1"/>
                </a:solidFill>
              </a:defRPr>
            </a:lvl6pPr>
            <a:lvl7pPr marL="3200400" lvl="6" indent="-381000" algn="l" rtl="0">
              <a:lnSpc>
                <a:spcPct val="100000"/>
              </a:lnSpc>
              <a:spcBef>
                <a:spcPts val="1800"/>
              </a:spcBef>
              <a:spcAft>
                <a:spcPts val="0"/>
              </a:spcAft>
              <a:buClr>
                <a:schemeClr val="lt1"/>
              </a:buClr>
              <a:buSzPts val="2400"/>
              <a:buChar char="●"/>
              <a:defRPr>
                <a:solidFill>
                  <a:schemeClr val="lt1"/>
                </a:solidFill>
              </a:defRPr>
            </a:lvl7pPr>
            <a:lvl8pPr marL="3657600" lvl="7" indent="-381000" algn="l" rtl="0">
              <a:lnSpc>
                <a:spcPct val="100000"/>
              </a:lnSpc>
              <a:spcBef>
                <a:spcPts val="1800"/>
              </a:spcBef>
              <a:spcAft>
                <a:spcPts val="0"/>
              </a:spcAft>
              <a:buClr>
                <a:schemeClr val="lt1"/>
              </a:buClr>
              <a:buSzPts val="2400"/>
              <a:buChar char="○"/>
              <a:defRPr>
                <a:solidFill>
                  <a:schemeClr val="lt1"/>
                </a:solidFill>
              </a:defRPr>
            </a:lvl8pPr>
            <a:lvl9pPr marL="4114800" lvl="8" indent="-381000" algn="l" rtl="0">
              <a:lnSpc>
                <a:spcPct val="100000"/>
              </a:lnSpc>
              <a:spcBef>
                <a:spcPts val="1800"/>
              </a:spcBef>
              <a:spcAft>
                <a:spcPts val="1800"/>
              </a:spcAft>
              <a:buClr>
                <a:schemeClr val="lt1"/>
              </a:buClr>
              <a:buSzPts val="2400"/>
              <a:buChar char="■"/>
              <a:defRPr>
                <a:solidFill>
                  <a:schemeClr val="lt1"/>
                </a:solidFill>
              </a:defRPr>
            </a:lvl9pPr>
          </a:lstStyle>
          <a:p>
            <a:endParaRPr/>
          </a:p>
        </p:txBody>
      </p:sp>
      <p:sp>
        <p:nvSpPr>
          <p:cNvPr id="158" name="Google Shape;158;p2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9"/>
        <p:cNvGrpSpPr/>
        <p:nvPr/>
      </p:nvGrpSpPr>
      <p:grpSpPr>
        <a:xfrm>
          <a:off x="0" y="0"/>
          <a:ext cx="0" cy="0"/>
          <a:chOff x="0" y="0"/>
          <a:chExt cx="0" cy="0"/>
        </a:xfrm>
      </p:grpSpPr>
      <p:sp>
        <p:nvSpPr>
          <p:cNvPr id="160" name="Google Shape;160;p2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23"/>
        <p:cNvGrpSpPr/>
        <p:nvPr/>
      </p:nvGrpSpPr>
      <p:grpSpPr>
        <a:xfrm>
          <a:off x="0" y="0"/>
          <a:ext cx="0" cy="0"/>
          <a:chOff x="0" y="0"/>
          <a:chExt cx="0" cy="0"/>
        </a:xfrm>
      </p:grpSpPr>
      <p:sp>
        <p:nvSpPr>
          <p:cNvPr id="24" name="Google Shape;24;p3"/>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a:spLocks noGrp="1"/>
          </p:cNvSpPr>
          <p:nvPr>
            <p:ph type="title"/>
          </p:nvPr>
        </p:nvSpPr>
        <p:spPr>
          <a:xfrm>
            <a:off x="502935" y="953580"/>
            <a:ext cx="7200900" cy="5001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3"/>
          <p:cNvSpPr txBox="1">
            <a:spLocks noGrp="1"/>
          </p:cNvSpPr>
          <p:nvPr>
            <p:ph type="body" idx="1"/>
          </p:nvPr>
        </p:nvSpPr>
        <p:spPr>
          <a:xfrm>
            <a:off x="456648" y="1627025"/>
            <a:ext cx="8325900" cy="45636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0"/>
              </a:spcBef>
              <a:spcAft>
                <a:spcPts val="0"/>
              </a:spcAft>
              <a:buSzPts val="2400"/>
              <a:buFont typeface="Lato Light"/>
              <a:buChar char="●"/>
              <a:defRPr sz="2400" b="0">
                <a:latin typeface="Lato Light"/>
                <a:ea typeface="Lato Light"/>
                <a:cs typeface="Lato Light"/>
                <a:sym typeface="Lato Light"/>
              </a:defRPr>
            </a:lvl1pPr>
            <a:lvl2pPr marL="914400" lvl="1"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27" name="Google Shape;27;p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00"/>
                                  </p:stCondLst>
                                  <p:childTnLst>
                                    <p:set>
                                      <p:cBhvr>
                                        <p:cTn id="11" dur="1" fill="hold">
                                          <p:stCondLst>
                                            <p:cond delay="0"/>
                                          </p:stCondLst>
                                        </p:cTn>
                                        <p:tgtEl>
                                          <p:spTgt spid="26">
                                            <p:txEl>
                                              <p:charRg st="1" end="1"/>
                                            </p:txEl>
                                          </p:spTgt>
                                        </p:tgtEl>
                                        <p:attrNameLst>
                                          <p:attrName>style.visibility</p:attrName>
                                        </p:attrNameLst>
                                      </p:cBhvr>
                                      <p:to>
                                        <p:strVal val="visible"/>
                                      </p:to>
                                    </p:set>
                                    <p:animEffect transition="in" filter="fade">
                                      <p:cBhvr>
                                        <p:cTn id="12" dur="500"/>
                                        <p:tgtEl>
                                          <p:spTgt spid="26">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00"/>
                                  </p:stCondLst>
                                  <p:childTnLst>
                                    <p:set>
                                      <p:cBhvr>
                                        <p:cTn id="16" dur="1" fill="hold">
                                          <p:stCondLst>
                                            <p:cond delay="0"/>
                                          </p:stCondLst>
                                        </p:cTn>
                                        <p:tgtEl>
                                          <p:spTgt spid="26">
                                            <p:txEl>
                                              <p:charRg st="1" end="1"/>
                                            </p:txEl>
                                          </p:spTgt>
                                        </p:tgtEl>
                                        <p:attrNameLst>
                                          <p:attrName>style.visibility</p:attrName>
                                        </p:attrNameLst>
                                      </p:cBhvr>
                                      <p:to>
                                        <p:strVal val="visible"/>
                                      </p:to>
                                    </p:set>
                                    <p:animEffect transition="in" filter="fade">
                                      <p:cBhvr>
                                        <p:cTn id="17" dur="500"/>
                                        <p:tgtEl>
                                          <p:spTgt spid="26">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0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0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26">
                                            <p:txEl>
                                              <p:charRg st="1" end="1"/>
                                            </p:txEl>
                                          </p:spTgt>
                                        </p:tgtEl>
                                        <p:attrNameLst>
                                          <p:attrName>style.visibility</p:attrName>
                                        </p:attrNameLst>
                                      </p:cBhvr>
                                      <p:to>
                                        <p:strVal val="visible"/>
                                      </p:to>
                                    </p:set>
                                    <p:animEffect transition="in" filter="fade">
                                      <p:cBhvr>
                                        <p:cTn id="32" dur="500"/>
                                        <p:tgtEl>
                                          <p:spTgt spid="26">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200"/>
                                  </p:stCondLst>
                                  <p:childTnLst>
                                    <p:set>
                                      <p:cBhvr>
                                        <p:cTn id="36" dur="1" fill="hold">
                                          <p:stCondLst>
                                            <p:cond delay="0"/>
                                          </p:stCondLst>
                                        </p:cTn>
                                        <p:tgtEl>
                                          <p:spTgt spid="26">
                                            <p:txEl>
                                              <p:charRg st="1" end="1"/>
                                            </p:txEl>
                                          </p:spTgt>
                                        </p:tgtEl>
                                        <p:attrNameLst>
                                          <p:attrName>style.visibility</p:attrName>
                                        </p:attrNameLst>
                                      </p:cBhvr>
                                      <p:to>
                                        <p:strVal val="visible"/>
                                      </p:to>
                                    </p:set>
                                    <p:animEffect transition="in" filter="fade">
                                      <p:cBhvr>
                                        <p:cTn id="37" dur="500"/>
                                        <p:tgtEl>
                                          <p:spTgt spid="26">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200"/>
                                  </p:stCondLst>
                                  <p:childTnLst>
                                    <p:set>
                                      <p:cBhvr>
                                        <p:cTn id="41" dur="1" fill="hold">
                                          <p:stCondLst>
                                            <p:cond delay="0"/>
                                          </p:stCondLst>
                                        </p:cTn>
                                        <p:tgtEl>
                                          <p:spTgt spid="26">
                                            <p:txEl>
                                              <p:charRg st="1" end="1"/>
                                            </p:txEl>
                                          </p:spTgt>
                                        </p:tgtEl>
                                        <p:attrNameLst>
                                          <p:attrName>style.visibility</p:attrName>
                                        </p:attrNameLst>
                                      </p:cBhvr>
                                      <p:to>
                                        <p:strVal val="visible"/>
                                      </p:to>
                                    </p:set>
                                    <p:animEffect transition="in" filter="fade">
                                      <p:cBhvr>
                                        <p:cTn id="42" dur="500"/>
                                        <p:tgtEl>
                                          <p:spTgt spid="26">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200"/>
                                  </p:stCondLst>
                                  <p:childTnLst>
                                    <p:set>
                                      <p:cBhvr>
                                        <p:cTn id="46" dur="1" fill="hold">
                                          <p:stCondLst>
                                            <p:cond delay="0"/>
                                          </p:stCondLst>
                                        </p:cTn>
                                        <p:tgtEl>
                                          <p:spTgt spid="26">
                                            <p:txEl>
                                              <p:charRg st="1" end="1"/>
                                            </p:txEl>
                                          </p:spTgt>
                                        </p:tgtEl>
                                        <p:attrNameLst>
                                          <p:attrName>style.visibility</p:attrName>
                                        </p:attrNameLst>
                                      </p:cBhvr>
                                      <p:to>
                                        <p:strVal val="visible"/>
                                      </p:to>
                                    </p:set>
                                    <p:animEffect transition="in" filter="fade">
                                      <p:cBhvr>
                                        <p:cTn id="47"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28"/>
        <p:cNvGrpSpPr/>
        <p:nvPr/>
      </p:nvGrpSpPr>
      <p:grpSpPr>
        <a:xfrm>
          <a:off x="0" y="0"/>
          <a:ext cx="0" cy="0"/>
          <a:chOff x="0" y="0"/>
          <a:chExt cx="0" cy="0"/>
        </a:xfrm>
      </p:grpSpPr>
      <p:grpSp>
        <p:nvGrpSpPr>
          <p:cNvPr id="29" name="Google Shape;29;p4"/>
          <p:cNvGrpSpPr/>
          <p:nvPr/>
        </p:nvGrpSpPr>
        <p:grpSpPr>
          <a:xfrm>
            <a:off x="58328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4"/>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txBox="1">
            <a:spLocks noGrp="1"/>
          </p:cNvSpPr>
          <p:nvPr>
            <p:ph type="title"/>
          </p:nvPr>
        </p:nvSpPr>
        <p:spPr>
          <a:xfrm>
            <a:off x="50085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5" name="Google Shape;45;p6"/>
          <p:cNvSpPr txBox="1">
            <a:spLocks noGrp="1"/>
          </p:cNvSpPr>
          <p:nvPr>
            <p:ph type="body" idx="1"/>
          </p:nvPr>
        </p:nvSpPr>
        <p:spPr>
          <a:xfrm>
            <a:off x="500725" y="2771833"/>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6" name="Google Shape;46;p6"/>
          <p:cNvSpPr txBox="1">
            <a:spLocks noGrp="1"/>
          </p:cNvSpPr>
          <p:nvPr>
            <p:ph type="body" idx="2"/>
          </p:nvPr>
        </p:nvSpPr>
        <p:spPr>
          <a:xfrm>
            <a:off x="4415004" y="2771833"/>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48" name="Google Shape;48;p6"/>
          <p:cNvGrpSpPr/>
          <p:nvPr/>
        </p:nvGrpSpPr>
        <p:grpSpPr>
          <a:xfrm>
            <a:off x="574027" y="1588329"/>
            <a:ext cx="745804" cy="61200"/>
            <a:chOff x="830392" y="1588329"/>
            <a:chExt cx="745804" cy="61200"/>
          </a:xfrm>
        </p:grpSpPr>
        <p:sp>
          <p:nvSpPr>
            <p:cNvPr id="49" name="Google Shape;49;p6"/>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54" name="Google Shape;54;p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55" name="Google Shape;55;p7"/>
          <p:cNvGrpSpPr/>
          <p:nvPr/>
        </p:nvGrpSpPr>
        <p:grpSpPr>
          <a:xfrm>
            <a:off x="571867" y="1588329"/>
            <a:ext cx="745804" cy="61200"/>
            <a:chOff x="830392" y="1588329"/>
            <a:chExt cx="745804" cy="61200"/>
          </a:xfrm>
        </p:grpSpPr>
        <p:sp>
          <p:nvSpPr>
            <p:cNvPr id="56" name="Google Shape;56;p7"/>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txBox="1">
            <a:spLocks noGrp="1"/>
          </p:cNvSpPr>
          <p:nvPr>
            <p:ph type="title"/>
          </p:nvPr>
        </p:nvSpPr>
        <p:spPr>
          <a:xfrm>
            <a:off x="508496" y="1758200"/>
            <a:ext cx="3300900" cy="18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61" name="Google Shape;61;p8"/>
          <p:cNvSpPr txBox="1">
            <a:spLocks noGrp="1"/>
          </p:cNvSpPr>
          <p:nvPr>
            <p:ph type="body" idx="1"/>
          </p:nvPr>
        </p:nvSpPr>
        <p:spPr>
          <a:xfrm>
            <a:off x="499721" y="3708967"/>
            <a:ext cx="3300900" cy="2130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63" name="Google Shape;63;p8"/>
          <p:cNvGrpSpPr/>
          <p:nvPr/>
        </p:nvGrpSpPr>
        <p:grpSpPr>
          <a:xfrm>
            <a:off x="581122" y="1588329"/>
            <a:ext cx="745804" cy="61200"/>
            <a:chOff x="830392" y="1588329"/>
            <a:chExt cx="745804" cy="61200"/>
          </a:xfrm>
        </p:grpSpPr>
        <p:sp>
          <p:nvSpPr>
            <p:cNvPr id="64" name="Google Shape;64;p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66"/>
        <p:cNvGrpSpPr/>
        <p:nvPr/>
      </p:nvGrpSpPr>
      <p:grpSpPr>
        <a:xfrm>
          <a:off x="0" y="0"/>
          <a:ext cx="0" cy="0"/>
          <a:chOff x="0" y="0"/>
          <a:chExt cx="0" cy="0"/>
        </a:xfrm>
      </p:grpSpPr>
      <p:grpSp>
        <p:nvGrpSpPr>
          <p:cNvPr id="67" name="Google Shape;67;p9"/>
          <p:cNvGrpSpPr/>
          <p:nvPr/>
        </p:nvGrpSpPr>
        <p:grpSpPr>
          <a:xfrm>
            <a:off x="583282" y="5558926"/>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9"/>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10"/>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5" name="Google Shape;75;p10"/>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6" name="Google Shape;76;p10"/>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7" name="Google Shape;77;p1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78" name="Google Shape;78;p10"/>
          <p:cNvGrpSpPr/>
          <p:nvPr/>
        </p:nvGrpSpPr>
        <p:grpSpPr>
          <a:xfrm>
            <a:off x="574027" y="1588329"/>
            <a:ext cx="745804" cy="61200"/>
            <a:chOff x="830392" y="1588329"/>
            <a:chExt cx="745804" cy="61200"/>
          </a:xfrm>
        </p:grpSpPr>
        <p:sp>
          <p:nvSpPr>
            <p:cNvPr id="79" name="Google Shape;79;p1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84"/>
        <p:cNvGrpSpPr/>
        <p:nvPr/>
      </p:nvGrpSpPr>
      <p:grpSpPr>
        <a:xfrm>
          <a:off x="0" y="0"/>
          <a:ext cx="0" cy="0"/>
          <a:chOff x="0" y="0"/>
          <a:chExt cx="0" cy="0"/>
        </a:xfrm>
      </p:grpSpPr>
      <p:grpSp>
        <p:nvGrpSpPr>
          <p:cNvPr id="85" name="Google Shape;85;p12"/>
          <p:cNvGrpSpPr/>
          <p:nvPr/>
        </p:nvGrpSpPr>
        <p:grpSpPr>
          <a:xfrm>
            <a:off x="581122" y="5558926"/>
            <a:ext cx="745763" cy="61102"/>
            <a:chOff x="4580561" y="2589004"/>
            <a:chExt cx="1064464" cy="25200"/>
          </a:xfrm>
        </p:grpSpPr>
        <p:sp>
          <p:nvSpPr>
            <p:cNvPr id="86" name="Google Shape;86;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2"/>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2"/>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90" name="Google Shape;90;p1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3342" y="247151"/>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dirty="0"/>
          </a:p>
        </p:txBody>
      </p:sp>
      <p:sp>
        <p:nvSpPr>
          <p:cNvPr id="11" name="Google Shape;11;p1"/>
          <p:cNvSpPr txBox="1">
            <a:spLocks noGrp="1"/>
          </p:cNvSpPr>
          <p:nvPr>
            <p:ph type="body" idx="1"/>
          </p:nvPr>
        </p:nvSpPr>
        <p:spPr>
          <a:xfrm>
            <a:off x="473342" y="1322197"/>
            <a:ext cx="85206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1"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dirty="0"/>
          </a:p>
        </p:txBody>
      </p:sp>
      <p:sp>
        <p:nvSpPr>
          <p:cNvPr id="12" name="Google Shape;12;p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2">
            <a:alphaModFix/>
          </a:blip>
          <a:srcRect/>
          <a:stretch/>
        </p:blipFill>
        <p:spPr>
          <a:xfrm>
            <a:off x="6890100" y="6380298"/>
            <a:ext cx="1866900" cy="285750"/>
          </a:xfrm>
          <a:prstGeom prst="rect">
            <a:avLst/>
          </a:prstGeom>
          <a:noFill/>
          <a:ln>
            <a:noFill/>
          </a:ln>
        </p:spPr>
      </p:pic>
      <p:cxnSp>
        <p:nvCxnSpPr>
          <p:cNvPr id="14" name="Google Shape;14;p1"/>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73342" y="157532"/>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dirty="0"/>
          </a:p>
        </p:txBody>
      </p:sp>
      <p:sp>
        <p:nvSpPr>
          <p:cNvPr id="95" name="Google Shape;95;p14"/>
          <p:cNvSpPr txBox="1">
            <a:spLocks noGrp="1"/>
          </p:cNvSpPr>
          <p:nvPr>
            <p:ph type="body" idx="1"/>
          </p:nvPr>
        </p:nvSpPr>
        <p:spPr>
          <a:xfrm>
            <a:off x="473342" y="1152072"/>
            <a:ext cx="8520600" cy="4555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endParaRPr dirty="0"/>
          </a:p>
        </p:txBody>
      </p:sp>
      <p:sp>
        <p:nvSpPr>
          <p:cNvPr id="96" name="Google Shape;96;p1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97" name="Google Shape;97;p14"/>
          <p:cNvPicPr preferRelativeResize="0"/>
          <p:nvPr/>
        </p:nvPicPr>
        <p:blipFill rotWithShape="1">
          <a:blip r:embed="rId9">
            <a:alphaModFix/>
          </a:blip>
          <a:srcRect/>
          <a:stretch/>
        </p:blipFill>
        <p:spPr>
          <a:xfrm>
            <a:off x="6890100" y="6380298"/>
            <a:ext cx="1866900" cy="285750"/>
          </a:xfrm>
          <a:prstGeom prst="rect">
            <a:avLst/>
          </a:prstGeom>
          <a:noFill/>
          <a:ln>
            <a:noFill/>
          </a:ln>
        </p:spPr>
      </p:pic>
      <p:cxnSp>
        <p:nvCxnSpPr>
          <p:cNvPr id="98" name="Google Shape;98;p14"/>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0" r:id="rId1"/>
    <p:sldLayoutId id="2147483664" r:id="rId2"/>
    <p:sldLayoutId id="2147483665" r:id="rId3"/>
    <p:sldLayoutId id="2147483666" r:id="rId4"/>
    <p:sldLayoutId id="2147483667" r:id="rId5"/>
    <p:sldLayoutId id="2147483668" r:id="rId6"/>
    <p:sldLayoutId id="2147483669" r:id="rId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480885" y="2250759"/>
            <a:ext cx="7688100" cy="22197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000000"/>
              </a:buClr>
              <a:buSzPts val="4400"/>
              <a:buFont typeface="Cambria"/>
              <a:buNone/>
            </a:pPr>
            <a:r>
              <a:rPr lang="en-US" sz="4400" dirty="0"/>
              <a:t>Module F.2 - Data Analysis</a:t>
            </a:r>
            <a:br>
              <a:rPr lang="en-US" sz="4400" dirty="0">
                <a:solidFill>
                  <a:srgbClr val="000000"/>
                </a:solidFill>
              </a:rPr>
            </a:br>
            <a:r>
              <a:rPr lang="en-US" sz="4400" dirty="0">
                <a:solidFill>
                  <a:srgbClr val="000000"/>
                </a:solidFill>
              </a:rPr>
              <a:t>Database Normalization</a:t>
            </a:r>
            <a:endParaRPr dirty="0">
              <a:solidFill>
                <a:schemeClr val="dk2"/>
              </a:solidFill>
            </a:endParaRPr>
          </a:p>
        </p:txBody>
      </p:sp>
      <p:sp>
        <p:nvSpPr>
          <p:cNvPr id="167" name="Google Shape;167;p25"/>
          <p:cNvSpPr txBox="1">
            <a:spLocks noGrp="1"/>
          </p:cNvSpPr>
          <p:nvPr>
            <p:ph type="subTitle" idx="1"/>
          </p:nvPr>
        </p:nvSpPr>
        <p:spPr>
          <a:xfrm>
            <a:off x="481062" y="1984458"/>
            <a:ext cx="7688100" cy="7215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SzPts val="2480"/>
              <a:buFont typeface="Noto Sans Symbols"/>
              <a:buNone/>
            </a:pPr>
            <a:r>
              <a:rPr lang="en-US" sz="2480" dirty="0"/>
              <a:t>COMP-1701</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473342" y="13062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First Normal Form (1NF)</a:t>
            </a:r>
            <a:endParaRPr dirty="0"/>
          </a:p>
        </p:txBody>
      </p:sp>
      <p:sp>
        <p:nvSpPr>
          <p:cNvPr id="331" name="Google Shape;331;p47"/>
          <p:cNvSpPr txBox="1">
            <a:spLocks noGrp="1"/>
          </p:cNvSpPr>
          <p:nvPr>
            <p:ph type="body" idx="1"/>
          </p:nvPr>
        </p:nvSpPr>
        <p:spPr>
          <a:xfrm>
            <a:off x="473342" y="959513"/>
            <a:ext cx="8325900" cy="537361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CA" dirty="0"/>
              <a:t>Prior to Normalization, there are 2 tactics that can be employed:</a:t>
            </a:r>
            <a:endParaRPr dirty="0"/>
          </a:p>
          <a:p>
            <a:pPr marL="457200" lvl="0" indent="-381000" algn="l" rtl="0">
              <a:lnSpc>
                <a:spcPct val="115000"/>
              </a:lnSpc>
              <a:spcBef>
                <a:spcPts val="0"/>
              </a:spcBef>
              <a:spcAft>
                <a:spcPts val="0"/>
              </a:spcAft>
              <a:buSzPts val="2400"/>
              <a:buChar char="●"/>
            </a:pPr>
            <a:r>
              <a:rPr lang="en-CA" b="1" dirty="0"/>
              <a:t>Add a Row Number column before the first column</a:t>
            </a:r>
          </a:p>
          <a:p>
            <a:pPr marL="533400" lvl="1" indent="0">
              <a:lnSpc>
                <a:spcPct val="115000"/>
              </a:lnSpc>
              <a:spcBef>
                <a:spcPts val="0"/>
              </a:spcBef>
              <a:buNone/>
            </a:pPr>
            <a:r>
              <a:rPr lang="en-CA" b="1" dirty="0"/>
              <a:t>Column name is: </a:t>
            </a:r>
            <a:r>
              <a:rPr lang="en-CA" b="1" dirty="0" err="1"/>
              <a:t>row_id</a:t>
            </a:r>
            <a:r>
              <a:rPr lang="en-CA" b="1" dirty="0"/>
              <a:t> and inserted left of </a:t>
            </a:r>
            <a:r>
              <a:rPr lang="en-CA" b="1" dirty="0" err="1"/>
              <a:t>EmpID</a:t>
            </a:r>
            <a:r>
              <a:rPr lang="en-CA" b="1" dirty="0"/>
              <a:t> column.</a:t>
            </a:r>
          </a:p>
          <a:p>
            <a:pPr marL="533400" lvl="1" indent="0">
              <a:lnSpc>
                <a:spcPct val="115000"/>
              </a:lnSpc>
              <a:spcBef>
                <a:spcPts val="0"/>
              </a:spcBef>
              <a:buNone/>
            </a:pPr>
            <a:br>
              <a:rPr lang="en-CA" b="1" dirty="0">
                <a:latin typeface="+mn-lt"/>
              </a:rPr>
            </a:br>
            <a:r>
              <a:rPr lang="en-CA" b="1" dirty="0">
                <a:latin typeface="+mn-lt"/>
              </a:rPr>
              <a:t>Why?</a:t>
            </a:r>
          </a:p>
          <a:p>
            <a:pPr marL="533400" lvl="1" indent="0">
              <a:lnSpc>
                <a:spcPct val="115000"/>
              </a:lnSpc>
              <a:spcBef>
                <a:spcPts val="0"/>
              </a:spcBef>
              <a:buNone/>
            </a:pPr>
            <a:r>
              <a:rPr lang="en-CA" b="1" dirty="0"/>
              <a:t>We may need to create a surrogate key for a Many-to-Many instance.  During analysis, you should be able to sort your rows by column name to gather some insights of data.  You also need to be able to return to the initial order that your data snippet was in.</a:t>
            </a:r>
            <a:endParaRPr sz="1050" b="1" dirty="0">
              <a:latin typeface="Lato"/>
              <a:ea typeface="Lato"/>
              <a:cs typeface="Lato"/>
              <a:sym typeface="Lato"/>
            </a:endParaRPr>
          </a:p>
          <a:p>
            <a:pPr marL="76200" lvl="0" indent="0" algn="l" rtl="0">
              <a:lnSpc>
                <a:spcPct val="115000"/>
              </a:lnSpc>
              <a:spcBef>
                <a:spcPts val="0"/>
              </a:spcBef>
              <a:spcAft>
                <a:spcPts val="0"/>
              </a:spcAft>
              <a:buSzPts val="2400"/>
              <a:buNone/>
            </a:pPr>
            <a:endParaRPr sz="1100" dirty="0"/>
          </a:p>
          <a:p>
            <a:pPr marL="533400" lvl="1" indent="0">
              <a:lnSpc>
                <a:spcPct val="115000"/>
              </a:lnSpc>
              <a:spcBef>
                <a:spcPts val="0"/>
              </a:spcBef>
              <a:buNone/>
            </a:pPr>
            <a:endParaRPr b="1" dirty="0">
              <a:latin typeface="Lato"/>
              <a:ea typeface="Lato"/>
              <a:cs typeface="Lato"/>
              <a:sym typeface="Lato"/>
            </a:endParaRPr>
          </a:p>
        </p:txBody>
      </p:sp>
      <p:sp>
        <p:nvSpPr>
          <p:cNvPr id="332" name="Google Shape;332;p4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31">
                                            <p:txEl>
                                              <p:pRg st="0" end="0"/>
                                            </p:txEl>
                                          </p:spTgt>
                                        </p:tgtEl>
                                        <p:attrNameLst>
                                          <p:attrName>style.visibility</p:attrName>
                                        </p:attrNameLst>
                                      </p:cBhvr>
                                      <p:to>
                                        <p:strVal val="visible"/>
                                      </p:to>
                                    </p:set>
                                    <p:animEffect transition="in" filter="barn(inVertical)">
                                      <p:cBhvr>
                                        <p:cTn id="7" dur="500"/>
                                        <p:tgtEl>
                                          <p:spTgt spid="331">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331">
                                            <p:txEl>
                                              <p:pRg st="1" end="1"/>
                                            </p:txEl>
                                          </p:spTgt>
                                        </p:tgtEl>
                                        <p:attrNameLst>
                                          <p:attrName>style.visibility</p:attrName>
                                        </p:attrNameLst>
                                      </p:cBhvr>
                                      <p:to>
                                        <p:strVal val="visible"/>
                                      </p:to>
                                    </p:set>
                                    <p:animEffect transition="in" filter="barn(inVertical)">
                                      <p:cBhvr>
                                        <p:cTn id="11" dur="500"/>
                                        <p:tgtEl>
                                          <p:spTgt spid="331">
                                            <p:txEl>
                                              <p:pRg st="1" end="1"/>
                                            </p:txEl>
                                          </p:spTgt>
                                        </p:tgtEl>
                                      </p:cBhvr>
                                    </p:animEffect>
                                  </p:childTnLst>
                                </p:cTn>
                              </p:par>
                            </p:childTnLst>
                          </p:cTn>
                        </p:par>
                        <p:par>
                          <p:cTn id="12" fill="hold">
                            <p:stCondLst>
                              <p:cond delay="2000"/>
                            </p:stCondLst>
                            <p:childTnLst>
                              <p:par>
                                <p:cTn id="13" presetID="16" presetClass="entr" presetSubtype="21" fill="hold" nodeType="afterEffect">
                                  <p:stCondLst>
                                    <p:cond delay="750"/>
                                  </p:stCondLst>
                                  <p:childTnLst>
                                    <p:set>
                                      <p:cBhvr>
                                        <p:cTn id="14" dur="1" fill="hold">
                                          <p:stCondLst>
                                            <p:cond delay="0"/>
                                          </p:stCondLst>
                                        </p:cTn>
                                        <p:tgtEl>
                                          <p:spTgt spid="331">
                                            <p:txEl>
                                              <p:pRg st="2" end="2"/>
                                            </p:txEl>
                                          </p:spTgt>
                                        </p:tgtEl>
                                        <p:attrNameLst>
                                          <p:attrName>style.visibility</p:attrName>
                                        </p:attrNameLst>
                                      </p:cBhvr>
                                      <p:to>
                                        <p:strVal val="visible"/>
                                      </p:to>
                                    </p:set>
                                    <p:animEffect transition="in" filter="barn(inVertical)">
                                      <p:cBhvr>
                                        <p:cTn id="15" dur="500"/>
                                        <p:tgtEl>
                                          <p:spTgt spid="331">
                                            <p:txEl>
                                              <p:pRg st="2" end="2"/>
                                            </p:txEl>
                                          </p:spTgt>
                                        </p:tgtEl>
                                      </p:cBhvr>
                                    </p:animEffect>
                                  </p:childTnLst>
                                </p:cTn>
                              </p:par>
                            </p:childTnLst>
                          </p:cTn>
                        </p:par>
                        <p:par>
                          <p:cTn id="16" fill="hold">
                            <p:stCondLst>
                              <p:cond delay="3250"/>
                            </p:stCondLst>
                            <p:childTnLst>
                              <p:par>
                                <p:cTn id="17" presetID="16" presetClass="entr" presetSubtype="21" fill="hold" nodeType="afterEffect">
                                  <p:stCondLst>
                                    <p:cond delay="750"/>
                                  </p:stCondLst>
                                  <p:childTnLst>
                                    <p:set>
                                      <p:cBhvr>
                                        <p:cTn id="18" dur="1" fill="hold">
                                          <p:stCondLst>
                                            <p:cond delay="0"/>
                                          </p:stCondLst>
                                        </p:cTn>
                                        <p:tgtEl>
                                          <p:spTgt spid="331">
                                            <p:txEl>
                                              <p:pRg st="3" end="3"/>
                                            </p:txEl>
                                          </p:spTgt>
                                        </p:tgtEl>
                                        <p:attrNameLst>
                                          <p:attrName>style.visibility</p:attrName>
                                        </p:attrNameLst>
                                      </p:cBhvr>
                                      <p:to>
                                        <p:strVal val="visible"/>
                                      </p:to>
                                    </p:set>
                                    <p:animEffect transition="in" filter="barn(inVertical)">
                                      <p:cBhvr>
                                        <p:cTn id="19" dur="500"/>
                                        <p:tgtEl>
                                          <p:spTgt spid="331">
                                            <p:txEl>
                                              <p:pRg st="3" end="3"/>
                                            </p:txEl>
                                          </p:spTgt>
                                        </p:tgtEl>
                                      </p:cBhvr>
                                    </p:animEffect>
                                  </p:childTnLst>
                                </p:cTn>
                              </p:par>
                            </p:childTnLst>
                          </p:cTn>
                        </p:par>
                        <p:par>
                          <p:cTn id="20" fill="hold">
                            <p:stCondLst>
                              <p:cond delay="4500"/>
                            </p:stCondLst>
                            <p:childTnLst>
                              <p:par>
                                <p:cTn id="21" presetID="16" presetClass="entr" presetSubtype="21" fill="hold" nodeType="afterEffect">
                                  <p:stCondLst>
                                    <p:cond delay="750"/>
                                  </p:stCondLst>
                                  <p:childTnLst>
                                    <p:set>
                                      <p:cBhvr>
                                        <p:cTn id="22" dur="1" fill="hold">
                                          <p:stCondLst>
                                            <p:cond delay="0"/>
                                          </p:stCondLst>
                                        </p:cTn>
                                        <p:tgtEl>
                                          <p:spTgt spid="331">
                                            <p:txEl>
                                              <p:pRg st="4" end="4"/>
                                            </p:txEl>
                                          </p:spTgt>
                                        </p:tgtEl>
                                        <p:attrNameLst>
                                          <p:attrName>style.visibility</p:attrName>
                                        </p:attrNameLst>
                                      </p:cBhvr>
                                      <p:to>
                                        <p:strVal val="visible"/>
                                      </p:to>
                                    </p:set>
                                    <p:animEffect transition="in" filter="barn(inVertical)">
                                      <p:cBhvr>
                                        <p:cTn id="23" dur="500"/>
                                        <p:tgtEl>
                                          <p:spTgt spid="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473342" y="13062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First Normal Form (1NF)</a:t>
            </a:r>
            <a:endParaRPr dirty="0"/>
          </a:p>
        </p:txBody>
      </p:sp>
      <p:sp>
        <p:nvSpPr>
          <p:cNvPr id="331" name="Google Shape;331;p47"/>
          <p:cNvSpPr txBox="1">
            <a:spLocks noGrp="1"/>
          </p:cNvSpPr>
          <p:nvPr>
            <p:ph type="body" idx="1"/>
          </p:nvPr>
        </p:nvSpPr>
        <p:spPr>
          <a:xfrm>
            <a:off x="473342" y="795116"/>
            <a:ext cx="8325900" cy="537361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CA" dirty="0"/>
              <a:t>Prior to Normalization (</a:t>
            </a:r>
            <a:r>
              <a:rPr lang="en-CA" dirty="0" err="1"/>
              <a:t>cont</a:t>
            </a:r>
            <a:r>
              <a:rPr lang="en-CA" dirty="0"/>
              <a:t>):</a:t>
            </a:r>
            <a:endParaRPr dirty="0"/>
          </a:p>
          <a:p>
            <a:pPr marL="457200" lvl="0" indent="-381000" algn="l" rtl="0">
              <a:lnSpc>
                <a:spcPct val="115000"/>
              </a:lnSpc>
              <a:spcBef>
                <a:spcPts val="0"/>
              </a:spcBef>
              <a:spcAft>
                <a:spcPts val="0"/>
              </a:spcAft>
              <a:buSzPts val="2400"/>
              <a:buChar char="●"/>
            </a:pPr>
            <a:r>
              <a:rPr lang="en-CA" b="1" dirty="0"/>
              <a:t>Fill out all data values for empty cells</a:t>
            </a:r>
            <a:br>
              <a:rPr lang="en-CA" b="1" dirty="0"/>
            </a:br>
            <a:r>
              <a:rPr lang="en-CA" dirty="0"/>
              <a:t>The data needs to apply to all cells in the dataset, so we can create linked (</a:t>
            </a:r>
            <a:r>
              <a:rPr lang="en-CA" dirty="0" err="1"/>
              <a:t>JOIN'd</a:t>
            </a:r>
            <a:r>
              <a:rPr lang="en-CA" dirty="0"/>
              <a:t>) data.</a:t>
            </a:r>
            <a:endParaRPr lang="en-CA" b="1" dirty="0"/>
          </a:p>
          <a:p>
            <a:pPr marL="457200" lvl="0" indent="-381000" algn="l" rtl="0">
              <a:lnSpc>
                <a:spcPct val="115000"/>
              </a:lnSpc>
              <a:spcBef>
                <a:spcPts val="0"/>
              </a:spcBef>
              <a:spcAft>
                <a:spcPts val="0"/>
              </a:spcAft>
              <a:buSzPts val="2400"/>
              <a:buChar char="●"/>
            </a:pPr>
            <a:r>
              <a:rPr lang="en-CA" b="1" dirty="0"/>
              <a:t>Apply a background color to the column rows that contain duplicate information</a:t>
            </a:r>
            <a:br>
              <a:rPr lang="en-CA" b="1" dirty="0"/>
            </a:br>
            <a:r>
              <a:rPr lang="en-CA" dirty="0"/>
              <a:t>This will provide you with some visual data patterns, that will give you a visual of what data needs to be linked with what tables.</a:t>
            </a:r>
          </a:p>
          <a:p>
            <a:pPr marL="457200" lvl="0" indent="-381000" algn="l" rtl="0">
              <a:lnSpc>
                <a:spcPct val="115000"/>
              </a:lnSpc>
              <a:spcBef>
                <a:spcPts val="0"/>
              </a:spcBef>
              <a:spcAft>
                <a:spcPts val="0"/>
              </a:spcAft>
              <a:buSzPts val="2400"/>
              <a:buChar char="●"/>
            </a:pPr>
            <a:r>
              <a:rPr lang="en-CA" b="1" dirty="0"/>
              <a:t>Format Date Fields to YYYY-MM-DD (padded zero format)</a:t>
            </a:r>
            <a:br>
              <a:rPr lang="en-CA" dirty="0"/>
            </a:br>
            <a:r>
              <a:rPr lang="en-CA" dirty="0"/>
              <a:t>Every database follows this 10 character fixed length pattern by default.</a:t>
            </a:r>
            <a:endParaRPr lang="en-CA" b="1" dirty="0"/>
          </a:p>
          <a:p>
            <a:pPr marL="76200" lvl="0" indent="0" algn="l" rtl="0">
              <a:lnSpc>
                <a:spcPct val="115000"/>
              </a:lnSpc>
              <a:spcBef>
                <a:spcPts val="0"/>
              </a:spcBef>
              <a:spcAft>
                <a:spcPts val="0"/>
              </a:spcAft>
              <a:buSzPts val="2400"/>
              <a:buNone/>
            </a:pPr>
            <a:endParaRPr sz="1100" dirty="0"/>
          </a:p>
          <a:p>
            <a:pPr marL="533400" lvl="1" indent="0">
              <a:lnSpc>
                <a:spcPct val="115000"/>
              </a:lnSpc>
              <a:spcBef>
                <a:spcPts val="0"/>
              </a:spcBef>
              <a:buNone/>
            </a:pPr>
            <a:endParaRPr b="1" dirty="0">
              <a:latin typeface="Lato"/>
              <a:ea typeface="Lato"/>
              <a:cs typeface="Lato"/>
              <a:sym typeface="Lato"/>
            </a:endParaRPr>
          </a:p>
        </p:txBody>
      </p:sp>
      <p:sp>
        <p:nvSpPr>
          <p:cNvPr id="332" name="Google Shape;332;p4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29858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31">
                                            <p:txEl>
                                              <p:pRg st="0" end="0"/>
                                            </p:txEl>
                                          </p:spTgt>
                                        </p:tgtEl>
                                        <p:attrNameLst>
                                          <p:attrName>style.visibility</p:attrName>
                                        </p:attrNameLst>
                                      </p:cBhvr>
                                      <p:to>
                                        <p:strVal val="visible"/>
                                      </p:to>
                                    </p:set>
                                    <p:animEffect transition="in" filter="barn(inVertical)">
                                      <p:cBhvr>
                                        <p:cTn id="7" dur="500"/>
                                        <p:tgtEl>
                                          <p:spTgt spid="331">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331">
                                            <p:txEl>
                                              <p:pRg st="1" end="1"/>
                                            </p:txEl>
                                          </p:spTgt>
                                        </p:tgtEl>
                                        <p:attrNameLst>
                                          <p:attrName>style.visibility</p:attrName>
                                        </p:attrNameLst>
                                      </p:cBhvr>
                                      <p:to>
                                        <p:strVal val="visible"/>
                                      </p:to>
                                    </p:set>
                                    <p:animEffect transition="in" filter="barn(inVertical)">
                                      <p:cBhvr>
                                        <p:cTn id="11" dur="500"/>
                                        <p:tgtEl>
                                          <p:spTgt spid="331">
                                            <p:txEl>
                                              <p:pRg st="1" end="1"/>
                                            </p:txEl>
                                          </p:spTgt>
                                        </p:tgtEl>
                                      </p:cBhvr>
                                    </p:animEffect>
                                  </p:childTnLst>
                                </p:cTn>
                              </p:par>
                            </p:childTnLst>
                          </p:cTn>
                        </p:par>
                        <p:par>
                          <p:cTn id="12" fill="hold">
                            <p:stCondLst>
                              <p:cond delay="1500"/>
                            </p:stCondLst>
                            <p:childTnLst>
                              <p:par>
                                <p:cTn id="13" presetID="16" presetClass="entr" presetSubtype="21" fill="hold" nodeType="afterEffect">
                                  <p:stCondLst>
                                    <p:cond delay="250"/>
                                  </p:stCondLst>
                                  <p:childTnLst>
                                    <p:set>
                                      <p:cBhvr>
                                        <p:cTn id="14" dur="1" fill="hold">
                                          <p:stCondLst>
                                            <p:cond delay="0"/>
                                          </p:stCondLst>
                                        </p:cTn>
                                        <p:tgtEl>
                                          <p:spTgt spid="331">
                                            <p:txEl>
                                              <p:pRg st="2" end="2"/>
                                            </p:txEl>
                                          </p:spTgt>
                                        </p:tgtEl>
                                        <p:attrNameLst>
                                          <p:attrName>style.visibility</p:attrName>
                                        </p:attrNameLst>
                                      </p:cBhvr>
                                      <p:to>
                                        <p:strVal val="visible"/>
                                      </p:to>
                                    </p:set>
                                    <p:animEffect transition="in" filter="barn(inVertical)">
                                      <p:cBhvr>
                                        <p:cTn id="15" dur="500"/>
                                        <p:tgtEl>
                                          <p:spTgt spid="331">
                                            <p:txEl>
                                              <p:pRg st="2" end="2"/>
                                            </p:txEl>
                                          </p:spTgt>
                                        </p:tgtEl>
                                      </p:cBhvr>
                                    </p:animEffect>
                                  </p:childTnLst>
                                </p:cTn>
                              </p:par>
                            </p:childTnLst>
                          </p:cTn>
                        </p:par>
                        <p:par>
                          <p:cTn id="16" fill="hold">
                            <p:stCondLst>
                              <p:cond delay="2250"/>
                            </p:stCondLst>
                            <p:childTnLst>
                              <p:par>
                                <p:cTn id="17" presetID="16" presetClass="entr" presetSubtype="21" fill="hold" nodeType="afterEffect">
                                  <p:stCondLst>
                                    <p:cond delay="250"/>
                                  </p:stCondLst>
                                  <p:childTnLst>
                                    <p:set>
                                      <p:cBhvr>
                                        <p:cTn id="18" dur="1" fill="hold">
                                          <p:stCondLst>
                                            <p:cond delay="0"/>
                                          </p:stCondLst>
                                        </p:cTn>
                                        <p:tgtEl>
                                          <p:spTgt spid="331">
                                            <p:txEl>
                                              <p:pRg st="3" end="3"/>
                                            </p:txEl>
                                          </p:spTgt>
                                        </p:tgtEl>
                                        <p:attrNameLst>
                                          <p:attrName>style.visibility</p:attrName>
                                        </p:attrNameLst>
                                      </p:cBhvr>
                                      <p:to>
                                        <p:strVal val="visible"/>
                                      </p:to>
                                    </p:set>
                                    <p:animEffect transition="in" filter="barn(inVertical)">
                                      <p:cBhvr>
                                        <p:cTn id="19" dur="500"/>
                                        <p:tgtEl>
                                          <p:spTgt spid="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98135" y="115380"/>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Table Snippet</a:t>
            </a:r>
            <a:endParaRPr dirty="0"/>
          </a:p>
        </p:txBody>
      </p:sp>
      <p:sp>
        <p:nvSpPr>
          <p:cNvPr id="217" name="Google Shape;217;p32"/>
          <p:cNvSpPr txBox="1">
            <a:spLocks noGrp="1"/>
          </p:cNvSpPr>
          <p:nvPr>
            <p:ph type="body" idx="1"/>
          </p:nvPr>
        </p:nvSpPr>
        <p:spPr>
          <a:xfrm>
            <a:off x="383458" y="805750"/>
            <a:ext cx="8101984" cy="5670550"/>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US" sz="2200" dirty="0"/>
              <a:t>Your dataset snippet should look as follows:</a:t>
            </a:r>
          </a:p>
          <a:p>
            <a:pPr marL="0" lvl="0" indent="0">
              <a:lnSpc>
                <a:spcPct val="115000"/>
              </a:lnSpc>
              <a:buNone/>
            </a:pPr>
            <a:endParaRPr lang="en-US" sz="2200" dirty="0"/>
          </a:p>
          <a:p>
            <a:pPr marL="0" lvl="0" indent="0">
              <a:lnSpc>
                <a:spcPct val="115000"/>
              </a:lnSpc>
              <a:buNone/>
            </a:pPr>
            <a:endParaRPr lang="en-US" sz="2200" dirty="0"/>
          </a:p>
          <a:p>
            <a:pPr marL="0" lvl="0" indent="0">
              <a:lnSpc>
                <a:spcPct val="115000"/>
              </a:lnSpc>
              <a:buNone/>
            </a:pPr>
            <a:endParaRPr lang="en-US" sz="2200" dirty="0"/>
          </a:p>
          <a:p>
            <a:pPr marL="0" lvl="0" indent="0">
              <a:lnSpc>
                <a:spcPct val="115000"/>
              </a:lnSpc>
              <a:buNone/>
            </a:pPr>
            <a:endParaRPr lang="en-US" sz="2200" dirty="0"/>
          </a:p>
          <a:p>
            <a:pPr marL="0" lvl="0" indent="0">
              <a:lnSpc>
                <a:spcPct val="115000"/>
              </a:lnSpc>
              <a:buNone/>
            </a:pPr>
            <a:endParaRPr lang="en-US" sz="2200" dirty="0"/>
          </a:p>
          <a:p>
            <a:pPr marL="0" lvl="0" indent="0">
              <a:lnSpc>
                <a:spcPct val="115000"/>
              </a:lnSpc>
              <a:buNone/>
            </a:pPr>
            <a:endParaRPr lang="en-US" sz="2200" dirty="0"/>
          </a:p>
          <a:p>
            <a:pPr marL="0" lvl="0" indent="0">
              <a:lnSpc>
                <a:spcPct val="115000"/>
              </a:lnSpc>
              <a:buNone/>
            </a:pPr>
            <a:endParaRPr lang="en-US" sz="2200" dirty="0"/>
          </a:p>
          <a:p>
            <a:pPr marL="0" lvl="0" indent="0">
              <a:lnSpc>
                <a:spcPct val="115000"/>
              </a:lnSpc>
              <a:buNone/>
            </a:pPr>
            <a:endParaRPr lang="en-US" sz="2200" dirty="0"/>
          </a:p>
          <a:p>
            <a:pPr marL="0" lvl="0" indent="0">
              <a:lnSpc>
                <a:spcPct val="115000"/>
              </a:lnSpc>
              <a:buNone/>
            </a:pPr>
            <a:endParaRPr lang="en-US" sz="1800" dirty="0"/>
          </a:p>
          <a:p>
            <a:pPr marL="0" lvl="0" indent="0">
              <a:lnSpc>
                <a:spcPct val="115000"/>
              </a:lnSpc>
              <a:buNone/>
            </a:pPr>
            <a:endParaRPr lang="en-US" sz="1800" dirty="0"/>
          </a:p>
          <a:p>
            <a:pPr marL="0" lvl="0" indent="0">
              <a:lnSpc>
                <a:spcPct val="115000"/>
              </a:lnSpc>
              <a:buNone/>
            </a:pPr>
            <a:endParaRPr lang="en-US" sz="1100" dirty="0"/>
          </a:p>
          <a:p>
            <a:pPr marL="0" lvl="0" indent="0">
              <a:lnSpc>
                <a:spcPct val="115000"/>
              </a:lnSpc>
              <a:buNone/>
            </a:pPr>
            <a:endParaRPr lang="en-US" sz="100" dirty="0"/>
          </a:p>
          <a:p>
            <a:pPr marL="0" lvl="0" indent="0">
              <a:lnSpc>
                <a:spcPct val="115000"/>
              </a:lnSpc>
              <a:buNone/>
            </a:pPr>
            <a:r>
              <a:rPr lang="en-US" sz="2000" dirty="0"/>
              <a:t>Noting: the </a:t>
            </a:r>
            <a:r>
              <a:rPr lang="en-US" sz="2000" b="1" dirty="0" err="1"/>
              <a:t>row_id</a:t>
            </a:r>
            <a:r>
              <a:rPr lang="en-US" sz="2000" b="1" dirty="0"/>
              <a:t> </a:t>
            </a:r>
            <a:r>
              <a:rPr lang="en-US" sz="2000" dirty="0"/>
              <a:t>added, the </a:t>
            </a:r>
            <a:r>
              <a:rPr lang="en-US" sz="2000" b="1" dirty="0"/>
              <a:t>YYYY-MM-DD</a:t>
            </a:r>
            <a:r>
              <a:rPr lang="en-US" sz="2000" dirty="0"/>
              <a:t> 10 char formatted date, Margaret and Nancy were duplicated with their course records (Employees can take up to 2 Courses). Duplicated data has been highlighted so we know what we need to normalize.</a:t>
            </a:r>
          </a:p>
          <a:p>
            <a:pPr marL="0" lvl="0" indent="0">
              <a:lnSpc>
                <a:spcPct val="115000"/>
              </a:lnSpc>
              <a:buNone/>
            </a:pPr>
            <a:endParaRPr lang="en-US" sz="2200" dirty="0"/>
          </a:p>
          <a:p>
            <a:pPr marL="0" marR="0" lvl="0" indent="0" algn="l" rtl="0">
              <a:lnSpc>
                <a:spcPct val="115000"/>
              </a:lnSpc>
              <a:spcBef>
                <a:spcPts val="0"/>
              </a:spcBef>
              <a:spcAft>
                <a:spcPts val="0"/>
              </a:spcAft>
              <a:buNone/>
            </a:pPr>
            <a:endParaRPr lang="en-US" sz="2200" dirty="0"/>
          </a:p>
        </p:txBody>
      </p:sp>
      <p:sp>
        <p:nvSpPr>
          <p:cNvPr id="218" name="Google Shape;218;p3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12</a:t>
            </a:fld>
            <a:endParaRPr dirty="0"/>
          </a:p>
        </p:txBody>
      </p:sp>
      <p:graphicFrame>
        <p:nvGraphicFramePr>
          <p:cNvPr id="6" name="Table 5">
            <a:extLst>
              <a:ext uri="{FF2B5EF4-FFF2-40B4-BE49-F238E27FC236}">
                <a16:creationId xmlns:a16="http://schemas.microsoft.com/office/drawing/2014/main" id="{904A5301-C6B3-47F9-5D54-ACB568706B8A}"/>
              </a:ext>
            </a:extLst>
          </p:cNvPr>
          <p:cNvGraphicFramePr>
            <a:graphicFrameLocks noGrp="1"/>
          </p:cNvGraphicFramePr>
          <p:nvPr>
            <p:extLst>
              <p:ext uri="{D42A27DB-BD31-4B8C-83A1-F6EECF244321}">
                <p14:modId xmlns:p14="http://schemas.microsoft.com/office/powerpoint/2010/main" val="2855439320"/>
              </p:ext>
            </p:extLst>
          </p:nvPr>
        </p:nvGraphicFramePr>
        <p:xfrm>
          <a:off x="144166" y="1299964"/>
          <a:ext cx="8855668" cy="3832416"/>
        </p:xfrm>
        <a:graphic>
          <a:graphicData uri="http://schemas.openxmlformats.org/drawingml/2006/table">
            <a:tbl>
              <a:tblPr>
                <a:noFill/>
                <a:tableStyleId>{D1F4F77D-2CC4-41CF-AD64-CBEB05C9B9B5}</a:tableStyleId>
              </a:tblPr>
              <a:tblGrid>
                <a:gridCol w="386460">
                  <a:extLst>
                    <a:ext uri="{9D8B030D-6E8A-4147-A177-3AD203B41FA5}">
                      <a16:colId xmlns:a16="http://schemas.microsoft.com/office/drawing/2014/main" val="1492891945"/>
                    </a:ext>
                  </a:extLst>
                </a:gridCol>
                <a:gridCol w="504376">
                  <a:extLst>
                    <a:ext uri="{9D8B030D-6E8A-4147-A177-3AD203B41FA5}">
                      <a16:colId xmlns:a16="http://schemas.microsoft.com/office/drawing/2014/main" val="4120079643"/>
                    </a:ext>
                  </a:extLst>
                </a:gridCol>
                <a:gridCol w="942354">
                  <a:extLst>
                    <a:ext uri="{9D8B030D-6E8A-4147-A177-3AD203B41FA5}">
                      <a16:colId xmlns:a16="http://schemas.microsoft.com/office/drawing/2014/main" val="1087572226"/>
                    </a:ext>
                  </a:extLst>
                </a:gridCol>
                <a:gridCol w="507377">
                  <a:extLst>
                    <a:ext uri="{9D8B030D-6E8A-4147-A177-3AD203B41FA5}">
                      <a16:colId xmlns:a16="http://schemas.microsoft.com/office/drawing/2014/main" val="2223208027"/>
                    </a:ext>
                  </a:extLst>
                </a:gridCol>
                <a:gridCol w="1183698">
                  <a:extLst>
                    <a:ext uri="{9D8B030D-6E8A-4147-A177-3AD203B41FA5}">
                      <a16:colId xmlns:a16="http://schemas.microsoft.com/office/drawing/2014/main" val="3573587164"/>
                    </a:ext>
                  </a:extLst>
                </a:gridCol>
                <a:gridCol w="684175">
                  <a:extLst>
                    <a:ext uri="{9D8B030D-6E8A-4147-A177-3AD203B41FA5}">
                      <a16:colId xmlns:a16="http://schemas.microsoft.com/office/drawing/2014/main" val="3329028411"/>
                    </a:ext>
                  </a:extLst>
                </a:gridCol>
                <a:gridCol w="697084">
                  <a:extLst>
                    <a:ext uri="{9D8B030D-6E8A-4147-A177-3AD203B41FA5}">
                      <a16:colId xmlns:a16="http://schemas.microsoft.com/office/drawing/2014/main" val="4225244084"/>
                    </a:ext>
                  </a:extLst>
                </a:gridCol>
                <a:gridCol w="813265">
                  <a:extLst>
                    <a:ext uri="{9D8B030D-6E8A-4147-A177-3AD203B41FA5}">
                      <a16:colId xmlns:a16="http://schemas.microsoft.com/office/drawing/2014/main" val="825962682"/>
                    </a:ext>
                  </a:extLst>
                </a:gridCol>
                <a:gridCol w="1239260">
                  <a:extLst>
                    <a:ext uri="{9D8B030D-6E8A-4147-A177-3AD203B41FA5}">
                      <a16:colId xmlns:a16="http://schemas.microsoft.com/office/drawing/2014/main" val="3840659260"/>
                    </a:ext>
                  </a:extLst>
                </a:gridCol>
                <a:gridCol w="1059418">
                  <a:extLst>
                    <a:ext uri="{9D8B030D-6E8A-4147-A177-3AD203B41FA5}">
                      <a16:colId xmlns:a16="http://schemas.microsoft.com/office/drawing/2014/main" val="826441855"/>
                    </a:ext>
                  </a:extLst>
                </a:gridCol>
                <a:gridCol w="444500">
                  <a:extLst>
                    <a:ext uri="{9D8B030D-6E8A-4147-A177-3AD203B41FA5}">
                      <a16:colId xmlns:a16="http://schemas.microsoft.com/office/drawing/2014/main" val="1096987482"/>
                    </a:ext>
                  </a:extLst>
                </a:gridCol>
                <a:gridCol w="393701">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050" b="1" dirty="0" err="1">
                          <a:solidFill>
                            <a:srgbClr val="514A40"/>
                          </a:solidFill>
                        </a:rPr>
                        <a:t>row_id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Salary</a:t>
                      </a:r>
                      <a:br>
                        <a:rPr lang="en-US" b="1" dirty="0">
                          <a:solidFill>
                            <a:srgbClr val="514A40"/>
                          </a:solidFill>
                        </a:rPr>
                      </a:br>
                      <a:r>
                        <a:rPr lang="en-US" b="1" dirty="0">
                          <a:solidFill>
                            <a:srgbClr val="514A40"/>
                          </a:solidFill>
                        </a:rPr>
                        <a:t>Month</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Salary</a:t>
                      </a:r>
                      <a:br>
                        <a:rPr lang="en-US" b="1" dirty="0">
                          <a:solidFill>
                            <a:srgbClr val="514A40"/>
                          </a:solidFill>
                        </a:rPr>
                      </a:br>
                      <a:r>
                        <a:rPr lang="en-US" b="1" dirty="0">
                          <a:solidFill>
                            <a:srgbClr val="514A40"/>
                          </a:solidFill>
                        </a:rPr>
                        <a:t>Year</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b="1" dirty="0" err="1">
                          <a:solidFill>
                            <a:srgbClr val="514A40"/>
                          </a:solidFill>
                        </a:rPr>
                        <a:t>CourseCode</a:t>
                      </a:r>
                      <a:endParaRPr lang="en-CA"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Course</a:t>
                      </a:r>
                      <a:br>
                        <a:rPr lang="en-US" b="1" dirty="0">
                          <a:solidFill>
                            <a:srgbClr val="514A40"/>
                          </a:solidFill>
                        </a:rPr>
                      </a:br>
                      <a:r>
                        <a:rPr lang="en-US"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 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 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330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 Scott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MSCS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700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 Scott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Chris Jericho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App Development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3,750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Steve Lawrence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250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150</a:t>
                      </a:r>
                      <a:endParaRPr lang="en-US"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Joe</a:t>
                      </a:r>
                    </a:p>
                    <a:p>
                      <a:pPr marL="0" lvl="0" indent="0" algn="l" rtl="0">
                        <a:lnSpc>
                          <a:spcPct val="115000"/>
                        </a:lnSpc>
                        <a:spcBef>
                          <a:spcPts val="400"/>
                        </a:spcBef>
                        <a:spcAft>
                          <a:spcPts val="0"/>
                        </a:spcAft>
                        <a:buNone/>
                      </a:pPr>
                      <a:r>
                        <a:rPr lang="en-US" dirty="0" err="1">
                          <a:solidFill>
                            <a:srgbClr val="514A40"/>
                          </a:solidFill>
                        </a:rPr>
                        <a:t>Piscapo</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38,400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371328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Effect transition="in" filter="barn(inVertical)">
                                      <p:cBhvr>
                                        <p:cTn id="7" dur="500"/>
                                        <p:tgtEl>
                                          <p:spTgt spid="2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7">
                                            <p:txEl>
                                              <p:pRg st="13" end="13"/>
                                            </p:txEl>
                                          </p:spTgt>
                                        </p:tgtEl>
                                        <p:attrNameLst>
                                          <p:attrName>style.visibility</p:attrName>
                                        </p:attrNameLst>
                                      </p:cBhvr>
                                      <p:to>
                                        <p:strVal val="visible"/>
                                      </p:to>
                                    </p:set>
                                    <p:animEffect transition="in" filter="barn(inVertical)">
                                      <p:cBhvr>
                                        <p:cTn id="12" dur="500"/>
                                        <p:tgtEl>
                                          <p:spTgt spid="21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557799"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Normalization</a:t>
            </a:r>
            <a:endParaRPr dirty="0"/>
          </a:p>
        </p:txBody>
      </p:sp>
      <p:sp>
        <p:nvSpPr>
          <p:cNvPr id="324" name="Google Shape;324;p46"/>
          <p:cNvSpPr txBox="1">
            <a:spLocks noGrp="1"/>
          </p:cNvSpPr>
          <p:nvPr>
            <p:ph type="body" idx="1"/>
          </p:nvPr>
        </p:nvSpPr>
        <p:spPr>
          <a:xfrm>
            <a:off x="511512" y="758345"/>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b="1" dirty="0">
                <a:solidFill>
                  <a:schemeClr val="bg2"/>
                </a:solidFill>
                <a:latin typeface="Lato"/>
                <a:ea typeface="Lato"/>
                <a:cs typeface="Lato"/>
                <a:sym typeface="Lato"/>
              </a:rPr>
              <a:t>Database Normalization</a:t>
            </a:r>
            <a:r>
              <a:rPr lang="en-US" dirty="0">
                <a:solidFill>
                  <a:schemeClr val="bg2"/>
                </a:solidFill>
              </a:rPr>
              <a:t> </a:t>
            </a:r>
            <a:r>
              <a:rPr lang="en-US" dirty="0"/>
              <a:t>is the process of structuring relational databases to reduce data redundancy, improve data integrity, apply thin PK/FK values keeping database size down.</a:t>
            </a:r>
            <a:endParaRPr dirty="0"/>
          </a:p>
          <a:p>
            <a:pPr marL="0" marR="0" lvl="0" indent="0" algn="l" rtl="0">
              <a:lnSpc>
                <a:spcPct val="150000"/>
              </a:lnSpc>
              <a:spcBef>
                <a:spcPts val="0"/>
              </a:spcBef>
              <a:spcAft>
                <a:spcPts val="0"/>
              </a:spcAft>
              <a:buSzPts val="2400"/>
              <a:buNone/>
            </a:pPr>
            <a:r>
              <a:rPr lang="en-US" dirty="0"/>
              <a:t>In this module, we will discuss 4 stages of normalization:</a:t>
            </a:r>
            <a:endParaRPr dirty="0"/>
          </a:p>
          <a:p>
            <a:pPr marL="457200" marR="0" lvl="0" indent="-381000" algn="l" rtl="0">
              <a:lnSpc>
                <a:spcPct val="150000"/>
              </a:lnSpc>
              <a:spcBef>
                <a:spcPts val="0"/>
              </a:spcBef>
              <a:spcAft>
                <a:spcPts val="0"/>
              </a:spcAft>
              <a:buSzPts val="2400"/>
              <a:buChar char="●"/>
            </a:pPr>
            <a:r>
              <a:rPr lang="en-US" dirty="0"/>
              <a:t>First Normal Form (</a:t>
            </a:r>
            <a:r>
              <a:rPr lang="en-US" b="1" dirty="0">
                <a:latin typeface="Lato"/>
                <a:ea typeface="Lato"/>
                <a:cs typeface="Lato"/>
                <a:sym typeface="Lato"/>
              </a:rPr>
              <a:t>1NF</a:t>
            </a:r>
            <a:r>
              <a:rPr lang="en-US" dirty="0"/>
              <a:t>)</a:t>
            </a:r>
            <a:endParaRPr dirty="0"/>
          </a:p>
          <a:p>
            <a:pPr marL="457200" marR="0" lvl="0" indent="-381000" algn="l" rtl="0">
              <a:lnSpc>
                <a:spcPct val="150000"/>
              </a:lnSpc>
              <a:spcBef>
                <a:spcPts val="0"/>
              </a:spcBef>
              <a:spcAft>
                <a:spcPts val="0"/>
              </a:spcAft>
              <a:buSzPts val="2400"/>
              <a:buChar char="●"/>
            </a:pPr>
            <a:r>
              <a:rPr lang="en-US" dirty="0"/>
              <a:t>Second Normal Form (</a:t>
            </a:r>
            <a:r>
              <a:rPr lang="en-US" b="1" dirty="0">
                <a:latin typeface="Lato"/>
                <a:ea typeface="Lato"/>
                <a:cs typeface="Lato"/>
                <a:sym typeface="Lato"/>
              </a:rPr>
              <a:t>2NF</a:t>
            </a:r>
            <a:r>
              <a:rPr lang="en-US" dirty="0"/>
              <a:t>)</a:t>
            </a:r>
            <a:endParaRPr dirty="0"/>
          </a:p>
          <a:p>
            <a:pPr marL="457200" marR="0" lvl="0" indent="-381000" algn="l" rtl="0">
              <a:lnSpc>
                <a:spcPct val="150000"/>
              </a:lnSpc>
              <a:spcBef>
                <a:spcPts val="0"/>
              </a:spcBef>
              <a:spcAft>
                <a:spcPts val="0"/>
              </a:spcAft>
              <a:buSzPts val="2400"/>
              <a:buChar char="●"/>
            </a:pPr>
            <a:r>
              <a:rPr lang="en-US" dirty="0"/>
              <a:t>Third Normal Form (</a:t>
            </a:r>
            <a:r>
              <a:rPr lang="en-US" b="1" dirty="0">
                <a:latin typeface="Lato"/>
                <a:ea typeface="Lato"/>
                <a:cs typeface="Lato"/>
                <a:sym typeface="Lato"/>
              </a:rPr>
              <a:t>3NF</a:t>
            </a:r>
            <a:r>
              <a:rPr lang="en-US" dirty="0"/>
              <a:t>)</a:t>
            </a:r>
          </a:p>
          <a:p>
            <a:pPr marL="457200" marR="0" lvl="0" indent="-381000" algn="l" rtl="0">
              <a:lnSpc>
                <a:spcPct val="150000"/>
              </a:lnSpc>
              <a:spcBef>
                <a:spcPts val="0"/>
              </a:spcBef>
              <a:spcAft>
                <a:spcPts val="0"/>
              </a:spcAft>
              <a:buSzPts val="2400"/>
              <a:buChar char="●"/>
            </a:pPr>
            <a:r>
              <a:rPr lang="en-US" dirty="0"/>
              <a:t>Time Anomalies (</a:t>
            </a:r>
            <a:r>
              <a:rPr lang="en-US" b="1" dirty="0"/>
              <a:t>TIME</a:t>
            </a:r>
            <a:r>
              <a:rPr lang="en-US" dirty="0"/>
              <a:t>)</a:t>
            </a:r>
            <a:endParaRPr dirty="0"/>
          </a:p>
        </p:txBody>
      </p:sp>
      <p:sp>
        <p:nvSpPr>
          <p:cNvPr id="325" name="Google Shape;325;p4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3"/>
                                        </p:tgtEl>
                                        <p:attrNameLst>
                                          <p:attrName>style.visibility</p:attrName>
                                        </p:attrNameLst>
                                      </p:cBhvr>
                                      <p:to>
                                        <p:strVal val="visible"/>
                                      </p:to>
                                    </p:set>
                                    <p:anim calcmode="lin" valueType="num">
                                      <p:cBhvr>
                                        <p:cTn id="7" dur="1000" fill="hold"/>
                                        <p:tgtEl>
                                          <p:spTgt spid="323"/>
                                        </p:tgtEl>
                                        <p:attrNameLst>
                                          <p:attrName>ppt_w</p:attrName>
                                        </p:attrNameLst>
                                      </p:cBhvr>
                                      <p:tavLst>
                                        <p:tav tm="0">
                                          <p:val>
                                            <p:fltVal val="0"/>
                                          </p:val>
                                        </p:tav>
                                        <p:tav tm="100000">
                                          <p:val>
                                            <p:strVal val="#ppt_w"/>
                                          </p:val>
                                        </p:tav>
                                      </p:tavLst>
                                    </p:anim>
                                    <p:anim calcmode="lin" valueType="num">
                                      <p:cBhvr>
                                        <p:cTn id="8" dur="1000" fill="hold"/>
                                        <p:tgtEl>
                                          <p:spTgt spid="323"/>
                                        </p:tgtEl>
                                        <p:attrNameLst>
                                          <p:attrName>ppt_h</p:attrName>
                                        </p:attrNameLst>
                                      </p:cBhvr>
                                      <p:tavLst>
                                        <p:tav tm="0">
                                          <p:val>
                                            <p:fltVal val="0"/>
                                          </p:val>
                                        </p:tav>
                                        <p:tav tm="100000">
                                          <p:val>
                                            <p:strVal val="#ppt_h"/>
                                          </p:val>
                                        </p:tav>
                                      </p:tavLst>
                                    </p:anim>
                                    <p:anim calcmode="lin" valueType="num">
                                      <p:cBhvr>
                                        <p:cTn id="9" dur="1000" fill="hold"/>
                                        <p:tgtEl>
                                          <p:spTgt spid="323"/>
                                        </p:tgtEl>
                                        <p:attrNameLst>
                                          <p:attrName>style.rotation</p:attrName>
                                        </p:attrNameLst>
                                      </p:cBhvr>
                                      <p:tavLst>
                                        <p:tav tm="0">
                                          <p:val>
                                            <p:fltVal val="90"/>
                                          </p:val>
                                        </p:tav>
                                        <p:tav tm="100000">
                                          <p:val>
                                            <p:fltVal val="0"/>
                                          </p:val>
                                        </p:tav>
                                      </p:tavLst>
                                    </p:anim>
                                    <p:animEffect transition="in" filter="fade">
                                      <p:cBhvr>
                                        <p:cTn id="10" dur="1000"/>
                                        <p:tgtEl>
                                          <p:spTgt spid="323"/>
                                        </p:tgtEl>
                                      </p:cBhvr>
                                    </p:animEffect>
                                  </p:childTnLst>
                                </p:cTn>
                              </p:par>
                            </p:childTnLst>
                          </p:cTn>
                        </p:par>
                        <p:par>
                          <p:cTn id="11" fill="hold">
                            <p:stCondLst>
                              <p:cond delay="1000"/>
                            </p:stCondLst>
                            <p:childTnLst>
                              <p:par>
                                <p:cTn id="12" presetID="16" presetClass="entr" presetSubtype="21" fill="hold" nodeType="afterEffect">
                                  <p:stCondLst>
                                    <p:cond delay="250"/>
                                  </p:stCondLst>
                                  <p:childTnLst>
                                    <p:set>
                                      <p:cBhvr>
                                        <p:cTn id="13" dur="1" fill="hold">
                                          <p:stCondLst>
                                            <p:cond delay="0"/>
                                          </p:stCondLst>
                                        </p:cTn>
                                        <p:tgtEl>
                                          <p:spTgt spid="324">
                                            <p:txEl>
                                              <p:pRg st="0" end="0"/>
                                            </p:txEl>
                                          </p:spTgt>
                                        </p:tgtEl>
                                        <p:attrNameLst>
                                          <p:attrName>style.visibility</p:attrName>
                                        </p:attrNameLst>
                                      </p:cBhvr>
                                      <p:to>
                                        <p:strVal val="visible"/>
                                      </p:to>
                                    </p:set>
                                    <p:animEffect transition="in" filter="barn(inVertical)">
                                      <p:cBhvr>
                                        <p:cTn id="14" dur="500"/>
                                        <p:tgtEl>
                                          <p:spTgt spid="3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24">
                                            <p:txEl>
                                              <p:pRg st="1" end="1"/>
                                            </p:txEl>
                                          </p:spTgt>
                                        </p:tgtEl>
                                        <p:attrNameLst>
                                          <p:attrName>style.visibility</p:attrName>
                                        </p:attrNameLst>
                                      </p:cBhvr>
                                      <p:to>
                                        <p:strVal val="visible"/>
                                      </p:to>
                                    </p:set>
                                    <p:animEffect transition="in" filter="barn(inVertical)">
                                      <p:cBhvr>
                                        <p:cTn id="19" dur="500"/>
                                        <p:tgtEl>
                                          <p:spTgt spid="324">
                                            <p:txEl>
                                              <p:pRg st="1" end="1"/>
                                            </p:txEl>
                                          </p:spTgt>
                                        </p:tgtEl>
                                      </p:cBhvr>
                                    </p:animEffect>
                                  </p:childTnLst>
                                </p:cTn>
                              </p:par>
                            </p:childTnLst>
                          </p:cTn>
                        </p:par>
                        <p:par>
                          <p:cTn id="20" fill="hold">
                            <p:stCondLst>
                              <p:cond delay="500"/>
                            </p:stCondLst>
                            <p:childTnLst>
                              <p:par>
                                <p:cTn id="21" presetID="16" presetClass="entr" presetSubtype="21" fill="hold" nodeType="afterEffect">
                                  <p:stCondLst>
                                    <p:cond delay="750"/>
                                  </p:stCondLst>
                                  <p:childTnLst>
                                    <p:set>
                                      <p:cBhvr>
                                        <p:cTn id="22" dur="1" fill="hold">
                                          <p:stCondLst>
                                            <p:cond delay="0"/>
                                          </p:stCondLst>
                                        </p:cTn>
                                        <p:tgtEl>
                                          <p:spTgt spid="324">
                                            <p:txEl>
                                              <p:pRg st="2" end="2"/>
                                            </p:txEl>
                                          </p:spTgt>
                                        </p:tgtEl>
                                        <p:attrNameLst>
                                          <p:attrName>style.visibility</p:attrName>
                                        </p:attrNameLst>
                                      </p:cBhvr>
                                      <p:to>
                                        <p:strVal val="visible"/>
                                      </p:to>
                                    </p:set>
                                    <p:animEffect transition="in" filter="barn(inVertical)">
                                      <p:cBhvr>
                                        <p:cTn id="23" dur="500"/>
                                        <p:tgtEl>
                                          <p:spTgt spid="324">
                                            <p:txEl>
                                              <p:pRg st="2" end="2"/>
                                            </p:txEl>
                                          </p:spTgt>
                                        </p:tgtEl>
                                      </p:cBhvr>
                                    </p:animEffect>
                                  </p:childTnLst>
                                </p:cTn>
                              </p:par>
                            </p:childTnLst>
                          </p:cTn>
                        </p:par>
                        <p:par>
                          <p:cTn id="24" fill="hold">
                            <p:stCondLst>
                              <p:cond delay="1750"/>
                            </p:stCondLst>
                            <p:childTnLst>
                              <p:par>
                                <p:cTn id="25" presetID="16" presetClass="entr" presetSubtype="21" fill="hold" nodeType="afterEffect">
                                  <p:stCondLst>
                                    <p:cond delay="750"/>
                                  </p:stCondLst>
                                  <p:childTnLst>
                                    <p:set>
                                      <p:cBhvr>
                                        <p:cTn id="26" dur="1" fill="hold">
                                          <p:stCondLst>
                                            <p:cond delay="0"/>
                                          </p:stCondLst>
                                        </p:cTn>
                                        <p:tgtEl>
                                          <p:spTgt spid="324">
                                            <p:txEl>
                                              <p:pRg st="3" end="3"/>
                                            </p:txEl>
                                          </p:spTgt>
                                        </p:tgtEl>
                                        <p:attrNameLst>
                                          <p:attrName>style.visibility</p:attrName>
                                        </p:attrNameLst>
                                      </p:cBhvr>
                                      <p:to>
                                        <p:strVal val="visible"/>
                                      </p:to>
                                    </p:set>
                                    <p:animEffect transition="in" filter="barn(inVertical)">
                                      <p:cBhvr>
                                        <p:cTn id="27" dur="500"/>
                                        <p:tgtEl>
                                          <p:spTgt spid="324">
                                            <p:txEl>
                                              <p:pRg st="3" end="3"/>
                                            </p:txEl>
                                          </p:spTgt>
                                        </p:tgtEl>
                                      </p:cBhvr>
                                    </p:animEffect>
                                  </p:childTnLst>
                                </p:cTn>
                              </p:par>
                            </p:childTnLst>
                          </p:cTn>
                        </p:par>
                        <p:par>
                          <p:cTn id="28" fill="hold">
                            <p:stCondLst>
                              <p:cond delay="3000"/>
                            </p:stCondLst>
                            <p:childTnLst>
                              <p:par>
                                <p:cTn id="29" presetID="16" presetClass="entr" presetSubtype="21" fill="hold" nodeType="afterEffect">
                                  <p:stCondLst>
                                    <p:cond delay="750"/>
                                  </p:stCondLst>
                                  <p:childTnLst>
                                    <p:set>
                                      <p:cBhvr>
                                        <p:cTn id="30" dur="1" fill="hold">
                                          <p:stCondLst>
                                            <p:cond delay="0"/>
                                          </p:stCondLst>
                                        </p:cTn>
                                        <p:tgtEl>
                                          <p:spTgt spid="324">
                                            <p:txEl>
                                              <p:pRg st="4" end="4"/>
                                            </p:txEl>
                                          </p:spTgt>
                                        </p:tgtEl>
                                        <p:attrNameLst>
                                          <p:attrName>style.visibility</p:attrName>
                                        </p:attrNameLst>
                                      </p:cBhvr>
                                      <p:to>
                                        <p:strVal val="visible"/>
                                      </p:to>
                                    </p:set>
                                    <p:animEffect transition="in" filter="barn(inVertical)">
                                      <p:cBhvr>
                                        <p:cTn id="31" dur="500"/>
                                        <p:tgtEl>
                                          <p:spTgt spid="324">
                                            <p:txEl>
                                              <p:pRg st="4" end="4"/>
                                            </p:txEl>
                                          </p:spTgt>
                                        </p:tgtEl>
                                      </p:cBhvr>
                                    </p:animEffect>
                                  </p:childTnLst>
                                </p:cTn>
                              </p:par>
                            </p:childTnLst>
                          </p:cTn>
                        </p:par>
                        <p:par>
                          <p:cTn id="32" fill="hold">
                            <p:stCondLst>
                              <p:cond delay="4250"/>
                            </p:stCondLst>
                            <p:childTnLst>
                              <p:par>
                                <p:cTn id="33" presetID="16" presetClass="entr" presetSubtype="21" fill="hold" nodeType="afterEffect">
                                  <p:stCondLst>
                                    <p:cond delay="750"/>
                                  </p:stCondLst>
                                  <p:childTnLst>
                                    <p:set>
                                      <p:cBhvr>
                                        <p:cTn id="34" dur="1" fill="hold">
                                          <p:stCondLst>
                                            <p:cond delay="0"/>
                                          </p:stCondLst>
                                        </p:cTn>
                                        <p:tgtEl>
                                          <p:spTgt spid="324">
                                            <p:txEl>
                                              <p:pRg st="5" end="5"/>
                                            </p:txEl>
                                          </p:spTgt>
                                        </p:tgtEl>
                                        <p:attrNameLst>
                                          <p:attrName>style.visibility</p:attrName>
                                        </p:attrNameLst>
                                      </p:cBhvr>
                                      <p:to>
                                        <p:strVal val="visible"/>
                                      </p:to>
                                    </p:set>
                                    <p:animEffect transition="in" filter="barn(inVertical)">
                                      <p:cBhvr>
                                        <p:cTn id="35" dur="500"/>
                                        <p:tgtEl>
                                          <p:spTgt spid="3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473342" y="13062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First Normal Form (1NF)</a:t>
            </a:r>
            <a:endParaRPr dirty="0"/>
          </a:p>
        </p:txBody>
      </p:sp>
      <p:sp>
        <p:nvSpPr>
          <p:cNvPr id="331" name="Google Shape;331;p47"/>
          <p:cNvSpPr txBox="1">
            <a:spLocks noGrp="1"/>
          </p:cNvSpPr>
          <p:nvPr>
            <p:ph type="body" idx="1"/>
          </p:nvPr>
        </p:nvSpPr>
        <p:spPr>
          <a:xfrm>
            <a:off x="473342" y="959513"/>
            <a:ext cx="8325900" cy="4563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dirty="0"/>
              <a:t>Data is in </a:t>
            </a:r>
            <a:r>
              <a:rPr lang="en-US" b="1" u="sng" dirty="0">
                <a:solidFill>
                  <a:schemeClr val="bg2"/>
                </a:solidFill>
              </a:rPr>
              <a:t>First Normal Form </a:t>
            </a:r>
            <a:r>
              <a:rPr lang="en-US" dirty="0"/>
              <a:t>(</a:t>
            </a:r>
            <a:r>
              <a:rPr lang="en-US" b="1" dirty="0">
                <a:latin typeface="Lato"/>
                <a:ea typeface="Lato"/>
                <a:cs typeface="Lato"/>
                <a:sym typeface="Lato"/>
              </a:rPr>
              <a:t>1NF</a:t>
            </a:r>
            <a:r>
              <a:rPr lang="en-US" dirty="0"/>
              <a:t>) if:</a:t>
            </a:r>
            <a:endParaRPr dirty="0"/>
          </a:p>
          <a:p>
            <a:pPr marL="457200" lvl="0" indent="-381000" algn="l" rtl="0">
              <a:lnSpc>
                <a:spcPct val="115000"/>
              </a:lnSpc>
              <a:spcBef>
                <a:spcPts val="0"/>
              </a:spcBef>
              <a:spcAft>
                <a:spcPts val="0"/>
              </a:spcAft>
              <a:buSzPts val="2400"/>
              <a:buChar char="●"/>
            </a:pPr>
            <a:r>
              <a:rPr lang="en-US" b="1" dirty="0"/>
              <a:t>Parsing Atomic Attributes</a:t>
            </a:r>
            <a:endParaRPr b="1" dirty="0"/>
          </a:p>
          <a:p>
            <a:pPr marL="533400" lvl="1" indent="0" algn="l" rtl="0">
              <a:lnSpc>
                <a:spcPct val="115000"/>
              </a:lnSpc>
              <a:spcBef>
                <a:spcPts val="0"/>
              </a:spcBef>
              <a:spcAft>
                <a:spcPts val="0"/>
              </a:spcAft>
              <a:buSzPts val="2400"/>
              <a:buNone/>
            </a:pPr>
            <a:r>
              <a:rPr lang="en-US" dirty="0">
                <a:latin typeface="+mn-lt"/>
              </a:rPr>
              <a:t>A field that contains a patterned string or alpha-numeric valued field, may need to be broken into their own separate columns (such as a full name needs to be split up into two fields)</a:t>
            </a:r>
          </a:p>
          <a:p>
            <a:pPr lvl="0">
              <a:lnSpc>
                <a:spcPct val="115000"/>
              </a:lnSpc>
            </a:pPr>
            <a:r>
              <a:rPr lang="en-US" b="1" dirty="0"/>
              <a:t>Find Primary Key (or making a Surrogate _id key)</a:t>
            </a:r>
          </a:p>
          <a:p>
            <a:pPr marL="0" lvl="0" indent="0" algn="l" rtl="0">
              <a:lnSpc>
                <a:spcPct val="115000"/>
              </a:lnSpc>
              <a:spcBef>
                <a:spcPts val="0"/>
              </a:spcBef>
              <a:spcAft>
                <a:spcPts val="0"/>
              </a:spcAft>
              <a:buNone/>
            </a:pPr>
            <a:endParaRPr sz="1050" b="1" dirty="0">
              <a:latin typeface="Lato"/>
              <a:ea typeface="Lato"/>
              <a:cs typeface="Lato"/>
              <a:sym typeface="Lato"/>
            </a:endParaRPr>
          </a:p>
          <a:p>
            <a:pPr marL="457200" marR="0" lvl="0" indent="-381000" algn="l" rtl="0">
              <a:lnSpc>
                <a:spcPct val="115000"/>
              </a:lnSpc>
              <a:spcBef>
                <a:spcPts val="0"/>
              </a:spcBef>
              <a:spcAft>
                <a:spcPts val="0"/>
              </a:spcAft>
              <a:buSzPts val="2400"/>
              <a:buChar char="●"/>
            </a:pPr>
            <a:r>
              <a:rPr lang="en-US" dirty="0"/>
              <a:t>No </a:t>
            </a:r>
            <a:r>
              <a:rPr lang="en-US" b="1" dirty="0">
                <a:latin typeface="Lato"/>
                <a:ea typeface="Lato"/>
                <a:cs typeface="Lato"/>
                <a:sym typeface="Lato"/>
              </a:rPr>
              <a:t>Repeating Column Groups</a:t>
            </a:r>
            <a:r>
              <a:rPr lang="en-US" dirty="0"/>
              <a:t> </a:t>
            </a:r>
            <a:endParaRPr dirty="0"/>
          </a:p>
          <a:p>
            <a:pPr marL="533400" lvl="1" indent="0">
              <a:lnSpc>
                <a:spcPct val="115000"/>
              </a:lnSpc>
              <a:spcBef>
                <a:spcPts val="0"/>
              </a:spcBef>
              <a:buNone/>
            </a:pPr>
            <a:r>
              <a:rPr lang="en-US" dirty="0">
                <a:latin typeface="+mn-lt"/>
              </a:rPr>
              <a:t>Columns that duplicate together containing multiple values will need to move into their own table(s)</a:t>
            </a:r>
          </a:p>
          <a:p>
            <a:pPr lvl="1">
              <a:lnSpc>
                <a:spcPct val="115000"/>
              </a:lnSpc>
              <a:spcBef>
                <a:spcPts val="0"/>
              </a:spcBef>
            </a:pPr>
            <a:endParaRPr lang="en-US" b="1" dirty="0">
              <a:latin typeface="Lato"/>
              <a:ea typeface="Lato"/>
              <a:cs typeface="Lato"/>
              <a:sym typeface="Lato"/>
            </a:endParaRPr>
          </a:p>
          <a:p>
            <a:pPr marL="533400" lvl="1" indent="0">
              <a:lnSpc>
                <a:spcPct val="115000"/>
              </a:lnSpc>
              <a:spcBef>
                <a:spcPts val="0"/>
              </a:spcBef>
              <a:buNone/>
            </a:pPr>
            <a:endParaRPr b="1" dirty="0">
              <a:latin typeface="Lato"/>
              <a:ea typeface="Lato"/>
              <a:cs typeface="Lato"/>
              <a:sym typeface="Lato"/>
            </a:endParaRPr>
          </a:p>
        </p:txBody>
      </p:sp>
      <p:sp>
        <p:nvSpPr>
          <p:cNvPr id="332" name="Google Shape;332;p4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93736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31">
                                            <p:txEl>
                                              <p:pRg st="0" end="0"/>
                                            </p:txEl>
                                          </p:spTgt>
                                        </p:tgtEl>
                                        <p:attrNameLst>
                                          <p:attrName>style.visibility</p:attrName>
                                        </p:attrNameLst>
                                      </p:cBhvr>
                                      <p:to>
                                        <p:strVal val="visible"/>
                                      </p:to>
                                    </p:set>
                                    <p:animEffect transition="in" filter="barn(inVertical)">
                                      <p:cBhvr>
                                        <p:cTn id="7" dur="500"/>
                                        <p:tgtEl>
                                          <p:spTgt spid="331">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331">
                                            <p:txEl>
                                              <p:pRg st="1" end="1"/>
                                            </p:txEl>
                                          </p:spTgt>
                                        </p:tgtEl>
                                        <p:attrNameLst>
                                          <p:attrName>style.visibility</p:attrName>
                                        </p:attrNameLst>
                                      </p:cBhvr>
                                      <p:to>
                                        <p:strVal val="visible"/>
                                      </p:to>
                                    </p:set>
                                    <p:animEffect transition="in" filter="barn(inVertical)">
                                      <p:cBhvr>
                                        <p:cTn id="11" dur="500"/>
                                        <p:tgtEl>
                                          <p:spTgt spid="331">
                                            <p:txEl>
                                              <p:pRg st="1" end="1"/>
                                            </p:txEl>
                                          </p:spTgt>
                                        </p:tgtEl>
                                      </p:cBhvr>
                                    </p:animEffect>
                                  </p:childTnLst>
                                </p:cTn>
                              </p:par>
                            </p:childTnLst>
                          </p:cTn>
                        </p:par>
                        <p:par>
                          <p:cTn id="12" fill="hold">
                            <p:stCondLst>
                              <p:cond delay="2000"/>
                            </p:stCondLst>
                            <p:childTnLst>
                              <p:par>
                                <p:cTn id="13" presetID="16" presetClass="entr" presetSubtype="21" fill="hold" nodeType="afterEffect">
                                  <p:stCondLst>
                                    <p:cond delay="750"/>
                                  </p:stCondLst>
                                  <p:childTnLst>
                                    <p:set>
                                      <p:cBhvr>
                                        <p:cTn id="14" dur="1" fill="hold">
                                          <p:stCondLst>
                                            <p:cond delay="0"/>
                                          </p:stCondLst>
                                        </p:cTn>
                                        <p:tgtEl>
                                          <p:spTgt spid="331">
                                            <p:txEl>
                                              <p:pRg st="2" end="2"/>
                                            </p:txEl>
                                          </p:spTgt>
                                        </p:tgtEl>
                                        <p:attrNameLst>
                                          <p:attrName>style.visibility</p:attrName>
                                        </p:attrNameLst>
                                      </p:cBhvr>
                                      <p:to>
                                        <p:strVal val="visible"/>
                                      </p:to>
                                    </p:set>
                                    <p:animEffect transition="in" filter="barn(inVertical)">
                                      <p:cBhvr>
                                        <p:cTn id="15" dur="500"/>
                                        <p:tgtEl>
                                          <p:spTgt spid="3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31">
                                            <p:txEl>
                                              <p:pRg st="5" end="5"/>
                                            </p:txEl>
                                          </p:spTgt>
                                        </p:tgtEl>
                                        <p:attrNameLst>
                                          <p:attrName>style.visibility</p:attrName>
                                        </p:attrNameLst>
                                      </p:cBhvr>
                                      <p:to>
                                        <p:strVal val="visible"/>
                                      </p:to>
                                    </p:set>
                                    <p:animEffect transition="in" filter="barn(inVertical)">
                                      <p:cBhvr>
                                        <p:cTn id="20" dur="500"/>
                                        <p:tgtEl>
                                          <p:spTgt spid="331">
                                            <p:txEl>
                                              <p:pRg st="5" end="5"/>
                                            </p:txEl>
                                          </p:spTgt>
                                        </p:tgtEl>
                                      </p:cBhvr>
                                    </p:animEffect>
                                  </p:childTnLst>
                                </p:cTn>
                              </p:par>
                            </p:childTnLst>
                          </p:cTn>
                        </p:par>
                        <p:par>
                          <p:cTn id="21" fill="hold">
                            <p:stCondLst>
                              <p:cond delay="500"/>
                            </p:stCondLst>
                            <p:childTnLst>
                              <p:par>
                                <p:cTn id="22" presetID="16" presetClass="entr" presetSubtype="21" fill="hold" nodeType="afterEffect">
                                  <p:stCondLst>
                                    <p:cond delay="750"/>
                                  </p:stCondLst>
                                  <p:childTnLst>
                                    <p:set>
                                      <p:cBhvr>
                                        <p:cTn id="23" dur="1" fill="hold">
                                          <p:stCondLst>
                                            <p:cond delay="0"/>
                                          </p:stCondLst>
                                        </p:cTn>
                                        <p:tgtEl>
                                          <p:spTgt spid="331">
                                            <p:txEl>
                                              <p:pRg st="6" end="6"/>
                                            </p:txEl>
                                          </p:spTgt>
                                        </p:tgtEl>
                                        <p:attrNameLst>
                                          <p:attrName>style.visibility</p:attrName>
                                        </p:attrNameLst>
                                      </p:cBhvr>
                                      <p:to>
                                        <p:strVal val="visible"/>
                                      </p:to>
                                    </p:set>
                                    <p:animEffect transition="in" filter="barn(inVertical)">
                                      <p:cBhvr>
                                        <p:cTn id="24" dur="500"/>
                                        <p:tgtEl>
                                          <p:spTgt spid="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473342" y="14890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Example - 1NF</a:t>
            </a:r>
            <a:endParaRPr dirty="0"/>
          </a:p>
        </p:txBody>
      </p:sp>
      <p:sp>
        <p:nvSpPr>
          <p:cNvPr id="338" name="Google Shape;338;p48"/>
          <p:cNvSpPr txBox="1">
            <a:spLocks noGrp="1"/>
          </p:cNvSpPr>
          <p:nvPr>
            <p:ph type="body" idx="1"/>
          </p:nvPr>
        </p:nvSpPr>
        <p:spPr>
          <a:xfrm>
            <a:off x="283464" y="822353"/>
            <a:ext cx="8577072" cy="4563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b="1" dirty="0"/>
              <a:t>First Normal Form </a:t>
            </a:r>
            <a:r>
              <a:rPr lang="en-US" dirty="0"/>
              <a:t>(1NF) database tables:</a:t>
            </a:r>
          </a:p>
          <a:p>
            <a:pPr marL="0" indent="0">
              <a:lnSpc>
                <a:spcPct val="115000"/>
              </a:lnSpc>
              <a:spcBef>
                <a:spcPts val="1200"/>
              </a:spcBef>
              <a:buNone/>
            </a:pPr>
            <a:r>
              <a:rPr lang="en-US" altLang="en-US" dirty="0"/>
              <a:t>Attributes should all be identified by doing analysis with the </a:t>
            </a:r>
            <a:r>
              <a:rPr lang="en-US" altLang="en-US" b="1" dirty="0"/>
              <a:t>Employees</a:t>
            </a:r>
          </a:p>
          <a:p>
            <a:pPr marL="0" indent="0">
              <a:lnSpc>
                <a:spcPct val="115000"/>
              </a:lnSpc>
              <a:spcBef>
                <a:spcPts val="1200"/>
              </a:spcBef>
              <a:buNone/>
            </a:pPr>
            <a:endParaRPr lang="en-US" altLang="en-US" b="1"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p:txBody>
      </p:sp>
      <p:sp>
        <p:nvSpPr>
          <p:cNvPr id="339" name="Google Shape;339;p4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15</a:t>
            </a:fld>
            <a:endParaRPr/>
          </a:p>
        </p:txBody>
      </p:sp>
      <p:graphicFrame>
        <p:nvGraphicFramePr>
          <p:cNvPr id="2" name="Table 1">
            <a:extLst>
              <a:ext uri="{FF2B5EF4-FFF2-40B4-BE49-F238E27FC236}">
                <a16:creationId xmlns:a16="http://schemas.microsoft.com/office/drawing/2014/main" id="{3D2999E2-622F-94BD-C391-BFAA463FDD17}"/>
              </a:ext>
            </a:extLst>
          </p:cNvPr>
          <p:cNvGraphicFramePr>
            <a:graphicFrameLocks noGrp="1"/>
          </p:cNvGraphicFramePr>
          <p:nvPr>
            <p:extLst>
              <p:ext uri="{D42A27DB-BD31-4B8C-83A1-F6EECF244321}">
                <p14:modId xmlns:p14="http://schemas.microsoft.com/office/powerpoint/2010/main" val="269257850"/>
              </p:ext>
            </p:extLst>
          </p:nvPr>
        </p:nvGraphicFramePr>
        <p:xfrm>
          <a:off x="144166" y="2417564"/>
          <a:ext cx="8855668" cy="3832416"/>
        </p:xfrm>
        <a:graphic>
          <a:graphicData uri="http://schemas.openxmlformats.org/drawingml/2006/table">
            <a:tbl>
              <a:tblPr>
                <a:noFill/>
                <a:tableStyleId>{D1F4F77D-2CC4-41CF-AD64-CBEB05C9B9B5}</a:tableStyleId>
              </a:tblPr>
              <a:tblGrid>
                <a:gridCol w="386460">
                  <a:extLst>
                    <a:ext uri="{9D8B030D-6E8A-4147-A177-3AD203B41FA5}">
                      <a16:colId xmlns:a16="http://schemas.microsoft.com/office/drawing/2014/main" val="1492891945"/>
                    </a:ext>
                  </a:extLst>
                </a:gridCol>
                <a:gridCol w="504376">
                  <a:extLst>
                    <a:ext uri="{9D8B030D-6E8A-4147-A177-3AD203B41FA5}">
                      <a16:colId xmlns:a16="http://schemas.microsoft.com/office/drawing/2014/main" val="4120079643"/>
                    </a:ext>
                  </a:extLst>
                </a:gridCol>
                <a:gridCol w="942354">
                  <a:extLst>
                    <a:ext uri="{9D8B030D-6E8A-4147-A177-3AD203B41FA5}">
                      <a16:colId xmlns:a16="http://schemas.microsoft.com/office/drawing/2014/main" val="1087572226"/>
                    </a:ext>
                  </a:extLst>
                </a:gridCol>
                <a:gridCol w="507377">
                  <a:extLst>
                    <a:ext uri="{9D8B030D-6E8A-4147-A177-3AD203B41FA5}">
                      <a16:colId xmlns:a16="http://schemas.microsoft.com/office/drawing/2014/main" val="2223208027"/>
                    </a:ext>
                  </a:extLst>
                </a:gridCol>
                <a:gridCol w="1183698">
                  <a:extLst>
                    <a:ext uri="{9D8B030D-6E8A-4147-A177-3AD203B41FA5}">
                      <a16:colId xmlns:a16="http://schemas.microsoft.com/office/drawing/2014/main" val="3573587164"/>
                    </a:ext>
                  </a:extLst>
                </a:gridCol>
                <a:gridCol w="684175">
                  <a:extLst>
                    <a:ext uri="{9D8B030D-6E8A-4147-A177-3AD203B41FA5}">
                      <a16:colId xmlns:a16="http://schemas.microsoft.com/office/drawing/2014/main" val="3329028411"/>
                    </a:ext>
                  </a:extLst>
                </a:gridCol>
                <a:gridCol w="697084">
                  <a:extLst>
                    <a:ext uri="{9D8B030D-6E8A-4147-A177-3AD203B41FA5}">
                      <a16:colId xmlns:a16="http://schemas.microsoft.com/office/drawing/2014/main" val="4225244084"/>
                    </a:ext>
                  </a:extLst>
                </a:gridCol>
                <a:gridCol w="813265">
                  <a:extLst>
                    <a:ext uri="{9D8B030D-6E8A-4147-A177-3AD203B41FA5}">
                      <a16:colId xmlns:a16="http://schemas.microsoft.com/office/drawing/2014/main" val="825962682"/>
                    </a:ext>
                  </a:extLst>
                </a:gridCol>
                <a:gridCol w="1239260">
                  <a:extLst>
                    <a:ext uri="{9D8B030D-6E8A-4147-A177-3AD203B41FA5}">
                      <a16:colId xmlns:a16="http://schemas.microsoft.com/office/drawing/2014/main" val="3840659260"/>
                    </a:ext>
                  </a:extLst>
                </a:gridCol>
                <a:gridCol w="1059418">
                  <a:extLst>
                    <a:ext uri="{9D8B030D-6E8A-4147-A177-3AD203B41FA5}">
                      <a16:colId xmlns:a16="http://schemas.microsoft.com/office/drawing/2014/main" val="826441855"/>
                    </a:ext>
                  </a:extLst>
                </a:gridCol>
                <a:gridCol w="444500">
                  <a:extLst>
                    <a:ext uri="{9D8B030D-6E8A-4147-A177-3AD203B41FA5}">
                      <a16:colId xmlns:a16="http://schemas.microsoft.com/office/drawing/2014/main" val="1096987482"/>
                    </a:ext>
                  </a:extLst>
                </a:gridCol>
                <a:gridCol w="393701">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050" b="1" dirty="0" err="1">
                          <a:solidFill>
                            <a:srgbClr val="514A40"/>
                          </a:solidFill>
                        </a:rPr>
                        <a:t>row_id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Salary</a:t>
                      </a:r>
                      <a:br>
                        <a:rPr lang="en-US" b="1" dirty="0">
                          <a:solidFill>
                            <a:srgbClr val="514A40"/>
                          </a:solidFill>
                        </a:rPr>
                      </a:br>
                      <a:r>
                        <a:rPr lang="en-US" b="1" dirty="0">
                          <a:solidFill>
                            <a:srgbClr val="514A40"/>
                          </a:solidFill>
                        </a:rPr>
                        <a:t>Month</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Salary</a:t>
                      </a:r>
                      <a:br>
                        <a:rPr lang="en-US" b="1" dirty="0">
                          <a:solidFill>
                            <a:srgbClr val="514A40"/>
                          </a:solidFill>
                        </a:rPr>
                      </a:br>
                      <a:r>
                        <a:rPr lang="en-US" b="1" dirty="0">
                          <a:solidFill>
                            <a:srgbClr val="514A40"/>
                          </a:solidFill>
                        </a:rPr>
                        <a:t>Year</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b="1" dirty="0" err="1">
                          <a:solidFill>
                            <a:srgbClr val="514A40"/>
                          </a:solidFill>
                        </a:rPr>
                        <a:t>CourseCode</a:t>
                      </a:r>
                      <a:endParaRPr lang="en-CA"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Course</a:t>
                      </a:r>
                      <a:br>
                        <a:rPr lang="en-US" b="1" dirty="0">
                          <a:solidFill>
                            <a:srgbClr val="514A40"/>
                          </a:solidFill>
                        </a:rPr>
                      </a:br>
                      <a:r>
                        <a:rPr lang="en-US"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 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 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330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 Scott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MSCS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700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 Scott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Chris Jericho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App Development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3,750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Steve Lawrence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250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Joe</a:t>
                      </a:r>
                    </a:p>
                    <a:p>
                      <a:pPr marL="0" lvl="0" indent="0" algn="l" rtl="0">
                        <a:lnSpc>
                          <a:spcPct val="115000"/>
                        </a:lnSpc>
                        <a:spcBef>
                          <a:spcPts val="400"/>
                        </a:spcBef>
                        <a:spcAft>
                          <a:spcPts val="0"/>
                        </a:spcAft>
                        <a:buNone/>
                      </a:pPr>
                      <a:r>
                        <a:rPr lang="en-US" dirty="0" err="1">
                          <a:solidFill>
                            <a:srgbClr val="514A40"/>
                          </a:solidFill>
                        </a:rPr>
                        <a:t>Piscapo</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38,400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38">
                                            <p:txEl>
                                              <p:pRg st="0" end="0"/>
                                            </p:txEl>
                                          </p:spTgt>
                                        </p:tgtEl>
                                        <p:attrNameLst>
                                          <p:attrName>style.visibility</p:attrName>
                                        </p:attrNameLst>
                                      </p:cBhvr>
                                      <p:to>
                                        <p:strVal val="visible"/>
                                      </p:to>
                                    </p:set>
                                    <p:animEffect transition="in" filter="barn(inVertical)">
                                      <p:cBhvr>
                                        <p:cTn id="7" dur="500"/>
                                        <p:tgtEl>
                                          <p:spTgt spid="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8">
                                            <p:txEl>
                                              <p:pRg st="1" end="1"/>
                                            </p:txEl>
                                          </p:spTgt>
                                        </p:tgtEl>
                                        <p:attrNameLst>
                                          <p:attrName>style.visibility</p:attrName>
                                        </p:attrNameLst>
                                      </p:cBhvr>
                                      <p:to>
                                        <p:strVal val="visible"/>
                                      </p:to>
                                    </p:set>
                                    <p:animEffect transition="in" filter="barn(inVertical)">
                                      <p:cBhvr>
                                        <p:cTn id="12" dur="500"/>
                                        <p:tgtEl>
                                          <p:spTgt spid="3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Normalization Example - 1NF</a:t>
            </a:r>
            <a:endParaRPr dirty="0"/>
          </a:p>
        </p:txBody>
      </p:sp>
      <p:sp>
        <p:nvSpPr>
          <p:cNvPr id="346" name="Google Shape;346;p49"/>
          <p:cNvSpPr txBox="1">
            <a:spLocks noGrp="1"/>
          </p:cNvSpPr>
          <p:nvPr>
            <p:ph type="body" idx="1"/>
          </p:nvPr>
        </p:nvSpPr>
        <p:spPr>
          <a:xfrm>
            <a:off x="201168" y="845820"/>
            <a:ext cx="8823960" cy="46185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200" b="1" dirty="0">
                <a:solidFill>
                  <a:srgbClr val="C00000"/>
                </a:solidFill>
                <a:latin typeface="Lato"/>
                <a:ea typeface="Lato"/>
                <a:cs typeface="Lato"/>
                <a:sym typeface="Lato"/>
              </a:rPr>
              <a:t>1NF Step One</a:t>
            </a:r>
            <a:r>
              <a:rPr lang="en-US" sz="2200" dirty="0">
                <a:solidFill>
                  <a:srgbClr val="C00000"/>
                </a:solidFill>
              </a:rPr>
              <a:t>: </a:t>
            </a:r>
            <a:r>
              <a:rPr lang="en-US" sz="2200" dirty="0"/>
              <a:t>Break up atomic attributes into new columns. </a:t>
            </a:r>
            <a:endParaRPr sz="2200" dirty="0"/>
          </a:p>
          <a:p>
            <a:pPr marL="0" marR="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lang="en-US" sz="2200" b="1" dirty="0">
              <a:latin typeface="Lato"/>
              <a:ea typeface="Lato"/>
              <a:cs typeface="Lato"/>
              <a:sym typeface="Lato"/>
            </a:endParaRPr>
          </a:p>
          <a:p>
            <a:pPr marL="0" marR="0" lvl="0" indent="0" algn="l" rtl="0">
              <a:lnSpc>
                <a:spcPct val="115000"/>
              </a:lnSpc>
              <a:spcBef>
                <a:spcPts val="0"/>
              </a:spcBef>
              <a:spcAft>
                <a:spcPts val="0"/>
              </a:spcAft>
              <a:buNone/>
            </a:pPr>
            <a:r>
              <a:rPr lang="en-US" sz="2200" dirty="0"/>
              <a:t>	</a:t>
            </a:r>
            <a:endParaRPr sz="2200" dirty="0"/>
          </a:p>
          <a:p>
            <a:pPr marL="0" marR="0" lvl="0" indent="0" algn="l" rtl="0">
              <a:lnSpc>
                <a:spcPct val="115000"/>
              </a:lnSpc>
              <a:spcBef>
                <a:spcPts val="0"/>
              </a:spcBef>
              <a:spcAft>
                <a:spcPts val="0"/>
              </a:spcAft>
              <a:buNone/>
            </a:pPr>
            <a:endParaRPr lang="en-US" sz="2200" b="1" dirty="0">
              <a:solidFill>
                <a:srgbClr val="C00000"/>
              </a:solidFill>
            </a:endParaRPr>
          </a:p>
          <a:p>
            <a:pPr marL="0" lvl="0" indent="0">
              <a:lnSpc>
                <a:spcPct val="115000"/>
              </a:lnSpc>
              <a:buNone/>
            </a:pPr>
            <a:r>
              <a:rPr lang="en-US" sz="2200" b="1" dirty="0">
                <a:solidFill>
                  <a:srgbClr val="C00000"/>
                </a:solidFill>
              </a:rPr>
              <a:t>Note: </a:t>
            </a:r>
            <a:r>
              <a:rPr lang="en-US" sz="2200" dirty="0"/>
              <a:t>Although </a:t>
            </a:r>
            <a:r>
              <a:rPr lang="en-US" sz="2200" b="1" dirty="0">
                <a:latin typeface="Lato"/>
                <a:ea typeface="Lato"/>
                <a:cs typeface="Lato"/>
                <a:sym typeface="Lato"/>
              </a:rPr>
              <a:t>Date Completed</a:t>
            </a:r>
            <a:r>
              <a:rPr lang="en-US" sz="2200" dirty="0"/>
              <a:t> is a complex attribute, we will not break it into: </a:t>
            </a:r>
            <a:r>
              <a:rPr lang="en-US" sz="2200" b="1" dirty="0">
                <a:latin typeface="Lato"/>
                <a:ea typeface="Lato"/>
                <a:cs typeface="Lato"/>
                <a:sym typeface="Lato"/>
              </a:rPr>
              <a:t>Day</a:t>
            </a:r>
            <a:r>
              <a:rPr lang="en-US" sz="2200" dirty="0"/>
              <a:t>, </a:t>
            </a:r>
            <a:r>
              <a:rPr lang="en-US" sz="2200" b="1" dirty="0">
                <a:latin typeface="Lato"/>
                <a:ea typeface="Lato"/>
                <a:cs typeface="Lato"/>
                <a:sym typeface="Lato"/>
              </a:rPr>
              <a:t>Month</a:t>
            </a:r>
            <a:r>
              <a:rPr lang="en-US" sz="2200" dirty="0"/>
              <a:t>, </a:t>
            </a:r>
            <a:r>
              <a:rPr lang="en-US" sz="2200" b="1" dirty="0">
                <a:latin typeface="Lato"/>
                <a:ea typeface="Lato"/>
                <a:cs typeface="Lato"/>
                <a:sym typeface="Lato"/>
              </a:rPr>
              <a:t>Year</a:t>
            </a:r>
            <a:r>
              <a:rPr lang="en-US" sz="2200" dirty="0"/>
              <a:t>. </a:t>
            </a:r>
            <a:r>
              <a:rPr lang="en-US" sz="2200" b="1" dirty="0"/>
              <a:t>Address</a:t>
            </a:r>
            <a:r>
              <a:rPr lang="en-US" sz="2200" dirty="0"/>
              <a:t> or </a:t>
            </a:r>
            <a:r>
              <a:rPr lang="en-US" sz="2200" b="1" dirty="0"/>
              <a:t>Postal Codes</a:t>
            </a:r>
            <a:r>
              <a:rPr lang="en-US" sz="2200" dirty="0"/>
              <a:t> too, if present, would be one that could be broken up, though only if we were Canada Post or Amazon and needed that kind of break down….</a:t>
            </a:r>
            <a:br>
              <a:rPr lang="en-US" sz="2200" dirty="0"/>
            </a:br>
            <a:r>
              <a:rPr lang="en-US" sz="2200" i="1" dirty="0"/>
              <a:t>(It’s not practical to do so. Unless we have a business reason for it)</a:t>
            </a:r>
            <a:br>
              <a:rPr lang="en-US" sz="2200" dirty="0"/>
            </a:br>
            <a:endParaRPr sz="2200" dirty="0"/>
          </a:p>
          <a:p>
            <a:pPr marL="0" marR="0" lvl="0" indent="0" algn="l" rtl="0">
              <a:lnSpc>
                <a:spcPct val="115000"/>
              </a:lnSpc>
              <a:spcBef>
                <a:spcPts val="0"/>
              </a:spcBef>
              <a:spcAft>
                <a:spcPts val="0"/>
              </a:spcAft>
              <a:buNone/>
            </a:pPr>
            <a:r>
              <a:rPr lang="en-US" sz="2200" dirty="0"/>
              <a:t>So we have </a:t>
            </a:r>
            <a:r>
              <a:rPr lang="en-US" sz="2200" b="1" dirty="0">
                <a:latin typeface="Lato"/>
                <a:ea typeface="Lato"/>
                <a:cs typeface="Lato"/>
                <a:sym typeface="Lato"/>
              </a:rPr>
              <a:t>Full Name</a:t>
            </a:r>
            <a:r>
              <a:rPr lang="en-US" sz="2200" dirty="0"/>
              <a:t>, we break it into </a:t>
            </a:r>
            <a:r>
              <a:rPr lang="en-US" sz="2200" b="1" dirty="0">
                <a:latin typeface="Lato"/>
                <a:ea typeface="Lato"/>
                <a:cs typeface="Lato"/>
                <a:sym typeface="Lato"/>
              </a:rPr>
              <a:t>First </a:t>
            </a:r>
            <a:r>
              <a:rPr lang="en-US" sz="2200" dirty="0"/>
              <a:t>and </a:t>
            </a:r>
            <a:r>
              <a:rPr lang="en-US" sz="2200" b="1" dirty="0">
                <a:latin typeface="Lato"/>
                <a:ea typeface="Lato"/>
                <a:cs typeface="Lato"/>
                <a:sym typeface="Lato"/>
              </a:rPr>
              <a:t>Last Names</a:t>
            </a:r>
            <a:r>
              <a:rPr lang="en-US" sz="2200" dirty="0"/>
              <a:t>.</a:t>
            </a:r>
            <a:endParaRPr sz="2200" dirty="0"/>
          </a:p>
        </p:txBody>
      </p:sp>
      <p:sp>
        <p:nvSpPr>
          <p:cNvPr id="347" name="Google Shape;347;p4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16</a:t>
            </a:fld>
            <a:endParaRPr/>
          </a:p>
        </p:txBody>
      </p:sp>
      <p:graphicFrame>
        <p:nvGraphicFramePr>
          <p:cNvPr id="348" name="Google Shape;348;p49"/>
          <p:cNvGraphicFramePr/>
          <p:nvPr>
            <p:extLst>
              <p:ext uri="{D42A27DB-BD31-4B8C-83A1-F6EECF244321}">
                <p14:modId xmlns:p14="http://schemas.microsoft.com/office/powerpoint/2010/main" val="1207798368"/>
              </p:ext>
            </p:extLst>
          </p:nvPr>
        </p:nvGraphicFramePr>
        <p:xfrm>
          <a:off x="118872" y="1418844"/>
          <a:ext cx="8680369" cy="1705675"/>
        </p:xfrm>
        <a:graphic>
          <a:graphicData uri="http://schemas.openxmlformats.org/drawingml/2006/table">
            <a:tbl>
              <a:tblPr>
                <a:noFill/>
                <a:tableStyleId>{D1F4F77D-2CC4-41CF-AD64-CBEB05C9B9B5}</a:tableStyleId>
              </a:tblPr>
              <a:tblGrid>
                <a:gridCol w="551673">
                  <a:extLst>
                    <a:ext uri="{9D8B030D-6E8A-4147-A177-3AD203B41FA5}">
                      <a16:colId xmlns:a16="http://schemas.microsoft.com/office/drawing/2014/main" val="20000"/>
                    </a:ext>
                  </a:extLst>
                </a:gridCol>
                <a:gridCol w="884126">
                  <a:extLst>
                    <a:ext uri="{9D8B030D-6E8A-4147-A177-3AD203B41FA5}">
                      <a16:colId xmlns:a16="http://schemas.microsoft.com/office/drawing/2014/main" val="20001"/>
                    </a:ext>
                  </a:extLst>
                </a:gridCol>
                <a:gridCol w="511510">
                  <a:extLst>
                    <a:ext uri="{9D8B030D-6E8A-4147-A177-3AD203B41FA5}">
                      <a16:colId xmlns:a16="http://schemas.microsoft.com/office/drawing/2014/main" val="20002"/>
                    </a:ext>
                  </a:extLst>
                </a:gridCol>
                <a:gridCol w="884647">
                  <a:extLst>
                    <a:ext uri="{9D8B030D-6E8A-4147-A177-3AD203B41FA5}">
                      <a16:colId xmlns:a16="http://schemas.microsoft.com/office/drawing/2014/main" val="20003"/>
                    </a:ext>
                  </a:extLst>
                </a:gridCol>
                <a:gridCol w="939275">
                  <a:extLst>
                    <a:ext uri="{9D8B030D-6E8A-4147-A177-3AD203B41FA5}">
                      <a16:colId xmlns:a16="http://schemas.microsoft.com/office/drawing/2014/main" val="20004"/>
                    </a:ext>
                  </a:extLst>
                </a:gridCol>
                <a:gridCol w="711588">
                  <a:extLst>
                    <a:ext uri="{9D8B030D-6E8A-4147-A177-3AD203B41FA5}">
                      <a16:colId xmlns:a16="http://schemas.microsoft.com/office/drawing/2014/main" val="20005"/>
                    </a:ext>
                  </a:extLst>
                </a:gridCol>
                <a:gridCol w="576230">
                  <a:extLst>
                    <a:ext uri="{9D8B030D-6E8A-4147-A177-3AD203B41FA5}">
                      <a16:colId xmlns:a16="http://schemas.microsoft.com/office/drawing/2014/main" val="20006"/>
                    </a:ext>
                  </a:extLst>
                </a:gridCol>
                <a:gridCol w="922762">
                  <a:extLst>
                    <a:ext uri="{9D8B030D-6E8A-4147-A177-3AD203B41FA5}">
                      <a16:colId xmlns:a16="http://schemas.microsoft.com/office/drawing/2014/main" val="20007"/>
                    </a:ext>
                  </a:extLst>
                </a:gridCol>
                <a:gridCol w="1603548">
                  <a:extLst>
                    <a:ext uri="{9D8B030D-6E8A-4147-A177-3AD203B41FA5}">
                      <a16:colId xmlns:a16="http://schemas.microsoft.com/office/drawing/2014/main" val="20008"/>
                    </a:ext>
                  </a:extLst>
                </a:gridCol>
                <a:gridCol w="604096">
                  <a:extLst>
                    <a:ext uri="{9D8B030D-6E8A-4147-A177-3AD203B41FA5}">
                      <a16:colId xmlns:a16="http://schemas.microsoft.com/office/drawing/2014/main" val="20009"/>
                    </a:ext>
                  </a:extLst>
                </a:gridCol>
                <a:gridCol w="490914">
                  <a:extLst>
                    <a:ext uri="{9D8B030D-6E8A-4147-A177-3AD203B41FA5}">
                      <a16:colId xmlns:a16="http://schemas.microsoft.com/office/drawing/2014/main" val="20010"/>
                    </a:ext>
                  </a:extLst>
                </a:gridCol>
              </a:tblGrid>
              <a:tr h="192050">
                <a:tc>
                  <a:txBody>
                    <a:bodyPr/>
                    <a:lstStyle/>
                    <a:p>
                      <a:pPr marL="0" lvl="0" indent="0" algn="l" rtl="0">
                        <a:lnSpc>
                          <a:spcPct val="115000"/>
                        </a:lnSpc>
                        <a:spcBef>
                          <a:spcPts val="300"/>
                        </a:spcBef>
                        <a:spcAft>
                          <a:spcPts val="0"/>
                        </a:spcAft>
                        <a:buNone/>
                      </a:pPr>
                      <a:r>
                        <a:rPr lang="en-US" b="1">
                          <a:solidFill>
                            <a:srgbClr val="514A40"/>
                          </a:solidFill>
                        </a:rPr>
                        <a:t>Emp ID</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b="1">
                          <a:solidFill>
                            <a:srgbClr val="514A40"/>
                          </a:solidFill>
                        </a:rPr>
                        <a:t>Name</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400"/>
                        </a:spcBef>
                        <a:spcAft>
                          <a:spcPts val="0"/>
                        </a:spcAft>
                        <a:buNone/>
                      </a:pPr>
                      <a:r>
                        <a:rPr lang="en-US" b="1">
                          <a:solidFill>
                            <a:srgbClr val="514A40"/>
                          </a:solidFill>
                        </a:rPr>
                        <a:t>Dept No</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b="1">
                          <a:solidFill>
                            <a:srgbClr val="514A40"/>
                          </a:solidFill>
                        </a:rPr>
                        <a:t>Dept</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400"/>
                        </a:spcBef>
                        <a:spcAft>
                          <a:spcPts val="0"/>
                        </a:spcAft>
                        <a:buNone/>
                      </a:pPr>
                      <a:r>
                        <a:rPr lang="en-US" b="1">
                          <a:solidFill>
                            <a:srgbClr val="514A40"/>
                          </a:solidFill>
                        </a:rPr>
                        <a:t>Monthly</a:t>
                      </a:r>
                      <a:endParaRPr b="1">
                        <a:solidFill>
                          <a:srgbClr val="514A40"/>
                        </a:solidFill>
                      </a:endParaRPr>
                    </a:p>
                    <a:p>
                      <a:pPr marL="0" lvl="0" indent="0" algn="l" rtl="0">
                        <a:lnSpc>
                          <a:spcPct val="115000"/>
                        </a:lnSpc>
                        <a:spcBef>
                          <a:spcPts val="400"/>
                        </a:spcBef>
                        <a:spcAft>
                          <a:spcPts val="0"/>
                        </a:spcAft>
                        <a:buNone/>
                      </a:pPr>
                      <a:r>
                        <a:rPr lang="en-US" b="1">
                          <a:solidFill>
                            <a:srgbClr val="514A40"/>
                          </a:solidFill>
                        </a:rPr>
                        <a:t>Salary</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400"/>
                        </a:spcBef>
                        <a:spcAft>
                          <a:spcPts val="0"/>
                        </a:spcAft>
                        <a:buNone/>
                      </a:pPr>
                      <a:r>
                        <a:rPr lang="en-US" b="1">
                          <a:solidFill>
                            <a:srgbClr val="514A40"/>
                          </a:solidFill>
                        </a:rPr>
                        <a:t>Yearly</a:t>
                      </a:r>
                      <a:endParaRPr b="1">
                        <a:solidFill>
                          <a:srgbClr val="514A40"/>
                        </a:solidFill>
                      </a:endParaRPr>
                    </a:p>
                    <a:p>
                      <a:pPr marL="0" lvl="0" indent="0" algn="l" rtl="0">
                        <a:lnSpc>
                          <a:spcPct val="115000"/>
                        </a:lnSpc>
                        <a:spcBef>
                          <a:spcPts val="400"/>
                        </a:spcBef>
                        <a:spcAft>
                          <a:spcPts val="0"/>
                        </a:spcAft>
                        <a:buNone/>
                      </a:pPr>
                      <a:r>
                        <a:rPr lang="en-US" b="1">
                          <a:solidFill>
                            <a:srgbClr val="514A40"/>
                          </a:solidFill>
                        </a:rPr>
                        <a:t>Salary</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b="1">
                          <a:solidFill>
                            <a:srgbClr val="514A40"/>
                          </a:solidFill>
                        </a:rPr>
                        <a:t>Code</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b="1">
                          <a:solidFill>
                            <a:srgbClr val="514A40"/>
                          </a:solidFill>
                        </a:rPr>
                        <a:t>Course</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b="1">
                          <a:solidFill>
                            <a:srgbClr val="514A40"/>
                          </a:solidFill>
                        </a:rPr>
                        <a:t>Date Completed</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b="1">
                          <a:solidFill>
                            <a:srgbClr val="514A40"/>
                          </a:solidFill>
                        </a:rPr>
                        <a:t>Mark</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b="1">
                          <a:solidFill>
                            <a:srgbClr val="514A40"/>
                          </a:solidFill>
                        </a:rPr>
                        <a:t>Fee</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96025">
                <a:tc rowSpan="2">
                  <a:txBody>
                    <a:bodyPr/>
                    <a:lstStyle/>
                    <a:p>
                      <a:pPr marL="0" lvl="0" indent="0" algn="l" rtl="0">
                        <a:lnSpc>
                          <a:spcPct val="115000"/>
                        </a:lnSpc>
                        <a:spcBef>
                          <a:spcPts val="300"/>
                        </a:spcBef>
                        <a:spcAft>
                          <a:spcPts val="0"/>
                        </a:spcAft>
                        <a:buNone/>
                      </a:pPr>
                      <a:r>
                        <a:rPr lang="en-US">
                          <a:solidFill>
                            <a:srgbClr val="514A40"/>
                          </a:solidFill>
                        </a:rPr>
                        <a:t>100</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rowSpan="2">
                  <a:txBody>
                    <a:bodyPr/>
                    <a:lstStyle/>
                    <a:p>
                      <a:pPr marL="0" lvl="0" indent="0" algn="l" rtl="0">
                        <a:lnSpc>
                          <a:spcPct val="115000"/>
                        </a:lnSpc>
                        <a:spcBef>
                          <a:spcPts val="300"/>
                        </a:spcBef>
                        <a:spcAft>
                          <a:spcPts val="0"/>
                        </a:spcAft>
                        <a:buNone/>
                      </a:pPr>
                      <a:r>
                        <a:rPr lang="en-US" dirty="0">
                          <a:solidFill>
                            <a:srgbClr val="514A40"/>
                          </a:solidFill>
                        </a:rPr>
                        <a:t>Margaret</a:t>
                      </a:r>
                      <a:br>
                        <a:rPr lang="en-US" dirty="0">
                          <a:solidFill>
                            <a:srgbClr val="514A40"/>
                          </a:solidFill>
                        </a:rPr>
                      </a:br>
                      <a:r>
                        <a:rPr lang="en-US" dirty="0">
                          <a:solidFill>
                            <a:srgbClr val="514A40"/>
                          </a:solidFill>
                        </a:rPr>
                        <a:t>Cho</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rowSpan="2">
                  <a:txBody>
                    <a:bodyPr/>
                    <a:lstStyle/>
                    <a:p>
                      <a:pPr marL="0" lvl="0" indent="0" algn="l" rtl="0">
                        <a:lnSpc>
                          <a:spcPct val="115000"/>
                        </a:lnSpc>
                        <a:spcBef>
                          <a:spcPts val="400"/>
                        </a:spcBef>
                        <a:spcAft>
                          <a:spcPts val="0"/>
                        </a:spcAft>
                        <a:buNone/>
                      </a:pPr>
                      <a:r>
                        <a:rPr lang="en-US">
                          <a:solidFill>
                            <a:srgbClr val="514A40"/>
                          </a:solidFill>
                        </a:rPr>
                        <a:t>1</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rowSpan="2">
                  <a:txBody>
                    <a:bodyPr/>
                    <a:lstStyle/>
                    <a:p>
                      <a:pPr marL="0" lvl="0" indent="0" algn="l" rtl="0">
                        <a:lnSpc>
                          <a:spcPct val="115000"/>
                        </a:lnSpc>
                        <a:spcBef>
                          <a:spcPts val="300"/>
                        </a:spcBef>
                        <a:spcAft>
                          <a:spcPts val="0"/>
                        </a:spcAft>
                        <a:buNone/>
                      </a:pPr>
                      <a:r>
                        <a:rPr lang="en-US">
                          <a:solidFill>
                            <a:srgbClr val="514A40"/>
                          </a:solidFill>
                        </a:rPr>
                        <a:t>Marketing</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rowSpan="2">
                  <a:txBody>
                    <a:bodyPr/>
                    <a:lstStyle/>
                    <a:p>
                      <a:pPr marL="0" lvl="0" indent="0" algn="l" rtl="0">
                        <a:lnSpc>
                          <a:spcPct val="115000"/>
                        </a:lnSpc>
                        <a:spcBef>
                          <a:spcPts val="400"/>
                        </a:spcBef>
                        <a:spcAft>
                          <a:spcPts val="0"/>
                        </a:spcAft>
                        <a:buNone/>
                      </a:pPr>
                      <a:r>
                        <a:rPr lang="en-US">
                          <a:solidFill>
                            <a:srgbClr val="514A40"/>
                          </a:solidFill>
                        </a:rPr>
                        <a:t>3,500</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rowSpan="2">
                  <a:txBody>
                    <a:bodyPr/>
                    <a:lstStyle/>
                    <a:p>
                      <a:pPr marL="0" lvl="0" indent="0" algn="l" rtl="0">
                        <a:lnSpc>
                          <a:spcPct val="115000"/>
                        </a:lnSpc>
                        <a:spcBef>
                          <a:spcPts val="400"/>
                        </a:spcBef>
                        <a:spcAft>
                          <a:spcPts val="0"/>
                        </a:spcAft>
                        <a:buNone/>
                      </a:pPr>
                      <a:r>
                        <a:rPr lang="en-US">
                          <a:solidFill>
                            <a:srgbClr val="514A40"/>
                          </a:solidFill>
                        </a:rPr>
                        <a:t>42,000</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dirty="0">
                          <a:solidFill>
                            <a:srgbClr val="514A40"/>
                          </a:solidFill>
                        </a:rPr>
                        <a:t>DBMS</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dirty="0">
                          <a:solidFill>
                            <a:srgbClr val="514A40"/>
                          </a:solidFill>
                        </a:rPr>
                        <a:t>Database Management</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dirty="0">
                          <a:solidFill>
                            <a:srgbClr val="514A40"/>
                          </a:solidFill>
                        </a:rPr>
                        <a:t>2020-06-19</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a:solidFill>
                            <a:srgbClr val="514A40"/>
                          </a:solidFill>
                        </a:rPr>
                        <a:t>78</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a:solidFill>
                            <a:srgbClr val="514A40"/>
                          </a:solidFill>
                        </a:rPr>
                        <a:t>456</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9292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300"/>
                        </a:spcBef>
                        <a:spcAft>
                          <a:spcPts val="0"/>
                        </a:spcAft>
                        <a:buNone/>
                      </a:pPr>
                      <a:r>
                        <a:rPr lang="en-CA" dirty="0">
                          <a:solidFill>
                            <a:srgbClr val="514A40"/>
                          </a:solidFill>
                        </a:rPr>
                        <a:t>MSVB</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dirty="0">
                          <a:solidFill>
                            <a:srgbClr val="514A40"/>
                          </a:solidFill>
                        </a:rPr>
                        <a:t>Visual Basic</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dirty="0">
                          <a:solidFill>
                            <a:srgbClr val="514A40"/>
                          </a:solidFill>
                        </a:rPr>
                        <a:t>2020-06-19</a:t>
                      </a: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a:solidFill>
                            <a:srgbClr val="514A40"/>
                          </a:solidFill>
                        </a:rPr>
                        <a:t>88</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lnSpc>
                          <a:spcPct val="115000"/>
                        </a:lnSpc>
                        <a:spcBef>
                          <a:spcPts val="300"/>
                        </a:spcBef>
                        <a:spcAft>
                          <a:spcPts val="0"/>
                        </a:spcAft>
                        <a:buNone/>
                      </a:pPr>
                      <a:r>
                        <a:rPr lang="en-US" dirty="0">
                          <a:solidFill>
                            <a:srgbClr val="514A40"/>
                          </a:solidFill>
                        </a:rPr>
                        <a:t>330</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46">
                                            <p:txEl>
                                              <p:pRg st="0" end="0"/>
                                            </p:txEl>
                                          </p:spTgt>
                                        </p:tgtEl>
                                        <p:attrNameLst>
                                          <p:attrName>style.visibility</p:attrName>
                                        </p:attrNameLst>
                                      </p:cBhvr>
                                      <p:to>
                                        <p:strVal val="visible"/>
                                      </p:to>
                                    </p:set>
                                    <p:animEffect transition="in" filter="barn(inVertical)">
                                      <p:cBhvr>
                                        <p:cTn id="7" dur="500"/>
                                        <p:tgtEl>
                                          <p:spTgt spid="346">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346">
                                            <p:txEl>
                                              <p:pRg st="6" end="6"/>
                                            </p:txEl>
                                          </p:spTgt>
                                        </p:tgtEl>
                                        <p:attrNameLst>
                                          <p:attrName>style.visibility</p:attrName>
                                        </p:attrNameLst>
                                      </p:cBhvr>
                                      <p:to>
                                        <p:strVal val="visible"/>
                                      </p:to>
                                    </p:set>
                                    <p:animEffect transition="in" filter="barn(inVertical)">
                                      <p:cBhvr>
                                        <p:cTn id="11" dur="500"/>
                                        <p:tgtEl>
                                          <p:spTgt spid="346">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46">
                                            <p:txEl>
                                              <p:pRg st="7" end="7"/>
                                            </p:txEl>
                                          </p:spTgt>
                                        </p:tgtEl>
                                        <p:attrNameLst>
                                          <p:attrName>style.visibility</p:attrName>
                                        </p:attrNameLst>
                                      </p:cBhvr>
                                      <p:to>
                                        <p:strVal val="visible"/>
                                      </p:to>
                                    </p:set>
                                    <p:animEffect transition="in" filter="barn(inVertical)">
                                      <p:cBhvr>
                                        <p:cTn id="16" dur="500"/>
                                        <p:tgtEl>
                                          <p:spTgt spid="3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473342" y="14890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Example - 1NF</a:t>
            </a:r>
            <a:endParaRPr dirty="0"/>
          </a:p>
        </p:txBody>
      </p:sp>
      <p:sp>
        <p:nvSpPr>
          <p:cNvPr id="338" name="Google Shape;338;p48"/>
          <p:cNvSpPr txBox="1">
            <a:spLocks noGrp="1"/>
          </p:cNvSpPr>
          <p:nvPr>
            <p:ph type="body" idx="1"/>
          </p:nvPr>
        </p:nvSpPr>
        <p:spPr>
          <a:xfrm>
            <a:off x="283464" y="822353"/>
            <a:ext cx="8577072" cy="4563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b="1" dirty="0"/>
              <a:t>First Normal Form </a:t>
            </a:r>
            <a:r>
              <a:rPr lang="en-US" dirty="0"/>
              <a:t>(1NF) Step 1: completed!</a:t>
            </a:r>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endParaRPr lang="en-US" dirty="0"/>
          </a:p>
          <a:p>
            <a:pPr marL="0" marR="0" lvl="0" indent="0" algn="l" rtl="0">
              <a:lnSpc>
                <a:spcPct val="115000"/>
              </a:lnSpc>
              <a:spcBef>
                <a:spcPts val="0"/>
              </a:spcBef>
              <a:spcAft>
                <a:spcPts val="0"/>
              </a:spcAft>
              <a:buNone/>
            </a:pPr>
            <a:r>
              <a:rPr lang="en-US" dirty="0"/>
              <a:t>First and Last Name, as they would be presented as separate fields on a Signup Form on the App/</a:t>
            </a:r>
            <a:r>
              <a:rPr lang="en-US" dirty="0" err="1"/>
              <a:t>WebSite</a:t>
            </a:r>
            <a:r>
              <a:rPr lang="en-US" dirty="0"/>
              <a:t> would be in individual textboxes.</a:t>
            </a:r>
          </a:p>
          <a:p>
            <a:pPr marL="0" marR="0" lvl="0" indent="0" algn="l" rtl="0">
              <a:lnSpc>
                <a:spcPct val="115000"/>
              </a:lnSpc>
              <a:spcBef>
                <a:spcPts val="0"/>
              </a:spcBef>
              <a:spcAft>
                <a:spcPts val="0"/>
              </a:spcAft>
              <a:buNone/>
            </a:pPr>
            <a:endParaRPr dirty="0"/>
          </a:p>
        </p:txBody>
      </p:sp>
      <p:sp>
        <p:nvSpPr>
          <p:cNvPr id="339" name="Google Shape;339;p4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17</a:t>
            </a:fld>
            <a:endParaRPr/>
          </a:p>
        </p:txBody>
      </p:sp>
      <p:graphicFrame>
        <p:nvGraphicFramePr>
          <p:cNvPr id="2" name="Table 1">
            <a:extLst>
              <a:ext uri="{FF2B5EF4-FFF2-40B4-BE49-F238E27FC236}">
                <a16:creationId xmlns:a16="http://schemas.microsoft.com/office/drawing/2014/main" id="{3D2999E2-622F-94BD-C391-BFAA463FDD17}"/>
              </a:ext>
            </a:extLst>
          </p:cNvPr>
          <p:cNvGraphicFramePr>
            <a:graphicFrameLocks noGrp="1"/>
          </p:cNvGraphicFramePr>
          <p:nvPr>
            <p:extLst>
              <p:ext uri="{D42A27DB-BD31-4B8C-83A1-F6EECF244321}">
                <p14:modId xmlns:p14="http://schemas.microsoft.com/office/powerpoint/2010/main" val="236705783"/>
              </p:ext>
            </p:extLst>
          </p:nvPr>
        </p:nvGraphicFramePr>
        <p:xfrm>
          <a:off x="55705" y="1472047"/>
          <a:ext cx="9032589" cy="2869378"/>
        </p:xfrm>
        <a:graphic>
          <a:graphicData uri="http://schemas.openxmlformats.org/drawingml/2006/table">
            <a:tbl>
              <a:tblPr>
                <a:noFill/>
                <a:tableStyleId>{D1F4F77D-2CC4-41CF-AD64-CBEB05C9B9B5}</a:tableStyleId>
              </a:tblPr>
              <a:tblGrid>
                <a:gridCol w="293381">
                  <a:extLst>
                    <a:ext uri="{9D8B030D-6E8A-4147-A177-3AD203B41FA5}">
                      <a16:colId xmlns:a16="http://schemas.microsoft.com/office/drawing/2014/main" val="1492891945"/>
                    </a:ext>
                  </a:extLst>
                </a:gridCol>
                <a:gridCol w="492242">
                  <a:extLst>
                    <a:ext uri="{9D8B030D-6E8A-4147-A177-3AD203B41FA5}">
                      <a16:colId xmlns:a16="http://schemas.microsoft.com/office/drawing/2014/main" val="4120079643"/>
                    </a:ext>
                  </a:extLst>
                </a:gridCol>
                <a:gridCol w="845335">
                  <a:extLst>
                    <a:ext uri="{9D8B030D-6E8A-4147-A177-3AD203B41FA5}">
                      <a16:colId xmlns:a16="http://schemas.microsoft.com/office/drawing/2014/main" val="1087572226"/>
                    </a:ext>
                  </a:extLst>
                </a:gridCol>
                <a:gridCol w="762181">
                  <a:extLst>
                    <a:ext uri="{9D8B030D-6E8A-4147-A177-3AD203B41FA5}">
                      <a16:colId xmlns:a16="http://schemas.microsoft.com/office/drawing/2014/main" val="1301165760"/>
                    </a:ext>
                  </a:extLst>
                </a:gridCol>
                <a:gridCol w="354292">
                  <a:extLst>
                    <a:ext uri="{9D8B030D-6E8A-4147-A177-3AD203B41FA5}">
                      <a16:colId xmlns:a16="http://schemas.microsoft.com/office/drawing/2014/main" val="2223208027"/>
                    </a:ext>
                  </a:extLst>
                </a:gridCol>
                <a:gridCol w="1220212">
                  <a:extLst>
                    <a:ext uri="{9D8B030D-6E8A-4147-A177-3AD203B41FA5}">
                      <a16:colId xmlns:a16="http://schemas.microsoft.com/office/drawing/2014/main" val="3573587164"/>
                    </a:ext>
                  </a:extLst>
                </a:gridCol>
                <a:gridCol w="581736">
                  <a:extLst>
                    <a:ext uri="{9D8B030D-6E8A-4147-A177-3AD203B41FA5}">
                      <a16:colId xmlns:a16="http://schemas.microsoft.com/office/drawing/2014/main" val="3329028411"/>
                    </a:ext>
                  </a:extLst>
                </a:gridCol>
                <a:gridCol w="672481">
                  <a:extLst>
                    <a:ext uri="{9D8B030D-6E8A-4147-A177-3AD203B41FA5}">
                      <a16:colId xmlns:a16="http://schemas.microsoft.com/office/drawing/2014/main" val="4225244084"/>
                    </a:ext>
                  </a:extLst>
                </a:gridCol>
                <a:gridCol w="721433">
                  <a:extLst>
                    <a:ext uri="{9D8B030D-6E8A-4147-A177-3AD203B41FA5}">
                      <a16:colId xmlns:a16="http://schemas.microsoft.com/office/drawing/2014/main" val="825962682"/>
                    </a:ext>
                  </a:extLst>
                </a:gridCol>
                <a:gridCol w="1258650">
                  <a:extLst>
                    <a:ext uri="{9D8B030D-6E8A-4147-A177-3AD203B41FA5}">
                      <a16:colId xmlns:a16="http://schemas.microsoft.com/office/drawing/2014/main" val="3840659260"/>
                    </a:ext>
                  </a:extLst>
                </a:gridCol>
                <a:gridCol w="1047949">
                  <a:extLst>
                    <a:ext uri="{9D8B030D-6E8A-4147-A177-3AD203B41FA5}">
                      <a16:colId xmlns:a16="http://schemas.microsoft.com/office/drawing/2014/main" val="826441855"/>
                    </a:ext>
                  </a:extLst>
                </a:gridCol>
                <a:gridCol w="336958">
                  <a:extLst>
                    <a:ext uri="{9D8B030D-6E8A-4147-A177-3AD203B41FA5}">
                      <a16:colId xmlns:a16="http://schemas.microsoft.com/office/drawing/2014/main" val="1096987482"/>
                    </a:ext>
                  </a:extLst>
                </a:gridCol>
                <a:gridCol w="445739">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900" b="1" dirty="0" err="1">
                          <a:solidFill>
                            <a:srgbClr val="514A40"/>
                          </a:solidFill>
                        </a:rPr>
                        <a:t>row_id</a:t>
                      </a:r>
                      <a:endParaRPr lang="en-US" sz="9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First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Last Name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Salary</a:t>
                      </a:r>
                      <a:br>
                        <a:rPr lang="en-US" sz="1100" b="1" dirty="0">
                          <a:solidFill>
                            <a:srgbClr val="514A40"/>
                          </a:solidFill>
                        </a:rPr>
                      </a:br>
                      <a:r>
                        <a:rPr lang="en-US" sz="1100" b="1" dirty="0">
                          <a:solidFill>
                            <a:srgbClr val="514A40"/>
                          </a:solidFill>
                        </a:rPr>
                        <a:t>Month</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Salary</a:t>
                      </a:r>
                      <a:br>
                        <a:rPr lang="en-US" sz="1100" b="1" dirty="0">
                          <a:solidFill>
                            <a:srgbClr val="514A40"/>
                          </a:solidFill>
                        </a:rPr>
                      </a:br>
                      <a:r>
                        <a:rPr lang="en-US" sz="1100" b="1" dirty="0">
                          <a:solidFill>
                            <a:srgbClr val="514A40"/>
                          </a:solidFill>
                        </a:rPr>
                        <a:t>Year</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 Code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a:t>
                      </a:r>
                      <a:br>
                        <a:rPr lang="en-US" sz="1100" b="1" dirty="0">
                          <a:solidFill>
                            <a:srgbClr val="514A40"/>
                          </a:solidFill>
                        </a:rPr>
                      </a:br>
                      <a:r>
                        <a:rPr lang="en-US" sz="1100"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330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Scott</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MSCS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700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Scott</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Chris</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Jericho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App Development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3,750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250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err="1">
                          <a:solidFill>
                            <a:srgbClr val="514A40"/>
                          </a:solidFill>
                        </a:rPr>
                        <a:t>Piscapo</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38,400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
        <p:nvSpPr>
          <p:cNvPr id="3" name="Rectangle 2">
            <a:extLst>
              <a:ext uri="{FF2B5EF4-FFF2-40B4-BE49-F238E27FC236}">
                <a16:creationId xmlns:a16="http://schemas.microsoft.com/office/drawing/2014/main" id="{D868E282-ECC5-8352-C48A-2C2972629F14}"/>
              </a:ext>
            </a:extLst>
          </p:cNvPr>
          <p:cNvSpPr/>
          <p:nvPr/>
        </p:nvSpPr>
        <p:spPr>
          <a:xfrm>
            <a:off x="776748" y="1376516"/>
            <a:ext cx="1759974" cy="306766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54336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38">
                                            <p:txEl>
                                              <p:pRg st="0" end="0"/>
                                            </p:txEl>
                                          </p:spTgt>
                                        </p:tgtEl>
                                        <p:attrNameLst>
                                          <p:attrName>style.visibility</p:attrName>
                                        </p:attrNameLst>
                                      </p:cBhvr>
                                      <p:to>
                                        <p:strVal val="visible"/>
                                      </p:to>
                                    </p:set>
                                    <p:animEffect transition="in" filter="barn(inVertical)">
                                      <p:cBhvr>
                                        <p:cTn id="7" dur="500"/>
                                        <p:tgtEl>
                                          <p:spTgt spid="338">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338">
                                            <p:txEl>
                                              <p:pRg st="9" end="9"/>
                                            </p:txEl>
                                          </p:spTgt>
                                        </p:tgtEl>
                                        <p:attrNameLst>
                                          <p:attrName>style.visibility</p:attrName>
                                        </p:attrNameLst>
                                      </p:cBhvr>
                                      <p:to>
                                        <p:strVal val="visible"/>
                                      </p:to>
                                    </p:set>
                                    <p:animEffect transition="in" filter="barn(inVertical)">
                                      <p:cBhvr>
                                        <p:cTn id="11" dur="500"/>
                                        <p:tgtEl>
                                          <p:spTgt spid="338">
                                            <p:txEl>
                                              <p:pRg st="9" end="9"/>
                                            </p:txEl>
                                          </p:spTgt>
                                        </p:tgtEl>
                                      </p:cBhvr>
                                    </p:animEffect>
                                  </p:childTnLst>
                                </p:cTn>
                              </p:par>
                            </p:childTnLst>
                          </p:cTn>
                        </p:par>
                        <p:par>
                          <p:cTn id="12" fill="hold">
                            <p:stCondLst>
                              <p:cond delay="1500"/>
                            </p:stCondLst>
                            <p:childTnLst>
                              <p:par>
                                <p:cTn id="13" presetID="21" presetClass="entr" presetSubtype="1" fill="hold" grpId="0" nodeType="after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title"/>
          </p:nvPr>
        </p:nvSpPr>
        <p:spPr>
          <a:xfrm>
            <a:off x="519627"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First Normal Form (1NF)</a:t>
            </a:r>
            <a:endParaRPr dirty="0"/>
          </a:p>
        </p:txBody>
      </p:sp>
      <p:sp>
        <p:nvSpPr>
          <p:cNvPr id="354" name="Google Shape;354;p50"/>
          <p:cNvSpPr txBox="1">
            <a:spLocks noGrp="1"/>
          </p:cNvSpPr>
          <p:nvPr>
            <p:ph type="body" idx="1"/>
          </p:nvPr>
        </p:nvSpPr>
        <p:spPr>
          <a:xfrm>
            <a:off x="473342" y="845820"/>
            <a:ext cx="8325900" cy="46185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200" b="1" dirty="0">
                <a:solidFill>
                  <a:srgbClr val="C00000"/>
                </a:solidFill>
                <a:latin typeface="Lato"/>
                <a:ea typeface="Lato"/>
                <a:cs typeface="Lato"/>
                <a:sym typeface="Lato"/>
              </a:rPr>
              <a:t>Step Two</a:t>
            </a:r>
            <a:r>
              <a:rPr lang="en-US" sz="2200" dirty="0">
                <a:solidFill>
                  <a:srgbClr val="C00000"/>
                </a:solidFill>
              </a:rPr>
              <a:t>: </a:t>
            </a:r>
            <a:r>
              <a:rPr lang="en-US" sz="2200" dirty="0"/>
              <a:t>Find the Primary Key (if none, create a Surrogate ID)</a:t>
            </a:r>
          </a:p>
          <a:p>
            <a:pPr marL="0" marR="0" lvl="0" indent="0" algn="l" rtl="0">
              <a:lnSpc>
                <a:spcPct val="115000"/>
              </a:lnSpc>
              <a:spcBef>
                <a:spcPts val="0"/>
              </a:spcBef>
              <a:spcAft>
                <a:spcPts val="0"/>
              </a:spcAft>
              <a:buNone/>
            </a:pPr>
            <a:endParaRPr lang="en-US" sz="2200" b="1" dirty="0">
              <a:latin typeface="Lato"/>
              <a:ea typeface="Lato"/>
              <a:cs typeface="Lato"/>
              <a:sym typeface="Lato"/>
            </a:endParaRPr>
          </a:p>
          <a:p>
            <a:pPr marL="0" marR="0" lvl="0" indent="0" algn="l" rtl="0">
              <a:lnSpc>
                <a:spcPct val="115000"/>
              </a:lnSpc>
              <a:spcBef>
                <a:spcPts val="0"/>
              </a:spcBef>
              <a:spcAft>
                <a:spcPts val="0"/>
              </a:spcAft>
              <a:buNone/>
            </a:pPr>
            <a:endParaRPr lang="en-US"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nSpc>
                <a:spcPct val="115000"/>
              </a:lnSpc>
              <a:buNone/>
            </a:pPr>
            <a:r>
              <a:rPr lang="en-US" sz="2200" dirty="0"/>
              <a:t>The employee id (</a:t>
            </a:r>
            <a:r>
              <a:rPr lang="en-US" sz="2200" b="1" dirty="0">
                <a:highlight>
                  <a:srgbClr val="FFFF00"/>
                </a:highlight>
                <a:latin typeface="Lato"/>
                <a:ea typeface="Lato"/>
                <a:cs typeface="Lato"/>
                <a:sym typeface="Lato"/>
              </a:rPr>
              <a:t>Emp ID</a:t>
            </a:r>
            <a:r>
              <a:rPr lang="en-US" sz="2200" dirty="0"/>
              <a:t>) column seemingly is the best </a:t>
            </a:r>
            <a:r>
              <a:rPr lang="en-US" sz="2200" b="1" dirty="0">
                <a:latin typeface="Lato"/>
                <a:ea typeface="Lato"/>
                <a:cs typeface="Lato"/>
                <a:sym typeface="Lato"/>
              </a:rPr>
              <a:t>Primary Key</a:t>
            </a:r>
            <a:r>
              <a:rPr lang="en-US" sz="2200" dirty="0"/>
              <a:t> candidate </a:t>
            </a:r>
            <a:r>
              <a:rPr lang="en-US" altLang="en-US" sz="2200" dirty="0"/>
              <a:t>since each employee will have a unique one.</a:t>
            </a:r>
            <a:endParaRPr sz="2200" dirty="0"/>
          </a:p>
          <a:p>
            <a:pPr marL="0" marR="0" lvl="0" indent="0" algn="l" rtl="0">
              <a:lnSpc>
                <a:spcPct val="115000"/>
              </a:lnSpc>
              <a:spcBef>
                <a:spcPts val="0"/>
              </a:spcBef>
              <a:spcAft>
                <a:spcPts val="0"/>
              </a:spcAft>
              <a:buNone/>
            </a:pPr>
            <a:endParaRPr sz="2200" dirty="0"/>
          </a:p>
        </p:txBody>
      </p:sp>
      <p:sp>
        <p:nvSpPr>
          <p:cNvPr id="355" name="Google Shape;355;p5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18</a:t>
            </a:fld>
            <a:endParaRPr/>
          </a:p>
        </p:txBody>
      </p:sp>
      <p:graphicFrame>
        <p:nvGraphicFramePr>
          <p:cNvPr id="2" name="Table 1">
            <a:extLst>
              <a:ext uri="{FF2B5EF4-FFF2-40B4-BE49-F238E27FC236}">
                <a16:creationId xmlns:a16="http://schemas.microsoft.com/office/drawing/2014/main" id="{8D435DA4-689F-4F6E-D2AE-C8BFDA40E9DC}"/>
              </a:ext>
            </a:extLst>
          </p:cNvPr>
          <p:cNvGraphicFramePr>
            <a:graphicFrameLocks noGrp="1"/>
          </p:cNvGraphicFramePr>
          <p:nvPr>
            <p:extLst>
              <p:ext uri="{D42A27DB-BD31-4B8C-83A1-F6EECF244321}">
                <p14:modId xmlns:p14="http://schemas.microsoft.com/office/powerpoint/2010/main" val="1765555832"/>
              </p:ext>
            </p:extLst>
          </p:nvPr>
        </p:nvGraphicFramePr>
        <p:xfrm>
          <a:off x="144166" y="1393680"/>
          <a:ext cx="8855668" cy="3781616"/>
        </p:xfrm>
        <a:graphic>
          <a:graphicData uri="http://schemas.openxmlformats.org/drawingml/2006/table">
            <a:tbl>
              <a:tblPr>
                <a:noFill/>
                <a:tableStyleId>{D1F4F77D-2CC4-41CF-AD64-CBEB05C9B9B5}</a:tableStyleId>
              </a:tblPr>
              <a:tblGrid>
                <a:gridCol w="287634">
                  <a:extLst>
                    <a:ext uri="{9D8B030D-6E8A-4147-A177-3AD203B41FA5}">
                      <a16:colId xmlns:a16="http://schemas.microsoft.com/office/drawing/2014/main" val="1492891945"/>
                    </a:ext>
                  </a:extLst>
                </a:gridCol>
                <a:gridCol w="482600">
                  <a:extLst>
                    <a:ext uri="{9D8B030D-6E8A-4147-A177-3AD203B41FA5}">
                      <a16:colId xmlns:a16="http://schemas.microsoft.com/office/drawing/2014/main" val="4120079643"/>
                    </a:ext>
                  </a:extLst>
                </a:gridCol>
                <a:gridCol w="800100">
                  <a:extLst>
                    <a:ext uri="{9D8B030D-6E8A-4147-A177-3AD203B41FA5}">
                      <a16:colId xmlns:a16="http://schemas.microsoft.com/office/drawing/2014/main" val="1087572226"/>
                    </a:ext>
                  </a:extLst>
                </a:gridCol>
                <a:gridCol w="749300">
                  <a:extLst>
                    <a:ext uri="{9D8B030D-6E8A-4147-A177-3AD203B41FA5}">
                      <a16:colId xmlns:a16="http://schemas.microsoft.com/office/drawing/2014/main" val="1301165760"/>
                    </a:ext>
                  </a:extLst>
                </a:gridCol>
                <a:gridCol w="373982">
                  <a:extLst>
                    <a:ext uri="{9D8B030D-6E8A-4147-A177-3AD203B41FA5}">
                      <a16:colId xmlns:a16="http://schemas.microsoft.com/office/drawing/2014/main" val="2223208027"/>
                    </a:ext>
                  </a:extLst>
                </a:gridCol>
                <a:gridCol w="1119554">
                  <a:extLst>
                    <a:ext uri="{9D8B030D-6E8A-4147-A177-3AD203B41FA5}">
                      <a16:colId xmlns:a16="http://schemas.microsoft.com/office/drawing/2014/main" val="3573587164"/>
                    </a:ext>
                  </a:extLst>
                </a:gridCol>
                <a:gridCol w="647100">
                  <a:extLst>
                    <a:ext uri="{9D8B030D-6E8A-4147-A177-3AD203B41FA5}">
                      <a16:colId xmlns:a16="http://schemas.microsoft.com/office/drawing/2014/main" val="3329028411"/>
                    </a:ext>
                  </a:extLst>
                </a:gridCol>
                <a:gridCol w="659309">
                  <a:extLst>
                    <a:ext uri="{9D8B030D-6E8A-4147-A177-3AD203B41FA5}">
                      <a16:colId xmlns:a16="http://schemas.microsoft.com/office/drawing/2014/main" val="4225244084"/>
                    </a:ext>
                  </a:extLst>
                </a:gridCol>
                <a:gridCol w="769195">
                  <a:extLst>
                    <a:ext uri="{9D8B030D-6E8A-4147-A177-3AD203B41FA5}">
                      <a16:colId xmlns:a16="http://schemas.microsoft.com/office/drawing/2014/main" val="825962682"/>
                    </a:ext>
                  </a:extLst>
                </a:gridCol>
                <a:gridCol w="1172105">
                  <a:extLst>
                    <a:ext uri="{9D8B030D-6E8A-4147-A177-3AD203B41FA5}">
                      <a16:colId xmlns:a16="http://schemas.microsoft.com/office/drawing/2014/main" val="3840659260"/>
                    </a:ext>
                  </a:extLst>
                </a:gridCol>
                <a:gridCol w="1002009">
                  <a:extLst>
                    <a:ext uri="{9D8B030D-6E8A-4147-A177-3AD203B41FA5}">
                      <a16:colId xmlns:a16="http://schemas.microsoft.com/office/drawing/2014/main" val="826441855"/>
                    </a:ext>
                  </a:extLst>
                </a:gridCol>
                <a:gridCol w="420413">
                  <a:extLst>
                    <a:ext uri="{9D8B030D-6E8A-4147-A177-3AD203B41FA5}">
                      <a16:colId xmlns:a16="http://schemas.microsoft.com/office/drawing/2014/main" val="1096987482"/>
                    </a:ext>
                  </a:extLst>
                </a:gridCol>
                <a:gridCol w="372367">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900" b="1" dirty="0" err="1">
                          <a:solidFill>
                            <a:srgbClr val="514A40"/>
                          </a:solidFill>
                        </a:rPr>
                        <a:t>row_id</a:t>
                      </a:r>
                      <a:endParaRPr lang="en-US" sz="9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First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Last Name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Salary</a:t>
                      </a:r>
                      <a:br>
                        <a:rPr lang="en-US" sz="1100" b="1" dirty="0">
                          <a:solidFill>
                            <a:srgbClr val="514A40"/>
                          </a:solidFill>
                        </a:rPr>
                      </a:br>
                      <a:r>
                        <a:rPr lang="en-US" sz="1100" b="1" dirty="0">
                          <a:solidFill>
                            <a:srgbClr val="514A40"/>
                          </a:solidFill>
                        </a:rPr>
                        <a:t>Month</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Salary</a:t>
                      </a:r>
                      <a:br>
                        <a:rPr lang="en-US" sz="1100" b="1" dirty="0">
                          <a:solidFill>
                            <a:srgbClr val="514A40"/>
                          </a:solidFill>
                        </a:rPr>
                      </a:br>
                      <a:r>
                        <a:rPr lang="en-US" sz="1100" b="1" dirty="0">
                          <a:solidFill>
                            <a:srgbClr val="514A40"/>
                          </a:solidFill>
                        </a:rPr>
                        <a:t>Year</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 Code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a:t>
                      </a:r>
                      <a:br>
                        <a:rPr lang="en-US" sz="1100" b="1" dirty="0">
                          <a:solidFill>
                            <a:srgbClr val="514A40"/>
                          </a:solidFill>
                        </a:rPr>
                      </a:br>
                      <a:r>
                        <a:rPr lang="en-US" sz="1100"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330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Scott</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MSCS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700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Scott</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Chris</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Jericho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App Development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3,750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250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err="1">
                          <a:solidFill>
                            <a:srgbClr val="514A40"/>
                          </a:solidFill>
                        </a:rPr>
                        <a:t>Piscapo</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38,400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
        <p:nvSpPr>
          <p:cNvPr id="3" name="Rectangle 2">
            <a:extLst>
              <a:ext uri="{FF2B5EF4-FFF2-40B4-BE49-F238E27FC236}">
                <a16:creationId xmlns:a16="http://schemas.microsoft.com/office/drawing/2014/main" id="{AEBB7B2F-1A67-5DFB-C3B7-E6A5011863AB}"/>
              </a:ext>
            </a:extLst>
          </p:cNvPr>
          <p:cNvSpPr/>
          <p:nvPr/>
        </p:nvSpPr>
        <p:spPr>
          <a:xfrm>
            <a:off x="344758" y="1239860"/>
            <a:ext cx="709342" cy="42244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54">
                                            <p:txEl>
                                              <p:pRg st="0" end="0"/>
                                            </p:txEl>
                                          </p:spTgt>
                                        </p:tgtEl>
                                        <p:attrNameLst>
                                          <p:attrName>style.visibility</p:attrName>
                                        </p:attrNameLst>
                                      </p:cBhvr>
                                      <p:to>
                                        <p:strVal val="visible"/>
                                      </p:to>
                                    </p:set>
                                    <p:animEffect transition="in" filter="barn(inVertical)">
                                      <p:cBhvr>
                                        <p:cTn id="7" dur="500"/>
                                        <p:tgtEl>
                                          <p:spTgt spid="3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4">
                                            <p:txEl>
                                              <p:pRg st="12" end="12"/>
                                            </p:txEl>
                                          </p:spTgt>
                                        </p:tgtEl>
                                        <p:attrNameLst>
                                          <p:attrName>style.visibility</p:attrName>
                                        </p:attrNameLst>
                                      </p:cBhvr>
                                      <p:to>
                                        <p:strVal val="visible"/>
                                      </p:to>
                                    </p:set>
                                    <p:animEffect transition="in" filter="barn(inVertical)">
                                      <p:cBhvr>
                                        <p:cTn id="12" dur="500"/>
                                        <p:tgtEl>
                                          <p:spTgt spid="354">
                                            <p:txEl>
                                              <p:pRg st="12" end="12"/>
                                            </p:txEl>
                                          </p:spTgt>
                                        </p:tgtEl>
                                      </p:cBhvr>
                                    </p:animEffect>
                                  </p:childTnLst>
                                </p:cTn>
                              </p:par>
                            </p:childTnLst>
                          </p:cTn>
                        </p:par>
                        <p:par>
                          <p:cTn id="13" fill="hold">
                            <p:stCondLst>
                              <p:cond delay="500"/>
                            </p:stCondLst>
                            <p:childTnLst>
                              <p:par>
                                <p:cTn id="14" presetID="21" presetClass="entr" presetSubtype="1" fill="hold" grpId="0" nodeType="afterEffect">
                                  <p:stCondLst>
                                    <p:cond delay="750"/>
                                  </p:stCondLst>
                                  <p:childTnLst>
                                    <p:set>
                                      <p:cBhvr>
                                        <p:cTn id="15" dur="1" fill="hold">
                                          <p:stCondLst>
                                            <p:cond delay="0"/>
                                          </p:stCondLst>
                                        </p:cTn>
                                        <p:tgtEl>
                                          <p:spTgt spid="3"/>
                                        </p:tgtEl>
                                        <p:attrNameLst>
                                          <p:attrName>style.visibility</p:attrName>
                                        </p:attrNameLst>
                                      </p:cBhvr>
                                      <p:to>
                                        <p:strVal val="visible"/>
                                      </p:to>
                                    </p:set>
                                    <p:animEffect transition="in" filter="wheel(1)">
                                      <p:cBhvr>
                                        <p:cTn id="1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title"/>
          </p:nvPr>
        </p:nvSpPr>
        <p:spPr>
          <a:xfrm>
            <a:off x="519627"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First Normal Form (1NF)</a:t>
            </a:r>
            <a:endParaRPr dirty="0"/>
          </a:p>
        </p:txBody>
      </p:sp>
      <p:sp>
        <p:nvSpPr>
          <p:cNvPr id="354" name="Google Shape;354;p50"/>
          <p:cNvSpPr txBox="1">
            <a:spLocks noGrp="1"/>
          </p:cNvSpPr>
          <p:nvPr>
            <p:ph type="body" idx="1"/>
          </p:nvPr>
        </p:nvSpPr>
        <p:spPr>
          <a:xfrm>
            <a:off x="473342" y="845820"/>
            <a:ext cx="8325900" cy="46185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200" b="1" dirty="0">
                <a:solidFill>
                  <a:srgbClr val="C00000"/>
                </a:solidFill>
                <a:latin typeface="Lato"/>
                <a:ea typeface="Lato"/>
                <a:cs typeface="Lato"/>
                <a:sym typeface="Lato"/>
              </a:rPr>
              <a:t>Step Three</a:t>
            </a:r>
            <a:r>
              <a:rPr lang="en-US" sz="2200" dirty="0">
                <a:solidFill>
                  <a:srgbClr val="C00000"/>
                </a:solidFill>
              </a:rPr>
              <a:t>: </a:t>
            </a:r>
            <a:r>
              <a:rPr lang="en-US" sz="2200" dirty="0"/>
              <a:t>Repeating Groups</a:t>
            </a:r>
          </a:p>
          <a:p>
            <a:pPr marL="0" marR="0" lvl="0" indent="0" algn="l" rtl="0">
              <a:lnSpc>
                <a:spcPct val="115000"/>
              </a:lnSpc>
              <a:spcBef>
                <a:spcPts val="0"/>
              </a:spcBef>
              <a:spcAft>
                <a:spcPts val="0"/>
              </a:spcAft>
              <a:buNone/>
            </a:pPr>
            <a:endParaRPr lang="en-US" sz="2200" b="1" dirty="0">
              <a:latin typeface="Lato"/>
              <a:ea typeface="Lato"/>
              <a:cs typeface="Lato"/>
              <a:sym typeface="Lato"/>
            </a:endParaRPr>
          </a:p>
          <a:p>
            <a:pPr marL="0" marR="0" lvl="0" indent="0" algn="l" rtl="0">
              <a:lnSpc>
                <a:spcPct val="115000"/>
              </a:lnSpc>
              <a:spcBef>
                <a:spcPts val="0"/>
              </a:spcBef>
              <a:spcAft>
                <a:spcPts val="0"/>
              </a:spcAft>
              <a:buNone/>
            </a:pPr>
            <a:endParaRPr lang="en-US"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b="1" dirty="0">
              <a:latin typeface="Lato"/>
              <a:ea typeface="Lato"/>
              <a:cs typeface="Lato"/>
              <a:sym typeface="Lato"/>
            </a:endParaRPr>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1100" dirty="0"/>
          </a:p>
          <a:p>
            <a:pPr marL="0" lvl="0" indent="0">
              <a:lnSpc>
                <a:spcPct val="115000"/>
              </a:lnSpc>
              <a:buNone/>
            </a:pPr>
            <a:r>
              <a:rPr lang="en-CA" sz="2200" dirty="0"/>
              <a:t>Background color, appears to indicate that the Employee Information by Course is repeating and the Course Information is repeating by Employee.</a:t>
            </a:r>
            <a:endParaRPr sz="2200" dirty="0"/>
          </a:p>
          <a:p>
            <a:pPr marL="0" marR="0" lvl="0" indent="0" algn="l" rtl="0">
              <a:lnSpc>
                <a:spcPct val="115000"/>
              </a:lnSpc>
              <a:spcBef>
                <a:spcPts val="0"/>
              </a:spcBef>
              <a:spcAft>
                <a:spcPts val="0"/>
              </a:spcAft>
              <a:buNone/>
            </a:pPr>
            <a:endParaRPr sz="2200" dirty="0"/>
          </a:p>
        </p:txBody>
      </p:sp>
      <p:sp>
        <p:nvSpPr>
          <p:cNvPr id="355" name="Google Shape;355;p5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19</a:t>
            </a:fld>
            <a:endParaRPr dirty="0"/>
          </a:p>
        </p:txBody>
      </p:sp>
      <p:graphicFrame>
        <p:nvGraphicFramePr>
          <p:cNvPr id="2" name="Table 1">
            <a:extLst>
              <a:ext uri="{FF2B5EF4-FFF2-40B4-BE49-F238E27FC236}">
                <a16:creationId xmlns:a16="http://schemas.microsoft.com/office/drawing/2014/main" id="{8D435DA4-689F-4F6E-D2AE-C8BFDA40E9DC}"/>
              </a:ext>
            </a:extLst>
          </p:cNvPr>
          <p:cNvGraphicFramePr>
            <a:graphicFrameLocks noGrp="1"/>
          </p:cNvGraphicFramePr>
          <p:nvPr>
            <p:extLst>
              <p:ext uri="{D42A27DB-BD31-4B8C-83A1-F6EECF244321}">
                <p14:modId xmlns:p14="http://schemas.microsoft.com/office/powerpoint/2010/main" val="1466667393"/>
              </p:ext>
            </p:extLst>
          </p:nvPr>
        </p:nvGraphicFramePr>
        <p:xfrm>
          <a:off x="144166" y="1401872"/>
          <a:ext cx="8855668" cy="3781616"/>
        </p:xfrm>
        <a:graphic>
          <a:graphicData uri="http://schemas.openxmlformats.org/drawingml/2006/table">
            <a:tbl>
              <a:tblPr>
                <a:noFill/>
                <a:tableStyleId>{D1F4F77D-2CC4-41CF-AD64-CBEB05C9B9B5}</a:tableStyleId>
              </a:tblPr>
              <a:tblGrid>
                <a:gridCol w="287634">
                  <a:extLst>
                    <a:ext uri="{9D8B030D-6E8A-4147-A177-3AD203B41FA5}">
                      <a16:colId xmlns:a16="http://schemas.microsoft.com/office/drawing/2014/main" val="1492891945"/>
                    </a:ext>
                  </a:extLst>
                </a:gridCol>
                <a:gridCol w="482600">
                  <a:extLst>
                    <a:ext uri="{9D8B030D-6E8A-4147-A177-3AD203B41FA5}">
                      <a16:colId xmlns:a16="http://schemas.microsoft.com/office/drawing/2014/main" val="4120079643"/>
                    </a:ext>
                  </a:extLst>
                </a:gridCol>
                <a:gridCol w="800100">
                  <a:extLst>
                    <a:ext uri="{9D8B030D-6E8A-4147-A177-3AD203B41FA5}">
                      <a16:colId xmlns:a16="http://schemas.microsoft.com/office/drawing/2014/main" val="1087572226"/>
                    </a:ext>
                  </a:extLst>
                </a:gridCol>
                <a:gridCol w="749300">
                  <a:extLst>
                    <a:ext uri="{9D8B030D-6E8A-4147-A177-3AD203B41FA5}">
                      <a16:colId xmlns:a16="http://schemas.microsoft.com/office/drawing/2014/main" val="1301165760"/>
                    </a:ext>
                  </a:extLst>
                </a:gridCol>
                <a:gridCol w="373982">
                  <a:extLst>
                    <a:ext uri="{9D8B030D-6E8A-4147-A177-3AD203B41FA5}">
                      <a16:colId xmlns:a16="http://schemas.microsoft.com/office/drawing/2014/main" val="2223208027"/>
                    </a:ext>
                  </a:extLst>
                </a:gridCol>
                <a:gridCol w="1119554">
                  <a:extLst>
                    <a:ext uri="{9D8B030D-6E8A-4147-A177-3AD203B41FA5}">
                      <a16:colId xmlns:a16="http://schemas.microsoft.com/office/drawing/2014/main" val="3573587164"/>
                    </a:ext>
                  </a:extLst>
                </a:gridCol>
                <a:gridCol w="647100">
                  <a:extLst>
                    <a:ext uri="{9D8B030D-6E8A-4147-A177-3AD203B41FA5}">
                      <a16:colId xmlns:a16="http://schemas.microsoft.com/office/drawing/2014/main" val="3329028411"/>
                    </a:ext>
                  </a:extLst>
                </a:gridCol>
                <a:gridCol w="659309">
                  <a:extLst>
                    <a:ext uri="{9D8B030D-6E8A-4147-A177-3AD203B41FA5}">
                      <a16:colId xmlns:a16="http://schemas.microsoft.com/office/drawing/2014/main" val="4225244084"/>
                    </a:ext>
                  </a:extLst>
                </a:gridCol>
                <a:gridCol w="769195">
                  <a:extLst>
                    <a:ext uri="{9D8B030D-6E8A-4147-A177-3AD203B41FA5}">
                      <a16:colId xmlns:a16="http://schemas.microsoft.com/office/drawing/2014/main" val="825962682"/>
                    </a:ext>
                  </a:extLst>
                </a:gridCol>
                <a:gridCol w="1172105">
                  <a:extLst>
                    <a:ext uri="{9D8B030D-6E8A-4147-A177-3AD203B41FA5}">
                      <a16:colId xmlns:a16="http://schemas.microsoft.com/office/drawing/2014/main" val="3840659260"/>
                    </a:ext>
                  </a:extLst>
                </a:gridCol>
                <a:gridCol w="1002009">
                  <a:extLst>
                    <a:ext uri="{9D8B030D-6E8A-4147-A177-3AD203B41FA5}">
                      <a16:colId xmlns:a16="http://schemas.microsoft.com/office/drawing/2014/main" val="826441855"/>
                    </a:ext>
                  </a:extLst>
                </a:gridCol>
                <a:gridCol w="420413">
                  <a:extLst>
                    <a:ext uri="{9D8B030D-6E8A-4147-A177-3AD203B41FA5}">
                      <a16:colId xmlns:a16="http://schemas.microsoft.com/office/drawing/2014/main" val="1096987482"/>
                    </a:ext>
                  </a:extLst>
                </a:gridCol>
                <a:gridCol w="372367">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900" b="1" dirty="0" err="1">
                          <a:solidFill>
                            <a:srgbClr val="514A40"/>
                          </a:solidFill>
                        </a:rPr>
                        <a:t>row_id</a:t>
                      </a:r>
                      <a:endParaRPr lang="en-US" sz="9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First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Last Name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Salary</a:t>
                      </a:r>
                      <a:br>
                        <a:rPr lang="en-US" sz="1100" b="1" dirty="0">
                          <a:solidFill>
                            <a:srgbClr val="514A40"/>
                          </a:solidFill>
                        </a:rPr>
                      </a:br>
                      <a:r>
                        <a:rPr lang="en-US" sz="1100" b="1" dirty="0">
                          <a:solidFill>
                            <a:srgbClr val="514A40"/>
                          </a:solidFill>
                        </a:rPr>
                        <a:t>Month</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Salary</a:t>
                      </a:r>
                      <a:br>
                        <a:rPr lang="en-US" sz="1100" b="1" dirty="0">
                          <a:solidFill>
                            <a:srgbClr val="514A40"/>
                          </a:solidFill>
                        </a:rPr>
                      </a:br>
                      <a:r>
                        <a:rPr lang="en-US" sz="1100" b="1" dirty="0">
                          <a:solidFill>
                            <a:srgbClr val="514A40"/>
                          </a:solidFill>
                        </a:rPr>
                        <a:t>Year</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err="1">
                          <a:solidFill>
                            <a:srgbClr val="514A40"/>
                          </a:solidFill>
                        </a:rPr>
                        <a:t>CourseCode</a:t>
                      </a:r>
                      <a:endParaRPr lang="en-CA"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a:t>
                      </a:r>
                      <a:br>
                        <a:rPr lang="en-US" sz="1100" b="1" dirty="0">
                          <a:solidFill>
                            <a:srgbClr val="514A40"/>
                          </a:solidFill>
                        </a:rPr>
                      </a:br>
                      <a:r>
                        <a:rPr lang="en-US" sz="1100"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330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Scott</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MSCS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700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Nancy</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Scott</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Chris</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Jericho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App Development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3,750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250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err="1">
                          <a:solidFill>
                            <a:srgbClr val="514A40"/>
                          </a:solidFill>
                        </a:rPr>
                        <a:t>Piscapo</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38,400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
        <p:nvSpPr>
          <p:cNvPr id="3" name="Rectangle 2">
            <a:extLst>
              <a:ext uri="{FF2B5EF4-FFF2-40B4-BE49-F238E27FC236}">
                <a16:creationId xmlns:a16="http://schemas.microsoft.com/office/drawing/2014/main" id="{AEBB7B2F-1A67-5DFB-C3B7-E6A5011863AB}"/>
              </a:ext>
            </a:extLst>
          </p:cNvPr>
          <p:cNvSpPr/>
          <p:nvPr/>
        </p:nvSpPr>
        <p:spPr>
          <a:xfrm>
            <a:off x="272750" y="1301292"/>
            <a:ext cx="5065442" cy="28241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3">
            <a:extLst>
              <a:ext uri="{FF2B5EF4-FFF2-40B4-BE49-F238E27FC236}">
                <a16:creationId xmlns:a16="http://schemas.microsoft.com/office/drawing/2014/main" id="{D5216BEE-A52C-D2BE-D134-F96C9D29BC6B}"/>
              </a:ext>
            </a:extLst>
          </p:cNvPr>
          <p:cNvSpPr/>
          <p:nvPr/>
        </p:nvSpPr>
        <p:spPr>
          <a:xfrm>
            <a:off x="5338192" y="1301293"/>
            <a:ext cx="2954908" cy="395896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5655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54">
                                            <p:txEl>
                                              <p:pRg st="0" end="0"/>
                                            </p:txEl>
                                          </p:spTgt>
                                        </p:tgtEl>
                                        <p:attrNameLst>
                                          <p:attrName>style.visibility</p:attrName>
                                        </p:attrNameLst>
                                      </p:cBhvr>
                                      <p:to>
                                        <p:strVal val="visible"/>
                                      </p:to>
                                    </p:set>
                                    <p:animEffect transition="in" filter="barn(inVertical)">
                                      <p:cBhvr>
                                        <p:cTn id="7" dur="500"/>
                                        <p:tgtEl>
                                          <p:spTgt spid="354">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354">
                                            <p:txEl>
                                              <p:pRg st="12" end="12"/>
                                            </p:txEl>
                                          </p:spTgt>
                                        </p:tgtEl>
                                        <p:attrNameLst>
                                          <p:attrName>style.visibility</p:attrName>
                                        </p:attrNameLst>
                                      </p:cBhvr>
                                      <p:to>
                                        <p:strVal val="visible"/>
                                      </p:to>
                                    </p:set>
                                    <p:animEffect transition="in" filter="barn(inVertical)">
                                      <p:cBhvr>
                                        <p:cTn id="11" dur="500"/>
                                        <p:tgtEl>
                                          <p:spTgt spid="354">
                                            <p:txEl>
                                              <p:pRg st="12" end="12"/>
                                            </p:txEl>
                                          </p:spTgt>
                                        </p:tgtEl>
                                      </p:cBhvr>
                                    </p:animEffect>
                                  </p:childTnLst>
                                </p:cTn>
                              </p:par>
                            </p:childTnLst>
                          </p:cTn>
                        </p:par>
                        <p:par>
                          <p:cTn id="12" fill="hold">
                            <p:stCondLst>
                              <p:cond delay="1500"/>
                            </p:stCondLst>
                            <p:childTnLst>
                              <p:par>
                                <p:cTn id="13" presetID="21" presetClass="entr" presetSubtype="1" fill="hold" grpId="0" nodeType="after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par>
                          <p:cTn id="16" fill="hold">
                            <p:stCondLst>
                              <p:cond delay="4250"/>
                            </p:stCondLst>
                            <p:childTnLst>
                              <p:par>
                                <p:cTn id="17" presetID="21" presetClass="entr" presetSubtype="1" fill="hold" grpId="0" nodeType="afterEffect">
                                  <p:stCondLst>
                                    <p:cond delay="75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73342" y="13062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In These Slides . . .</a:t>
            </a:r>
            <a:endParaRPr dirty="0"/>
          </a:p>
        </p:txBody>
      </p:sp>
      <p:sp>
        <p:nvSpPr>
          <p:cNvPr id="173" name="Google Shape;173;p26"/>
          <p:cNvSpPr txBox="1">
            <a:spLocks noGrp="1"/>
          </p:cNvSpPr>
          <p:nvPr>
            <p:ph type="body" idx="1"/>
          </p:nvPr>
        </p:nvSpPr>
        <p:spPr>
          <a:xfrm>
            <a:off x="473342" y="904649"/>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b="1" dirty="0">
                <a:latin typeface="Lato"/>
                <a:ea typeface="Lato"/>
                <a:cs typeface="Lato"/>
                <a:sym typeface="Lato"/>
              </a:rPr>
              <a:t>We will be covering:</a:t>
            </a:r>
            <a:endParaRPr b="1" dirty="0">
              <a:latin typeface="Lato"/>
              <a:ea typeface="Lato"/>
              <a:cs typeface="Lato"/>
              <a:sym typeface="Lato"/>
            </a:endParaRPr>
          </a:p>
          <a:p>
            <a:pPr marL="914400" lvl="0" indent="-381000" algn="l" rtl="0">
              <a:lnSpc>
                <a:spcPct val="115000"/>
              </a:lnSpc>
              <a:spcBef>
                <a:spcPts val="0"/>
              </a:spcBef>
              <a:spcAft>
                <a:spcPts val="0"/>
              </a:spcAft>
              <a:buSzPts val="2400"/>
              <a:buChar char="●"/>
            </a:pPr>
            <a:r>
              <a:rPr lang="en-US" dirty="0"/>
              <a:t>Normalization Steps</a:t>
            </a:r>
          </a:p>
          <a:p>
            <a:pPr marL="1371600" lvl="1">
              <a:lnSpc>
                <a:spcPct val="115000"/>
              </a:lnSpc>
              <a:spcBef>
                <a:spcPts val="0"/>
              </a:spcBef>
            </a:pPr>
            <a:r>
              <a:rPr lang="en-US" dirty="0"/>
              <a:t>1st Normal Form (1NF)</a:t>
            </a:r>
          </a:p>
          <a:p>
            <a:pPr marL="1371600" lvl="1">
              <a:lnSpc>
                <a:spcPct val="115000"/>
              </a:lnSpc>
              <a:spcBef>
                <a:spcPts val="0"/>
              </a:spcBef>
            </a:pPr>
            <a:r>
              <a:rPr lang="en-US" dirty="0"/>
              <a:t>2nd Normal Form (2NF)</a:t>
            </a:r>
          </a:p>
          <a:p>
            <a:pPr marL="1371600" lvl="1">
              <a:lnSpc>
                <a:spcPct val="115000"/>
              </a:lnSpc>
              <a:spcBef>
                <a:spcPts val="0"/>
              </a:spcBef>
            </a:pPr>
            <a:r>
              <a:rPr lang="en-US" dirty="0"/>
              <a:t>3rd Normal Form (3NF)</a:t>
            </a:r>
          </a:p>
          <a:p>
            <a:pPr marL="1371600" lvl="1" indent="-381000" algn="l" rtl="0">
              <a:lnSpc>
                <a:spcPct val="115000"/>
              </a:lnSpc>
              <a:spcBef>
                <a:spcPts val="0"/>
              </a:spcBef>
              <a:spcAft>
                <a:spcPts val="0"/>
              </a:spcAft>
              <a:buSzPts val="2400"/>
              <a:buChar char="○"/>
            </a:pPr>
            <a:r>
              <a:rPr lang="en-US" dirty="0"/>
              <a:t>Time Anomaly Checks</a:t>
            </a:r>
          </a:p>
        </p:txBody>
      </p:sp>
      <p:sp>
        <p:nvSpPr>
          <p:cNvPr id="174" name="Google Shape;174;p2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1"/>
          <p:cNvSpPr txBox="1">
            <a:spLocks noGrp="1"/>
          </p:cNvSpPr>
          <p:nvPr>
            <p:ph type="title"/>
          </p:nvPr>
        </p:nvSpPr>
        <p:spPr>
          <a:xfrm>
            <a:off x="502935" y="1153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Normalization - First Normal Form (1NF)</a:t>
            </a:r>
            <a:endParaRPr/>
          </a:p>
        </p:txBody>
      </p:sp>
      <p:sp>
        <p:nvSpPr>
          <p:cNvPr id="362" name="Google Shape;362;p51"/>
          <p:cNvSpPr txBox="1">
            <a:spLocks noGrp="1"/>
          </p:cNvSpPr>
          <p:nvPr>
            <p:ph type="body" idx="1"/>
          </p:nvPr>
        </p:nvSpPr>
        <p:spPr>
          <a:xfrm>
            <a:off x="202615" y="662550"/>
            <a:ext cx="8844487" cy="5532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200" b="1" dirty="0">
                <a:solidFill>
                  <a:srgbClr val="C00000"/>
                </a:solidFill>
                <a:latin typeface="Lato"/>
                <a:ea typeface="Lato"/>
                <a:cs typeface="Lato"/>
                <a:sym typeface="Lato"/>
              </a:rPr>
              <a:t>Step Three - Part 1</a:t>
            </a:r>
            <a:r>
              <a:rPr lang="en-US" sz="2200" b="1" dirty="0">
                <a:solidFill>
                  <a:srgbClr val="C00000"/>
                </a:solidFill>
              </a:rPr>
              <a:t>: </a:t>
            </a:r>
            <a:r>
              <a:rPr lang="en-US" sz="2200" dirty="0"/>
              <a:t>Identify which row(s) contain multiple values</a:t>
            </a:r>
            <a:endParaRPr sz="2200" b="1" dirty="0">
              <a:latin typeface="Lato"/>
              <a:ea typeface="Lato"/>
              <a:cs typeface="Lato"/>
              <a:sym typeface="Lato"/>
            </a:endParaRPr>
          </a:p>
          <a:p>
            <a:pPr marL="0" indent="0">
              <a:lnSpc>
                <a:spcPct val="115000"/>
              </a:lnSpc>
              <a:buNone/>
            </a:pPr>
            <a:r>
              <a:rPr lang="en-US" altLang="en-US" sz="2000" dirty="0"/>
              <a:t>Often referred to as a Repeating Group is any attribute or group of attributes that occur more than one time on a single row </a:t>
            </a:r>
            <a:r>
              <a:rPr lang="en-US" altLang="en-US" sz="2000" i="1" dirty="0"/>
              <a:t>(multiple-value attributes)</a:t>
            </a:r>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lang="en-US" sz="2200" b="1" dirty="0">
              <a:solidFill>
                <a:srgbClr val="C00000"/>
              </a:solidFill>
            </a:endParaRPr>
          </a:p>
          <a:p>
            <a:pPr marL="0" marR="0" lvl="0" indent="0" algn="l" rtl="0">
              <a:lnSpc>
                <a:spcPct val="115000"/>
              </a:lnSpc>
              <a:spcBef>
                <a:spcPts val="0"/>
              </a:spcBef>
              <a:spcAft>
                <a:spcPts val="0"/>
              </a:spcAft>
              <a:buNone/>
            </a:pPr>
            <a:endParaRPr lang="en-US" sz="600" b="1" dirty="0">
              <a:solidFill>
                <a:srgbClr val="C00000"/>
              </a:solidFill>
            </a:endParaRPr>
          </a:p>
          <a:p>
            <a:pPr marL="0" marR="0" lvl="0" indent="0" algn="l" rtl="0">
              <a:lnSpc>
                <a:spcPct val="115000"/>
              </a:lnSpc>
              <a:spcBef>
                <a:spcPts val="0"/>
              </a:spcBef>
              <a:spcAft>
                <a:spcPts val="0"/>
              </a:spcAft>
              <a:buNone/>
            </a:pPr>
            <a:endParaRPr lang="en-US" sz="300" b="1" dirty="0">
              <a:solidFill>
                <a:srgbClr val="C00000"/>
              </a:solidFill>
            </a:endParaRPr>
          </a:p>
          <a:p>
            <a:pPr marL="0" marR="0" lvl="0" indent="0" algn="l" rtl="0">
              <a:lnSpc>
                <a:spcPct val="115000"/>
              </a:lnSpc>
              <a:spcBef>
                <a:spcPts val="0"/>
              </a:spcBef>
              <a:spcAft>
                <a:spcPts val="0"/>
              </a:spcAft>
              <a:buNone/>
            </a:pPr>
            <a:endParaRPr lang="en-US" sz="2200" b="1" dirty="0">
              <a:solidFill>
                <a:srgbClr val="C00000"/>
              </a:solidFill>
            </a:endParaRPr>
          </a:p>
          <a:p>
            <a:pPr marL="0" marR="0" lvl="0" indent="0" algn="l" rtl="0">
              <a:lnSpc>
                <a:spcPct val="115000"/>
              </a:lnSpc>
              <a:spcBef>
                <a:spcPts val="0"/>
              </a:spcBef>
              <a:spcAft>
                <a:spcPts val="0"/>
              </a:spcAft>
              <a:buNone/>
            </a:pPr>
            <a:r>
              <a:rPr lang="en-US" sz="2200" b="1" dirty="0">
                <a:solidFill>
                  <a:srgbClr val="C00000"/>
                </a:solidFill>
              </a:rPr>
              <a:t>For example: </a:t>
            </a:r>
            <a:r>
              <a:rPr lang="en-US" sz="2200" b="1" dirty="0">
                <a:highlight>
                  <a:srgbClr val="FFFF00"/>
                </a:highlight>
                <a:latin typeface="Lato"/>
                <a:ea typeface="Lato"/>
                <a:cs typeface="Lato"/>
                <a:sym typeface="Lato"/>
              </a:rPr>
              <a:t>Employee repeating per Course:</a:t>
            </a:r>
            <a:endParaRPr sz="900" dirty="0"/>
          </a:p>
          <a:p>
            <a:pPr marL="0" marR="0" lvl="0" indent="0" algn="l" rtl="0">
              <a:lnSpc>
                <a:spcPct val="115000"/>
              </a:lnSpc>
              <a:spcBef>
                <a:spcPts val="0"/>
              </a:spcBef>
              <a:spcAft>
                <a:spcPts val="0"/>
              </a:spcAft>
              <a:buNone/>
            </a:pPr>
            <a:r>
              <a:rPr lang="en-US" sz="2200" dirty="0"/>
              <a:t>Duplicate value columns per row are:</a:t>
            </a:r>
            <a:br>
              <a:rPr lang="en-US" sz="2200" dirty="0"/>
            </a:br>
            <a:r>
              <a:rPr lang="en-US" sz="2200" b="1" dirty="0" err="1">
                <a:highlight>
                  <a:srgbClr val="FFFF00"/>
                </a:highlight>
                <a:latin typeface="Lato"/>
                <a:ea typeface="Lato"/>
                <a:cs typeface="Lato"/>
                <a:sym typeface="Lato"/>
              </a:rPr>
              <a:t>EmpID</a:t>
            </a:r>
            <a:r>
              <a:rPr lang="en-US" sz="2200" dirty="0"/>
              <a:t>, </a:t>
            </a:r>
            <a:r>
              <a:rPr lang="en-US" sz="2200" b="1" dirty="0">
                <a:highlight>
                  <a:srgbClr val="FFFF00"/>
                </a:highlight>
                <a:latin typeface="Lato"/>
                <a:ea typeface="Lato"/>
                <a:cs typeface="Lato"/>
                <a:sym typeface="Lato"/>
              </a:rPr>
              <a:t> Name</a:t>
            </a:r>
            <a:r>
              <a:rPr lang="en-US" sz="2200" dirty="0"/>
              <a:t>, </a:t>
            </a:r>
            <a:r>
              <a:rPr lang="en-US" sz="2200" b="1" dirty="0" err="1">
                <a:highlight>
                  <a:srgbClr val="FFFF00"/>
                </a:highlight>
                <a:latin typeface="Lato"/>
                <a:ea typeface="Lato"/>
                <a:cs typeface="Lato"/>
                <a:sym typeface="Lato"/>
              </a:rPr>
              <a:t>DeptNo</a:t>
            </a:r>
            <a:r>
              <a:rPr lang="en-US" sz="2200" dirty="0"/>
              <a:t>, </a:t>
            </a:r>
            <a:r>
              <a:rPr lang="en-US" sz="2200" b="1" dirty="0" err="1">
                <a:highlight>
                  <a:srgbClr val="FFFF00"/>
                </a:highlight>
                <a:latin typeface="Lato"/>
                <a:ea typeface="Lato"/>
                <a:cs typeface="Lato"/>
                <a:sym typeface="Lato"/>
              </a:rPr>
              <a:t>DeptName</a:t>
            </a:r>
            <a:r>
              <a:rPr lang="en-US" sz="2200" dirty="0"/>
              <a:t>, </a:t>
            </a:r>
            <a:r>
              <a:rPr lang="en-US" sz="2200" b="1" dirty="0">
                <a:highlight>
                  <a:srgbClr val="FFFF00"/>
                </a:highlight>
                <a:latin typeface="Lato"/>
                <a:ea typeface="Lato"/>
                <a:cs typeface="Lato"/>
                <a:sym typeface="Lato"/>
              </a:rPr>
              <a:t>Salaries</a:t>
            </a:r>
            <a:endParaRPr sz="2200" dirty="0">
              <a:highlight>
                <a:srgbClr val="FFFF00"/>
              </a:highlight>
            </a:endParaRPr>
          </a:p>
        </p:txBody>
      </p:sp>
      <p:sp>
        <p:nvSpPr>
          <p:cNvPr id="363" name="Google Shape;363;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20</a:t>
            </a:fld>
            <a:endParaRPr/>
          </a:p>
        </p:txBody>
      </p:sp>
      <p:pic>
        <p:nvPicPr>
          <p:cNvPr id="7" name="Picture 6">
            <a:extLst>
              <a:ext uri="{FF2B5EF4-FFF2-40B4-BE49-F238E27FC236}">
                <a16:creationId xmlns:a16="http://schemas.microsoft.com/office/drawing/2014/main" id="{83CF0AC2-A19C-96C0-CF8F-B4D83B7F35F5}"/>
              </a:ext>
            </a:extLst>
          </p:cNvPr>
          <p:cNvPicPr>
            <a:picLocks noChangeAspect="1"/>
          </p:cNvPicPr>
          <p:nvPr/>
        </p:nvPicPr>
        <p:blipFill>
          <a:blip r:embed="rId3"/>
          <a:stretch>
            <a:fillRect/>
          </a:stretch>
        </p:blipFill>
        <p:spPr>
          <a:xfrm>
            <a:off x="2657208" y="1852392"/>
            <a:ext cx="3829584" cy="31532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62">
                                            <p:txEl>
                                              <p:pRg st="0" end="0"/>
                                            </p:txEl>
                                          </p:spTgt>
                                        </p:tgtEl>
                                        <p:attrNameLst>
                                          <p:attrName>style.visibility</p:attrName>
                                        </p:attrNameLst>
                                      </p:cBhvr>
                                      <p:to>
                                        <p:strVal val="visible"/>
                                      </p:to>
                                    </p:set>
                                    <p:animEffect transition="in" filter="barn(inVertical)">
                                      <p:cBhvr>
                                        <p:cTn id="7" dur="500"/>
                                        <p:tgtEl>
                                          <p:spTgt spid="362">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362">
                                            <p:txEl>
                                              <p:pRg st="1" end="1"/>
                                            </p:txEl>
                                          </p:spTgt>
                                        </p:tgtEl>
                                        <p:attrNameLst>
                                          <p:attrName>style.visibility</p:attrName>
                                        </p:attrNameLst>
                                      </p:cBhvr>
                                      <p:to>
                                        <p:strVal val="visible"/>
                                      </p:to>
                                    </p:set>
                                    <p:animEffect transition="in" filter="barn(inVertical)">
                                      <p:cBhvr>
                                        <p:cTn id="11" dur="500"/>
                                        <p:tgtEl>
                                          <p:spTgt spid="36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62">
                                            <p:txEl>
                                              <p:pRg st="12" end="12"/>
                                            </p:txEl>
                                          </p:spTgt>
                                        </p:tgtEl>
                                        <p:attrNameLst>
                                          <p:attrName>style.visibility</p:attrName>
                                        </p:attrNameLst>
                                      </p:cBhvr>
                                      <p:to>
                                        <p:strVal val="visible"/>
                                      </p:to>
                                    </p:set>
                                    <p:animEffect transition="in" filter="barn(inVertical)">
                                      <p:cBhvr>
                                        <p:cTn id="16" dur="500"/>
                                        <p:tgtEl>
                                          <p:spTgt spid="362">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62">
                                            <p:txEl>
                                              <p:pRg st="13" end="13"/>
                                            </p:txEl>
                                          </p:spTgt>
                                        </p:tgtEl>
                                        <p:attrNameLst>
                                          <p:attrName>style.visibility</p:attrName>
                                        </p:attrNameLst>
                                      </p:cBhvr>
                                      <p:to>
                                        <p:strVal val="visible"/>
                                      </p:to>
                                    </p:set>
                                    <p:animEffect transition="in" filter="barn(inVertical)">
                                      <p:cBhvr>
                                        <p:cTn id="21" dur="500"/>
                                        <p:tgtEl>
                                          <p:spTgt spid="36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3"/>
          <p:cNvSpPr txBox="1">
            <a:spLocks noGrp="1"/>
          </p:cNvSpPr>
          <p:nvPr>
            <p:ph type="title"/>
          </p:nvPr>
        </p:nvSpPr>
        <p:spPr>
          <a:xfrm>
            <a:off x="582038"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First Normal Form (1NF)</a:t>
            </a:r>
            <a:endParaRPr dirty="0"/>
          </a:p>
        </p:txBody>
      </p:sp>
      <p:sp>
        <p:nvSpPr>
          <p:cNvPr id="378" name="Google Shape;378;p53"/>
          <p:cNvSpPr txBox="1">
            <a:spLocks noGrp="1"/>
          </p:cNvSpPr>
          <p:nvPr>
            <p:ph type="body" idx="1"/>
          </p:nvPr>
        </p:nvSpPr>
        <p:spPr>
          <a:xfrm>
            <a:off x="293298" y="978187"/>
            <a:ext cx="8403400" cy="4803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200" b="1" dirty="0">
                <a:solidFill>
                  <a:srgbClr val="C00000"/>
                </a:solidFill>
                <a:latin typeface="Lato"/>
                <a:ea typeface="Lato"/>
                <a:cs typeface="Lato"/>
                <a:sym typeface="Lato"/>
              </a:rPr>
              <a:t>Step Three - Part 2</a:t>
            </a:r>
            <a:r>
              <a:rPr lang="en-US" sz="2200" dirty="0"/>
              <a:t>: Move the </a:t>
            </a:r>
            <a:r>
              <a:rPr lang="en-US" sz="2200" b="1" dirty="0">
                <a:highlight>
                  <a:srgbClr val="FFFF00"/>
                </a:highlight>
                <a:latin typeface="Lato"/>
                <a:ea typeface="Lato"/>
                <a:cs typeface="Lato"/>
                <a:sym typeface="Lato"/>
              </a:rPr>
              <a:t>columns with sets</a:t>
            </a:r>
            <a:r>
              <a:rPr lang="en-US" sz="2200" dirty="0"/>
              <a:t> </a:t>
            </a:r>
            <a:r>
              <a:rPr lang="en-US" sz="2200" i="1" dirty="0"/>
              <a:t>(Repeating Group) </a:t>
            </a:r>
            <a:r>
              <a:rPr lang="en-US" sz="2200" dirty="0"/>
              <a:t>to a new table, leaving the PK with the Course data</a:t>
            </a:r>
          </a:p>
          <a:p>
            <a:pPr marL="0" marR="0" lvl="0" indent="0" algn="l" rtl="0">
              <a:lnSpc>
                <a:spcPct val="115000"/>
              </a:lnSpc>
              <a:spcBef>
                <a:spcPts val="0"/>
              </a:spcBef>
              <a:spcAft>
                <a:spcPts val="0"/>
              </a:spcAft>
              <a:buNone/>
            </a:pPr>
            <a:endParaRPr lang="en-US" sz="1400" dirty="0"/>
          </a:p>
          <a:p>
            <a:pPr marL="0" marR="0" lvl="0" indent="0" algn="l" rtl="0">
              <a:lnSpc>
                <a:spcPct val="115000"/>
              </a:lnSpc>
              <a:spcBef>
                <a:spcPts val="0"/>
              </a:spcBef>
              <a:spcAft>
                <a:spcPts val="0"/>
              </a:spcAft>
              <a:buNone/>
            </a:pPr>
            <a:r>
              <a:rPr lang="en-US" sz="2200" dirty="0"/>
              <a:t>					And now we are in 1NF!!</a:t>
            </a:r>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r>
              <a:rPr lang="en-US" sz="2200" dirty="0"/>
              <a:t>					Every step should remove 					rows from the new table</a:t>
            </a:r>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endParaRPr lang="en-US" sz="900" dirty="0"/>
          </a:p>
          <a:p>
            <a:pPr marL="0" lvl="0" indent="0">
              <a:lnSpc>
                <a:spcPct val="115000"/>
              </a:lnSpc>
              <a:buNone/>
            </a:pPr>
            <a:r>
              <a:rPr lang="en-US" sz="2000" dirty="0"/>
              <a:t>And we can travel from the </a:t>
            </a:r>
            <a:br>
              <a:rPr lang="en-US" sz="2000" dirty="0"/>
            </a:br>
            <a:r>
              <a:rPr lang="en-US" sz="2000" dirty="0"/>
              <a:t>Employee-Course data, back</a:t>
            </a:r>
          </a:p>
          <a:p>
            <a:pPr marL="0" marR="0" lvl="0" indent="0" algn="l" rtl="0">
              <a:lnSpc>
                <a:spcPct val="115000"/>
              </a:lnSpc>
              <a:spcBef>
                <a:spcPts val="0"/>
              </a:spcBef>
              <a:spcAft>
                <a:spcPts val="0"/>
              </a:spcAft>
              <a:buNone/>
            </a:pPr>
            <a:r>
              <a:rPr lang="en-US" sz="2000" dirty="0"/>
              <a:t>to the Employee Table via </a:t>
            </a:r>
            <a:br>
              <a:rPr lang="en-US" sz="2000" dirty="0"/>
            </a:br>
            <a:r>
              <a:rPr lang="en-US" sz="2000" dirty="0"/>
              <a:t>PK Emp ID to Child Emp ID FK</a:t>
            </a:r>
            <a:br>
              <a:rPr lang="en-US" sz="2000" dirty="0"/>
            </a:br>
            <a:br>
              <a:rPr lang="en-US" sz="800" dirty="0"/>
            </a:br>
            <a:r>
              <a:rPr lang="en-US" sz="2000" dirty="0"/>
              <a:t>Emp ID in 150 on the right, can </a:t>
            </a:r>
          </a:p>
          <a:p>
            <a:pPr marL="0" marR="0" lvl="0" indent="0" algn="l" rtl="0">
              <a:lnSpc>
                <a:spcPct val="115000"/>
              </a:lnSpc>
              <a:spcBef>
                <a:spcPts val="0"/>
              </a:spcBef>
              <a:spcAft>
                <a:spcPts val="0"/>
              </a:spcAft>
              <a:buNone/>
            </a:pPr>
            <a:r>
              <a:rPr lang="en-US" sz="2000" dirty="0"/>
              <a:t>be removed, as Joe took no course</a:t>
            </a:r>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sz="2200" dirty="0"/>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endParaRPr lang="en-US" sz="2200" dirty="0"/>
          </a:p>
          <a:p>
            <a:pPr marL="0" marR="0" lvl="0" indent="0" algn="l" rtl="0">
              <a:lnSpc>
                <a:spcPct val="115000"/>
              </a:lnSpc>
              <a:spcBef>
                <a:spcPts val="0"/>
              </a:spcBef>
              <a:spcAft>
                <a:spcPts val="0"/>
              </a:spcAft>
              <a:buNone/>
            </a:pPr>
            <a:endParaRPr sz="2200" dirty="0"/>
          </a:p>
        </p:txBody>
      </p:sp>
      <p:sp>
        <p:nvSpPr>
          <p:cNvPr id="379" name="Google Shape;379;p5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21</a:t>
            </a:fld>
            <a:endParaRPr/>
          </a:p>
        </p:txBody>
      </p:sp>
      <p:cxnSp>
        <p:nvCxnSpPr>
          <p:cNvPr id="3" name="Elbow Connector 2"/>
          <p:cNvCxnSpPr/>
          <p:nvPr/>
        </p:nvCxnSpPr>
        <p:spPr>
          <a:xfrm rot="5400000">
            <a:off x="3179596" y="4079028"/>
            <a:ext cx="2107692" cy="146304"/>
          </a:xfrm>
          <a:prstGeom prst="bentConnector3">
            <a:avLst>
              <a:gd name="adj1" fmla="val 51302"/>
            </a:avLst>
          </a:prstGeom>
          <a:ln w="38100"/>
        </p:spPr>
        <p:style>
          <a:lnRef idx="1">
            <a:schemeClr val="accent5"/>
          </a:lnRef>
          <a:fillRef idx="0">
            <a:schemeClr val="accent5"/>
          </a:fillRef>
          <a:effectRef idx="0">
            <a:schemeClr val="accent5"/>
          </a:effectRef>
          <a:fontRef idx="minor">
            <a:schemeClr val="tx1"/>
          </a:fontRef>
        </p:style>
      </p:cxnSp>
      <p:graphicFrame>
        <p:nvGraphicFramePr>
          <p:cNvPr id="2" name="Table 1">
            <a:extLst>
              <a:ext uri="{FF2B5EF4-FFF2-40B4-BE49-F238E27FC236}">
                <a16:creationId xmlns:a16="http://schemas.microsoft.com/office/drawing/2014/main" id="{CD08AA18-CBAB-3A22-ACA7-85587250636D}"/>
              </a:ext>
            </a:extLst>
          </p:cNvPr>
          <p:cNvGraphicFramePr>
            <a:graphicFrameLocks noGrp="1"/>
          </p:cNvGraphicFramePr>
          <p:nvPr>
            <p:extLst>
              <p:ext uri="{D42A27DB-BD31-4B8C-83A1-F6EECF244321}">
                <p14:modId xmlns:p14="http://schemas.microsoft.com/office/powerpoint/2010/main" val="323357444"/>
              </p:ext>
            </p:extLst>
          </p:nvPr>
        </p:nvGraphicFramePr>
        <p:xfrm>
          <a:off x="54882" y="1828265"/>
          <a:ext cx="4148192" cy="2194303"/>
        </p:xfrm>
        <a:graphic>
          <a:graphicData uri="http://schemas.openxmlformats.org/drawingml/2006/table">
            <a:tbl>
              <a:tblPr>
                <a:noFill/>
                <a:tableStyleId>{D1F4F77D-2CC4-41CF-AD64-CBEB05C9B9B5}</a:tableStyleId>
              </a:tblPr>
              <a:tblGrid>
                <a:gridCol w="414309">
                  <a:extLst>
                    <a:ext uri="{9D8B030D-6E8A-4147-A177-3AD203B41FA5}">
                      <a16:colId xmlns:a16="http://schemas.microsoft.com/office/drawing/2014/main" val="4120079643"/>
                    </a:ext>
                  </a:extLst>
                </a:gridCol>
                <a:gridCol w="686881">
                  <a:extLst>
                    <a:ext uri="{9D8B030D-6E8A-4147-A177-3AD203B41FA5}">
                      <a16:colId xmlns:a16="http://schemas.microsoft.com/office/drawing/2014/main" val="1087572226"/>
                    </a:ext>
                  </a:extLst>
                </a:gridCol>
                <a:gridCol w="643269">
                  <a:extLst>
                    <a:ext uri="{9D8B030D-6E8A-4147-A177-3AD203B41FA5}">
                      <a16:colId xmlns:a16="http://schemas.microsoft.com/office/drawing/2014/main" val="1301165760"/>
                    </a:ext>
                  </a:extLst>
                </a:gridCol>
                <a:gridCol w="321061">
                  <a:extLst>
                    <a:ext uri="{9D8B030D-6E8A-4147-A177-3AD203B41FA5}">
                      <a16:colId xmlns:a16="http://schemas.microsoft.com/office/drawing/2014/main" val="2223208027"/>
                    </a:ext>
                  </a:extLst>
                </a:gridCol>
                <a:gridCol w="961129">
                  <a:extLst>
                    <a:ext uri="{9D8B030D-6E8A-4147-A177-3AD203B41FA5}">
                      <a16:colId xmlns:a16="http://schemas.microsoft.com/office/drawing/2014/main" val="3573587164"/>
                    </a:ext>
                  </a:extLst>
                </a:gridCol>
                <a:gridCol w="576069">
                  <a:extLst>
                    <a:ext uri="{9D8B030D-6E8A-4147-A177-3AD203B41FA5}">
                      <a16:colId xmlns:a16="http://schemas.microsoft.com/office/drawing/2014/main" val="3329028411"/>
                    </a:ext>
                  </a:extLst>
                </a:gridCol>
                <a:gridCol w="545474">
                  <a:extLst>
                    <a:ext uri="{9D8B030D-6E8A-4147-A177-3AD203B41FA5}">
                      <a16:colId xmlns:a16="http://schemas.microsoft.com/office/drawing/2014/main" val="4225244084"/>
                    </a:ext>
                  </a:extLst>
                </a:gridCol>
              </a:tblGrid>
              <a:tr h="492757">
                <a:tc>
                  <a:txBody>
                    <a:bodyPr/>
                    <a:lstStyle/>
                    <a:p>
                      <a:pPr marL="0" lvl="0" indent="0" algn="l" rtl="0">
                        <a:lnSpc>
                          <a:spcPct val="115000"/>
                        </a:lnSpc>
                        <a:spcBef>
                          <a:spcPts val="400"/>
                        </a:spcBef>
                        <a:spcAft>
                          <a:spcPts val="0"/>
                        </a:spcAft>
                        <a:buNone/>
                      </a:pPr>
                      <a:r>
                        <a:rPr lang="en-US" sz="1000" b="1" dirty="0" err="1">
                          <a:solidFill>
                            <a:srgbClr val="514A40"/>
                          </a:solidFill>
                        </a:rPr>
                        <a:t>emp_id</a:t>
                      </a:r>
                      <a:endParaRPr lang="en-US" sz="10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err="1">
                          <a:solidFill>
                            <a:srgbClr val="514A40"/>
                          </a:solidFill>
                        </a:rPr>
                        <a:t>first_name</a:t>
                      </a:r>
                      <a:endParaRPr lang="en-US" sz="10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err="1">
                          <a:solidFill>
                            <a:srgbClr val="514A40"/>
                          </a:solidFill>
                        </a:rPr>
                        <a:t>last_name</a:t>
                      </a:r>
                      <a:endParaRPr lang="en-US" sz="10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err="1">
                          <a:solidFill>
                            <a:srgbClr val="514A40"/>
                          </a:solidFill>
                        </a:rPr>
                        <a:t>salary_month</a:t>
                      </a:r>
                      <a:endParaRPr lang="en-US" sz="10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err="1">
                          <a:solidFill>
                            <a:srgbClr val="514A40"/>
                          </a:solidFill>
                        </a:rPr>
                        <a:t>salary_year</a:t>
                      </a:r>
                      <a:endParaRPr lang="en-US" sz="10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3,250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444676">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3,750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5" name="Table 4">
            <a:extLst>
              <a:ext uri="{FF2B5EF4-FFF2-40B4-BE49-F238E27FC236}">
                <a16:creationId xmlns:a16="http://schemas.microsoft.com/office/drawing/2014/main" id="{28F2D7DC-35A6-7077-0D36-2306247A6509}"/>
              </a:ext>
            </a:extLst>
          </p:cNvPr>
          <p:cNvGraphicFramePr>
            <a:graphicFrameLocks noGrp="1"/>
          </p:cNvGraphicFramePr>
          <p:nvPr>
            <p:extLst>
              <p:ext uri="{D42A27DB-BD31-4B8C-83A1-F6EECF244321}">
                <p14:modId xmlns:p14="http://schemas.microsoft.com/office/powerpoint/2010/main" val="859877628"/>
              </p:ext>
            </p:extLst>
          </p:nvPr>
        </p:nvGraphicFramePr>
        <p:xfrm>
          <a:off x="4345922" y="3841599"/>
          <a:ext cx="4655219" cy="2444369"/>
        </p:xfrm>
        <a:graphic>
          <a:graphicData uri="http://schemas.openxmlformats.org/drawingml/2006/table">
            <a:tbl>
              <a:tblPr>
                <a:noFill/>
                <a:tableStyleId>{D1F4F77D-2CC4-41CF-AD64-CBEB05C9B9B5}</a:tableStyleId>
              </a:tblPr>
              <a:tblGrid>
                <a:gridCol w="344065">
                  <a:extLst>
                    <a:ext uri="{9D8B030D-6E8A-4147-A177-3AD203B41FA5}">
                      <a16:colId xmlns:a16="http://schemas.microsoft.com/office/drawing/2014/main" val="1492891945"/>
                    </a:ext>
                  </a:extLst>
                </a:gridCol>
                <a:gridCol w="412955">
                  <a:extLst>
                    <a:ext uri="{9D8B030D-6E8A-4147-A177-3AD203B41FA5}">
                      <a16:colId xmlns:a16="http://schemas.microsoft.com/office/drawing/2014/main" val="4120079643"/>
                    </a:ext>
                  </a:extLst>
                </a:gridCol>
                <a:gridCol w="635943">
                  <a:extLst>
                    <a:ext uri="{9D8B030D-6E8A-4147-A177-3AD203B41FA5}">
                      <a16:colId xmlns:a16="http://schemas.microsoft.com/office/drawing/2014/main" val="825962682"/>
                    </a:ext>
                  </a:extLst>
                </a:gridCol>
                <a:gridCol w="1213386">
                  <a:extLst>
                    <a:ext uri="{9D8B030D-6E8A-4147-A177-3AD203B41FA5}">
                      <a16:colId xmlns:a16="http://schemas.microsoft.com/office/drawing/2014/main" val="3840659260"/>
                    </a:ext>
                  </a:extLst>
                </a:gridCol>
                <a:gridCol w="1229895">
                  <a:extLst>
                    <a:ext uri="{9D8B030D-6E8A-4147-A177-3AD203B41FA5}">
                      <a16:colId xmlns:a16="http://schemas.microsoft.com/office/drawing/2014/main" val="826441855"/>
                    </a:ext>
                  </a:extLst>
                </a:gridCol>
                <a:gridCol w="391563">
                  <a:extLst>
                    <a:ext uri="{9D8B030D-6E8A-4147-A177-3AD203B41FA5}">
                      <a16:colId xmlns:a16="http://schemas.microsoft.com/office/drawing/2014/main" val="1096987482"/>
                    </a:ext>
                  </a:extLst>
                </a:gridCol>
                <a:gridCol w="427412">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000" b="1" dirty="0" err="1">
                          <a:solidFill>
                            <a:srgbClr val="514A40"/>
                          </a:solidFill>
                        </a:rPr>
                        <a:t>row_id</a:t>
                      </a:r>
                      <a:endParaRPr lang="en-US" sz="10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err="1">
                          <a:solidFill>
                            <a:srgbClr val="514A40"/>
                          </a:solidFill>
                        </a:rPr>
                        <a:t>emp_id</a:t>
                      </a:r>
                      <a:endParaRPr lang="en-US" sz="10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000" b="1" dirty="0" err="1">
                          <a:solidFill>
                            <a:srgbClr val="514A40"/>
                          </a:solidFill>
                        </a:rPr>
                        <a:t>CourseCode</a:t>
                      </a:r>
                      <a:endParaRPr lang="en-CA" sz="10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Course</a:t>
                      </a:r>
                      <a:br>
                        <a:rPr lang="en-US" sz="1000" b="1" dirty="0">
                          <a:solidFill>
                            <a:srgbClr val="514A40"/>
                          </a:solidFill>
                        </a:rPr>
                      </a:br>
                      <a:r>
                        <a:rPr lang="en-US" sz="1000"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MSCS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250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strike="sngStrike"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strike="sngStrike"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strike="sngStrike" dirty="0"/>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strike="sngStrike"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strike="sngStrike"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strike="sngStrike"/>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strike="sngStrike"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animEffect transition="in" filter="barn(inVertical)">
                                      <p:cBhvr>
                                        <p:cTn id="7" dur="500"/>
                                        <p:tgtEl>
                                          <p:spTgt spid="378">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78">
                                            <p:txEl>
                                              <p:pRg st="2" end="2"/>
                                            </p:txEl>
                                          </p:spTgt>
                                        </p:tgtEl>
                                        <p:attrNameLst>
                                          <p:attrName>style.visibility</p:attrName>
                                        </p:attrNameLst>
                                      </p:cBhvr>
                                      <p:to>
                                        <p:strVal val="visible"/>
                                      </p:to>
                                    </p:set>
                                    <p:animEffect transition="in" filter="barn(inVertical)">
                                      <p:cBhvr>
                                        <p:cTn id="11" dur="500"/>
                                        <p:tgtEl>
                                          <p:spTgt spid="378">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78">
                                            <p:txEl>
                                              <p:pRg st="4" end="4"/>
                                            </p:txEl>
                                          </p:spTgt>
                                        </p:tgtEl>
                                        <p:attrNameLst>
                                          <p:attrName>style.visibility</p:attrName>
                                        </p:attrNameLst>
                                      </p:cBhvr>
                                      <p:to>
                                        <p:strVal val="visible"/>
                                      </p:to>
                                    </p:set>
                                    <p:animEffect transition="in" filter="barn(inVertical)">
                                      <p:cBhvr>
                                        <p:cTn id="15" dur="500"/>
                                        <p:tgtEl>
                                          <p:spTgt spid="378">
                                            <p:txEl>
                                              <p:pRg st="4" end="4"/>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78">
                                            <p:txEl>
                                              <p:pRg st="7" end="7"/>
                                            </p:txEl>
                                          </p:spTgt>
                                        </p:tgtEl>
                                        <p:attrNameLst>
                                          <p:attrName>style.visibility</p:attrName>
                                        </p:attrNameLst>
                                      </p:cBhvr>
                                      <p:to>
                                        <p:strVal val="visible"/>
                                      </p:to>
                                    </p:set>
                                    <p:animEffect transition="in" filter="barn(inVertical)">
                                      <p:cBhvr>
                                        <p:cTn id="19" dur="500"/>
                                        <p:tgtEl>
                                          <p:spTgt spid="378">
                                            <p:txEl>
                                              <p:pRg st="7" end="7"/>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378">
                                            <p:txEl>
                                              <p:pRg st="8" end="8"/>
                                            </p:txEl>
                                          </p:spTgt>
                                        </p:tgtEl>
                                        <p:attrNameLst>
                                          <p:attrName>style.visibility</p:attrName>
                                        </p:attrNameLst>
                                      </p:cBhvr>
                                      <p:to>
                                        <p:strVal val="visible"/>
                                      </p:to>
                                    </p:set>
                                    <p:animEffect transition="in" filter="barn(inVertical)">
                                      <p:cBhvr>
                                        <p:cTn id="23" dur="500"/>
                                        <p:tgtEl>
                                          <p:spTgt spid="378">
                                            <p:txEl>
                                              <p:pRg st="8" end="8"/>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378">
                                            <p:txEl>
                                              <p:pRg st="9" end="9"/>
                                            </p:txEl>
                                          </p:spTgt>
                                        </p:tgtEl>
                                        <p:attrNameLst>
                                          <p:attrName>style.visibility</p:attrName>
                                        </p:attrNameLst>
                                      </p:cBhvr>
                                      <p:to>
                                        <p:strVal val="visible"/>
                                      </p:to>
                                    </p:set>
                                    <p:animEffect transition="in" filter="barn(inVertical)">
                                      <p:cBhvr>
                                        <p:cTn id="27" dur="500"/>
                                        <p:tgtEl>
                                          <p:spTgt spid="3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7"/>
          <p:cNvSpPr txBox="1">
            <a:spLocks noGrp="1"/>
          </p:cNvSpPr>
          <p:nvPr>
            <p:ph type="title"/>
          </p:nvPr>
        </p:nvSpPr>
        <p:spPr>
          <a:xfrm>
            <a:off x="456648"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Second Normal Form (2NF)</a:t>
            </a:r>
            <a:endParaRPr dirty="0"/>
          </a:p>
        </p:txBody>
      </p:sp>
      <p:sp>
        <p:nvSpPr>
          <p:cNvPr id="417" name="Google Shape;417;p57"/>
          <p:cNvSpPr txBox="1">
            <a:spLocks noGrp="1"/>
          </p:cNvSpPr>
          <p:nvPr>
            <p:ph type="body" idx="1"/>
          </p:nvPr>
        </p:nvSpPr>
        <p:spPr>
          <a:xfrm>
            <a:off x="473342" y="895505"/>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dirty="0"/>
              <a:t>Data is in Second Normal Form (</a:t>
            </a:r>
            <a:r>
              <a:rPr lang="en-US" b="1" dirty="0">
                <a:latin typeface="Lato"/>
                <a:ea typeface="Lato"/>
                <a:cs typeface="Lato"/>
                <a:sym typeface="Lato"/>
              </a:rPr>
              <a:t>2NF</a:t>
            </a:r>
            <a:r>
              <a:rPr lang="en-US" dirty="0"/>
              <a:t>) if:</a:t>
            </a:r>
            <a:endParaRPr dirty="0"/>
          </a:p>
          <a:p>
            <a:pPr marL="457200" marR="0" lvl="0" indent="-381000" algn="l" rtl="0">
              <a:lnSpc>
                <a:spcPct val="150000"/>
              </a:lnSpc>
              <a:spcBef>
                <a:spcPts val="0"/>
              </a:spcBef>
              <a:spcAft>
                <a:spcPts val="0"/>
              </a:spcAft>
              <a:buSzPts val="2400"/>
              <a:buChar char="●"/>
            </a:pPr>
            <a:r>
              <a:rPr lang="en-US" dirty="0"/>
              <a:t>It is in 1NF and …</a:t>
            </a:r>
            <a:endParaRPr dirty="0"/>
          </a:p>
          <a:p>
            <a:pPr marL="457200" marR="0" lvl="0" indent="-381000" algn="l" rtl="0">
              <a:lnSpc>
                <a:spcPct val="150000"/>
              </a:lnSpc>
              <a:spcBef>
                <a:spcPts val="0"/>
              </a:spcBef>
              <a:spcAft>
                <a:spcPts val="0"/>
              </a:spcAft>
              <a:buSzPts val="2400"/>
              <a:buChar char="●"/>
            </a:pPr>
            <a:r>
              <a:rPr lang="en-US" dirty="0"/>
              <a:t>All </a:t>
            </a:r>
            <a:r>
              <a:rPr lang="en-US" b="1" dirty="0">
                <a:latin typeface="Lato"/>
                <a:ea typeface="Lato"/>
                <a:cs typeface="Lato"/>
                <a:sym typeface="Lato"/>
              </a:rPr>
              <a:t>non-key attributes</a:t>
            </a:r>
            <a:r>
              <a:rPr lang="en-US" dirty="0"/>
              <a:t> do not have a </a:t>
            </a:r>
            <a:r>
              <a:rPr lang="en-US" b="1" dirty="0">
                <a:latin typeface="Lato"/>
                <a:ea typeface="Lato"/>
                <a:cs typeface="Lato"/>
                <a:sym typeface="Lato"/>
              </a:rPr>
              <a:t>partial functional dependency</a:t>
            </a:r>
            <a:r>
              <a:rPr lang="en-US" dirty="0"/>
              <a:t> on the Composite UNIQUE KEY (_id)</a:t>
            </a:r>
            <a:br>
              <a:rPr lang="en-US" dirty="0"/>
            </a:br>
            <a:r>
              <a:rPr lang="en-US" dirty="0"/>
              <a:t>                                UNIQUE CONSTRAINT</a:t>
            </a:r>
            <a:endParaRPr dirty="0"/>
          </a:p>
          <a:p>
            <a:pPr marL="914400" marR="0" lvl="1" indent="-381000" algn="l" rtl="0">
              <a:lnSpc>
                <a:spcPct val="150000"/>
              </a:lnSpc>
              <a:spcBef>
                <a:spcPts val="0"/>
              </a:spcBef>
              <a:spcAft>
                <a:spcPts val="0"/>
              </a:spcAft>
              <a:buSzPts val="2400"/>
              <a:buChar char="○"/>
            </a:pPr>
            <a:r>
              <a:rPr lang="en-US" dirty="0"/>
              <a:t>We will move these columns to their own tables</a:t>
            </a:r>
            <a:endParaRPr dirty="0"/>
          </a:p>
        </p:txBody>
      </p:sp>
      <p:sp>
        <p:nvSpPr>
          <p:cNvPr id="418" name="Google Shape;418;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17">
                                            <p:txEl>
                                              <p:pRg st="0" end="0"/>
                                            </p:txEl>
                                          </p:spTgt>
                                        </p:tgtEl>
                                        <p:attrNameLst>
                                          <p:attrName>style.visibility</p:attrName>
                                        </p:attrNameLst>
                                      </p:cBhvr>
                                      <p:to>
                                        <p:strVal val="visible"/>
                                      </p:to>
                                    </p:set>
                                    <p:animEffect transition="in" filter="barn(inVertical)">
                                      <p:cBhvr>
                                        <p:cTn id="7" dur="500"/>
                                        <p:tgtEl>
                                          <p:spTgt spid="417">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417">
                                            <p:txEl>
                                              <p:pRg st="1" end="1"/>
                                            </p:txEl>
                                          </p:spTgt>
                                        </p:tgtEl>
                                        <p:attrNameLst>
                                          <p:attrName>style.visibility</p:attrName>
                                        </p:attrNameLst>
                                      </p:cBhvr>
                                      <p:to>
                                        <p:strVal val="visible"/>
                                      </p:to>
                                    </p:set>
                                    <p:animEffect transition="in" filter="barn(inVertical)">
                                      <p:cBhvr>
                                        <p:cTn id="11" dur="500"/>
                                        <p:tgtEl>
                                          <p:spTgt spid="41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17">
                                            <p:txEl>
                                              <p:pRg st="2" end="2"/>
                                            </p:txEl>
                                          </p:spTgt>
                                        </p:tgtEl>
                                        <p:attrNameLst>
                                          <p:attrName>style.visibility</p:attrName>
                                        </p:attrNameLst>
                                      </p:cBhvr>
                                      <p:to>
                                        <p:strVal val="visible"/>
                                      </p:to>
                                    </p:set>
                                    <p:animEffect transition="in" filter="barn(inVertical)">
                                      <p:cBhvr>
                                        <p:cTn id="16" dur="500"/>
                                        <p:tgtEl>
                                          <p:spTgt spid="417">
                                            <p:txEl>
                                              <p:pRg st="2" end="2"/>
                                            </p:txEl>
                                          </p:spTgt>
                                        </p:tgtEl>
                                      </p:cBhvr>
                                    </p:animEffect>
                                  </p:childTnLst>
                                </p:cTn>
                              </p:par>
                            </p:childTnLst>
                          </p:cTn>
                        </p:par>
                        <p:par>
                          <p:cTn id="17" fill="hold">
                            <p:stCondLst>
                              <p:cond delay="500"/>
                            </p:stCondLst>
                            <p:childTnLst>
                              <p:par>
                                <p:cTn id="18" presetID="16" presetClass="entr" presetSubtype="21" fill="hold" nodeType="afterEffect">
                                  <p:stCondLst>
                                    <p:cond delay="750"/>
                                  </p:stCondLst>
                                  <p:childTnLst>
                                    <p:set>
                                      <p:cBhvr>
                                        <p:cTn id="19" dur="1" fill="hold">
                                          <p:stCondLst>
                                            <p:cond delay="0"/>
                                          </p:stCondLst>
                                        </p:cTn>
                                        <p:tgtEl>
                                          <p:spTgt spid="417">
                                            <p:txEl>
                                              <p:pRg st="3" end="3"/>
                                            </p:txEl>
                                          </p:spTgt>
                                        </p:tgtEl>
                                        <p:attrNameLst>
                                          <p:attrName>style.visibility</p:attrName>
                                        </p:attrNameLst>
                                      </p:cBhvr>
                                      <p:to>
                                        <p:strVal val="visible"/>
                                      </p:to>
                                    </p:set>
                                    <p:animEffect transition="in" filter="barn(inVertical)">
                                      <p:cBhvr>
                                        <p:cTn id="20" dur="500"/>
                                        <p:tgtEl>
                                          <p:spTgt spid="4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8"/>
          <p:cNvSpPr txBox="1">
            <a:spLocks noGrp="1"/>
          </p:cNvSpPr>
          <p:nvPr>
            <p:ph type="title"/>
          </p:nvPr>
        </p:nvSpPr>
        <p:spPr>
          <a:xfrm>
            <a:off x="519629" y="7575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Normalization - Second Normal Form (2NF)</a:t>
            </a:r>
            <a:endParaRPr/>
          </a:p>
        </p:txBody>
      </p:sp>
      <p:sp>
        <p:nvSpPr>
          <p:cNvPr id="424" name="Google Shape;424;p58"/>
          <p:cNvSpPr txBox="1">
            <a:spLocks noGrp="1"/>
          </p:cNvSpPr>
          <p:nvPr>
            <p:ph type="body" idx="1"/>
          </p:nvPr>
        </p:nvSpPr>
        <p:spPr>
          <a:xfrm>
            <a:off x="473342" y="749201"/>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b="1" dirty="0"/>
              <a:t>Three definitions are required before we continue</a:t>
            </a:r>
            <a:endParaRPr b="1" dirty="0"/>
          </a:p>
          <a:p>
            <a:pPr marL="457200" marR="0" lvl="0" indent="-381000" algn="l" rtl="0">
              <a:lnSpc>
                <a:spcPct val="150000"/>
              </a:lnSpc>
              <a:spcBef>
                <a:spcPts val="0"/>
              </a:spcBef>
              <a:spcAft>
                <a:spcPts val="0"/>
              </a:spcAft>
              <a:buSzPts val="2400"/>
              <a:buChar char="●"/>
            </a:pPr>
            <a:r>
              <a:rPr lang="en-US" dirty="0"/>
              <a:t>Non-key attributes</a:t>
            </a:r>
          </a:p>
          <a:p>
            <a:pPr marL="457200" marR="0" lvl="0" indent="-381000" algn="l" rtl="0">
              <a:lnSpc>
                <a:spcPct val="150000"/>
              </a:lnSpc>
              <a:spcBef>
                <a:spcPts val="0"/>
              </a:spcBef>
              <a:spcAft>
                <a:spcPts val="0"/>
              </a:spcAft>
              <a:buSzPts val="2400"/>
              <a:buChar char="●"/>
            </a:pPr>
            <a:r>
              <a:rPr lang="en-US" dirty="0"/>
              <a:t>Keyed attributes</a:t>
            </a:r>
            <a:endParaRPr dirty="0"/>
          </a:p>
          <a:p>
            <a:pPr marL="457200" marR="0" lvl="0" indent="-381000" algn="l" rtl="0">
              <a:lnSpc>
                <a:spcPct val="150000"/>
              </a:lnSpc>
              <a:spcBef>
                <a:spcPts val="0"/>
              </a:spcBef>
              <a:spcAft>
                <a:spcPts val="0"/>
              </a:spcAft>
              <a:buSzPts val="2400"/>
              <a:buChar char="●"/>
            </a:pPr>
            <a:r>
              <a:rPr lang="en-US" dirty="0"/>
              <a:t>Functional Dependencies</a:t>
            </a:r>
            <a:endParaRPr dirty="0"/>
          </a:p>
          <a:p>
            <a:pPr marL="457200" marR="0" lvl="0" indent="-381000" algn="l" rtl="0">
              <a:lnSpc>
                <a:spcPct val="150000"/>
              </a:lnSpc>
              <a:spcBef>
                <a:spcPts val="0"/>
              </a:spcBef>
              <a:spcAft>
                <a:spcPts val="0"/>
              </a:spcAft>
              <a:buSzPts val="2400"/>
              <a:buChar char="●"/>
            </a:pPr>
            <a:r>
              <a:rPr lang="en-US" dirty="0"/>
              <a:t>Partial Functional Dependencies</a:t>
            </a:r>
            <a:endParaRPr dirty="0"/>
          </a:p>
        </p:txBody>
      </p:sp>
      <p:sp>
        <p:nvSpPr>
          <p:cNvPr id="425" name="Google Shape;425;p5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24">
                                            <p:txEl>
                                              <p:pRg st="0" end="0"/>
                                            </p:txEl>
                                          </p:spTgt>
                                        </p:tgtEl>
                                        <p:attrNameLst>
                                          <p:attrName>style.visibility</p:attrName>
                                        </p:attrNameLst>
                                      </p:cBhvr>
                                      <p:to>
                                        <p:strVal val="visible"/>
                                      </p:to>
                                    </p:set>
                                    <p:animEffect transition="in" filter="barn(inVertical)">
                                      <p:cBhvr>
                                        <p:cTn id="7" dur="500"/>
                                        <p:tgtEl>
                                          <p:spTgt spid="424">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424">
                                            <p:txEl>
                                              <p:pRg st="1" end="1"/>
                                            </p:txEl>
                                          </p:spTgt>
                                        </p:tgtEl>
                                        <p:attrNameLst>
                                          <p:attrName>style.visibility</p:attrName>
                                        </p:attrNameLst>
                                      </p:cBhvr>
                                      <p:to>
                                        <p:strVal val="visible"/>
                                      </p:to>
                                    </p:set>
                                    <p:animEffect transition="in" filter="barn(inVertical)">
                                      <p:cBhvr>
                                        <p:cTn id="11" dur="500"/>
                                        <p:tgtEl>
                                          <p:spTgt spid="424">
                                            <p:txEl>
                                              <p:pRg st="1" end="1"/>
                                            </p:txEl>
                                          </p:spTgt>
                                        </p:tgtEl>
                                      </p:cBhvr>
                                    </p:animEffect>
                                  </p:childTnLst>
                                </p:cTn>
                              </p:par>
                            </p:childTnLst>
                          </p:cTn>
                        </p:par>
                        <p:par>
                          <p:cTn id="12" fill="hold">
                            <p:stCondLst>
                              <p:cond delay="2000"/>
                            </p:stCondLst>
                            <p:childTnLst>
                              <p:par>
                                <p:cTn id="13" presetID="16" presetClass="entr" presetSubtype="21" fill="hold" nodeType="afterEffect">
                                  <p:stCondLst>
                                    <p:cond delay="750"/>
                                  </p:stCondLst>
                                  <p:childTnLst>
                                    <p:set>
                                      <p:cBhvr>
                                        <p:cTn id="14" dur="1" fill="hold">
                                          <p:stCondLst>
                                            <p:cond delay="0"/>
                                          </p:stCondLst>
                                        </p:cTn>
                                        <p:tgtEl>
                                          <p:spTgt spid="424">
                                            <p:txEl>
                                              <p:pRg st="2" end="2"/>
                                            </p:txEl>
                                          </p:spTgt>
                                        </p:tgtEl>
                                        <p:attrNameLst>
                                          <p:attrName>style.visibility</p:attrName>
                                        </p:attrNameLst>
                                      </p:cBhvr>
                                      <p:to>
                                        <p:strVal val="visible"/>
                                      </p:to>
                                    </p:set>
                                    <p:animEffect transition="in" filter="barn(inVertical)">
                                      <p:cBhvr>
                                        <p:cTn id="15" dur="500"/>
                                        <p:tgtEl>
                                          <p:spTgt spid="424">
                                            <p:txEl>
                                              <p:pRg st="2" end="2"/>
                                            </p:txEl>
                                          </p:spTgt>
                                        </p:tgtEl>
                                      </p:cBhvr>
                                    </p:animEffect>
                                  </p:childTnLst>
                                </p:cTn>
                              </p:par>
                            </p:childTnLst>
                          </p:cTn>
                        </p:par>
                        <p:par>
                          <p:cTn id="16" fill="hold">
                            <p:stCondLst>
                              <p:cond delay="3250"/>
                            </p:stCondLst>
                            <p:childTnLst>
                              <p:par>
                                <p:cTn id="17" presetID="16" presetClass="entr" presetSubtype="21" fill="hold" nodeType="afterEffect">
                                  <p:stCondLst>
                                    <p:cond delay="750"/>
                                  </p:stCondLst>
                                  <p:childTnLst>
                                    <p:set>
                                      <p:cBhvr>
                                        <p:cTn id="18" dur="1" fill="hold">
                                          <p:stCondLst>
                                            <p:cond delay="0"/>
                                          </p:stCondLst>
                                        </p:cTn>
                                        <p:tgtEl>
                                          <p:spTgt spid="424">
                                            <p:txEl>
                                              <p:pRg st="3" end="3"/>
                                            </p:txEl>
                                          </p:spTgt>
                                        </p:tgtEl>
                                        <p:attrNameLst>
                                          <p:attrName>style.visibility</p:attrName>
                                        </p:attrNameLst>
                                      </p:cBhvr>
                                      <p:to>
                                        <p:strVal val="visible"/>
                                      </p:to>
                                    </p:set>
                                    <p:animEffect transition="in" filter="barn(inVertical)">
                                      <p:cBhvr>
                                        <p:cTn id="19" dur="500"/>
                                        <p:tgtEl>
                                          <p:spTgt spid="424">
                                            <p:txEl>
                                              <p:pRg st="3" end="3"/>
                                            </p:txEl>
                                          </p:spTgt>
                                        </p:tgtEl>
                                      </p:cBhvr>
                                    </p:animEffect>
                                  </p:childTnLst>
                                </p:cTn>
                              </p:par>
                            </p:childTnLst>
                          </p:cTn>
                        </p:par>
                        <p:par>
                          <p:cTn id="20" fill="hold">
                            <p:stCondLst>
                              <p:cond delay="4500"/>
                            </p:stCondLst>
                            <p:childTnLst>
                              <p:par>
                                <p:cTn id="21" presetID="16" presetClass="entr" presetSubtype="21" fill="hold" nodeType="afterEffect">
                                  <p:stCondLst>
                                    <p:cond delay="750"/>
                                  </p:stCondLst>
                                  <p:childTnLst>
                                    <p:set>
                                      <p:cBhvr>
                                        <p:cTn id="22" dur="1" fill="hold">
                                          <p:stCondLst>
                                            <p:cond delay="0"/>
                                          </p:stCondLst>
                                        </p:cTn>
                                        <p:tgtEl>
                                          <p:spTgt spid="424">
                                            <p:txEl>
                                              <p:pRg st="4" end="4"/>
                                            </p:txEl>
                                          </p:spTgt>
                                        </p:tgtEl>
                                        <p:attrNameLst>
                                          <p:attrName>style.visibility</p:attrName>
                                        </p:attrNameLst>
                                      </p:cBhvr>
                                      <p:to>
                                        <p:strVal val="visible"/>
                                      </p:to>
                                    </p:set>
                                    <p:animEffect transition="in" filter="barn(inVertical)">
                                      <p:cBhvr>
                                        <p:cTn id="23" dur="500"/>
                                        <p:tgtEl>
                                          <p:spTgt spid="4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9"/>
          <p:cNvSpPr txBox="1">
            <a:spLocks noGrp="1"/>
          </p:cNvSpPr>
          <p:nvPr>
            <p:ph type="title"/>
          </p:nvPr>
        </p:nvSpPr>
        <p:spPr>
          <a:xfrm>
            <a:off x="473342" y="12147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Keyed Attributes vs Non-Key Attributes!</a:t>
            </a:r>
            <a:endParaRPr/>
          </a:p>
        </p:txBody>
      </p:sp>
      <p:sp>
        <p:nvSpPr>
          <p:cNvPr id="431" name="Google Shape;431;p59"/>
          <p:cNvSpPr txBox="1">
            <a:spLocks noGrp="1"/>
          </p:cNvSpPr>
          <p:nvPr>
            <p:ph type="body" idx="1"/>
          </p:nvPr>
        </p:nvSpPr>
        <p:spPr>
          <a:xfrm>
            <a:off x="473342" y="986945"/>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b="1" dirty="0">
                <a:solidFill>
                  <a:schemeClr val="accent3"/>
                </a:solidFill>
                <a:latin typeface="Lato"/>
                <a:ea typeface="Lato"/>
                <a:cs typeface="Lato"/>
                <a:sym typeface="Lato"/>
              </a:rPr>
              <a:t>Keyed attributes</a:t>
            </a:r>
            <a:r>
              <a:rPr lang="en-US" dirty="0">
                <a:solidFill>
                  <a:schemeClr val="accent3"/>
                </a:solidFill>
              </a:rPr>
              <a:t> </a:t>
            </a:r>
            <a:r>
              <a:rPr lang="en-US" dirty="0"/>
              <a:t>are either:</a:t>
            </a:r>
            <a:endParaRPr dirty="0"/>
          </a:p>
          <a:p>
            <a:pPr marL="457200" marR="0" lvl="0" indent="-381000" algn="l" rtl="0">
              <a:lnSpc>
                <a:spcPct val="150000"/>
              </a:lnSpc>
              <a:spcBef>
                <a:spcPts val="0"/>
              </a:spcBef>
              <a:spcAft>
                <a:spcPts val="0"/>
              </a:spcAft>
              <a:buSzPts val="2400"/>
              <a:buChar char="●"/>
            </a:pPr>
            <a:r>
              <a:rPr lang="en-US" dirty="0"/>
              <a:t>Foreign Key columns</a:t>
            </a:r>
            <a:endParaRPr dirty="0"/>
          </a:p>
          <a:p>
            <a:pPr marL="457200" marR="0" lvl="0" indent="-381000" algn="l" rtl="0">
              <a:lnSpc>
                <a:spcPct val="150000"/>
              </a:lnSpc>
              <a:spcBef>
                <a:spcPts val="0"/>
              </a:spcBef>
              <a:spcAft>
                <a:spcPts val="0"/>
              </a:spcAft>
              <a:buSzPts val="2400"/>
              <a:buChar char="●"/>
            </a:pPr>
            <a:r>
              <a:rPr lang="en-US" dirty="0"/>
              <a:t>Primary Keys columns</a:t>
            </a:r>
          </a:p>
          <a:p>
            <a:pPr marL="457200" marR="0" lvl="0" indent="-381000" algn="l" rtl="0">
              <a:lnSpc>
                <a:spcPct val="150000"/>
              </a:lnSpc>
              <a:spcBef>
                <a:spcPts val="0"/>
              </a:spcBef>
              <a:spcAft>
                <a:spcPts val="0"/>
              </a:spcAft>
              <a:buSzPts val="2400"/>
              <a:buChar char="●"/>
            </a:pPr>
            <a:r>
              <a:rPr lang="en-US" dirty="0"/>
              <a:t>Unique Keys: the column(s) that make the record exist in the first place and that shouldn't duplicate.</a:t>
            </a:r>
            <a:endParaRPr dirty="0"/>
          </a:p>
          <a:p>
            <a:pPr marL="0" marR="0" lvl="0" indent="0" algn="l" rtl="0">
              <a:lnSpc>
                <a:spcPct val="150000"/>
              </a:lnSpc>
              <a:spcBef>
                <a:spcPts val="0"/>
              </a:spcBef>
              <a:spcAft>
                <a:spcPts val="0"/>
              </a:spcAft>
              <a:buNone/>
            </a:pPr>
            <a:br>
              <a:rPr lang="en-US" b="1" dirty="0">
                <a:solidFill>
                  <a:schemeClr val="accent3"/>
                </a:solidFill>
                <a:latin typeface="Lato"/>
                <a:ea typeface="Lato"/>
                <a:cs typeface="Lato"/>
                <a:sym typeface="Lato"/>
              </a:rPr>
            </a:br>
            <a:r>
              <a:rPr lang="en-US" b="1" dirty="0">
                <a:solidFill>
                  <a:schemeClr val="accent3"/>
                </a:solidFill>
                <a:latin typeface="Lato"/>
                <a:ea typeface="Lato"/>
                <a:cs typeface="Lato"/>
                <a:sym typeface="Lato"/>
              </a:rPr>
              <a:t>Non-key attributes </a:t>
            </a:r>
            <a:r>
              <a:rPr lang="en-US" dirty="0"/>
              <a:t>are all other meta columns that provide extra information about the Keyed Attribute.  Could also contain, secondary UNIQUE keys, like an abbreviated code.</a:t>
            </a:r>
            <a:endParaRPr dirty="0"/>
          </a:p>
        </p:txBody>
      </p:sp>
      <p:sp>
        <p:nvSpPr>
          <p:cNvPr id="432" name="Google Shape;432;p5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430"/>
                                        </p:tgtEl>
                                        <p:attrNameLst>
                                          <p:attrName>style.visibility</p:attrName>
                                        </p:attrNameLst>
                                      </p:cBhvr>
                                      <p:to>
                                        <p:strVal val="visible"/>
                                      </p:to>
                                    </p:set>
                                    <p:anim calcmode="lin" valueType="num">
                                      <p:cBhvr>
                                        <p:cTn id="7" dur="1000" fill="hold"/>
                                        <p:tgtEl>
                                          <p:spTgt spid="430"/>
                                        </p:tgtEl>
                                        <p:attrNameLst>
                                          <p:attrName>ppt_w</p:attrName>
                                        </p:attrNameLst>
                                      </p:cBhvr>
                                      <p:tavLst>
                                        <p:tav tm="0">
                                          <p:val>
                                            <p:fltVal val="0"/>
                                          </p:val>
                                        </p:tav>
                                        <p:tav tm="100000">
                                          <p:val>
                                            <p:strVal val="#ppt_w"/>
                                          </p:val>
                                        </p:tav>
                                      </p:tavLst>
                                    </p:anim>
                                    <p:anim calcmode="lin" valueType="num">
                                      <p:cBhvr>
                                        <p:cTn id="8" dur="1000" fill="hold"/>
                                        <p:tgtEl>
                                          <p:spTgt spid="430"/>
                                        </p:tgtEl>
                                        <p:attrNameLst>
                                          <p:attrName>ppt_h</p:attrName>
                                        </p:attrNameLst>
                                      </p:cBhvr>
                                      <p:tavLst>
                                        <p:tav tm="0">
                                          <p:val>
                                            <p:fltVal val="0"/>
                                          </p:val>
                                        </p:tav>
                                        <p:tav tm="100000">
                                          <p:val>
                                            <p:strVal val="#ppt_h"/>
                                          </p:val>
                                        </p:tav>
                                      </p:tavLst>
                                    </p:anim>
                                    <p:anim calcmode="lin" valueType="num">
                                      <p:cBhvr>
                                        <p:cTn id="9" dur="1000" fill="hold"/>
                                        <p:tgtEl>
                                          <p:spTgt spid="430"/>
                                        </p:tgtEl>
                                        <p:attrNameLst>
                                          <p:attrName>style.rotation</p:attrName>
                                        </p:attrNameLst>
                                      </p:cBhvr>
                                      <p:tavLst>
                                        <p:tav tm="0">
                                          <p:val>
                                            <p:fltVal val="90"/>
                                          </p:val>
                                        </p:tav>
                                        <p:tav tm="100000">
                                          <p:val>
                                            <p:fltVal val="0"/>
                                          </p:val>
                                        </p:tav>
                                      </p:tavLst>
                                    </p:anim>
                                    <p:animEffect transition="in" filter="fade">
                                      <p:cBhvr>
                                        <p:cTn id="10" dur="1000"/>
                                        <p:tgtEl>
                                          <p:spTgt spid="43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31">
                                            <p:txEl>
                                              <p:pRg st="0" end="0"/>
                                            </p:txEl>
                                          </p:spTgt>
                                        </p:tgtEl>
                                        <p:attrNameLst>
                                          <p:attrName>style.visibility</p:attrName>
                                        </p:attrNameLst>
                                      </p:cBhvr>
                                      <p:to>
                                        <p:strVal val="visible"/>
                                      </p:to>
                                    </p:set>
                                    <p:animEffect transition="in" filter="barn(inVertical)">
                                      <p:cBhvr>
                                        <p:cTn id="15" dur="500"/>
                                        <p:tgtEl>
                                          <p:spTgt spid="431">
                                            <p:txEl>
                                              <p:pRg st="0" end="0"/>
                                            </p:txEl>
                                          </p:spTgt>
                                        </p:tgtEl>
                                      </p:cBhvr>
                                    </p:animEffect>
                                  </p:childTnLst>
                                </p:cTn>
                              </p:par>
                            </p:childTnLst>
                          </p:cTn>
                        </p:par>
                        <p:par>
                          <p:cTn id="16" fill="hold">
                            <p:stCondLst>
                              <p:cond delay="500"/>
                            </p:stCondLst>
                            <p:childTnLst>
                              <p:par>
                                <p:cTn id="17" presetID="16" presetClass="entr" presetSubtype="21" fill="hold" nodeType="afterEffect">
                                  <p:stCondLst>
                                    <p:cond delay="750"/>
                                  </p:stCondLst>
                                  <p:childTnLst>
                                    <p:set>
                                      <p:cBhvr>
                                        <p:cTn id="18" dur="1" fill="hold">
                                          <p:stCondLst>
                                            <p:cond delay="0"/>
                                          </p:stCondLst>
                                        </p:cTn>
                                        <p:tgtEl>
                                          <p:spTgt spid="431">
                                            <p:txEl>
                                              <p:pRg st="1" end="1"/>
                                            </p:txEl>
                                          </p:spTgt>
                                        </p:tgtEl>
                                        <p:attrNameLst>
                                          <p:attrName>style.visibility</p:attrName>
                                        </p:attrNameLst>
                                      </p:cBhvr>
                                      <p:to>
                                        <p:strVal val="visible"/>
                                      </p:to>
                                    </p:set>
                                    <p:animEffect transition="in" filter="barn(inVertical)">
                                      <p:cBhvr>
                                        <p:cTn id="19" dur="500"/>
                                        <p:tgtEl>
                                          <p:spTgt spid="431">
                                            <p:txEl>
                                              <p:pRg st="1" end="1"/>
                                            </p:txEl>
                                          </p:spTgt>
                                        </p:tgtEl>
                                      </p:cBhvr>
                                    </p:animEffect>
                                  </p:childTnLst>
                                </p:cTn>
                              </p:par>
                            </p:childTnLst>
                          </p:cTn>
                        </p:par>
                        <p:par>
                          <p:cTn id="20" fill="hold">
                            <p:stCondLst>
                              <p:cond delay="1750"/>
                            </p:stCondLst>
                            <p:childTnLst>
                              <p:par>
                                <p:cTn id="21" presetID="16" presetClass="entr" presetSubtype="21" fill="hold" nodeType="afterEffect">
                                  <p:stCondLst>
                                    <p:cond delay="750"/>
                                  </p:stCondLst>
                                  <p:childTnLst>
                                    <p:set>
                                      <p:cBhvr>
                                        <p:cTn id="22" dur="1" fill="hold">
                                          <p:stCondLst>
                                            <p:cond delay="0"/>
                                          </p:stCondLst>
                                        </p:cTn>
                                        <p:tgtEl>
                                          <p:spTgt spid="431">
                                            <p:txEl>
                                              <p:pRg st="2" end="2"/>
                                            </p:txEl>
                                          </p:spTgt>
                                        </p:tgtEl>
                                        <p:attrNameLst>
                                          <p:attrName>style.visibility</p:attrName>
                                        </p:attrNameLst>
                                      </p:cBhvr>
                                      <p:to>
                                        <p:strVal val="visible"/>
                                      </p:to>
                                    </p:set>
                                    <p:animEffect transition="in" filter="barn(inVertical)">
                                      <p:cBhvr>
                                        <p:cTn id="23" dur="500"/>
                                        <p:tgtEl>
                                          <p:spTgt spid="431">
                                            <p:txEl>
                                              <p:pRg st="2" end="2"/>
                                            </p:txEl>
                                          </p:spTgt>
                                        </p:tgtEl>
                                      </p:cBhvr>
                                    </p:animEffect>
                                  </p:childTnLst>
                                </p:cTn>
                              </p:par>
                            </p:childTnLst>
                          </p:cTn>
                        </p:par>
                        <p:par>
                          <p:cTn id="24" fill="hold">
                            <p:stCondLst>
                              <p:cond delay="3000"/>
                            </p:stCondLst>
                            <p:childTnLst>
                              <p:par>
                                <p:cTn id="25" presetID="16" presetClass="entr" presetSubtype="21" fill="hold" nodeType="afterEffect">
                                  <p:stCondLst>
                                    <p:cond delay="750"/>
                                  </p:stCondLst>
                                  <p:childTnLst>
                                    <p:set>
                                      <p:cBhvr>
                                        <p:cTn id="26" dur="1" fill="hold">
                                          <p:stCondLst>
                                            <p:cond delay="0"/>
                                          </p:stCondLst>
                                        </p:cTn>
                                        <p:tgtEl>
                                          <p:spTgt spid="431">
                                            <p:txEl>
                                              <p:pRg st="3" end="3"/>
                                            </p:txEl>
                                          </p:spTgt>
                                        </p:tgtEl>
                                        <p:attrNameLst>
                                          <p:attrName>style.visibility</p:attrName>
                                        </p:attrNameLst>
                                      </p:cBhvr>
                                      <p:to>
                                        <p:strVal val="visible"/>
                                      </p:to>
                                    </p:set>
                                    <p:animEffect transition="in" filter="barn(inVertical)">
                                      <p:cBhvr>
                                        <p:cTn id="27" dur="500"/>
                                        <p:tgtEl>
                                          <p:spTgt spid="4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31">
                                            <p:txEl>
                                              <p:pRg st="4" end="4"/>
                                            </p:txEl>
                                          </p:spTgt>
                                        </p:tgtEl>
                                        <p:attrNameLst>
                                          <p:attrName>style.visibility</p:attrName>
                                        </p:attrNameLst>
                                      </p:cBhvr>
                                      <p:to>
                                        <p:strVal val="visible"/>
                                      </p:to>
                                    </p:set>
                                    <p:animEffect transition="in" filter="barn(inVertical)">
                                      <p:cBhvr>
                                        <p:cTn id="32" dur="500"/>
                                        <p:tgtEl>
                                          <p:spTgt spid="4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0"/>
          <p:cNvSpPr txBox="1">
            <a:spLocks noGrp="1"/>
          </p:cNvSpPr>
          <p:nvPr>
            <p:ph type="title"/>
          </p:nvPr>
        </p:nvSpPr>
        <p:spPr>
          <a:xfrm>
            <a:off x="519629"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Functional Dependency</a:t>
            </a:r>
            <a:endParaRPr dirty="0"/>
          </a:p>
        </p:txBody>
      </p:sp>
      <p:sp>
        <p:nvSpPr>
          <p:cNvPr id="438" name="Google Shape;438;p60"/>
          <p:cNvSpPr txBox="1">
            <a:spLocks noGrp="1"/>
          </p:cNvSpPr>
          <p:nvPr>
            <p:ph type="body" idx="1"/>
          </p:nvPr>
        </p:nvSpPr>
        <p:spPr>
          <a:xfrm>
            <a:off x="219456" y="758345"/>
            <a:ext cx="8759952" cy="456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b="1" dirty="0">
                <a:solidFill>
                  <a:schemeClr val="accent3"/>
                </a:solidFill>
                <a:latin typeface="Lato"/>
                <a:ea typeface="Lato"/>
                <a:cs typeface="Lato"/>
                <a:sym typeface="Lato"/>
              </a:rPr>
              <a:t>Functional Dependency</a:t>
            </a:r>
            <a:r>
              <a:rPr lang="en-US" dirty="0">
                <a:solidFill>
                  <a:schemeClr val="accent3"/>
                </a:solidFill>
              </a:rPr>
              <a:t>: </a:t>
            </a:r>
            <a:r>
              <a:rPr lang="en-US" dirty="0"/>
              <a:t>Within the same table, if one column can be determined by another column, it is said to be functionally dependent.</a:t>
            </a:r>
            <a:endParaRPr dirty="0"/>
          </a:p>
          <a:p>
            <a:pPr marL="0" lvl="0" indent="0" algn="l" rtl="0">
              <a:lnSpc>
                <a:spcPct val="115000"/>
              </a:lnSpc>
              <a:spcBef>
                <a:spcPts val="0"/>
              </a:spcBef>
              <a:spcAft>
                <a:spcPts val="0"/>
              </a:spcAft>
              <a:buNone/>
            </a:pPr>
            <a:br>
              <a:rPr lang="en-US" dirty="0"/>
            </a:br>
            <a:r>
              <a:rPr lang="en-US" b="1" dirty="0">
                <a:solidFill>
                  <a:srgbClr val="C00000"/>
                </a:solidFill>
              </a:rPr>
              <a:t>Example:  </a:t>
            </a:r>
            <a:r>
              <a:rPr lang="en-US" dirty="0"/>
              <a:t>We can determine the First Name of a student by looking them up with their emp Id Number.</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dirty="0"/>
              <a:t>Therefore, First Name is Functionally Dependent on emp ID.</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dirty="0"/>
              <a:t>This means one of the columns is a Primary Key Candidate!</a:t>
            </a:r>
            <a:endParaRPr dirty="0"/>
          </a:p>
        </p:txBody>
      </p:sp>
      <p:sp>
        <p:nvSpPr>
          <p:cNvPr id="439" name="Google Shape;439;p6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p:cTn id="7" dur="1000" fill="hold"/>
                                        <p:tgtEl>
                                          <p:spTgt spid="437"/>
                                        </p:tgtEl>
                                        <p:attrNameLst>
                                          <p:attrName>ppt_w</p:attrName>
                                        </p:attrNameLst>
                                      </p:cBhvr>
                                      <p:tavLst>
                                        <p:tav tm="0">
                                          <p:val>
                                            <p:fltVal val="0"/>
                                          </p:val>
                                        </p:tav>
                                        <p:tav tm="100000">
                                          <p:val>
                                            <p:strVal val="#ppt_w"/>
                                          </p:val>
                                        </p:tav>
                                      </p:tavLst>
                                    </p:anim>
                                    <p:anim calcmode="lin" valueType="num">
                                      <p:cBhvr>
                                        <p:cTn id="8" dur="1000" fill="hold"/>
                                        <p:tgtEl>
                                          <p:spTgt spid="437"/>
                                        </p:tgtEl>
                                        <p:attrNameLst>
                                          <p:attrName>ppt_h</p:attrName>
                                        </p:attrNameLst>
                                      </p:cBhvr>
                                      <p:tavLst>
                                        <p:tav tm="0">
                                          <p:val>
                                            <p:fltVal val="0"/>
                                          </p:val>
                                        </p:tav>
                                        <p:tav tm="100000">
                                          <p:val>
                                            <p:strVal val="#ppt_h"/>
                                          </p:val>
                                        </p:tav>
                                      </p:tavLst>
                                    </p:anim>
                                    <p:anim calcmode="lin" valueType="num">
                                      <p:cBhvr>
                                        <p:cTn id="9" dur="1000" fill="hold"/>
                                        <p:tgtEl>
                                          <p:spTgt spid="437"/>
                                        </p:tgtEl>
                                        <p:attrNameLst>
                                          <p:attrName>style.rotation</p:attrName>
                                        </p:attrNameLst>
                                      </p:cBhvr>
                                      <p:tavLst>
                                        <p:tav tm="0">
                                          <p:val>
                                            <p:fltVal val="90"/>
                                          </p:val>
                                        </p:tav>
                                        <p:tav tm="100000">
                                          <p:val>
                                            <p:fltVal val="0"/>
                                          </p:val>
                                        </p:tav>
                                      </p:tavLst>
                                    </p:anim>
                                    <p:animEffect transition="in" filter="fade">
                                      <p:cBhvr>
                                        <p:cTn id="10" dur="1000"/>
                                        <p:tgtEl>
                                          <p:spTgt spid="437"/>
                                        </p:tgtEl>
                                      </p:cBhvr>
                                    </p:animEffect>
                                  </p:childTnLst>
                                </p:cTn>
                              </p:par>
                            </p:childTnLst>
                          </p:cTn>
                        </p:par>
                        <p:par>
                          <p:cTn id="11" fill="hold">
                            <p:stCondLst>
                              <p:cond delay="1000"/>
                            </p:stCondLst>
                            <p:childTnLst>
                              <p:par>
                                <p:cTn id="12" presetID="16" presetClass="entr" presetSubtype="21" fill="hold" nodeType="afterEffect">
                                  <p:stCondLst>
                                    <p:cond delay="250"/>
                                  </p:stCondLst>
                                  <p:childTnLst>
                                    <p:set>
                                      <p:cBhvr>
                                        <p:cTn id="13" dur="1" fill="hold">
                                          <p:stCondLst>
                                            <p:cond delay="0"/>
                                          </p:stCondLst>
                                        </p:cTn>
                                        <p:tgtEl>
                                          <p:spTgt spid="438">
                                            <p:txEl>
                                              <p:pRg st="0" end="0"/>
                                            </p:txEl>
                                          </p:spTgt>
                                        </p:tgtEl>
                                        <p:attrNameLst>
                                          <p:attrName>style.visibility</p:attrName>
                                        </p:attrNameLst>
                                      </p:cBhvr>
                                      <p:to>
                                        <p:strVal val="visible"/>
                                      </p:to>
                                    </p:set>
                                    <p:animEffect transition="in" filter="barn(inVertical)">
                                      <p:cBhvr>
                                        <p:cTn id="14" dur="500"/>
                                        <p:tgtEl>
                                          <p:spTgt spid="4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38">
                                            <p:txEl>
                                              <p:pRg st="1" end="1"/>
                                            </p:txEl>
                                          </p:spTgt>
                                        </p:tgtEl>
                                        <p:attrNameLst>
                                          <p:attrName>style.visibility</p:attrName>
                                        </p:attrNameLst>
                                      </p:cBhvr>
                                      <p:to>
                                        <p:strVal val="visible"/>
                                      </p:to>
                                    </p:set>
                                    <p:animEffect transition="in" filter="barn(inVertical)">
                                      <p:cBhvr>
                                        <p:cTn id="19" dur="500"/>
                                        <p:tgtEl>
                                          <p:spTgt spid="438">
                                            <p:txEl>
                                              <p:pRg st="1" end="1"/>
                                            </p:txEl>
                                          </p:spTgt>
                                        </p:tgtEl>
                                      </p:cBhvr>
                                    </p:animEffect>
                                  </p:childTnLst>
                                </p:cTn>
                              </p:par>
                            </p:childTnLst>
                          </p:cTn>
                        </p:par>
                        <p:par>
                          <p:cTn id="20" fill="hold">
                            <p:stCondLst>
                              <p:cond delay="500"/>
                            </p:stCondLst>
                            <p:childTnLst>
                              <p:par>
                                <p:cTn id="21" presetID="16" presetClass="entr" presetSubtype="21" fill="hold" nodeType="afterEffect">
                                  <p:stCondLst>
                                    <p:cond delay="1000"/>
                                  </p:stCondLst>
                                  <p:childTnLst>
                                    <p:set>
                                      <p:cBhvr>
                                        <p:cTn id="22" dur="1" fill="hold">
                                          <p:stCondLst>
                                            <p:cond delay="0"/>
                                          </p:stCondLst>
                                        </p:cTn>
                                        <p:tgtEl>
                                          <p:spTgt spid="438">
                                            <p:txEl>
                                              <p:pRg st="3" end="3"/>
                                            </p:txEl>
                                          </p:spTgt>
                                        </p:tgtEl>
                                        <p:attrNameLst>
                                          <p:attrName>style.visibility</p:attrName>
                                        </p:attrNameLst>
                                      </p:cBhvr>
                                      <p:to>
                                        <p:strVal val="visible"/>
                                      </p:to>
                                    </p:set>
                                    <p:animEffect transition="in" filter="barn(inVertical)">
                                      <p:cBhvr>
                                        <p:cTn id="23" dur="500"/>
                                        <p:tgtEl>
                                          <p:spTgt spid="43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38">
                                            <p:txEl>
                                              <p:pRg st="5" end="5"/>
                                            </p:txEl>
                                          </p:spTgt>
                                        </p:tgtEl>
                                        <p:attrNameLst>
                                          <p:attrName>style.visibility</p:attrName>
                                        </p:attrNameLst>
                                      </p:cBhvr>
                                      <p:to>
                                        <p:strVal val="visible"/>
                                      </p:to>
                                    </p:set>
                                    <p:animEffect transition="in" filter="barn(inVertical)">
                                      <p:cBhvr>
                                        <p:cTn id="28" dur="500"/>
                                        <p:tgtEl>
                                          <p:spTgt spid="4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title"/>
          </p:nvPr>
        </p:nvSpPr>
        <p:spPr>
          <a:xfrm>
            <a:off x="456648"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Partial Functional Dependency</a:t>
            </a:r>
            <a:endParaRPr dirty="0"/>
          </a:p>
        </p:txBody>
      </p:sp>
      <p:sp>
        <p:nvSpPr>
          <p:cNvPr id="445" name="Google Shape;445;p61"/>
          <p:cNvSpPr txBox="1">
            <a:spLocks noGrp="1"/>
          </p:cNvSpPr>
          <p:nvPr>
            <p:ph type="body" idx="1"/>
          </p:nvPr>
        </p:nvSpPr>
        <p:spPr>
          <a:xfrm>
            <a:off x="456648" y="996089"/>
            <a:ext cx="8325900" cy="456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b="1" dirty="0">
                <a:latin typeface="Lato"/>
                <a:ea typeface="Lato"/>
                <a:cs typeface="Lato"/>
                <a:sym typeface="Lato"/>
              </a:rPr>
              <a:t>Partial Functional Dependency</a:t>
            </a:r>
            <a:r>
              <a:rPr lang="en-US" dirty="0"/>
              <a:t>: Within the same table, if a </a:t>
            </a:r>
            <a:r>
              <a:rPr lang="en-US" i="1" dirty="0"/>
              <a:t>non-key column </a:t>
            </a:r>
            <a:r>
              <a:rPr lang="en-US" dirty="0"/>
              <a:t>can be determined by only one column of a composite primary key, it is said to be partially functionally dependent.</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dirty="0"/>
              <a:t>Let’s use a simple example to elaborate: </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b="1" dirty="0">
                <a:latin typeface="Lato"/>
                <a:ea typeface="Lato"/>
                <a:cs typeface="Lato"/>
                <a:sym typeface="Lato"/>
              </a:rPr>
              <a:t>Employees </a:t>
            </a:r>
            <a:r>
              <a:rPr lang="en-US" dirty="0"/>
              <a:t>can </a:t>
            </a:r>
            <a:br>
              <a:rPr lang="en-US" dirty="0"/>
            </a:br>
            <a:r>
              <a:rPr lang="en-US" dirty="0"/>
              <a:t>lease </a:t>
            </a:r>
            <a:r>
              <a:rPr lang="en-US" b="1" dirty="0">
                <a:latin typeface="Lato"/>
                <a:ea typeface="Lato"/>
                <a:cs typeface="Lato"/>
                <a:sym typeface="Lato"/>
              </a:rPr>
              <a:t>Vehicles</a:t>
            </a:r>
            <a:r>
              <a:rPr lang="en-US" dirty="0"/>
              <a:t>.</a:t>
            </a:r>
            <a:endParaRPr dirty="0"/>
          </a:p>
        </p:txBody>
      </p:sp>
      <p:sp>
        <p:nvSpPr>
          <p:cNvPr id="446" name="Google Shape;446;p6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26</a:t>
            </a:fld>
            <a:endParaRPr/>
          </a:p>
        </p:txBody>
      </p:sp>
      <p:graphicFrame>
        <p:nvGraphicFramePr>
          <p:cNvPr id="447" name="Google Shape;447;p61"/>
          <p:cNvGraphicFramePr/>
          <p:nvPr>
            <p:extLst>
              <p:ext uri="{D42A27DB-BD31-4B8C-83A1-F6EECF244321}">
                <p14:modId xmlns:p14="http://schemas.microsoft.com/office/powerpoint/2010/main" val="1813701861"/>
              </p:ext>
            </p:extLst>
          </p:nvPr>
        </p:nvGraphicFramePr>
        <p:xfrm>
          <a:off x="2843213" y="3817239"/>
          <a:ext cx="5665325" cy="1306576"/>
        </p:xfrm>
        <a:graphic>
          <a:graphicData uri="http://schemas.openxmlformats.org/drawingml/2006/table">
            <a:tbl>
              <a:tblPr>
                <a:noFill/>
                <a:tableStyleId>{D1F4F77D-2CC4-41CF-AD64-CBEB05C9B9B5}</a:tableStyleId>
              </a:tblPr>
              <a:tblGrid>
                <a:gridCol w="1129375">
                  <a:extLst>
                    <a:ext uri="{9D8B030D-6E8A-4147-A177-3AD203B41FA5}">
                      <a16:colId xmlns:a16="http://schemas.microsoft.com/office/drawing/2014/main" val="20000"/>
                    </a:ext>
                  </a:extLst>
                </a:gridCol>
                <a:gridCol w="1129375">
                  <a:extLst>
                    <a:ext uri="{9D8B030D-6E8A-4147-A177-3AD203B41FA5}">
                      <a16:colId xmlns:a16="http://schemas.microsoft.com/office/drawing/2014/main" val="20001"/>
                    </a:ext>
                  </a:extLst>
                </a:gridCol>
                <a:gridCol w="1135525">
                  <a:extLst>
                    <a:ext uri="{9D8B030D-6E8A-4147-A177-3AD203B41FA5}">
                      <a16:colId xmlns:a16="http://schemas.microsoft.com/office/drawing/2014/main" val="20002"/>
                    </a:ext>
                  </a:extLst>
                </a:gridCol>
                <a:gridCol w="1135525">
                  <a:extLst>
                    <a:ext uri="{9D8B030D-6E8A-4147-A177-3AD203B41FA5}">
                      <a16:colId xmlns:a16="http://schemas.microsoft.com/office/drawing/2014/main" val="20003"/>
                    </a:ext>
                  </a:extLst>
                </a:gridCol>
                <a:gridCol w="1135525">
                  <a:extLst>
                    <a:ext uri="{9D8B030D-6E8A-4147-A177-3AD203B41FA5}">
                      <a16:colId xmlns:a16="http://schemas.microsoft.com/office/drawing/2014/main" val="20004"/>
                    </a:ext>
                  </a:extLst>
                </a:gridCol>
              </a:tblGrid>
              <a:tr h="232125">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Employee ID</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Vehicle Number</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Employee Name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Model Name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Lease Date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249300">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256</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5589875</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John</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Chev</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2012-11-12</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249300">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256</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7991231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John</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Dodge</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2020-10-31</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49300">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335</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66986741</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Sue</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Ford</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2013-02-01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p:cTn id="7" dur="1000" fill="hold"/>
                                        <p:tgtEl>
                                          <p:spTgt spid="444"/>
                                        </p:tgtEl>
                                        <p:attrNameLst>
                                          <p:attrName>ppt_w</p:attrName>
                                        </p:attrNameLst>
                                      </p:cBhvr>
                                      <p:tavLst>
                                        <p:tav tm="0">
                                          <p:val>
                                            <p:fltVal val="0"/>
                                          </p:val>
                                        </p:tav>
                                        <p:tav tm="100000">
                                          <p:val>
                                            <p:strVal val="#ppt_w"/>
                                          </p:val>
                                        </p:tav>
                                      </p:tavLst>
                                    </p:anim>
                                    <p:anim calcmode="lin" valueType="num">
                                      <p:cBhvr>
                                        <p:cTn id="8" dur="1000" fill="hold"/>
                                        <p:tgtEl>
                                          <p:spTgt spid="444"/>
                                        </p:tgtEl>
                                        <p:attrNameLst>
                                          <p:attrName>ppt_h</p:attrName>
                                        </p:attrNameLst>
                                      </p:cBhvr>
                                      <p:tavLst>
                                        <p:tav tm="0">
                                          <p:val>
                                            <p:fltVal val="0"/>
                                          </p:val>
                                        </p:tav>
                                        <p:tav tm="100000">
                                          <p:val>
                                            <p:strVal val="#ppt_h"/>
                                          </p:val>
                                        </p:tav>
                                      </p:tavLst>
                                    </p:anim>
                                    <p:anim calcmode="lin" valueType="num">
                                      <p:cBhvr>
                                        <p:cTn id="9" dur="1000" fill="hold"/>
                                        <p:tgtEl>
                                          <p:spTgt spid="444"/>
                                        </p:tgtEl>
                                        <p:attrNameLst>
                                          <p:attrName>style.rotation</p:attrName>
                                        </p:attrNameLst>
                                      </p:cBhvr>
                                      <p:tavLst>
                                        <p:tav tm="0">
                                          <p:val>
                                            <p:fltVal val="90"/>
                                          </p:val>
                                        </p:tav>
                                        <p:tav tm="100000">
                                          <p:val>
                                            <p:fltVal val="0"/>
                                          </p:val>
                                        </p:tav>
                                      </p:tavLst>
                                    </p:anim>
                                    <p:animEffect transition="in" filter="fade">
                                      <p:cBhvr>
                                        <p:cTn id="10" dur="1000"/>
                                        <p:tgtEl>
                                          <p:spTgt spid="444"/>
                                        </p:tgtEl>
                                      </p:cBhvr>
                                    </p:animEffect>
                                  </p:childTnLst>
                                </p:cTn>
                              </p:par>
                            </p:childTnLst>
                          </p:cTn>
                        </p:par>
                        <p:par>
                          <p:cTn id="11" fill="hold">
                            <p:stCondLst>
                              <p:cond delay="1000"/>
                            </p:stCondLst>
                            <p:childTnLst>
                              <p:par>
                                <p:cTn id="12" presetID="16" presetClass="entr" presetSubtype="21" fill="hold" nodeType="afterEffect">
                                  <p:stCondLst>
                                    <p:cond delay="250"/>
                                  </p:stCondLst>
                                  <p:childTnLst>
                                    <p:set>
                                      <p:cBhvr>
                                        <p:cTn id="13" dur="1" fill="hold">
                                          <p:stCondLst>
                                            <p:cond delay="0"/>
                                          </p:stCondLst>
                                        </p:cTn>
                                        <p:tgtEl>
                                          <p:spTgt spid="445">
                                            <p:txEl>
                                              <p:pRg st="0" end="0"/>
                                            </p:txEl>
                                          </p:spTgt>
                                        </p:tgtEl>
                                        <p:attrNameLst>
                                          <p:attrName>style.visibility</p:attrName>
                                        </p:attrNameLst>
                                      </p:cBhvr>
                                      <p:to>
                                        <p:strVal val="visible"/>
                                      </p:to>
                                    </p:set>
                                    <p:animEffect transition="in" filter="barn(inVertical)">
                                      <p:cBhvr>
                                        <p:cTn id="14" dur="500"/>
                                        <p:tgtEl>
                                          <p:spTgt spid="44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45">
                                            <p:txEl>
                                              <p:pRg st="2" end="2"/>
                                            </p:txEl>
                                          </p:spTgt>
                                        </p:tgtEl>
                                        <p:attrNameLst>
                                          <p:attrName>style.visibility</p:attrName>
                                        </p:attrNameLst>
                                      </p:cBhvr>
                                      <p:to>
                                        <p:strVal val="visible"/>
                                      </p:to>
                                    </p:set>
                                    <p:animEffect transition="in" filter="barn(inVertical)">
                                      <p:cBhvr>
                                        <p:cTn id="19" dur="500"/>
                                        <p:tgtEl>
                                          <p:spTgt spid="445">
                                            <p:txEl>
                                              <p:pRg st="2" end="2"/>
                                            </p:txEl>
                                          </p:spTgt>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447"/>
                                        </p:tgtEl>
                                        <p:attrNameLst>
                                          <p:attrName>style.visibility</p:attrName>
                                        </p:attrNameLst>
                                      </p:cBhvr>
                                      <p:to>
                                        <p:strVal val="visible"/>
                                      </p:to>
                                    </p:set>
                                    <p:animEffect transition="in" filter="wipe(up)">
                                      <p:cBhvr>
                                        <p:cTn id="23" dur="500"/>
                                        <p:tgtEl>
                                          <p:spTgt spid="447"/>
                                        </p:tgtEl>
                                      </p:cBhvr>
                                    </p:animEffect>
                                  </p:childTnLst>
                                </p:cTn>
                              </p:par>
                            </p:childTnLst>
                          </p:cTn>
                        </p:par>
                        <p:par>
                          <p:cTn id="24" fill="hold">
                            <p:stCondLst>
                              <p:cond delay="1000"/>
                            </p:stCondLst>
                            <p:childTnLst>
                              <p:par>
                                <p:cTn id="25" presetID="16" presetClass="entr" presetSubtype="21" fill="hold" nodeType="afterEffect">
                                  <p:stCondLst>
                                    <p:cond delay="750"/>
                                  </p:stCondLst>
                                  <p:childTnLst>
                                    <p:set>
                                      <p:cBhvr>
                                        <p:cTn id="26" dur="1" fill="hold">
                                          <p:stCondLst>
                                            <p:cond delay="0"/>
                                          </p:stCondLst>
                                        </p:cTn>
                                        <p:tgtEl>
                                          <p:spTgt spid="445">
                                            <p:txEl>
                                              <p:pRg st="4" end="4"/>
                                            </p:txEl>
                                          </p:spTgt>
                                        </p:tgtEl>
                                        <p:attrNameLst>
                                          <p:attrName>style.visibility</p:attrName>
                                        </p:attrNameLst>
                                      </p:cBhvr>
                                      <p:to>
                                        <p:strVal val="visible"/>
                                      </p:to>
                                    </p:set>
                                    <p:animEffect transition="in" filter="barn(inVertical)">
                                      <p:cBhvr>
                                        <p:cTn id="27" dur="500"/>
                                        <p:tgtEl>
                                          <p:spTgt spid="4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2"/>
          <p:cNvSpPr txBox="1">
            <a:spLocks noGrp="1"/>
          </p:cNvSpPr>
          <p:nvPr>
            <p:ph type="title"/>
          </p:nvPr>
        </p:nvSpPr>
        <p:spPr>
          <a:xfrm>
            <a:off x="557213" y="11233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Partial Functional Dependency</a:t>
            </a:r>
            <a:endParaRPr dirty="0"/>
          </a:p>
        </p:txBody>
      </p:sp>
      <p:sp>
        <p:nvSpPr>
          <p:cNvPr id="453" name="Google Shape;453;p62"/>
          <p:cNvSpPr txBox="1">
            <a:spLocks noGrp="1"/>
          </p:cNvSpPr>
          <p:nvPr>
            <p:ph type="body" idx="1"/>
          </p:nvPr>
        </p:nvSpPr>
        <p:spPr>
          <a:xfrm>
            <a:off x="473342" y="822353"/>
            <a:ext cx="8325900" cy="456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b="1" dirty="0"/>
              <a:t>The Non-key columns are: </a:t>
            </a:r>
            <a:endParaRPr b="1" dirty="0"/>
          </a:p>
          <a:p>
            <a:pPr marL="0" lvl="0" indent="0" algn="l" rtl="0">
              <a:lnSpc>
                <a:spcPct val="115000"/>
              </a:lnSpc>
              <a:spcBef>
                <a:spcPts val="0"/>
              </a:spcBef>
              <a:spcAft>
                <a:spcPts val="0"/>
              </a:spcAft>
              <a:buNone/>
            </a:pPr>
            <a:r>
              <a:rPr lang="en-US" dirty="0">
                <a:latin typeface="Lato"/>
                <a:ea typeface="Lato"/>
                <a:cs typeface="Lato"/>
                <a:sym typeface="Lato"/>
              </a:rPr>
              <a:t>Employee Name</a:t>
            </a:r>
            <a:r>
              <a:rPr lang="en-US" dirty="0"/>
              <a:t>, </a:t>
            </a:r>
            <a:r>
              <a:rPr lang="en-US" dirty="0">
                <a:latin typeface="Lato"/>
                <a:ea typeface="Lato"/>
                <a:cs typeface="Lato"/>
                <a:sym typeface="Lato"/>
              </a:rPr>
              <a:t>Model Name</a:t>
            </a:r>
            <a:r>
              <a:rPr lang="en-US" dirty="0"/>
              <a:t> and </a:t>
            </a:r>
            <a:r>
              <a:rPr lang="en-US" dirty="0">
                <a:latin typeface="Lato"/>
                <a:ea typeface="Lato"/>
                <a:cs typeface="Lato"/>
                <a:sym typeface="Lato"/>
              </a:rPr>
              <a:t>Lease Date</a:t>
            </a:r>
            <a:r>
              <a:rPr lang="en-US" dirty="0"/>
              <a:t>.</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b="1" dirty="0">
                <a:latin typeface="Lato"/>
                <a:ea typeface="Lato"/>
                <a:cs typeface="Lato"/>
                <a:sym typeface="Lato"/>
              </a:rPr>
              <a:t>Employee Name:</a:t>
            </a:r>
            <a:r>
              <a:rPr lang="en-US" dirty="0"/>
              <a:t> is determined by the employee id only.</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b="1" dirty="0">
                <a:latin typeface="Lato"/>
                <a:ea typeface="Lato"/>
                <a:cs typeface="Lato"/>
                <a:sym typeface="Lato"/>
              </a:rPr>
              <a:t>Model Name:</a:t>
            </a:r>
            <a:r>
              <a:rPr lang="en-US" dirty="0"/>
              <a:t> is determined by the vehicle number only.</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b="1" dirty="0">
                <a:latin typeface="Lato"/>
                <a:ea typeface="Lato"/>
                <a:cs typeface="Lato"/>
                <a:sym typeface="Lato"/>
              </a:rPr>
              <a:t>Lease Date</a:t>
            </a:r>
            <a:r>
              <a:rPr lang="en-US" dirty="0"/>
              <a:t>: is determined by both. </a:t>
            </a:r>
            <a:r>
              <a:rPr lang="en-US" i="1" dirty="0"/>
              <a:t>(Who leased what car)</a:t>
            </a:r>
            <a:endParaRPr i="1" dirty="0"/>
          </a:p>
        </p:txBody>
      </p:sp>
      <p:sp>
        <p:nvSpPr>
          <p:cNvPr id="454" name="Google Shape;454;p6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27</a:t>
            </a:fld>
            <a:endParaRPr/>
          </a:p>
        </p:txBody>
      </p:sp>
      <p:graphicFrame>
        <p:nvGraphicFramePr>
          <p:cNvPr id="455" name="Google Shape;455;p62"/>
          <p:cNvGraphicFramePr/>
          <p:nvPr>
            <p:extLst>
              <p:ext uri="{D42A27DB-BD31-4B8C-83A1-F6EECF244321}">
                <p14:modId xmlns:p14="http://schemas.microsoft.com/office/powerpoint/2010/main" val="3651418683"/>
              </p:ext>
            </p:extLst>
          </p:nvPr>
        </p:nvGraphicFramePr>
        <p:xfrm>
          <a:off x="573907" y="1814703"/>
          <a:ext cx="5665325" cy="1306576"/>
        </p:xfrm>
        <a:graphic>
          <a:graphicData uri="http://schemas.openxmlformats.org/drawingml/2006/table">
            <a:tbl>
              <a:tblPr>
                <a:noFill/>
                <a:tableStyleId>{D1F4F77D-2CC4-41CF-AD64-CBEB05C9B9B5}</a:tableStyleId>
              </a:tblPr>
              <a:tblGrid>
                <a:gridCol w="1129375">
                  <a:extLst>
                    <a:ext uri="{9D8B030D-6E8A-4147-A177-3AD203B41FA5}">
                      <a16:colId xmlns:a16="http://schemas.microsoft.com/office/drawing/2014/main" val="20000"/>
                    </a:ext>
                  </a:extLst>
                </a:gridCol>
                <a:gridCol w="1129375">
                  <a:extLst>
                    <a:ext uri="{9D8B030D-6E8A-4147-A177-3AD203B41FA5}">
                      <a16:colId xmlns:a16="http://schemas.microsoft.com/office/drawing/2014/main" val="20001"/>
                    </a:ext>
                  </a:extLst>
                </a:gridCol>
                <a:gridCol w="1135525">
                  <a:extLst>
                    <a:ext uri="{9D8B030D-6E8A-4147-A177-3AD203B41FA5}">
                      <a16:colId xmlns:a16="http://schemas.microsoft.com/office/drawing/2014/main" val="20002"/>
                    </a:ext>
                  </a:extLst>
                </a:gridCol>
                <a:gridCol w="1135525">
                  <a:extLst>
                    <a:ext uri="{9D8B030D-6E8A-4147-A177-3AD203B41FA5}">
                      <a16:colId xmlns:a16="http://schemas.microsoft.com/office/drawing/2014/main" val="20003"/>
                    </a:ext>
                  </a:extLst>
                </a:gridCol>
                <a:gridCol w="1135525">
                  <a:extLst>
                    <a:ext uri="{9D8B030D-6E8A-4147-A177-3AD203B41FA5}">
                      <a16:colId xmlns:a16="http://schemas.microsoft.com/office/drawing/2014/main" val="20004"/>
                    </a:ext>
                  </a:extLst>
                </a:gridCol>
              </a:tblGrid>
              <a:tr h="232125">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Employee ID</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Vehicle Number</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Employee Name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Model Name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b="1">
                          <a:solidFill>
                            <a:srgbClr val="514A40"/>
                          </a:solidFill>
                          <a:latin typeface="Cambria"/>
                          <a:ea typeface="Cambria"/>
                          <a:cs typeface="Cambria"/>
                          <a:sym typeface="Cambria"/>
                        </a:rPr>
                        <a:t>Lease Date</a:t>
                      </a:r>
                      <a:endParaRPr sz="1600" b="1">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249300">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256</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5589875</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John</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Chev</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2012-11-12</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249300">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256</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7991231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John</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Dodge</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2020-10-31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49300">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335</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66986741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Sue</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Ford</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2013-02-01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53">
                                            <p:txEl>
                                              <p:pRg st="0" end="0"/>
                                            </p:txEl>
                                          </p:spTgt>
                                        </p:tgtEl>
                                        <p:attrNameLst>
                                          <p:attrName>style.visibility</p:attrName>
                                        </p:attrNameLst>
                                      </p:cBhvr>
                                      <p:to>
                                        <p:strVal val="visible"/>
                                      </p:to>
                                    </p:set>
                                    <p:animEffect transition="in" filter="barn(inVertical)">
                                      <p:cBhvr>
                                        <p:cTn id="7" dur="500"/>
                                        <p:tgtEl>
                                          <p:spTgt spid="453">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453">
                                            <p:txEl>
                                              <p:pRg st="1" end="1"/>
                                            </p:txEl>
                                          </p:spTgt>
                                        </p:tgtEl>
                                        <p:attrNameLst>
                                          <p:attrName>style.visibility</p:attrName>
                                        </p:attrNameLst>
                                      </p:cBhvr>
                                      <p:to>
                                        <p:strVal val="visible"/>
                                      </p:to>
                                    </p:set>
                                    <p:animEffect transition="in" filter="barn(inVertical)">
                                      <p:cBhvr>
                                        <p:cTn id="11" dur="500"/>
                                        <p:tgtEl>
                                          <p:spTgt spid="45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53">
                                            <p:txEl>
                                              <p:pRg st="6" end="6"/>
                                            </p:txEl>
                                          </p:spTgt>
                                        </p:tgtEl>
                                        <p:attrNameLst>
                                          <p:attrName>style.visibility</p:attrName>
                                        </p:attrNameLst>
                                      </p:cBhvr>
                                      <p:to>
                                        <p:strVal val="visible"/>
                                      </p:to>
                                    </p:set>
                                    <p:animEffect transition="in" filter="barn(inVertical)">
                                      <p:cBhvr>
                                        <p:cTn id="16" dur="500"/>
                                        <p:tgtEl>
                                          <p:spTgt spid="45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53">
                                            <p:txEl>
                                              <p:pRg st="8" end="8"/>
                                            </p:txEl>
                                          </p:spTgt>
                                        </p:tgtEl>
                                        <p:attrNameLst>
                                          <p:attrName>style.visibility</p:attrName>
                                        </p:attrNameLst>
                                      </p:cBhvr>
                                      <p:to>
                                        <p:strVal val="visible"/>
                                      </p:to>
                                    </p:set>
                                    <p:animEffect transition="in" filter="barn(inVertical)">
                                      <p:cBhvr>
                                        <p:cTn id="21" dur="500"/>
                                        <p:tgtEl>
                                          <p:spTgt spid="45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53">
                                            <p:txEl>
                                              <p:pRg st="10" end="10"/>
                                            </p:txEl>
                                          </p:spTgt>
                                        </p:tgtEl>
                                        <p:attrNameLst>
                                          <p:attrName>style.visibility</p:attrName>
                                        </p:attrNameLst>
                                      </p:cBhvr>
                                      <p:to>
                                        <p:strVal val="visible"/>
                                      </p:to>
                                    </p:set>
                                    <p:animEffect transition="in" filter="barn(inVertical)">
                                      <p:cBhvr>
                                        <p:cTn id="26" dur="500"/>
                                        <p:tgtEl>
                                          <p:spTgt spid="4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3"/>
          <p:cNvSpPr txBox="1">
            <a:spLocks noGrp="1"/>
          </p:cNvSpPr>
          <p:nvPr>
            <p:ph type="title"/>
          </p:nvPr>
        </p:nvSpPr>
        <p:spPr>
          <a:xfrm>
            <a:off x="473342" y="910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Partial Functional Dependency</a:t>
            </a:r>
            <a:endParaRPr dirty="0"/>
          </a:p>
        </p:txBody>
      </p:sp>
      <p:sp>
        <p:nvSpPr>
          <p:cNvPr id="461" name="Google Shape;461;p63"/>
          <p:cNvSpPr txBox="1">
            <a:spLocks noGrp="1"/>
          </p:cNvSpPr>
          <p:nvPr>
            <p:ph type="body" idx="1"/>
          </p:nvPr>
        </p:nvSpPr>
        <p:spPr>
          <a:xfrm>
            <a:off x="473342" y="734606"/>
            <a:ext cx="8325900" cy="142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To resolve </a:t>
            </a:r>
            <a:r>
              <a:rPr lang="en-US" b="1" dirty="0">
                <a:latin typeface="Lato"/>
                <a:ea typeface="Lato"/>
                <a:cs typeface="Lato"/>
                <a:sym typeface="Lato"/>
              </a:rPr>
              <a:t>Partial Functional Dependencies</a:t>
            </a:r>
            <a:r>
              <a:rPr lang="en-US" dirty="0"/>
              <a:t>, we move the Non-key columns and place them in a </a:t>
            </a:r>
            <a:r>
              <a:rPr lang="en-US" b="1" dirty="0"/>
              <a:t>NEW</a:t>
            </a:r>
            <a:r>
              <a:rPr lang="en-US" dirty="0"/>
              <a:t> table with their dependent keyed attribute(s).</a:t>
            </a:r>
            <a:endParaRPr dirty="0"/>
          </a:p>
        </p:txBody>
      </p:sp>
      <p:sp>
        <p:nvSpPr>
          <p:cNvPr id="462" name="Google Shape;462;p6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28</a:t>
            </a:fld>
            <a:endParaRPr/>
          </a:p>
        </p:txBody>
      </p:sp>
      <p:graphicFrame>
        <p:nvGraphicFramePr>
          <p:cNvPr id="463" name="Google Shape;463;p63"/>
          <p:cNvGraphicFramePr/>
          <p:nvPr>
            <p:extLst>
              <p:ext uri="{D42A27DB-BD31-4B8C-83A1-F6EECF244321}">
                <p14:modId xmlns:p14="http://schemas.microsoft.com/office/powerpoint/2010/main" val="2531744813"/>
              </p:ext>
            </p:extLst>
          </p:nvPr>
        </p:nvGraphicFramePr>
        <p:xfrm>
          <a:off x="5112082" y="2161406"/>
          <a:ext cx="3394275" cy="1430612"/>
        </p:xfrm>
        <a:graphic>
          <a:graphicData uri="http://schemas.openxmlformats.org/drawingml/2006/table">
            <a:tbl>
              <a:tblPr>
                <a:noFill/>
                <a:tableStyleId>{D1F4F77D-2CC4-41CF-AD64-CBEB05C9B9B5}</a:tableStyleId>
              </a:tblPr>
              <a:tblGrid>
                <a:gridCol w="1129375">
                  <a:extLst>
                    <a:ext uri="{9D8B030D-6E8A-4147-A177-3AD203B41FA5}">
                      <a16:colId xmlns:a16="http://schemas.microsoft.com/office/drawing/2014/main" val="20000"/>
                    </a:ext>
                  </a:extLst>
                </a:gridCol>
                <a:gridCol w="1129375">
                  <a:extLst>
                    <a:ext uri="{9D8B030D-6E8A-4147-A177-3AD203B41FA5}">
                      <a16:colId xmlns:a16="http://schemas.microsoft.com/office/drawing/2014/main" val="20001"/>
                    </a:ext>
                  </a:extLst>
                </a:gridCol>
                <a:gridCol w="1135525">
                  <a:extLst>
                    <a:ext uri="{9D8B030D-6E8A-4147-A177-3AD203B41FA5}">
                      <a16:colId xmlns:a16="http://schemas.microsoft.com/office/drawing/2014/main" val="20002"/>
                    </a:ext>
                  </a:extLst>
                </a:gridCol>
              </a:tblGrid>
              <a:tr h="502800">
                <a:tc>
                  <a:txBody>
                    <a:bodyPr/>
                    <a:lstStyle/>
                    <a:p>
                      <a:pPr marL="0" lvl="0" indent="0" algn="ctr" rtl="0">
                        <a:lnSpc>
                          <a:spcPct val="115000"/>
                        </a:lnSpc>
                        <a:spcBef>
                          <a:spcPts val="0"/>
                        </a:spcBef>
                        <a:spcAft>
                          <a:spcPts val="0"/>
                        </a:spcAft>
                        <a:buNone/>
                      </a:pPr>
                      <a:r>
                        <a:rPr lang="en-US" sz="1600" b="1" dirty="0">
                          <a:solidFill>
                            <a:srgbClr val="514A40"/>
                          </a:solidFill>
                          <a:highlight>
                            <a:srgbClr val="FFFF00"/>
                          </a:highlight>
                          <a:latin typeface="Cambria"/>
                          <a:ea typeface="Cambria"/>
                          <a:cs typeface="Cambria"/>
                          <a:sym typeface="Cambria"/>
                        </a:rPr>
                        <a:t>Employee ID</a:t>
                      </a:r>
                      <a:endParaRPr sz="1600" b="1" dirty="0">
                        <a:solidFill>
                          <a:srgbClr val="514A40"/>
                        </a:solidFill>
                        <a:highlight>
                          <a:srgbClr val="FFFF00"/>
                        </a:highlight>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highlight>
                            <a:srgbClr val="FFFF00"/>
                          </a:highlight>
                          <a:latin typeface="Cambria"/>
                          <a:ea typeface="Cambria"/>
                          <a:cs typeface="Cambria"/>
                          <a:sym typeface="Cambria"/>
                        </a:rPr>
                        <a:t>Vehicle Number</a:t>
                      </a:r>
                      <a:endParaRPr sz="1600" b="1" dirty="0">
                        <a:solidFill>
                          <a:srgbClr val="514A40"/>
                        </a:solidFill>
                        <a:highlight>
                          <a:srgbClr val="FFFF00"/>
                        </a:highlight>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Lease Date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56700">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256</a:t>
                      </a:r>
                      <a:br>
                        <a:rPr lang="en-US" sz="1600" dirty="0">
                          <a:solidFill>
                            <a:srgbClr val="514A40"/>
                          </a:solidFill>
                          <a:latin typeface="Cambria"/>
                          <a:ea typeface="Cambria"/>
                          <a:cs typeface="Cambria"/>
                          <a:sym typeface="Cambria"/>
                        </a:rPr>
                      </a:br>
                      <a:r>
                        <a:rPr lang="en-US" sz="1600" dirty="0">
                          <a:solidFill>
                            <a:srgbClr val="514A40"/>
                          </a:solidFill>
                          <a:latin typeface="Cambria"/>
                          <a:ea typeface="Cambria"/>
                          <a:cs typeface="Cambria"/>
                          <a:sym typeface="Cambria"/>
                        </a:rPr>
                        <a:t>256</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5589875</a:t>
                      </a:r>
                      <a:br>
                        <a:rPr lang="en-US" sz="1600" dirty="0">
                          <a:solidFill>
                            <a:srgbClr val="514A40"/>
                          </a:solidFill>
                          <a:latin typeface="Cambria"/>
                          <a:ea typeface="Cambria"/>
                          <a:cs typeface="Cambria"/>
                          <a:sym typeface="Cambria"/>
                        </a:rPr>
                      </a:br>
                      <a:r>
                        <a:rPr lang="en-US" sz="1600" dirty="0">
                          <a:solidFill>
                            <a:srgbClr val="514A40"/>
                          </a:solidFill>
                          <a:latin typeface="Cambria"/>
                          <a:ea typeface="Cambria"/>
                          <a:cs typeface="Cambria"/>
                          <a:sym typeface="Cambria"/>
                        </a:rPr>
                        <a:t>7991231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a:solidFill>
                            <a:srgbClr val="514A40"/>
                          </a:solidFill>
                          <a:latin typeface="Cambria"/>
                          <a:ea typeface="Cambria"/>
                          <a:cs typeface="Cambria"/>
                          <a:sym typeface="Cambria"/>
                        </a:rPr>
                        <a:t>2012-11-12</a:t>
                      </a:r>
                      <a:br>
                        <a:rPr lang="en-US" sz="1600" dirty="0">
                          <a:solidFill>
                            <a:srgbClr val="514A40"/>
                          </a:solidFill>
                          <a:latin typeface="Cambria"/>
                          <a:ea typeface="Cambria"/>
                          <a:cs typeface="Cambria"/>
                          <a:sym typeface="Cambria"/>
                        </a:rPr>
                      </a:br>
                      <a:r>
                        <a:rPr lang="en-US" sz="1600" dirty="0">
                          <a:solidFill>
                            <a:srgbClr val="514A40"/>
                          </a:solidFill>
                          <a:latin typeface="Cambria"/>
                          <a:ea typeface="Cambria"/>
                          <a:cs typeface="Cambria"/>
                          <a:sym typeface="Cambria"/>
                        </a:rPr>
                        <a:t>2020-10-31</a:t>
                      </a: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356700">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335</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66986741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2013-02-01</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graphicFrame>
        <p:nvGraphicFramePr>
          <p:cNvPr id="464" name="Google Shape;464;p63"/>
          <p:cNvGraphicFramePr/>
          <p:nvPr>
            <p:extLst>
              <p:ext uri="{D42A27DB-BD31-4B8C-83A1-F6EECF244321}">
                <p14:modId xmlns:p14="http://schemas.microsoft.com/office/powerpoint/2010/main" val="2485305889"/>
              </p:ext>
            </p:extLst>
          </p:nvPr>
        </p:nvGraphicFramePr>
        <p:xfrm>
          <a:off x="3976545" y="4022106"/>
          <a:ext cx="2264900" cy="1050036"/>
        </p:xfrm>
        <a:graphic>
          <a:graphicData uri="http://schemas.openxmlformats.org/drawingml/2006/table">
            <a:tbl>
              <a:tblPr>
                <a:noFill/>
                <a:tableStyleId>{D1F4F77D-2CC4-41CF-AD64-CBEB05C9B9B5}</a:tableStyleId>
              </a:tblPr>
              <a:tblGrid>
                <a:gridCol w="1129375">
                  <a:extLst>
                    <a:ext uri="{9D8B030D-6E8A-4147-A177-3AD203B41FA5}">
                      <a16:colId xmlns:a16="http://schemas.microsoft.com/office/drawing/2014/main" val="20000"/>
                    </a:ext>
                  </a:extLst>
                </a:gridCol>
                <a:gridCol w="1135525">
                  <a:extLst>
                    <a:ext uri="{9D8B030D-6E8A-4147-A177-3AD203B41FA5}">
                      <a16:colId xmlns:a16="http://schemas.microsoft.com/office/drawing/2014/main" val="20001"/>
                    </a:ext>
                  </a:extLst>
                </a:gridCol>
              </a:tblGrid>
              <a:tr h="232125">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Employee ID</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Employee Name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249300">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256</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John</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249300">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335</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Sue</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graphicFrame>
        <p:nvGraphicFramePr>
          <p:cNvPr id="465" name="Google Shape;465;p63"/>
          <p:cNvGraphicFramePr/>
          <p:nvPr>
            <p:extLst>
              <p:ext uri="{D42A27DB-BD31-4B8C-83A1-F6EECF244321}">
                <p14:modId xmlns:p14="http://schemas.microsoft.com/office/powerpoint/2010/main" val="4123094472"/>
              </p:ext>
            </p:extLst>
          </p:nvPr>
        </p:nvGraphicFramePr>
        <p:xfrm>
          <a:off x="6714420" y="4022106"/>
          <a:ext cx="2264900" cy="1050036"/>
        </p:xfrm>
        <a:graphic>
          <a:graphicData uri="http://schemas.openxmlformats.org/drawingml/2006/table">
            <a:tbl>
              <a:tblPr>
                <a:noFill/>
                <a:tableStyleId>{D1F4F77D-2CC4-41CF-AD64-CBEB05C9B9B5}</a:tableStyleId>
              </a:tblPr>
              <a:tblGrid>
                <a:gridCol w="1129375">
                  <a:extLst>
                    <a:ext uri="{9D8B030D-6E8A-4147-A177-3AD203B41FA5}">
                      <a16:colId xmlns:a16="http://schemas.microsoft.com/office/drawing/2014/main" val="20000"/>
                    </a:ext>
                  </a:extLst>
                </a:gridCol>
                <a:gridCol w="1135525">
                  <a:extLst>
                    <a:ext uri="{9D8B030D-6E8A-4147-A177-3AD203B41FA5}">
                      <a16:colId xmlns:a16="http://schemas.microsoft.com/office/drawing/2014/main" val="20001"/>
                    </a:ext>
                  </a:extLst>
                </a:gridCol>
              </a:tblGrid>
              <a:tr h="232125">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Vehicle Number</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b="1" dirty="0">
                          <a:solidFill>
                            <a:srgbClr val="514A40"/>
                          </a:solidFill>
                          <a:latin typeface="Cambria"/>
                          <a:ea typeface="Cambria"/>
                          <a:cs typeface="Cambria"/>
                          <a:sym typeface="Cambria"/>
                        </a:rPr>
                        <a:t>Model Name</a:t>
                      </a:r>
                      <a:endParaRPr sz="1600" b="1"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249300">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5589875</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Chev</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249300">
                <a:tc>
                  <a:txBody>
                    <a:bodyPr/>
                    <a:lstStyle/>
                    <a:p>
                      <a:pPr marL="0" lvl="0" indent="0" algn="ctr" rtl="0">
                        <a:lnSpc>
                          <a:spcPct val="115000"/>
                        </a:lnSpc>
                        <a:spcBef>
                          <a:spcPts val="0"/>
                        </a:spcBef>
                        <a:spcAft>
                          <a:spcPts val="0"/>
                        </a:spcAft>
                        <a:buNone/>
                      </a:pPr>
                      <a:r>
                        <a:rPr lang="en-US" sz="1600">
                          <a:solidFill>
                            <a:srgbClr val="514A40"/>
                          </a:solidFill>
                          <a:latin typeface="Cambria"/>
                          <a:ea typeface="Cambria"/>
                          <a:cs typeface="Cambria"/>
                          <a:sym typeface="Cambria"/>
                        </a:rPr>
                        <a:t>66986741</a:t>
                      </a:r>
                      <a:endParaRPr sz="160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US" sz="1600" dirty="0">
                          <a:solidFill>
                            <a:srgbClr val="514A40"/>
                          </a:solidFill>
                          <a:latin typeface="Cambria"/>
                          <a:ea typeface="Cambria"/>
                          <a:cs typeface="Cambria"/>
                          <a:sym typeface="Cambria"/>
                        </a:rPr>
                        <a:t>Ford</a:t>
                      </a:r>
                      <a:endParaRPr sz="1600" dirty="0">
                        <a:solidFill>
                          <a:srgbClr val="514A40"/>
                        </a:solidFill>
                        <a:latin typeface="Cambria"/>
                        <a:ea typeface="Cambria"/>
                        <a:cs typeface="Cambria"/>
                        <a:sym typeface="Cambria"/>
                      </a:endParaRPr>
                    </a:p>
                  </a:txBody>
                  <a:tcPr marL="45700" marR="0" marT="0" marB="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sp>
        <p:nvSpPr>
          <p:cNvPr id="466" name="Google Shape;466;p63"/>
          <p:cNvSpPr txBox="1"/>
          <p:nvPr/>
        </p:nvSpPr>
        <p:spPr>
          <a:xfrm>
            <a:off x="301757" y="3022031"/>
            <a:ext cx="4670100" cy="94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b="1" dirty="0">
                <a:solidFill>
                  <a:srgbClr val="C00000"/>
                </a:solidFill>
                <a:latin typeface="Lato Light"/>
                <a:ea typeface="Lato Light"/>
                <a:cs typeface="Lato Light"/>
                <a:sym typeface="Lato Light"/>
              </a:rPr>
              <a:t>Note: </a:t>
            </a:r>
            <a:r>
              <a:rPr lang="en-US" sz="2400" dirty="0">
                <a:solidFill>
                  <a:schemeClr val="accent1"/>
                </a:solidFill>
                <a:latin typeface="Lato Light"/>
                <a:ea typeface="Lato Light"/>
                <a:cs typeface="Lato Light"/>
                <a:sym typeface="Lato Light"/>
              </a:rPr>
              <a:t>The </a:t>
            </a:r>
            <a:r>
              <a:rPr lang="en-US" sz="2400" b="1" dirty="0">
                <a:solidFill>
                  <a:schemeClr val="accent1"/>
                </a:solidFill>
                <a:highlight>
                  <a:srgbClr val="FFFF00"/>
                </a:highlight>
                <a:latin typeface="Lato"/>
                <a:ea typeface="Lato"/>
                <a:cs typeface="Lato"/>
                <a:sym typeface="Lato"/>
              </a:rPr>
              <a:t>Composite Keys</a:t>
            </a:r>
            <a:r>
              <a:rPr lang="en-US" sz="2400" dirty="0">
                <a:solidFill>
                  <a:schemeClr val="accent1"/>
                </a:solidFill>
                <a:latin typeface="Lato Light"/>
                <a:ea typeface="Lato Light"/>
                <a:cs typeface="Lato Light"/>
                <a:sym typeface="Lato Light"/>
              </a:rPr>
              <a:t> are now Foreign Keys as well.</a:t>
            </a:r>
            <a:endParaRPr sz="2400" dirty="0">
              <a:solidFill>
                <a:schemeClr val="accent1"/>
              </a:solidFill>
              <a:latin typeface="Lato Light"/>
              <a:ea typeface="Lato Light"/>
              <a:cs typeface="Lato Light"/>
              <a:sym typeface="Lato Light"/>
            </a:endParaRPr>
          </a:p>
        </p:txBody>
      </p:sp>
      <p:cxnSp>
        <p:nvCxnSpPr>
          <p:cNvPr id="467" name="Google Shape;467;p63"/>
          <p:cNvCxnSpPr/>
          <p:nvPr/>
        </p:nvCxnSpPr>
        <p:spPr>
          <a:xfrm flipH="1">
            <a:off x="4818857" y="3444731"/>
            <a:ext cx="631800" cy="486900"/>
          </a:xfrm>
          <a:prstGeom prst="straightConnector1">
            <a:avLst/>
          </a:prstGeom>
          <a:noFill/>
          <a:ln w="38100" cap="flat" cmpd="sng">
            <a:solidFill>
              <a:schemeClr val="dk2"/>
            </a:solidFill>
            <a:prstDash val="solid"/>
            <a:round/>
            <a:headEnd type="none" w="med" len="med"/>
            <a:tailEnd type="triangle" w="med" len="med"/>
          </a:ln>
        </p:spPr>
      </p:cxnSp>
      <p:cxnSp>
        <p:nvCxnSpPr>
          <p:cNvPr id="468" name="Google Shape;468;p63"/>
          <p:cNvCxnSpPr/>
          <p:nvPr/>
        </p:nvCxnSpPr>
        <p:spPr>
          <a:xfrm>
            <a:off x="6832782" y="3418406"/>
            <a:ext cx="473700" cy="5664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61">
                                            <p:txEl>
                                              <p:pRg st="0" end="0"/>
                                            </p:txEl>
                                          </p:spTgt>
                                        </p:tgtEl>
                                        <p:attrNameLst>
                                          <p:attrName>style.visibility</p:attrName>
                                        </p:attrNameLst>
                                      </p:cBhvr>
                                      <p:to>
                                        <p:strVal val="visible"/>
                                      </p:to>
                                    </p:set>
                                    <p:animEffect transition="in" filter="barn(inVertical)">
                                      <p:cBhvr>
                                        <p:cTn id="7" dur="500"/>
                                        <p:tgtEl>
                                          <p:spTgt spid="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66"/>
                                        </p:tgtEl>
                                        <p:attrNameLst>
                                          <p:attrName>style.visibility</p:attrName>
                                        </p:attrNameLst>
                                      </p:cBhvr>
                                      <p:to>
                                        <p:strVal val="visible"/>
                                      </p:to>
                                    </p:set>
                                    <p:animEffect transition="in" filter="barn(inVertical)">
                                      <p:cBhvr>
                                        <p:cTn id="12" dur="500"/>
                                        <p:tgtEl>
                                          <p:spTgt spid="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4"/>
          <p:cNvSpPr txBox="1">
            <a:spLocks noGrp="1"/>
          </p:cNvSpPr>
          <p:nvPr>
            <p:ph type="title"/>
          </p:nvPr>
        </p:nvSpPr>
        <p:spPr>
          <a:xfrm>
            <a:off x="456650"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Second Normal Form (2NF)</a:t>
            </a:r>
            <a:endParaRPr dirty="0"/>
          </a:p>
        </p:txBody>
      </p:sp>
      <p:sp>
        <p:nvSpPr>
          <p:cNvPr id="474" name="Google Shape;474;p64"/>
          <p:cNvSpPr txBox="1">
            <a:spLocks noGrp="1"/>
          </p:cNvSpPr>
          <p:nvPr>
            <p:ph type="body" idx="1"/>
          </p:nvPr>
        </p:nvSpPr>
        <p:spPr>
          <a:xfrm>
            <a:off x="182880" y="895891"/>
            <a:ext cx="8732570" cy="5171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Back to our example, are these groups in second normal form?</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br>
              <a:rPr lang="en-US" b="1" dirty="0">
                <a:solidFill>
                  <a:srgbClr val="C00000"/>
                </a:solidFill>
              </a:rPr>
            </a:br>
            <a:endParaRPr lang="en-US" b="1" dirty="0">
              <a:solidFill>
                <a:srgbClr val="C00000"/>
              </a:solidFill>
            </a:endParaRPr>
          </a:p>
          <a:p>
            <a:pPr marL="0" indent="0">
              <a:lnSpc>
                <a:spcPct val="115000"/>
              </a:lnSpc>
              <a:buNone/>
            </a:pPr>
            <a:r>
              <a:rPr lang="en-US" b="1" dirty="0">
                <a:solidFill>
                  <a:srgbClr val="C00000"/>
                </a:solidFill>
              </a:rPr>
              <a:t>Note: </a:t>
            </a:r>
            <a:r>
              <a:rPr lang="en-US" b="1" dirty="0">
                <a:latin typeface="Lato"/>
                <a:ea typeface="Lato"/>
                <a:cs typeface="Lato"/>
                <a:sym typeface="Lato"/>
              </a:rPr>
              <a:t>Employees </a:t>
            </a:r>
            <a:r>
              <a:rPr lang="en-US" dirty="0"/>
              <a:t>is already in </a:t>
            </a:r>
            <a:r>
              <a:rPr lang="en-US" b="1" dirty="0">
                <a:latin typeface="Lato"/>
                <a:ea typeface="Lato"/>
                <a:cs typeface="Lato"/>
                <a:sym typeface="Lato"/>
              </a:rPr>
              <a:t>2NF </a:t>
            </a:r>
            <a:r>
              <a:rPr lang="en-US" dirty="0"/>
              <a:t>because it does not have a composite key! Partial dependencies can only exist in groups with a composite key. </a:t>
            </a:r>
            <a:endParaRPr dirty="0"/>
          </a:p>
          <a:p>
            <a:pPr marL="0" lvl="0" indent="0" algn="l" rtl="0">
              <a:lnSpc>
                <a:spcPct val="115000"/>
              </a:lnSpc>
              <a:spcBef>
                <a:spcPts val="0"/>
              </a:spcBef>
              <a:spcAft>
                <a:spcPts val="0"/>
              </a:spcAft>
              <a:buNone/>
            </a:pPr>
            <a:r>
              <a:rPr lang="en-US" dirty="0"/>
              <a:t>So let’s check out the Employee-Course grouping (above).</a:t>
            </a:r>
            <a:endParaRPr dirty="0"/>
          </a:p>
        </p:txBody>
      </p:sp>
      <p:sp>
        <p:nvSpPr>
          <p:cNvPr id="475" name="Google Shape;475;p6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29</a:t>
            </a:fld>
            <a:endParaRPr/>
          </a:p>
        </p:txBody>
      </p:sp>
      <p:graphicFrame>
        <p:nvGraphicFramePr>
          <p:cNvPr id="2" name="Table 1">
            <a:extLst>
              <a:ext uri="{FF2B5EF4-FFF2-40B4-BE49-F238E27FC236}">
                <a16:creationId xmlns:a16="http://schemas.microsoft.com/office/drawing/2014/main" id="{45C0D468-FD4F-45EA-4074-6BDC5A50DC66}"/>
              </a:ext>
            </a:extLst>
          </p:cNvPr>
          <p:cNvGraphicFramePr>
            <a:graphicFrameLocks noGrp="1"/>
          </p:cNvGraphicFramePr>
          <p:nvPr>
            <p:extLst>
              <p:ext uri="{D42A27DB-BD31-4B8C-83A1-F6EECF244321}">
                <p14:modId xmlns:p14="http://schemas.microsoft.com/office/powerpoint/2010/main" val="2892411616"/>
              </p:ext>
            </p:extLst>
          </p:nvPr>
        </p:nvGraphicFramePr>
        <p:xfrm>
          <a:off x="1601043" y="1568299"/>
          <a:ext cx="5615834" cy="2444369"/>
        </p:xfrm>
        <a:graphic>
          <a:graphicData uri="http://schemas.openxmlformats.org/drawingml/2006/table">
            <a:tbl>
              <a:tblPr>
                <a:noFill/>
                <a:tableStyleId>{D1F4F77D-2CC4-41CF-AD64-CBEB05C9B9B5}</a:tableStyleId>
              </a:tblPr>
              <a:tblGrid>
                <a:gridCol w="522725">
                  <a:extLst>
                    <a:ext uri="{9D8B030D-6E8A-4147-A177-3AD203B41FA5}">
                      <a16:colId xmlns:a16="http://schemas.microsoft.com/office/drawing/2014/main" val="1492891945"/>
                    </a:ext>
                  </a:extLst>
                </a:gridCol>
                <a:gridCol w="437150">
                  <a:extLst>
                    <a:ext uri="{9D8B030D-6E8A-4147-A177-3AD203B41FA5}">
                      <a16:colId xmlns:a16="http://schemas.microsoft.com/office/drawing/2014/main" val="4120079643"/>
                    </a:ext>
                  </a:extLst>
                </a:gridCol>
                <a:gridCol w="720530">
                  <a:extLst>
                    <a:ext uri="{9D8B030D-6E8A-4147-A177-3AD203B41FA5}">
                      <a16:colId xmlns:a16="http://schemas.microsoft.com/office/drawing/2014/main" val="825962682"/>
                    </a:ext>
                  </a:extLst>
                </a:gridCol>
                <a:gridCol w="1463770">
                  <a:extLst>
                    <a:ext uri="{9D8B030D-6E8A-4147-A177-3AD203B41FA5}">
                      <a16:colId xmlns:a16="http://schemas.microsoft.com/office/drawing/2014/main" val="3840659260"/>
                    </a:ext>
                  </a:extLst>
                </a:gridCol>
                <a:gridCol w="1483687">
                  <a:extLst>
                    <a:ext uri="{9D8B030D-6E8A-4147-A177-3AD203B41FA5}">
                      <a16:colId xmlns:a16="http://schemas.microsoft.com/office/drawing/2014/main" val="826441855"/>
                    </a:ext>
                  </a:extLst>
                </a:gridCol>
                <a:gridCol w="431368">
                  <a:extLst>
                    <a:ext uri="{9D8B030D-6E8A-4147-A177-3AD203B41FA5}">
                      <a16:colId xmlns:a16="http://schemas.microsoft.com/office/drawing/2014/main" val="1096987482"/>
                    </a:ext>
                  </a:extLst>
                </a:gridCol>
                <a:gridCol w="556604">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000" b="1" dirty="0" err="1">
                          <a:solidFill>
                            <a:srgbClr val="514A40"/>
                          </a:solidFill>
                        </a:rPr>
                        <a:t>row_id</a:t>
                      </a:r>
                      <a:endParaRPr lang="en-US" sz="10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000" b="1" dirty="0">
                          <a:solidFill>
                            <a:srgbClr val="514A40"/>
                          </a:solidFill>
                        </a:rPr>
                        <a:t>Course </a:t>
                      </a:r>
                    </a:p>
                    <a:p>
                      <a:pPr marL="0" lvl="0" indent="0" algn="l" rtl="0">
                        <a:lnSpc>
                          <a:spcPct val="115000"/>
                        </a:lnSpc>
                        <a:spcBef>
                          <a:spcPts val="400"/>
                        </a:spcBef>
                        <a:spcAft>
                          <a:spcPts val="0"/>
                        </a:spcAft>
                        <a:buNone/>
                      </a:pPr>
                      <a:r>
                        <a:rPr lang="en-CA" sz="1000" b="1" dirty="0">
                          <a:solidFill>
                            <a:srgbClr val="514A40"/>
                          </a:solidFill>
                        </a:rPr>
                        <a:t>Code</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Course</a:t>
                      </a:r>
                      <a:br>
                        <a:rPr lang="en-US" sz="1000" b="1" dirty="0">
                          <a:solidFill>
                            <a:srgbClr val="514A40"/>
                          </a:solidFill>
                        </a:rPr>
                      </a:br>
                      <a:r>
                        <a:rPr lang="en-US" sz="1000"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MSCS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250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74">
                                            <p:txEl>
                                              <p:pRg st="0" end="0"/>
                                            </p:txEl>
                                          </p:spTgt>
                                        </p:tgtEl>
                                        <p:attrNameLst>
                                          <p:attrName>style.visibility</p:attrName>
                                        </p:attrNameLst>
                                      </p:cBhvr>
                                      <p:to>
                                        <p:strVal val="visible"/>
                                      </p:to>
                                    </p:set>
                                    <p:animEffect transition="in" filter="barn(inVertical)">
                                      <p:cBhvr>
                                        <p:cTn id="7" dur="500"/>
                                        <p:tgtEl>
                                          <p:spTgt spid="474">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474">
                                            <p:txEl>
                                              <p:pRg st="6" end="6"/>
                                            </p:txEl>
                                          </p:spTgt>
                                        </p:tgtEl>
                                        <p:attrNameLst>
                                          <p:attrName>style.visibility</p:attrName>
                                        </p:attrNameLst>
                                      </p:cBhvr>
                                      <p:to>
                                        <p:strVal val="visible"/>
                                      </p:to>
                                    </p:set>
                                    <p:animEffect transition="in" filter="barn(inVertical)">
                                      <p:cBhvr>
                                        <p:cTn id="11" dur="500"/>
                                        <p:tgtEl>
                                          <p:spTgt spid="474">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74">
                                            <p:txEl>
                                              <p:pRg st="7" end="7"/>
                                            </p:txEl>
                                          </p:spTgt>
                                        </p:tgtEl>
                                        <p:attrNameLst>
                                          <p:attrName>style.visibility</p:attrName>
                                        </p:attrNameLst>
                                      </p:cBhvr>
                                      <p:to>
                                        <p:strVal val="visible"/>
                                      </p:to>
                                    </p:set>
                                    <p:animEffect transition="in" filter="barn(inVertical)">
                                      <p:cBhvr>
                                        <p:cTn id="16" dur="500"/>
                                        <p:tgtEl>
                                          <p:spTgt spid="474">
                                            <p:txEl>
                                              <p:pRg st="7" end="7"/>
                                            </p:txEl>
                                          </p:spTgt>
                                        </p:tgtEl>
                                      </p:cBhvr>
                                    </p:animEffect>
                                  </p:childTnLst>
                                </p:cTn>
                              </p:par>
                            </p:childTnLst>
                          </p:cTn>
                        </p:par>
                        <p:par>
                          <p:cTn id="17" fill="hold">
                            <p:stCondLst>
                              <p:cond delay="500"/>
                            </p:stCondLst>
                            <p:childTnLst>
                              <p:par>
                                <p:cTn id="18" presetID="16" presetClass="entr" presetSubtype="21" fill="hold" nodeType="afterEffect">
                                  <p:stCondLst>
                                    <p:cond delay="750"/>
                                  </p:stCondLst>
                                  <p:childTnLst>
                                    <p:set>
                                      <p:cBhvr>
                                        <p:cTn id="19" dur="1" fill="hold">
                                          <p:stCondLst>
                                            <p:cond delay="0"/>
                                          </p:stCondLst>
                                        </p:cTn>
                                        <p:tgtEl>
                                          <p:spTgt spid="474">
                                            <p:txEl>
                                              <p:pRg st="8" end="8"/>
                                            </p:txEl>
                                          </p:spTgt>
                                        </p:tgtEl>
                                        <p:attrNameLst>
                                          <p:attrName>style.visibility</p:attrName>
                                        </p:attrNameLst>
                                      </p:cBhvr>
                                      <p:to>
                                        <p:strVal val="visible"/>
                                      </p:to>
                                    </p:set>
                                    <p:animEffect transition="in" filter="barn(inVertical)">
                                      <p:cBhvr>
                                        <p:cTn id="20" dur="500"/>
                                        <p:tgtEl>
                                          <p:spTgt spid="4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92640" y="7315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Design Impacts</a:t>
            </a:r>
            <a:endParaRPr dirty="0"/>
          </a:p>
        </p:txBody>
      </p:sp>
      <p:sp>
        <p:nvSpPr>
          <p:cNvPr id="187" name="Google Shape;187;p28"/>
          <p:cNvSpPr txBox="1">
            <a:spLocks noGrp="1"/>
          </p:cNvSpPr>
          <p:nvPr>
            <p:ph type="body" idx="1"/>
          </p:nvPr>
        </p:nvSpPr>
        <p:spPr>
          <a:xfrm>
            <a:off x="392640" y="849784"/>
            <a:ext cx="8550192" cy="5002375"/>
          </a:xfrm>
          <a:prstGeom prst="rect">
            <a:avLst/>
          </a:prstGeom>
          <a:noFill/>
          <a:ln>
            <a:noFill/>
          </a:ln>
        </p:spPr>
        <p:txBody>
          <a:bodyPr spcFirstLastPara="1" wrap="square" lIns="91425" tIns="45700" rIns="91425" bIns="45700" anchor="t" anchorCtr="0">
            <a:noAutofit/>
          </a:bodyPr>
          <a:lstStyle/>
          <a:p>
            <a:pPr marL="342900" indent="-342900">
              <a:lnSpc>
                <a:spcPct val="150000"/>
              </a:lnSpc>
            </a:pPr>
            <a:r>
              <a:rPr lang="en-US" dirty="0"/>
              <a:t>Increased </a:t>
            </a:r>
            <a:r>
              <a:rPr lang="en-US" b="1" dirty="0"/>
              <a:t>Data Integrity</a:t>
            </a:r>
          </a:p>
          <a:p>
            <a:pPr marL="342900" indent="-342900">
              <a:lnSpc>
                <a:spcPct val="150000"/>
              </a:lnSpc>
            </a:pPr>
            <a:r>
              <a:rPr lang="en-US" dirty="0"/>
              <a:t>Decreased </a:t>
            </a:r>
            <a:r>
              <a:rPr lang="en-US" b="1" dirty="0"/>
              <a:t>Data Redundancy</a:t>
            </a:r>
          </a:p>
          <a:p>
            <a:pPr marL="342900" indent="-342900">
              <a:lnSpc>
                <a:spcPct val="150000"/>
              </a:lnSpc>
            </a:pPr>
            <a:r>
              <a:rPr lang="en-US" dirty="0"/>
              <a:t>Require less in </a:t>
            </a:r>
            <a:r>
              <a:rPr lang="en-US" b="1" dirty="0"/>
              <a:t>Data Storage</a:t>
            </a:r>
          </a:p>
          <a:p>
            <a:pPr marL="342900" indent="-342900">
              <a:lnSpc>
                <a:spcPct val="150000"/>
              </a:lnSpc>
            </a:pPr>
            <a:r>
              <a:rPr lang="en-US" dirty="0"/>
              <a:t>Filtering to keep high </a:t>
            </a:r>
            <a:r>
              <a:rPr lang="en-US" b="1" dirty="0"/>
              <a:t>Data Security</a:t>
            </a:r>
          </a:p>
          <a:p>
            <a:pPr marL="342900" indent="-342900">
              <a:lnSpc>
                <a:spcPct val="150000"/>
              </a:lnSpc>
            </a:pPr>
            <a:r>
              <a:rPr lang="en-US" dirty="0"/>
              <a:t>Ensure sensitive information applies </a:t>
            </a:r>
            <a:r>
              <a:rPr lang="en-US" b="1" dirty="0"/>
              <a:t>Data Obfuscation </a:t>
            </a:r>
            <a:r>
              <a:rPr lang="en-US" dirty="0"/>
              <a:t>techniques</a:t>
            </a:r>
          </a:p>
          <a:p>
            <a:pPr marL="342900" indent="-342900">
              <a:lnSpc>
                <a:spcPct val="150000"/>
              </a:lnSpc>
            </a:pPr>
            <a:endParaRPr lang="en-US" b="1" dirty="0"/>
          </a:p>
          <a:p>
            <a:pPr marL="342900" indent="-342900">
              <a:lnSpc>
                <a:spcPct val="150000"/>
              </a:lnSpc>
            </a:pPr>
            <a:endParaRPr lang="en-US" b="1" dirty="0"/>
          </a:p>
        </p:txBody>
      </p:sp>
      <p:sp>
        <p:nvSpPr>
          <p:cNvPr id="188" name="Google Shape;188;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barn(inVertical)">
                                      <p:cBhvr>
                                        <p:cTn id="7" dur="500"/>
                                        <p:tgtEl>
                                          <p:spTgt spid="187">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animEffect transition="in" filter="barn(inVertical)">
                                      <p:cBhvr>
                                        <p:cTn id="11" dur="500"/>
                                        <p:tgtEl>
                                          <p:spTgt spid="187">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animEffect transition="in" filter="barn(inVertical)">
                                      <p:cBhvr>
                                        <p:cTn id="15" dur="500"/>
                                        <p:tgtEl>
                                          <p:spTgt spid="187">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animEffect transition="in" filter="barn(inVertical)">
                                      <p:cBhvr>
                                        <p:cTn id="19" dur="500"/>
                                        <p:tgtEl>
                                          <p:spTgt spid="187">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animEffect transition="in" filter="barn(inVertical)">
                                      <p:cBhvr>
                                        <p:cTn id="23" dur="500"/>
                                        <p:tgtEl>
                                          <p:spTgt spid="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5"/>
          <p:cNvSpPr txBox="1">
            <a:spLocks noGrp="1"/>
          </p:cNvSpPr>
          <p:nvPr>
            <p:ph type="title"/>
          </p:nvPr>
        </p:nvSpPr>
        <p:spPr>
          <a:xfrm>
            <a:off x="473342" y="154013"/>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Normalization - Second Normal Form (2NF)</a:t>
            </a:r>
            <a:endParaRPr/>
          </a:p>
        </p:txBody>
      </p:sp>
      <p:sp>
        <p:nvSpPr>
          <p:cNvPr id="483" name="Google Shape;483;p65"/>
          <p:cNvSpPr txBox="1">
            <a:spLocks noGrp="1"/>
          </p:cNvSpPr>
          <p:nvPr>
            <p:ph type="body" idx="1"/>
          </p:nvPr>
        </p:nvSpPr>
        <p:spPr>
          <a:xfrm>
            <a:off x="356066" y="1015919"/>
            <a:ext cx="8458800" cy="495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300" dirty="0"/>
              <a:t>Let’s list each of the non-key attributes and see if there are any </a:t>
            </a:r>
            <a:r>
              <a:rPr lang="en-US" sz="2300" b="1" dirty="0">
                <a:latin typeface="Lato"/>
                <a:ea typeface="Lato"/>
                <a:cs typeface="Lato"/>
                <a:sym typeface="Lato"/>
              </a:rPr>
              <a:t>Partial Functional Dependencies</a:t>
            </a:r>
            <a:r>
              <a:rPr lang="en-US" sz="2300" dirty="0"/>
              <a:t> on the composite keys:</a:t>
            </a:r>
            <a:endParaRPr sz="2300" dirty="0"/>
          </a:p>
          <a:p>
            <a:pPr marL="0" lvl="0" indent="0" algn="l" rtl="0">
              <a:lnSpc>
                <a:spcPct val="115000"/>
              </a:lnSpc>
              <a:spcBef>
                <a:spcPts val="0"/>
              </a:spcBef>
              <a:spcAft>
                <a:spcPts val="0"/>
              </a:spcAft>
              <a:buNone/>
            </a:pPr>
            <a:endParaRPr sz="2300" dirty="0"/>
          </a:p>
          <a:p>
            <a:pPr marL="0" lvl="0" indent="0" algn="l" rtl="0">
              <a:lnSpc>
                <a:spcPct val="115000"/>
              </a:lnSpc>
              <a:spcBef>
                <a:spcPts val="0"/>
              </a:spcBef>
              <a:spcAft>
                <a:spcPts val="0"/>
              </a:spcAft>
              <a:buNone/>
            </a:pPr>
            <a:r>
              <a:rPr lang="en-US" sz="2300" b="1" dirty="0">
                <a:latin typeface="Lato"/>
                <a:ea typeface="Lato"/>
                <a:cs typeface="Lato"/>
                <a:sym typeface="Lato"/>
              </a:rPr>
              <a:t>Course</a:t>
            </a:r>
            <a:r>
              <a:rPr lang="en-US" sz="2300" dirty="0"/>
              <a:t>: </a:t>
            </a:r>
            <a:endParaRPr sz="2300" dirty="0"/>
          </a:p>
          <a:p>
            <a:pPr marL="0" lvl="0" indent="0" algn="l" rtl="0">
              <a:lnSpc>
                <a:spcPct val="115000"/>
              </a:lnSpc>
              <a:spcBef>
                <a:spcPts val="0"/>
              </a:spcBef>
              <a:spcAft>
                <a:spcPts val="0"/>
              </a:spcAft>
              <a:buNone/>
            </a:pPr>
            <a:r>
              <a:rPr lang="en-US" sz="2300" dirty="0"/>
              <a:t>Is directly related to </a:t>
            </a:r>
            <a:r>
              <a:rPr lang="en-US" sz="2300" b="1" dirty="0">
                <a:latin typeface="Lato"/>
                <a:ea typeface="Lato"/>
                <a:cs typeface="Lato"/>
                <a:sym typeface="Lato"/>
              </a:rPr>
              <a:t>Code</a:t>
            </a:r>
            <a:r>
              <a:rPr lang="en-US" sz="2300" dirty="0"/>
              <a:t>.</a:t>
            </a:r>
            <a:endParaRPr sz="2300" dirty="0"/>
          </a:p>
          <a:p>
            <a:pPr marL="0" lvl="0" indent="0" algn="l" rtl="0">
              <a:lnSpc>
                <a:spcPct val="115000"/>
              </a:lnSpc>
              <a:spcBef>
                <a:spcPts val="0"/>
              </a:spcBef>
              <a:spcAft>
                <a:spcPts val="0"/>
              </a:spcAft>
              <a:buNone/>
            </a:pPr>
            <a:endParaRPr sz="2300" dirty="0"/>
          </a:p>
          <a:p>
            <a:pPr marL="0" lvl="0" indent="0" algn="l" rtl="0">
              <a:lnSpc>
                <a:spcPct val="115000"/>
              </a:lnSpc>
              <a:spcBef>
                <a:spcPts val="0"/>
              </a:spcBef>
              <a:spcAft>
                <a:spcPts val="0"/>
              </a:spcAft>
              <a:buNone/>
            </a:pPr>
            <a:r>
              <a:rPr lang="en-US" sz="2300" b="1" dirty="0">
                <a:solidFill>
                  <a:srgbClr val="C00000"/>
                </a:solidFill>
              </a:rPr>
              <a:t>Example: </a:t>
            </a:r>
            <a:endParaRPr sz="2300" b="1" dirty="0">
              <a:solidFill>
                <a:srgbClr val="C00000"/>
              </a:solidFill>
            </a:endParaRPr>
          </a:p>
          <a:p>
            <a:pPr marL="0" lvl="0" indent="0" algn="l" rtl="0">
              <a:lnSpc>
                <a:spcPct val="115000"/>
              </a:lnSpc>
              <a:spcBef>
                <a:spcPts val="0"/>
              </a:spcBef>
              <a:spcAft>
                <a:spcPts val="0"/>
              </a:spcAft>
              <a:buNone/>
            </a:pPr>
            <a:r>
              <a:rPr lang="en-US" sz="2300" dirty="0"/>
              <a:t>'Database' is related to 'DBMS'</a:t>
            </a:r>
            <a:endParaRPr sz="2300" b="1" dirty="0">
              <a:latin typeface="Lato"/>
              <a:ea typeface="Lato"/>
              <a:cs typeface="Lato"/>
              <a:sym typeface="Lato"/>
            </a:endParaRPr>
          </a:p>
          <a:p>
            <a:pPr marL="0" lvl="0" indent="0" algn="l" rtl="0">
              <a:lnSpc>
                <a:spcPct val="115000"/>
              </a:lnSpc>
              <a:spcBef>
                <a:spcPts val="0"/>
              </a:spcBef>
              <a:spcAft>
                <a:spcPts val="0"/>
              </a:spcAft>
              <a:buNone/>
            </a:pPr>
            <a:endParaRPr sz="2300" b="1" dirty="0">
              <a:latin typeface="Lato"/>
              <a:ea typeface="Lato"/>
              <a:cs typeface="Lato"/>
              <a:sym typeface="Lato"/>
            </a:endParaRPr>
          </a:p>
          <a:p>
            <a:pPr marL="0" lvl="0" indent="0" algn="l" rtl="0">
              <a:lnSpc>
                <a:spcPct val="115000"/>
              </a:lnSpc>
              <a:spcBef>
                <a:spcPts val="0"/>
              </a:spcBef>
              <a:spcAft>
                <a:spcPts val="0"/>
              </a:spcAft>
              <a:buNone/>
            </a:pPr>
            <a:r>
              <a:rPr lang="en-US" sz="2300" b="1" dirty="0">
                <a:latin typeface="Lato"/>
                <a:ea typeface="Lato"/>
                <a:cs typeface="Lato"/>
                <a:sym typeface="Lato"/>
              </a:rPr>
              <a:t>Date Completed</a:t>
            </a:r>
            <a:r>
              <a:rPr lang="en-US" sz="2300" dirty="0"/>
              <a:t>, </a:t>
            </a:r>
            <a:r>
              <a:rPr lang="en-US" sz="2300" b="1" dirty="0">
                <a:latin typeface="Lato"/>
                <a:ea typeface="Lato"/>
                <a:cs typeface="Lato"/>
                <a:sym typeface="Lato"/>
              </a:rPr>
              <a:t>Mark</a:t>
            </a:r>
            <a:r>
              <a:rPr lang="en-US" sz="2300" dirty="0"/>
              <a:t>, and </a:t>
            </a:r>
            <a:r>
              <a:rPr lang="en-US" sz="2300" b="1" dirty="0">
                <a:latin typeface="Lato"/>
                <a:ea typeface="Lato"/>
                <a:cs typeface="Lato"/>
                <a:sym typeface="Lato"/>
              </a:rPr>
              <a:t>Fee</a:t>
            </a:r>
            <a:r>
              <a:rPr lang="en-US" sz="2300" dirty="0"/>
              <a:t>: Are all related to </a:t>
            </a:r>
            <a:r>
              <a:rPr lang="en-US" sz="2300" u="sng" dirty="0"/>
              <a:t>BOTH</a:t>
            </a:r>
            <a:r>
              <a:rPr lang="en-US" sz="2300" dirty="0"/>
              <a:t> </a:t>
            </a:r>
            <a:r>
              <a:rPr lang="en-US" sz="2300" b="1" dirty="0" err="1">
                <a:latin typeface="Lato"/>
                <a:ea typeface="Lato"/>
                <a:cs typeface="Lato"/>
                <a:sym typeface="Lato"/>
              </a:rPr>
              <a:t>EmpID</a:t>
            </a:r>
            <a:r>
              <a:rPr lang="en-US" sz="2300" b="1" dirty="0">
                <a:latin typeface="Lato"/>
                <a:ea typeface="Lato"/>
                <a:cs typeface="Lato"/>
                <a:sym typeface="Lato"/>
              </a:rPr>
              <a:t> </a:t>
            </a:r>
            <a:r>
              <a:rPr lang="en-US" sz="2300" dirty="0"/>
              <a:t>and </a:t>
            </a:r>
            <a:r>
              <a:rPr lang="en-US" sz="2300" b="1" dirty="0">
                <a:latin typeface="Lato"/>
                <a:ea typeface="Lato"/>
                <a:cs typeface="Lato"/>
                <a:sym typeface="Lato"/>
              </a:rPr>
              <a:t>Code</a:t>
            </a:r>
            <a:r>
              <a:rPr lang="en-US" sz="2300" dirty="0"/>
              <a:t>.</a:t>
            </a:r>
            <a:endParaRPr sz="2300" dirty="0"/>
          </a:p>
        </p:txBody>
      </p:sp>
      <p:sp>
        <p:nvSpPr>
          <p:cNvPr id="484" name="Google Shape;484;p6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30</a:t>
            </a:fld>
            <a:endParaRPr/>
          </a:p>
        </p:txBody>
      </p:sp>
      <p:graphicFrame>
        <p:nvGraphicFramePr>
          <p:cNvPr id="2" name="Table 1">
            <a:extLst>
              <a:ext uri="{FF2B5EF4-FFF2-40B4-BE49-F238E27FC236}">
                <a16:creationId xmlns:a16="http://schemas.microsoft.com/office/drawing/2014/main" id="{6C562BF5-1A3C-6B60-3F6D-764575715AAB}"/>
              </a:ext>
            </a:extLst>
          </p:cNvPr>
          <p:cNvGraphicFramePr>
            <a:graphicFrameLocks noGrp="1"/>
          </p:cNvGraphicFramePr>
          <p:nvPr>
            <p:extLst>
              <p:ext uri="{D42A27DB-BD31-4B8C-83A1-F6EECF244321}">
                <p14:modId xmlns:p14="http://schemas.microsoft.com/office/powerpoint/2010/main" val="98336692"/>
              </p:ext>
            </p:extLst>
          </p:nvPr>
        </p:nvGraphicFramePr>
        <p:xfrm>
          <a:off x="4572000" y="2029790"/>
          <a:ext cx="4506323" cy="2444369"/>
        </p:xfrm>
        <a:graphic>
          <a:graphicData uri="http://schemas.openxmlformats.org/drawingml/2006/table">
            <a:tbl>
              <a:tblPr>
                <a:noFill/>
                <a:tableStyleId>{D1F4F77D-2CC4-41CF-AD64-CBEB05C9B9B5}</a:tableStyleId>
              </a:tblPr>
              <a:tblGrid>
                <a:gridCol w="418732">
                  <a:extLst>
                    <a:ext uri="{9D8B030D-6E8A-4147-A177-3AD203B41FA5}">
                      <a16:colId xmlns:a16="http://schemas.microsoft.com/office/drawing/2014/main" val="1492891945"/>
                    </a:ext>
                  </a:extLst>
                </a:gridCol>
                <a:gridCol w="422695">
                  <a:extLst>
                    <a:ext uri="{9D8B030D-6E8A-4147-A177-3AD203B41FA5}">
                      <a16:colId xmlns:a16="http://schemas.microsoft.com/office/drawing/2014/main" val="4120079643"/>
                    </a:ext>
                  </a:extLst>
                </a:gridCol>
                <a:gridCol w="621102">
                  <a:extLst>
                    <a:ext uri="{9D8B030D-6E8A-4147-A177-3AD203B41FA5}">
                      <a16:colId xmlns:a16="http://schemas.microsoft.com/office/drawing/2014/main" val="825962682"/>
                    </a:ext>
                  </a:extLst>
                </a:gridCol>
                <a:gridCol w="1026543">
                  <a:extLst>
                    <a:ext uri="{9D8B030D-6E8A-4147-A177-3AD203B41FA5}">
                      <a16:colId xmlns:a16="http://schemas.microsoft.com/office/drawing/2014/main" val="3840659260"/>
                    </a:ext>
                  </a:extLst>
                </a:gridCol>
                <a:gridCol w="836762">
                  <a:extLst>
                    <a:ext uri="{9D8B030D-6E8A-4147-A177-3AD203B41FA5}">
                      <a16:colId xmlns:a16="http://schemas.microsoft.com/office/drawing/2014/main" val="826441855"/>
                    </a:ext>
                  </a:extLst>
                </a:gridCol>
                <a:gridCol w="733852">
                  <a:extLst>
                    <a:ext uri="{9D8B030D-6E8A-4147-A177-3AD203B41FA5}">
                      <a16:colId xmlns:a16="http://schemas.microsoft.com/office/drawing/2014/main" val="1096987482"/>
                    </a:ext>
                  </a:extLst>
                </a:gridCol>
                <a:gridCol w="446637">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100" b="1" dirty="0" err="1">
                          <a:solidFill>
                            <a:srgbClr val="514A40"/>
                          </a:solidFill>
                        </a:rPr>
                        <a:t>row_id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err="1">
                          <a:solidFill>
                            <a:srgbClr val="514A40"/>
                          </a:solidFill>
                        </a:rPr>
                        <a:t>CourseCode</a:t>
                      </a: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a:t>
                      </a:r>
                      <a:br>
                        <a:rPr lang="en-US" sz="1100" b="1" dirty="0">
                          <a:solidFill>
                            <a:srgbClr val="514A40"/>
                          </a:solidFill>
                        </a:rPr>
                      </a:br>
                      <a:r>
                        <a:rPr lang="en-US" sz="1100"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MSCS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250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83">
                                            <p:txEl>
                                              <p:pRg st="0" end="0"/>
                                            </p:txEl>
                                          </p:spTgt>
                                        </p:tgtEl>
                                        <p:attrNameLst>
                                          <p:attrName>style.visibility</p:attrName>
                                        </p:attrNameLst>
                                      </p:cBhvr>
                                      <p:to>
                                        <p:strVal val="visible"/>
                                      </p:to>
                                    </p:set>
                                    <p:animEffect transition="in" filter="barn(inVertical)">
                                      <p:cBhvr>
                                        <p:cTn id="7" dur="500"/>
                                        <p:tgtEl>
                                          <p:spTgt spid="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3">
                                            <p:txEl>
                                              <p:pRg st="2" end="2"/>
                                            </p:txEl>
                                          </p:spTgt>
                                        </p:tgtEl>
                                        <p:attrNameLst>
                                          <p:attrName>style.visibility</p:attrName>
                                        </p:attrNameLst>
                                      </p:cBhvr>
                                      <p:to>
                                        <p:strVal val="visible"/>
                                      </p:to>
                                    </p:set>
                                    <p:animEffect transition="in" filter="barn(inVertical)">
                                      <p:cBhvr>
                                        <p:cTn id="12" dur="500"/>
                                        <p:tgtEl>
                                          <p:spTgt spid="48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83">
                                            <p:txEl>
                                              <p:pRg st="3" end="3"/>
                                            </p:txEl>
                                          </p:spTgt>
                                        </p:tgtEl>
                                        <p:attrNameLst>
                                          <p:attrName>style.visibility</p:attrName>
                                        </p:attrNameLst>
                                      </p:cBhvr>
                                      <p:to>
                                        <p:strVal val="visible"/>
                                      </p:to>
                                    </p:set>
                                    <p:animEffect transition="in" filter="barn(inVertical)">
                                      <p:cBhvr>
                                        <p:cTn id="15" dur="500"/>
                                        <p:tgtEl>
                                          <p:spTgt spid="483">
                                            <p:txEl>
                                              <p:pRg st="3" end="3"/>
                                            </p:txEl>
                                          </p:spTgt>
                                        </p:tgtEl>
                                      </p:cBhvr>
                                    </p:animEffect>
                                  </p:childTnLst>
                                </p:cTn>
                              </p:par>
                            </p:childTnLst>
                          </p:cTn>
                        </p:par>
                        <p:par>
                          <p:cTn id="16" fill="hold">
                            <p:stCondLst>
                              <p:cond delay="500"/>
                            </p:stCondLst>
                            <p:childTnLst>
                              <p:par>
                                <p:cTn id="17" presetID="16" presetClass="entr" presetSubtype="21" fill="hold" nodeType="afterEffect">
                                  <p:stCondLst>
                                    <p:cond delay="750"/>
                                  </p:stCondLst>
                                  <p:childTnLst>
                                    <p:set>
                                      <p:cBhvr>
                                        <p:cTn id="18" dur="1" fill="hold">
                                          <p:stCondLst>
                                            <p:cond delay="0"/>
                                          </p:stCondLst>
                                        </p:cTn>
                                        <p:tgtEl>
                                          <p:spTgt spid="483">
                                            <p:txEl>
                                              <p:pRg st="5" end="5"/>
                                            </p:txEl>
                                          </p:spTgt>
                                        </p:tgtEl>
                                        <p:attrNameLst>
                                          <p:attrName>style.visibility</p:attrName>
                                        </p:attrNameLst>
                                      </p:cBhvr>
                                      <p:to>
                                        <p:strVal val="visible"/>
                                      </p:to>
                                    </p:set>
                                    <p:animEffect transition="in" filter="barn(inVertical)">
                                      <p:cBhvr>
                                        <p:cTn id="19" dur="500"/>
                                        <p:tgtEl>
                                          <p:spTgt spid="483">
                                            <p:txEl>
                                              <p:pRg st="5" end="5"/>
                                            </p:txEl>
                                          </p:spTgt>
                                        </p:tgtEl>
                                      </p:cBhvr>
                                    </p:animEffect>
                                  </p:childTnLst>
                                </p:cTn>
                              </p:par>
                              <p:par>
                                <p:cTn id="20" presetID="16" presetClass="entr" presetSubtype="21" fill="hold" nodeType="withEffect">
                                  <p:stCondLst>
                                    <p:cond delay="750"/>
                                  </p:stCondLst>
                                  <p:childTnLst>
                                    <p:set>
                                      <p:cBhvr>
                                        <p:cTn id="21" dur="1" fill="hold">
                                          <p:stCondLst>
                                            <p:cond delay="0"/>
                                          </p:stCondLst>
                                        </p:cTn>
                                        <p:tgtEl>
                                          <p:spTgt spid="483">
                                            <p:txEl>
                                              <p:pRg st="6" end="6"/>
                                            </p:txEl>
                                          </p:spTgt>
                                        </p:tgtEl>
                                        <p:attrNameLst>
                                          <p:attrName>style.visibility</p:attrName>
                                        </p:attrNameLst>
                                      </p:cBhvr>
                                      <p:to>
                                        <p:strVal val="visible"/>
                                      </p:to>
                                    </p:set>
                                    <p:animEffect transition="in" filter="barn(inVertical)">
                                      <p:cBhvr>
                                        <p:cTn id="22" dur="500"/>
                                        <p:tgtEl>
                                          <p:spTgt spid="48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83">
                                            <p:txEl>
                                              <p:pRg st="8" end="8"/>
                                            </p:txEl>
                                          </p:spTgt>
                                        </p:tgtEl>
                                        <p:attrNameLst>
                                          <p:attrName>style.visibility</p:attrName>
                                        </p:attrNameLst>
                                      </p:cBhvr>
                                      <p:to>
                                        <p:strVal val="visible"/>
                                      </p:to>
                                    </p:set>
                                    <p:animEffect transition="in" filter="barn(inVertical)">
                                      <p:cBhvr>
                                        <p:cTn id="27" dur="500"/>
                                        <p:tgtEl>
                                          <p:spTgt spid="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6"/>
          <p:cNvSpPr txBox="1">
            <a:spLocks noGrp="1"/>
          </p:cNvSpPr>
          <p:nvPr>
            <p:ph type="title"/>
          </p:nvPr>
        </p:nvSpPr>
        <p:spPr>
          <a:xfrm>
            <a:off x="519627"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Second Normal Form (2NF)</a:t>
            </a:r>
            <a:endParaRPr dirty="0"/>
          </a:p>
        </p:txBody>
      </p:sp>
      <p:sp>
        <p:nvSpPr>
          <p:cNvPr id="491" name="Google Shape;491;p66"/>
          <p:cNvSpPr txBox="1">
            <a:spLocks noGrp="1"/>
          </p:cNvSpPr>
          <p:nvPr>
            <p:ph type="body" idx="1"/>
          </p:nvPr>
        </p:nvSpPr>
        <p:spPr>
          <a:xfrm>
            <a:off x="455896" y="868459"/>
            <a:ext cx="8458800" cy="169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200" dirty="0"/>
              <a:t>Why are </a:t>
            </a:r>
            <a:r>
              <a:rPr lang="en-US" sz="2200" b="1" dirty="0">
                <a:latin typeface="Lato"/>
                <a:ea typeface="Lato"/>
                <a:cs typeface="Lato"/>
                <a:sym typeface="Lato"/>
              </a:rPr>
              <a:t> Date Completed</a:t>
            </a:r>
            <a:r>
              <a:rPr lang="en-US" sz="2200" dirty="0"/>
              <a:t>, </a:t>
            </a:r>
            <a:r>
              <a:rPr lang="en-US" sz="2200" b="1" dirty="0">
                <a:latin typeface="Lato"/>
                <a:ea typeface="Lato"/>
                <a:cs typeface="Lato"/>
                <a:sym typeface="Lato"/>
              </a:rPr>
              <a:t>Mark</a:t>
            </a:r>
            <a:r>
              <a:rPr lang="en-US" sz="2200" dirty="0"/>
              <a:t>, and </a:t>
            </a:r>
            <a:r>
              <a:rPr lang="en-US" sz="2200" b="1" dirty="0">
                <a:latin typeface="Lato"/>
                <a:ea typeface="Lato"/>
                <a:cs typeface="Lato"/>
                <a:sym typeface="Lato"/>
              </a:rPr>
              <a:t>Fee</a:t>
            </a:r>
            <a:r>
              <a:rPr lang="en-US" sz="2200" dirty="0"/>
              <a:t> related to both </a:t>
            </a:r>
            <a:r>
              <a:rPr lang="en-US" sz="2200" b="1" dirty="0" err="1">
                <a:latin typeface="Lato"/>
                <a:ea typeface="Lato"/>
                <a:cs typeface="Lato"/>
                <a:sym typeface="Lato"/>
              </a:rPr>
              <a:t>EmpID</a:t>
            </a:r>
            <a:r>
              <a:rPr lang="en-US" sz="2200" b="1" dirty="0">
                <a:latin typeface="Lato"/>
                <a:ea typeface="Lato"/>
                <a:cs typeface="Lato"/>
                <a:sym typeface="Lato"/>
              </a:rPr>
              <a:t> </a:t>
            </a:r>
            <a:r>
              <a:rPr lang="en-US" sz="2200" dirty="0"/>
              <a:t>and </a:t>
            </a:r>
            <a:r>
              <a:rPr lang="en-US" sz="2200" b="1" dirty="0">
                <a:latin typeface="Lato"/>
                <a:ea typeface="Lato"/>
                <a:cs typeface="Lato"/>
                <a:sym typeface="Lato"/>
              </a:rPr>
              <a:t>Code</a:t>
            </a:r>
            <a:r>
              <a:rPr lang="en-US" sz="2200" dirty="0"/>
              <a:t> and not just partially?</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r>
              <a:rPr lang="en-US" sz="2200" dirty="0"/>
              <a:t>Let’s ask ourselves what a </a:t>
            </a:r>
            <a:r>
              <a:rPr lang="en-US" sz="2200" b="1" dirty="0">
                <a:latin typeface="Lato"/>
                <a:ea typeface="Lato"/>
                <a:cs typeface="Lato"/>
                <a:sym typeface="Lato"/>
              </a:rPr>
              <a:t>Mark </a:t>
            </a:r>
            <a:r>
              <a:rPr lang="en-US" sz="2200" dirty="0"/>
              <a:t>means in context of key column?</a:t>
            </a:r>
            <a:endParaRPr sz="2200" dirty="0"/>
          </a:p>
        </p:txBody>
      </p:sp>
      <p:sp>
        <p:nvSpPr>
          <p:cNvPr id="492" name="Google Shape;492;p6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31</a:t>
            </a:fld>
            <a:endParaRPr/>
          </a:p>
        </p:txBody>
      </p:sp>
      <p:graphicFrame>
        <p:nvGraphicFramePr>
          <p:cNvPr id="493" name="Google Shape;493;p66"/>
          <p:cNvGraphicFramePr/>
          <p:nvPr>
            <p:extLst>
              <p:ext uri="{D42A27DB-BD31-4B8C-83A1-F6EECF244321}">
                <p14:modId xmlns:p14="http://schemas.microsoft.com/office/powerpoint/2010/main" val="757720580"/>
              </p:ext>
            </p:extLst>
          </p:nvPr>
        </p:nvGraphicFramePr>
        <p:xfrm>
          <a:off x="578359" y="4624834"/>
          <a:ext cx="1806725" cy="554023"/>
        </p:xfrm>
        <a:graphic>
          <a:graphicData uri="http://schemas.openxmlformats.org/drawingml/2006/table">
            <a:tbl>
              <a:tblPr>
                <a:noFill/>
                <a:tableStyleId>{D1F4F77D-2CC4-41CF-AD64-CBEB05C9B9B5}</a:tableStyleId>
              </a:tblPr>
              <a:tblGrid>
                <a:gridCol w="689724">
                  <a:extLst>
                    <a:ext uri="{9D8B030D-6E8A-4147-A177-3AD203B41FA5}">
                      <a16:colId xmlns:a16="http://schemas.microsoft.com/office/drawing/2014/main" val="20000"/>
                    </a:ext>
                  </a:extLst>
                </a:gridCol>
                <a:gridCol w="605676">
                  <a:extLst>
                    <a:ext uri="{9D8B030D-6E8A-4147-A177-3AD203B41FA5}">
                      <a16:colId xmlns:a16="http://schemas.microsoft.com/office/drawing/2014/main" val="20001"/>
                    </a:ext>
                  </a:extLst>
                </a:gridCol>
                <a:gridCol w="511325">
                  <a:extLst>
                    <a:ext uri="{9D8B030D-6E8A-4147-A177-3AD203B41FA5}">
                      <a16:colId xmlns:a16="http://schemas.microsoft.com/office/drawing/2014/main" val="20002"/>
                    </a:ext>
                  </a:extLst>
                </a:gridCol>
              </a:tblGrid>
              <a:tr h="329550">
                <a:tc>
                  <a:txBody>
                    <a:bodyPr/>
                    <a:lstStyle/>
                    <a:p>
                      <a:pPr marL="0" lvl="0" indent="0" algn="l" rtl="0">
                        <a:lnSpc>
                          <a:spcPct val="115000"/>
                        </a:lnSpc>
                        <a:spcBef>
                          <a:spcPts val="300"/>
                        </a:spcBef>
                        <a:spcAft>
                          <a:spcPts val="0"/>
                        </a:spcAft>
                        <a:buNone/>
                      </a:pPr>
                      <a:r>
                        <a:rPr lang="en-US" b="1">
                          <a:solidFill>
                            <a:srgbClr val="514A40"/>
                          </a:solidFill>
                        </a:rPr>
                        <a:t>Emp ID</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b="1">
                          <a:solidFill>
                            <a:srgbClr val="514A40"/>
                          </a:solidFill>
                        </a:rPr>
                        <a:t>Code</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b="1">
                          <a:solidFill>
                            <a:srgbClr val="514A40"/>
                          </a:solidFill>
                        </a:rPr>
                        <a:t>Mark</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70550">
                <a:tc>
                  <a:txBody>
                    <a:bodyPr/>
                    <a:lstStyle/>
                    <a:p>
                      <a:pPr marL="0" lvl="0" indent="0" algn="l" rtl="0">
                        <a:lnSpc>
                          <a:spcPct val="115000"/>
                        </a:lnSpc>
                        <a:spcBef>
                          <a:spcPts val="300"/>
                        </a:spcBef>
                        <a:spcAft>
                          <a:spcPts val="0"/>
                        </a:spcAft>
                        <a:buNone/>
                      </a:pPr>
                      <a:r>
                        <a:rPr lang="en-US" dirty="0">
                          <a:solidFill>
                            <a:srgbClr val="514A40"/>
                          </a:solidFill>
                        </a:rPr>
                        <a:t>100</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dirty="0">
                          <a:solidFill>
                            <a:srgbClr val="514A40"/>
                          </a:solidFill>
                        </a:rPr>
                        <a:t>DBMS</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dirty="0">
                          <a:solidFill>
                            <a:srgbClr val="514A40"/>
                          </a:solidFill>
                        </a:rPr>
                        <a:t>78</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graphicFrame>
        <p:nvGraphicFramePr>
          <p:cNvPr id="494" name="Google Shape;494;p66"/>
          <p:cNvGraphicFramePr/>
          <p:nvPr>
            <p:extLst>
              <p:ext uri="{D42A27DB-BD31-4B8C-83A1-F6EECF244321}">
                <p14:modId xmlns:p14="http://schemas.microsoft.com/office/powerpoint/2010/main" val="3218582288"/>
              </p:ext>
            </p:extLst>
          </p:nvPr>
        </p:nvGraphicFramePr>
        <p:xfrm>
          <a:off x="578359" y="2679409"/>
          <a:ext cx="1106350" cy="448946"/>
        </p:xfrm>
        <a:graphic>
          <a:graphicData uri="http://schemas.openxmlformats.org/drawingml/2006/table">
            <a:tbl>
              <a:tblPr>
                <a:noFill/>
                <a:tableStyleId>{D1F4F77D-2CC4-41CF-AD64-CBEB05C9B9B5}</a:tableStyleId>
              </a:tblPr>
              <a:tblGrid>
                <a:gridCol w="564250">
                  <a:extLst>
                    <a:ext uri="{9D8B030D-6E8A-4147-A177-3AD203B41FA5}">
                      <a16:colId xmlns:a16="http://schemas.microsoft.com/office/drawing/2014/main" val="20000"/>
                    </a:ext>
                  </a:extLst>
                </a:gridCol>
                <a:gridCol w="542100">
                  <a:extLst>
                    <a:ext uri="{9D8B030D-6E8A-4147-A177-3AD203B41FA5}">
                      <a16:colId xmlns:a16="http://schemas.microsoft.com/office/drawing/2014/main" val="20001"/>
                    </a:ext>
                  </a:extLst>
                </a:gridCol>
              </a:tblGrid>
              <a:tr h="197625">
                <a:tc>
                  <a:txBody>
                    <a:bodyPr/>
                    <a:lstStyle/>
                    <a:p>
                      <a:pPr marL="0" lvl="0" indent="0" algn="l" rtl="0">
                        <a:lnSpc>
                          <a:spcPct val="115000"/>
                        </a:lnSpc>
                        <a:spcBef>
                          <a:spcPts val="300"/>
                        </a:spcBef>
                        <a:spcAft>
                          <a:spcPts val="0"/>
                        </a:spcAft>
                        <a:buNone/>
                      </a:pPr>
                      <a:r>
                        <a:rPr lang="en-US" b="1">
                          <a:solidFill>
                            <a:srgbClr val="514A40"/>
                          </a:solidFill>
                        </a:rPr>
                        <a:t>Code</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b="1">
                          <a:solidFill>
                            <a:srgbClr val="514A40"/>
                          </a:solidFill>
                        </a:rPr>
                        <a:t>Mark</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02275">
                <a:tc>
                  <a:txBody>
                    <a:bodyPr/>
                    <a:lstStyle/>
                    <a:p>
                      <a:pPr marL="0" lvl="0" indent="0" algn="l" rtl="0">
                        <a:lnSpc>
                          <a:spcPct val="115000"/>
                        </a:lnSpc>
                        <a:spcBef>
                          <a:spcPts val="300"/>
                        </a:spcBef>
                        <a:spcAft>
                          <a:spcPts val="0"/>
                        </a:spcAft>
                        <a:buNone/>
                      </a:pPr>
                      <a:r>
                        <a:rPr lang="en-US">
                          <a:solidFill>
                            <a:srgbClr val="514A40"/>
                          </a:solidFill>
                        </a:rPr>
                        <a:t>DB</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dirty="0">
                          <a:solidFill>
                            <a:srgbClr val="514A40"/>
                          </a:solidFill>
                        </a:rPr>
                        <a:t>78</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graphicFrame>
        <p:nvGraphicFramePr>
          <p:cNvPr id="495" name="Google Shape;495;p66"/>
          <p:cNvGraphicFramePr/>
          <p:nvPr>
            <p:extLst>
              <p:ext uri="{D42A27DB-BD31-4B8C-83A1-F6EECF244321}">
                <p14:modId xmlns:p14="http://schemas.microsoft.com/office/powerpoint/2010/main" val="1520971690"/>
              </p:ext>
            </p:extLst>
          </p:nvPr>
        </p:nvGraphicFramePr>
        <p:xfrm>
          <a:off x="578359" y="3621747"/>
          <a:ext cx="1240825" cy="507548"/>
        </p:xfrm>
        <a:graphic>
          <a:graphicData uri="http://schemas.openxmlformats.org/drawingml/2006/table">
            <a:tbl>
              <a:tblPr>
                <a:noFill/>
                <a:tableStyleId>{D1F4F77D-2CC4-41CF-AD64-CBEB05C9B9B5}</a:tableStyleId>
              </a:tblPr>
              <a:tblGrid>
                <a:gridCol w="704700">
                  <a:extLst>
                    <a:ext uri="{9D8B030D-6E8A-4147-A177-3AD203B41FA5}">
                      <a16:colId xmlns:a16="http://schemas.microsoft.com/office/drawing/2014/main" val="20000"/>
                    </a:ext>
                  </a:extLst>
                </a:gridCol>
                <a:gridCol w="536125">
                  <a:extLst>
                    <a:ext uri="{9D8B030D-6E8A-4147-A177-3AD203B41FA5}">
                      <a16:colId xmlns:a16="http://schemas.microsoft.com/office/drawing/2014/main" val="20001"/>
                    </a:ext>
                  </a:extLst>
                </a:gridCol>
              </a:tblGrid>
              <a:tr h="283075">
                <a:tc>
                  <a:txBody>
                    <a:bodyPr/>
                    <a:lstStyle/>
                    <a:p>
                      <a:pPr marL="0" lvl="0" indent="0" algn="l" rtl="0">
                        <a:lnSpc>
                          <a:spcPct val="115000"/>
                        </a:lnSpc>
                        <a:spcBef>
                          <a:spcPts val="300"/>
                        </a:spcBef>
                        <a:spcAft>
                          <a:spcPts val="0"/>
                        </a:spcAft>
                        <a:buNone/>
                      </a:pPr>
                      <a:r>
                        <a:rPr lang="en-US" b="1">
                          <a:solidFill>
                            <a:srgbClr val="514A40"/>
                          </a:solidFill>
                        </a:rPr>
                        <a:t>Emp ID</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b="1">
                          <a:solidFill>
                            <a:srgbClr val="514A40"/>
                          </a:solidFill>
                        </a:rPr>
                        <a:t>Mark</a:t>
                      </a:r>
                      <a:endParaRPr b="1">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46475">
                <a:tc>
                  <a:txBody>
                    <a:bodyPr/>
                    <a:lstStyle/>
                    <a:p>
                      <a:pPr marL="0" lvl="0" indent="0" algn="l" rtl="0">
                        <a:lnSpc>
                          <a:spcPct val="115000"/>
                        </a:lnSpc>
                        <a:spcBef>
                          <a:spcPts val="300"/>
                        </a:spcBef>
                        <a:spcAft>
                          <a:spcPts val="0"/>
                        </a:spcAft>
                        <a:buNone/>
                      </a:pPr>
                      <a:r>
                        <a:rPr lang="en-US">
                          <a:solidFill>
                            <a:srgbClr val="514A40"/>
                          </a:solidFill>
                        </a:rPr>
                        <a:t>100</a:t>
                      </a:r>
                      <a:endParaRPr>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300"/>
                        </a:spcBef>
                        <a:spcAft>
                          <a:spcPts val="0"/>
                        </a:spcAft>
                        <a:buNone/>
                      </a:pPr>
                      <a:r>
                        <a:rPr lang="en-US" dirty="0">
                          <a:solidFill>
                            <a:srgbClr val="514A40"/>
                          </a:solidFill>
                        </a:rPr>
                        <a:t>78</a:t>
                      </a:r>
                      <a:endParaRPr dirty="0">
                        <a:solidFill>
                          <a:srgbClr val="514A40"/>
                        </a:solidFill>
                      </a:endParaRPr>
                    </a:p>
                  </a:txBody>
                  <a:tcPr marL="4570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sp>
        <p:nvSpPr>
          <p:cNvPr id="496" name="Google Shape;496;p66"/>
          <p:cNvSpPr txBox="1"/>
          <p:nvPr/>
        </p:nvSpPr>
        <p:spPr>
          <a:xfrm>
            <a:off x="3212046" y="2702809"/>
            <a:ext cx="5316900" cy="52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a:solidFill>
                  <a:schemeClr val="accent1"/>
                </a:solidFill>
                <a:latin typeface="Lato Light"/>
                <a:ea typeface="Lato Light"/>
                <a:cs typeface="Lato Light"/>
                <a:sym typeface="Lato Light"/>
              </a:rPr>
              <a:t>A </a:t>
            </a:r>
            <a:r>
              <a:rPr lang="en-US" sz="2200" b="1">
                <a:solidFill>
                  <a:schemeClr val="accent1"/>
                </a:solidFill>
                <a:latin typeface="Lato"/>
                <a:ea typeface="Lato"/>
                <a:cs typeface="Lato"/>
                <a:sym typeface="Lato"/>
              </a:rPr>
              <a:t>Mark </a:t>
            </a:r>
            <a:r>
              <a:rPr lang="en-US" sz="2200">
                <a:solidFill>
                  <a:schemeClr val="accent1"/>
                </a:solidFill>
                <a:latin typeface="Lato Light"/>
                <a:ea typeface="Lato Light"/>
                <a:cs typeface="Lato Light"/>
                <a:sym typeface="Lato Light"/>
              </a:rPr>
              <a:t>in a </a:t>
            </a:r>
            <a:r>
              <a:rPr lang="en-US" sz="2200" b="1">
                <a:solidFill>
                  <a:schemeClr val="accent1"/>
                </a:solidFill>
                <a:highlight>
                  <a:srgbClr val="D9EAD3"/>
                </a:highlight>
                <a:latin typeface="Lato"/>
                <a:ea typeface="Lato"/>
                <a:cs typeface="Lato"/>
                <a:sym typeface="Lato"/>
              </a:rPr>
              <a:t>DB </a:t>
            </a:r>
            <a:r>
              <a:rPr lang="en-US" sz="2200">
                <a:solidFill>
                  <a:schemeClr val="accent1"/>
                </a:solidFill>
                <a:highlight>
                  <a:srgbClr val="D9EAD3"/>
                </a:highlight>
                <a:latin typeface="Lato Light"/>
                <a:ea typeface="Lato Light"/>
                <a:cs typeface="Lato Light"/>
                <a:sym typeface="Lato Light"/>
              </a:rPr>
              <a:t>course</a:t>
            </a:r>
            <a:r>
              <a:rPr lang="en-US" sz="2200">
                <a:solidFill>
                  <a:schemeClr val="accent1"/>
                </a:solidFill>
                <a:latin typeface="Lato Light"/>
                <a:ea typeface="Lato Light"/>
                <a:cs typeface="Lato Light"/>
                <a:sym typeface="Lato Light"/>
              </a:rPr>
              <a:t>, but whose </a:t>
            </a:r>
            <a:r>
              <a:rPr lang="en-US" sz="2200" b="1">
                <a:solidFill>
                  <a:schemeClr val="accent1"/>
                </a:solidFill>
                <a:latin typeface="Lato"/>
                <a:ea typeface="Lato"/>
                <a:cs typeface="Lato"/>
                <a:sym typeface="Lato"/>
              </a:rPr>
              <a:t>Mark</a:t>
            </a:r>
            <a:r>
              <a:rPr lang="en-US" sz="2200">
                <a:solidFill>
                  <a:schemeClr val="accent1"/>
                </a:solidFill>
                <a:latin typeface="Lato Light"/>
                <a:ea typeface="Lato Light"/>
                <a:cs typeface="Lato Light"/>
                <a:sym typeface="Lato Light"/>
              </a:rPr>
              <a:t>?</a:t>
            </a:r>
            <a:endParaRPr/>
          </a:p>
        </p:txBody>
      </p:sp>
      <p:cxnSp>
        <p:nvCxnSpPr>
          <p:cNvPr id="497" name="Google Shape;497;p66"/>
          <p:cNvCxnSpPr>
            <a:endCxn id="496" idx="1"/>
          </p:cNvCxnSpPr>
          <p:nvPr/>
        </p:nvCxnSpPr>
        <p:spPr>
          <a:xfrm>
            <a:off x="1749246" y="2965159"/>
            <a:ext cx="1462800" cy="0"/>
          </a:xfrm>
          <a:prstGeom prst="straightConnector1">
            <a:avLst/>
          </a:prstGeom>
          <a:noFill/>
          <a:ln w="38100" cap="flat" cmpd="sng">
            <a:solidFill>
              <a:schemeClr val="dk2"/>
            </a:solidFill>
            <a:prstDash val="solid"/>
            <a:round/>
            <a:headEnd type="none" w="med" len="med"/>
            <a:tailEnd type="triangle" w="med" len="med"/>
          </a:ln>
        </p:spPr>
      </p:cxnSp>
      <p:cxnSp>
        <p:nvCxnSpPr>
          <p:cNvPr id="498" name="Google Shape;498;p66"/>
          <p:cNvCxnSpPr>
            <a:endCxn id="499" idx="1"/>
          </p:cNvCxnSpPr>
          <p:nvPr/>
        </p:nvCxnSpPr>
        <p:spPr>
          <a:xfrm>
            <a:off x="1873746" y="3931784"/>
            <a:ext cx="729000" cy="300"/>
          </a:xfrm>
          <a:prstGeom prst="straightConnector1">
            <a:avLst/>
          </a:prstGeom>
          <a:noFill/>
          <a:ln w="38100" cap="flat" cmpd="sng">
            <a:solidFill>
              <a:schemeClr val="dk2"/>
            </a:solidFill>
            <a:prstDash val="solid"/>
            <a:round/>
            <a:headEnd type="none" w="med" len="med"/>
            <a:tailEnd type="triangle" w="med" len="med"/>
          </a:ln>
        </p:spPr>
      </p:cxnSp>
      <p:cxnSp>
        <p:nvCxnSpPr>
          <p:cNvPr id="500" name="Google Shape;500;p66"/>
          <p:cNvCxnSpPr>
            <a:cxnSpLocks/>
            <a:endCxn id="501" idx="1"/>
          </p:cNvCxnSpPr>
          <p:nvPr/>
        </p:nvCxnSpPr>
        <p:spPr>
          <a:xfrm>
            <a:off x="2449446" y="4932484"/>
            <a:ext cx="840299" cy="0"/>
          </a:xfrm>
          <a:prstGeom prst="straightConnector1">
            <a:avLst/>
          </a:prstGeom>
          <a:noFill/>
          <a:ln w="38100" cap="flat" cmpd="sng">
            <a:solidFill>
              <a:schemeClr val="dk2"/>
            </a:solidFill>
            <a:prstDash val="solid"/>
            <a:round/>
            <a:headEnd type="none" w="med" len="med"/>
            <a:tailEnd type="triangle" w="med" len="med"/>
          </a:ln>
        </p:spPr>
      </p:cxnSp>
      <p:sp>
        <p:nvSpPr>
          <p:cNvPr id="499" name="Google Shape;499;p66"/>
          <p:cNvSpPr txBox="1"/>
          <p:nvPr/>
        </p:nvSpPr>
        <p:spPr>
          <a:xfrm>
            <a:off x="2602746" y="3669734"/>
            <a:ext cx="5926200" cy="52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a:solidFill>
                  <a:schemeClr val="accent1"/>
                </a:solidFill>
                <a:highlight>
                  <a:srgbClr val="D9EAD3"/>
                </a:highlight>
                <a:latin typeface="Lato Light"/>
                <a:ea typeface="Lato Light"/>
                <a:cs typeface="Lato Light"/>
                <a:sym typeface="Lato Light"/>
              </a:rPr>
              <a:t>Employee </a:t>
            </a:r>
            <a:r>
              <a:rPr lang="en-US" sz="2200" b="1">
                <a:solidFill>
                  <a:schemeClr val="accent1"/>
                </a:solidFill>
                <a:highlight>
                  <a:srgbClr val="D9EAD3"/>
                </a:highlight>
                <a:latin typeface="Lato"/>
                <a:ea typeface="Lato"/>
                <a:cs typeface="Lato"/>
                <a:sym typeface="Lato"/>
              </a:rPr>
              <a:t>100</a:t>
            </a:r>
            <a:r>
              <a:rPr lang="en-US" sz="2200">
                <a:solidFill>
                  <a:schemeClr val="accent1"/>
                </a:solidFill>
                <a:latin typeface="Lato Light"/>
                <a:ea typeface="Lato Light"/>
                <a:cs typeface="Lato Light"/>
                <a:sym typeface="Lato Light"/>
              </a:rPr>
              <a:t>’s </a:t>
            </a:r>
            <a:r>
              <a:rPr lang="en-US" sz="2200" b="1">
                <a:solidFill>
                  <a:schemeClr val="accent1"/>
                </a:solidFill>
                <a:latin typeface="Lato"/>
                <a:ea typeface="Lato"/>
                <a:cs typeface="Lato"/>
                <a:sym typeface="Lato"/>
              </a:rPr>
              <a:t>Mark</a:t>
            </a:r>
            <a:r>
              <a:rPr lang="en-US" sz="2200">
                <a:solidFill>
                  <a:schemeClr val="accent1"/>
                </a:solidFill>
                <a:latin typeface="Lato Light"/>
                <a:ea typeface="Lato Light"/>
                <a:cs typeface="Lato Light"/>
                <a:sym typeface="Lato Light"/>
              </a:rPr>
              <a:t>, but for which course?</a:t>
            </a:r>
            <a:endParaRPr sz="2200">
              <a:solidFill>
                <a:schemeClr val="accent1"/>
              </a:solidFill>
              <a:latin typeface="Lato Light"/>
              <a:ea typeface="Lato Light"/>
              <a:cs typeface="Lato Light"/>
              <a:sym typeface="Lato Light"/>
            </a:endParaRPr>
          </a:p>
        </p:txBody>
      </p:sp>
      <p:sp>
        <p:nvSpPr>
          <p:cNvPr id="501" name="Google Shape;501;p66"/>
          <p:cNvSpPr txBox="1"/>
          <p:nvPr/>
        </p:nvSpPr>
        <p:spPr>
          <a:xfrm>
            <a:off x="3289745" y="4455634"/>
            <a:ext cx="5422934" cy="953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dirty="0">
                <a:solidFill>
                  <a:schemeClr val="accent1"/>
                </a:solidFill>
                <a:highlight>
                  <a:srgbClr val="D9EAD3"/>
                </a:highlight>
                <a:latin typeface="Lato Light"/>
                <a:ea typeface="Lato Light"/>
                <a:cs typeface="Lato Light"/>
                <a:sym typeface="Lato Light"/>
              </a:rPr>
              <a:t>Employee </a:t>
            </a:r>
            <a:r>
              <a:rPr lang="en-US" sz="2200" b="1" dirty="0">
                <a:solidFill>
                  <a:schemeClr val="accent1"/>
                </a:solidFill>
                <a:highlight>
                  <a:srgbClr val="D9EAD3"/>
                </a:highlight>
                <a:latin typeface="Lato"/>
                <a:ea typeface="Lato"/>
                <a:cs typeface="Lato"/>
                <a:sym typeface="Lato"/>
              </a:rPr>
              <a:t>100</a:t>
            </a:r>
            <a:r>
              <a:rPr lang="en-US" sz="2200" dirty="0">
                <a:solidFill>
                  <a:schemeClr val="accent1"/>
                </a:solidFill>
                <a:latin typeface="Lato Light"/>
                <a:ea typeface="Lato Light"/>
                <a:cs typeface="Lato Light"/>
                <a:sym typeface="Lato Light"/>
              </a:rPr>
              <a:t>’s </a:t>
            </a:r>
            <a:r>
              <a:rPr lang="en-US" sz="2200" b="1" dirty="0">
                <a:solidFill>
                  <a:schemeClr val="accent1"/>
                </a:solidFill>
                <a:latin typeface="Lato"/>
                <a:ea typeface="Lato"/>
                <a:cs typeface="Lato"/>
                <a:sym typeface="Lato"/>
              </a:rPr>
              <a:t>Mark </a:t>
            </a:r>
            <a:r>
              <a:rPr lang="en-US" sz="2200" dirty="0">
                <a:solidFill>
                  <a:schemeClr val="accent1"/>
                </a:solidFill>
                <a:latin typeface="Lato Light"/>
                <a:ea typeface="Lato Light"/>
                <a:cs typeface="Lato Light"/>
                <a:sym typeface="Lato Light"/>
              </a:rPr>
              <a:t>in the </a:t>
            </a:r>
            <a:r>
              <a:rPr lang="en-US" sz="2200" b="1" dirty="0">
                <a:solidFill>
                  <a:schemeClr val="accent1"/>
                </a:solidFill>
                <a:highlight>
                  <a:srgbClr val="D9EAD3"/>
                </a:highlight>
                <a:latin typeface="Lato"/>
                <a:ea typeface="Lato"/>
                <a:cs typeface="Lato"/>
                <a:sym typeface="Lato"/>
              </a:rPr>
              <a:t>DBMS </a:t>
            </a:r>
            <a:r>
              <a:rPr lang="en-US" sz="2200" dirty="0">
                <a:solidFill>
                  <a:schemeClr val="accent1"/>
                </a:solidFill>
                <a:highlight>
                  <a:srgbClr val="D9EAD3"/>
                </a:highlight>
                <a:latin typeface="Lato Light"/>
                <a:ea typeface="Lato Light"/>
                <a:cs typeface="Lato Light"/>
                <a:sym typeface="Lato Light"/>
              </a:rPr>
              <a:t>course</a:t>
            </a:r>
            <a:r>
              <a:rPr lang="en-US" sz="2200" dirty="0">
                <a:solidFill>
                  <a:schemeClr val="accent1"/>
                </a:solidFill>
                <a:latin typeface="Lato Light"/>
                <a:ea typeface="Lato Light"/>
                <a:cs typeface="Lato Light"/>
                <a:sym typeface="Lato Light"/>
              </a:rPr>
              <a:t>!</a:t>
            </a:r>
            <a:endParaRPr sz="2200" dirty="0">
              <a:solidFill>
                <a:schemeClr val="accent1"/>
              </a:solidFill>
              <a:latin typeface="Lato Light"/>
              <a:ea typeface="Lato Light"/>
              <a:cs typeface="Lato Light"/>
              <a:sym typeface="Lato Light"/>
            </a:endParaRPr>
          </a:p>
          <a:p>
            <a:pPr marL="0" lvl="0" indent="0" algn="ctr" rtl="0">
              <a:lnSpc>
                <a:spcPct val="115000"/>
              </a:lnSpc>
              <a:spcBef>
                <a:spcPts val="0"/>
              </a:spcBef>
              <a:spcAft>
                <a:spcPts val="0"/>
              </a:spcAft>
              <a:buNone/>
            </a:pPr>
            <a:r>
              <a:rPr lang="en-US" sz="2200" dirty="0">
                <a:solidFill>
                  <a:schemeClr val="accent1"/>
                </a:solidFill>
                <a:latin typeface="Lato Light"/>
                <a:ea typeface="Lato Light"/>
                <a:cs typeface="Lato Light"/>
                <a:sym typeface="Lato Light"/>
              </a:rPr>
              <a:t>(Can these be </a:t>
            </a:r>
            <a:r>
              <a:rPr lang="en-US" sz="2200" b="1" dirty="0">
                <a:solidFill>
                  <a:schemeClr val="accent1"/>
                </a:solidFill>
                <a:latin typeface="Lato"/>
                <a:ea typeface="Lato"/>
                <a:cs typeface="Lato"/>
                <a:sym typeface="Lato"/>
              </a:rPr>
              <a:t>BOTH </a:t>
            </a:r>
            <a:r>
              <a:rPr lang="en-US" sz="2200" dirty="0">
                <a:solidFill>
                  <a:schemeClr val="accent1"/>
                </a:solidFill>
                <a:latin typeface="Lato"/>
                <a:ea typeface="Lato"/>
                <a:cs typeface="Lato"/>
                <a:sym typeface="Lato"/>
              </a:rPr>
              <a:t>keys that we need?</a:t>
            </a:r>
            <a:r>
              <a:rPr lang="en-US" sz="2200" dirty="0">
                <a:solidFill>
                  <a:schemeClr val="accent1"/>
                </a:solidFill>
                <a:latin typeface="Lato Light"/>
                <a:ea typeface="Lato Light"/>
                <a:cs typeface="Lato Light"/>
                <a:sym typeface="Lato Light"/>
              </a:rPr>
              <a: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91">
                                            <p:txEl>
                                              <p:pRg st="0" end="0"/>
                                            </p:txEl>
                                          </p:spTgt>
                                        </p:tgtEl>
                                        <p:attrNameLst>
                                          <p:attrName>style.visibility</p:attrName>
                                        </p:attrNameLst>
                                      </p:cBhvr>
                                      <p:to>
                                        <p:strVal val="visible"/>
                                      </p:to>
                                    </p:set>
                                    <p:animEffect transition="in" filter="barn(inVertical)">
                                      <p:cBhvr>
                                        <p:cTn id="7" dur="500"/>
                                        <p:tgtEl>
                                          <p:spTgt spid="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1">
                                            <p:txEl>
                                              <p:pRg st="2" end="2"/>
                                            </p:txEl>
                                          </p:spTgt>
                                        </p:tgtEl>
                                        <p:attrNameLst>
                                          <p:attrName>style.visibility</p:attrName>
                                        </p:attrNameLst>
                                      </p:cBhvr>
                                      <p:to>
                                        <p:strVal val="visible"/>
                                      </p:to>
                                    </p:set>
                                    <p:animEffect transition="in" filter="barn(inVertical)">
                                      <p:cBhvr>
                                        <p:cTn id="12" dur="500"/>
                                        <p:tgtEl>
                                          <p:spTgt spid="491">
                                            <p:txEl>
                                              <p:pRg st="2" end="2"/>
                                            </p:txEl>
                                          </p:spTgt>
                                        </p:tgtEl>
                                      </p:cBhvr>
                                    </p:animEffect>
                                  </p:childTnLst>
                                </p:cTn>
                              </p:par>
                            </p:childTnLst>
                          </p:cTn>
                        </p:par>
                        <p:par>
                          <p:cTn id="13" fill="hold">
                            <p:stCondLst>
                              <p:cond delay="500"/>
                            </p:stCondLst>
                            <p:childTnLst>
                              <p:par>
                                <p:cTn id="14" presetID="22" presetClass="entr" presetSubtype="1" fill="hold" nodeType="afterEffect">
                                  <p:stCondLst>
                                    <p:cond delay="750"/>
                                  </p:stCondLst>
                                  <p:childTnLst>
                                    <p:set>
                                      <p:cBhvr>
                                        <p:cTn id="15" dur="1" fill="hold">
                                          <p:stCondLst>
                                            <p:cond delay="0"/>
                                          </p:stCondLst>
                                        </p:cTn>
                                        <p:tgtEl>
                                          <p:spTgt spid="494"/>
                                        </p:tgtEl>
                                        <p:attrNameLst>
                                          <p:attrName>style.visibility</p:attrName>
                                        </p:attrNameLst>
                                      </p:cBhvr>
                                      <p:to>
                                        <p:strVal val="visible"/>
                                      </p:to>
                                    </p:set>
                                    <p:animEffect transition="in" filter="wipe(up)">
                                      <p:cBhvr>
                                        <p:cTn id="16" dur="500"/>
                                        <p:tgtEl>
                                          <p:spTgt spid="49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97"/>
                                        </p:tgtEl>
                                        <p:attrNameLst>
                                          <p:attrName>style.visibility</p:attrName>
                                        </p:attrNameLst>
                                      </p:cBhvr>
                                      <p:to>
                                        <p:strVal val="visible"/>
                                      </p:to>
                                    </p:set>
                                    <p:animEffect transition="in" filter="wipe(left)">
                                      <p:cBhvr>
                                        <p:cTn id="21" dur="500"/>
                                        <p:tgtEl>
                                          <p:spTgt spid="497"/>
                                        </p:tgtEl>
                                      </p:cBhvr>
                                    </p:animEffect>
                                  </p:childTnLst>
                                </p:cTn>
                              </p:par>
                            </p:childTnLst>
                          </p:cTn>
                        </p:par>
                        <p:par>
                          <p:cTn id="22" fill="hold">
                            <p:stCondLst>
                              <p:cond delay="500"/>
                            </p:stCondLst>
                            <p:childTnLst>
                              <p:par>
                                <p:cTn id="23" presetID="16" presetClass="entr" presetSubtype="21" fill="hold" grpId="0" nodeType="afterEffect">
                                  <p:stCondLst>
                                    <p:cond delay="750"/>
                                  </p:stCondLst>
                                  <p:childTnLst>
                                    <p:set>
                                      <p:cBhvr>
                                        <p:cTn id="24" dur="1" fill="hold">
                                          <p:stCondLst>
                                            <p:cond delay="0"/>
                                          </p:stCondLst>
                                        </p:cTn>
                                        <p:tgtEl>
                                          <p:spTgt spid="496"/>
                                        </p:tgtEl>
                                        <p:attrNameLst>
                                          <p:attrName>style.visibility</p:attrName>
                                        </p:attrNameLst>
                                      </p:cBhvr>
                                      <p:to>
                                        <p:strVal val="visible"/>
                                      </p:to>
                                    </p:set>
                                    <p:animEffect transition="in" filter="barn(inVertical)">
                                      <p:cBhvr>
                                        <p:cTn id="25" dur="500"/>
                                        <p:tgtEl>
                                          <p:spTgt spid="49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95"/>
                                        </p:tgtEl>
                                        <p:attrNameLst>
                                          <p:attrName>style.visibility</p:attrName>
                                        </p:attrNameLst>
                                      </p:cBhvr>
                                      <p:to>
                                        <p:strVal val="visible"/>
                                      </p:to>
                                    </p:set>
                                    <p:animEffect transition="in" filter="wipe(up)">
                                      <p:cBhvr>
                                        <p:cTn id="30" dur="500"/>
                                        <p:tgtEl>
                                          <p:spTgt spid="4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98"/>
                                        </p:tgtEl>
                                        <p:attrNameLst>
                                          <p:attrName>style.visibility</p:attrName>
                                        </p:attrNameLst>
                                      </p:cBhvr>
                                      <p:to>
                                        <p:strVal val="visible"/>
                                      </p:to>
                                    </p:set>
                                    <p:animEffect transition="in" filter="wipe(left)">
                                      <p:cBhvr>
                                        <p:cTn id="35" dur="500"/>
                                        <p:tgtEl>
                                          <p:spTgt spid="498"/>
                                        </p:tgtEl>
                                      </p:cBhvr>
                                    </p:animEffect>
                                  </p:childTnLst>
                                </p:cTn>
                              </p:par>
                            </p:childTnLst>
                          </p:cTn>
                        </p:par>
                        <p:par>
                          <p:cTn id="36" fill="hold">
                            <p:stCondLst>
                              <p:cond delay="500"/>
                            </p:stCondLst>
                            <p:childTnLst>
                              <p:par>
                                <p:cTn id="37" presetID="16" presetClass="entr" presetSubtype="21" fill="hold" grpId="0" nodeType="afterEffect">
                                  <p:stCondLst>
                                    <p:cond delay="750"/>
                                  </p:stCondLst>
                                  <p:childTnLst>
                                    <p:set>
                                      <p:cBhvr>
                                        <p:cTn id="38" dur="1" fill="hold">
                                          <p:stCondLst>
                                            <p:cond delay="0"/>
                                          </p:stCondLst>
                                        </p:cTn>
                                        <p:tgtEl>
                                          <p:spTgt spid="499"/>
                                        </p:tgtEl>
                                        <p:attrNameLst>
                                          <p:attrName>style.visibility</p:attrName>
                                        </p:attrNameLst>
                                      </p:cBhvr>
                                      <p:to>
                                        <p:strVal val="visible"/>
                                      </p:to>
                                    </p:set>
                                    <p:animEffect transition="in" filter="barn(inVertical)">
                                      <p:cBhvr>
                                        <p:cTn id="39" dur="500"/>
                                        <p:tgtEl>
                                          <p:spTgt spid="499"/>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93"/>
                                        </p:tgtEl>
                                        <p:attrNameLst>
                                          <p:attrName>style.visibility</p:attrName>
                                        </p:attrNameLst>
                                      </p:cBhvr>
                                      <p:to>
                                        <p:strVal val="visible"/>
                                      </p:to>
                                    </p:set>
                                    <p:animEffect transition="in" filter="barn(inVertical)">
                                      <p:cBhvr>
                                        <p:cTn id="44" dur="500"/>
                                        <p:tgtEl>
                                          <p:spTgt spid="49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00"/>
                                        </p:tgtEl>
                                        <p:attrNameLst>
                                          <p:attrName>style.visibility</p:attrName>
                                        </p:attrNameLst>
                                      </p:cBhvr>
                                      <p:to>
                                        <p:strVal val="visible"/>
                                      </p:to>
                                    </p:set>
                                    <p:animEffect transition="in" filter="wipe(left)">
                                      <p:cBhvr>
                                        <p:cTn id="49" dur="500"/>
                                        <p:tgtEl>
                                          <p:spTgt spid="500"/>
                                        </p:tgtEl>
                                      </p:cBhvr>
                                    </p:animEffect>
                                  </p:childTnLst>
                                </p:cTn>
                              </p:par>
                            </p:childTnLst>
                          </p:cTn>
                        </p:par>
                        <p:par>
                          <p:cTn id="50" fill="hold">
                            <p:stCondLst>
                              <p:cond delay="500"/>
                            </p:stCondLst>
                            <p:childTnLst>
                              <p:par>
                                <p:cTn id="51" presetID="16" presetClass="entr" presetSubtype="21" fill="hold" grpId="0" nodeType="afterEffect">
                                  <p:stCondLst>
                                    <p:cond delay="750"/>
                                  </p:stCondLst>
                                  <p:childTnLst>
                                    <p:set>
                                      <p:cBhvr>
                                        <p:cTn id="52" dur="1" fill="hold">
                                          <p:stCondLst>
                                            <p:cond delay="0"/>
                                          </p:stCondLst>
                                        </p:cTn>
                                        <p:tgtEl>
                                          <p:spTgt spid="501"/>
                                        </p:tgtEl>
                                        <p:attrNameLst>
                                          <p:attrName>style.visibility</p:attrName>
                                        </p:attrNameLst>
                                      </p:cBhvr>
                                      <p:to>
                                        <p:strVal val="visible"/>
                                      </p:to>
                                    </p:set>
                                    <p:animEffect transition="in" filter="barn(inVertical)">
                                      <p:cBhvr>
                                        <p:cTn id="53" dur="500"/>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animBg="1"/>
      <p:bldP spid="499" grpId="0" animBg="1"/>
      <p:bldP spid="5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Second Normal Form (2NF)</a:t>
            </a:r>
            <a:endParaRPr dirty="0"/>
          </a:p>
        </p:txBody>
      </p:sp>
      <p:sp>
        <p:nvSpPr>
          <p:cNvPr id="507" name="Google Shape;507;p67"/>
          <p:cNvSpPr txBox="1">
            <a:spLocks noGrp="1"/>
          </p:cNvSpPr>
          <p:nvPr>
            <p:ph type="body" idx="1"/>
          </p:nvPr>
        </p:nvSpPr>
        <p:spPr>
          <a:xfrm>
            <a:off x="456650" y="877603"/>
            <a:ext cx="8614198" cy="495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200" dirty="0"/>
              <a:t>The Course Code and Course Name are duplicating and need to be moved out of the Employee/Course information. With the new Course table, you can see duplicates are gone, ordered by course name, and then a new Surrogate PK _id was added…</a:t>
            </a:r>
            <a:br>
              <a:rPr lang="en-US" sz="2200" dirty="0"/>
            </a:br>
            <a:br>
              <a:rPr lang="en-US" sz="2200" dirty="0"/>
            </a:br>
            <a:endParaRPr sz="2200"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lang="en-CA" dirty="0"/>
          </a:p>
          <a:p>
            <a:pPr marL="0" lvl="0" indent="0" algn="l" rtl="0">
              <a:lnSpc>
                <a:spcPct val="115000"/>
              </a:lnSpc>
              <a:spcBef>
                <a:spcPts val="0"/>
              </a:spcBef>
              <a:spcAft>
                <a:spcPts val="0"/>
              </a:spcAft>
              <a:buNone/>
            </a:pPr>
            <a:endParaRPr lang="en-CA" dirty="0"/>
          </a:p>
          <a:p>
            <a:pPr marL="0" lvl="0" indent="0">
              <a:lnSpc>
                <a:spcPct val="115000"/>
              </a:lnSpc>
              <a:buNone/>
            </a:pPr>
            <a:r>
              <a:rPr lang="en-CA" dirty="0"/>
              <a:t>In this example, this is what we aim to achieve, one unique entry of each kind…so we leave the course_id behind to JOIN back to the </a:t>
            </a:r>
            <a:r>
              <a:rPr lang="en-US" dirty="0"/>
              <a:t>Employee/Course information</a:t>
            </a:r>
            <a:r>
              <a:rPr lang="en-CA" dirty="0"/>
              <a:t>.</a:t>
            </a:r>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32</a:t>
            </a:fld>
            <a:endParaRPr/>
          </a:p>
        </p:txBody>
      </p:sp>
      <p:graphicFrame>
        <p:nvGraphicFramePr>
          <p:cNvPr id="2" name="Table 1">
            <a:extLst>
              <a:ext uri="{FF2B5EF4-FFF2-40B4-BE49-F238E27FC236}">
                <a16:creationId xmlns:a16="http://schemas.microsoft.com/office/drawing/2014/main" id="{DB39DE37-CFD4-A2E7-2FE7-27C71D7684C8}"/>
              </a:ext>
            </a:extLst>
          </p:cNvPr>
          <p:cNvGraphicFramePr>
            <a:graphicFrameLocks noGrp="1"/>
          </p:cNvGraphicFramePr>
          <p:nvPr>
            <p:extLst>
              <p:ext uri="{D42A27DB-BD31-4B8C-83A1-F6EECF244321}">
                <p14:modId xmlns:p14="http://schemas.microsoft.com/office/powerpoint/2010/main" val="523338476"/>
              </p:ext>
            </p:extLst>
          </p:nvPr>
        </p:nvGraphicFramePr>
        <p:xfrm>
          <a:off x="366853" y="2618689"/>
          <a:ext cx="4506323" cy="2444369"/>
        </p:xfrm>
        <a:graphic>
          <a:graphicData uri="http://schemas.openxmlformats.org/drawingml/2006/table">
            <a:tbl>
              <a:tblPr>
                <a:noFill/>
                <a:tableStyleId>{D1F4F77D-2CC4-41CF-AD64-CBEB05C9B9B5}</a:tableStyleId>
              </a:tblPr>
              <a:tblGrid>
                <a:gridCol w="418732">
                  <a:extLst>
                    <a:ext uri="{9D8B030D-6E8A-4147-A177-3AD203B41FA5}">
                      <a16:colId xmlns:a16="http://schemas.microsoft.com/office/drawing/2014/main" val="1492891945"/>
                    </a:ext>
                  </a:extLst>
                </a:gridCol>
                <a:gridCol w="422695">
                  <a:extLst>
                    <a:ext uri="{9D8B030D-6E8A-4147-A177-3AD203B41FA5}">
                      <a16:colId xmlns:a16="http://schemas.microsoft.com/office/drawing/2014/main" val="4120079643"/>
                    </a:ext>
                  </a:extLst>
                </a:gridCol>
                <a:gridCol w="621102">
                  <a:extLst>
                    <a:ext uri="{9D8B030D-6E8A-4147-A177-3AD203B41FA5}">
                      <a16:colId xmlns:a16="http://schemas.microsoft.com/office/drawing/2014/main" val="825962682"/>
                    </a:ext>
                  </a:extLst>
                </a:gridCol>
                <a:gridCol w="1026543">
                  <a:extLst>
                    <a:ext uri="{9D8B030D-6E8A-4147-A177-3AD203B41FA5}">
                      <a16:colId xmlns:a16="http://schemas.microsoft.com/office/drawing/2014/main" val="3840659260"/>
                    </a:ext>
                  </a:extLst>
                </a:gridCol>
                <a:gridCol w="836762">
                  <a:extLst>
                    <a:ext uri="{9D8B030D-6E8A-4147-A177-3AD203B41FA5}">
                      <a16:colId xmlns:a16="http://schemas.microsoft.com/office/drawing/2014/main" val="826441855"/>
                    </a:ext>
                  </a:extLst>
                </a:gridCol>
                <a:gridCol w="733852">
                  <a:extLst>
                    <a:ext uri="{9D8B030D-6E8A-4147-A177-3AD203B41FA5}">
                      <a16:colId xmlns:a16="http://schemas.microsoft.com/office/drawing/2014/main" val="1096987482"/>
                    </a:ext>
                  </a:extLst>
                </a:gridCol>
                <a:gridCol w="446637">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100" b="1" dirty="0" err="1">
                          <a:solidFill>
                            <a:schemeClr val="bg2">
                              <a:lumMod val="50000"/>
                              <a:lumOff val="50000"/>
                            </a:schemeClr>
                          </a:solidFill>
                        </a:rPr>
                        <a:t>row_id</a:t>
                      </a:r>
                      <a:endParaRPr lang="en-US" sz="1100" b="1" dirty="0">
                        <a:solidFill>
                          <a:schemeClr val="bg2">
                            <a:lumMod val="50000"/>
                            <a:lumOff val="50000"/>
                          </a:schemeClr>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b="1" dirty="0">
                          <a:solidFill>
                            <a:schemeClr val="bg2">
                              <a:lumMod val="50000"/>
                              <a:lumOff val="50000"/>
                            </a:schemeClr>
                          </a:solidFill>
                        </a:rPr>
                        <a:t>Emp 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CA" sz="1100" b="1" dirty="0" err="1">
                          <a:solidFill>
                            <a:srgbClr val="514A40"/>
                          </a:solidFill>
                        </a:rPr>
                        <a:t>CourseCode</a:t>
                      </a: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a:t>
                      </a:r>
                      <a:br>
                        <a:rPr lang="en-US" sz="1100" b="1" dirty="0">
                          <a:solidFill>
                            <a:srgbClr val="514A40"/>
                          </a:solidFill>
                        </a:rPr>
                      </a:br>
                      <a:r>
                        <a:rPr lang="en-US" sz="1100"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chemeClr val="bg2">
                              <a:lumMod val="50000"/>
                              <a:lumOff val="50000"/>
                            </a:schemeClr>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b="1" dirty="0">
                          <a:solidFill>
                            <a:schemeClr val="bg2">
                              <a:lumMod val="50000"/>
                              <a:lumOff val="50000"/>
                            </a:schemeClr>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b="1" dirty="0">
                          <a:solidFill>
                            <a:schemeClr val="bg2">
                              <a:lumMod val="50000"/>
                              <a:lumOff val="50000"/>
                            </a:schemeClr>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a:solidFill>
                            <a:schemeClr val="bg2">
                              <a:lumMod val="50000"/>
                              <a:lumOff val="50000"/>
                            </a:schemeClr>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a:solidFill>
                            <a:schemeClr val="bg2">
                              <a:lumMod val="50000"/>
                              <a:lumOff val="50000"/>
                            </a:schemeClr>
                          </a:solidFill>
                        </a:rPr>
                        <a:t>330</a:t>
                      </a:r>
                      <a:endParaRPr lang="en-US" sz="1100" dirty="0">
                        <a:solidFill>
                          <a:schemeClr val="bg2">
                            <a:lumMod val="50000"/>
                            <a:lumOff val="50000"/>
                          </a:schemeClr>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MSCS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2020-12-08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a:solidFill>
                            <a:schemeClr val="bg2">
                              <a:lumMod val="50000"/>
                              <a:lumOff val="50000"/>
                            </a:schemeClr>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a:solidFill>
                            <a:schemeClr val="bg2">
                              <a:lumMod val="50000"/>
                              <a:lumOff val="50000"/>
                            </a:schemeClr>
                          </a:solidFill>
                        </a:rPr>
                        <a:t>700</a:t>
                      </a:r>
                      <a:endParaRPr lang="en-US" sz="1100" dirty="0">
                        <a:solidFill>
                          <a:schemeClr val="bg2">
                            <a:lumMod val="50000"/>
                            <a:lumOff val="50000"/>
                          </a:schemeClr>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2021-01-30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DBMS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2020-05-07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450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2020-06-19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7</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lnSpc>
                          <a:spcPct val="115000"/>
                        </a:lnSpc>
                        <a:spcBef>
                          <a:spcPts val="400"/>
                        </a:spcBef>
                        <a:spcAft>
                          <a:spcPts val="0"/>
                        </a:spcAft>
                        <a:buNone/>
                      </a:pPr>
                      <a:r>
                        <a:rPr lang="en-US" sz="1100" dirty="0">
                          <a:solidFill>
                            <a:schemeClr val="bg2">
                              <a:lumMod val="50000"/>
                              <a:lumOff val="50000"/>
                            </a:schemeClr>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spcBef>
                          <a:spcPts val="0"/>
                        </a:spcBef>
                        <a:spcAft>
                          <a:spcPts val="0"/>
                        </a:spcAft>
                        <a:buNone/>
                      </a:pPr>
                      <a:endParaRPr lang="en-CA" sz="1100" dirty="0"/>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sz="1100" dirty="0">
                        <a:solidFill>
                          <a:schemeClr val="bg2">
                            <a:lumMod val="50000"/>
                            <a:lumOff val="50000"/>
                          </a:schemeClr>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spcBef>
                          <a:spcPts val="0"/>
                        </a:spcBef>
                        <a:spcAft>
                          <a:spcPts val="0"/>
                        </a:spcAft>
                        <a:buNone/>
                      </a:pPr>
                      <a:endParaRPr lang="en-CA" sz="1100" dirty="0">
                        <a:solidFill>
                          <a:schemeClr val="bg2">
                            <a:lumMod val="50000"/>
                            <a:lumOff val="50000"/>
                          </a:schemeClr>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tc>
                  <a:txBody>
                    <a:bodyPr/>
                    <a:lstStyle/>
                    <a:p>
                      <a:pPr marL="0" lvl="0" indent="0" algn="l" rtl="0">
                        <a:spcBef>
                          <a:spcPts val="0"/>
                        </a:spcBef>
                        <a:spcAft>
                          <a:spcPts val="0"/>
                        </a:spcAft>
                        <a:buNone/>
                      </a:pPr>
                      <a:endParaRPr lang="en-CA" sz="1100" dirty="0">
                        <a:solidFill>
                          <a:schemeClr val="bg2">
                            <a:lumMod val="50000"/>
                            <a:lumOff val="50000"/>
                          </a:schemeClr>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90000"/>
                        <a:lumOff val="10000"/>
                      </a:schemeClr>
                    </a:solidFill>
                  </a:tcPr>
                </a:tc>
                <a:extLst>
                  <a:ext uri="{0D108BD9-81ED-4DB2-BD59-A6C34878D82A}">
                    <a16:rowId xmlns:a16="http://schemas.microsoft.com/office/drawing/2014/main" val="3831371103"/>
                  </a:ext>
                </a:extLst>
              </a:tr>
            </a:tbl>
          </a:graphicData>
        </a:graphic>
      </p:graphicFrame>
      <p:graphicFrame>
        <p:nvGraphicFramePr>
          <p:cNvPr id="3" name="Table 2">
            <a:extLst>
              <a:ext uri="{FF2B5EF4-FFF2-40B4-BE49-F238E27FC236}">
                <a16:creationId xmlns:a16="http://schemas.microsoft.com/office/drawing/2014/main" id="{A0F9FC3F-070D-6B65-46D4-064AF49570E0}"/>
              </a:ext>
            </a:extLst>
          </p:cNvPr>
          <p:cNvGraphicFramePr>
            <a:graphicFrameLocks noGrp="1"/>
          </p:cNvGraphicFramePr>
          <p:nvPr>
            <p:extLst>
              <p:ext uri="{D42A27DB-BD31-4B8C-83A1-F6EECF244321}">
                <p14:modId xmlns:p14="http://schemas.microsoft.com/office/powerpoint/2010/main" val="3151144493"/>
              </p:ext>
            </p:extLst>
          </p:nvPr>
        </p:nvGraphicFramePr>
        <p:xfrm>
          <a:off x="5166173" y="2751060"/>
          <a:ext cx="3521177" cy="1134663"/>
        </p:xfrm>
        <a:graphic>
          <a:graphicData uri="http://schemas.openxmlformats.org/drawingml/2006/table">
            <a:tbl>
              <a:tblPr>
                <a:noFill/>
                <a:tableStyleId>{D1F4F77D-2CC4-41CF-AD64-CBEB05C9B9B5}</a:tableStyleId>
              </a:tblPr>
              <a:tblGrid>
                <a:gridCol w="835457">
                  <a:extLst>
                    <a:ext uri="{9D8B030D-6E8A-4147-A177-3AD203B41FA5}">
                      <a16:colId xmlns:a16="http://schemas.microsoft.com/office/drawing/2014/main" val="1492891945"/>
                    </a:ext>
                  </a:extLst>
                </a:gridCol>
                <a:gridCol w="1638289">
                  <a:extLst>
                    <a:ext uri="{9D8B030D-6E8A-4147-A177-3AD203B41FA5}">
                      <a16:colId xmlns:a16="http://schemas.microsoft.com/office/drawing/2014/main" val="3840659260"/>
                    </a:ext>
                  </a:extLst>
                </a:gridCol>
                <a:gridCol w="1047431">
                  <a:extLst>
                    <a:ext uri="{9D8B030D-6E8A-4147-A177-3AD203B41FA5}">
                      <a16:colId xmlns:a16="http://schemas.microsoft.com/office/drawing/2014/main" val="826441855"/>
                    </a:ext>
                  </a:extLst>
                </a:gridCol>
              </a:tblGrid>
              <a:tr h="271540">
                <a:tc>
                  <a:txBody>
                    <a:bodyPr/>
                    <a:lstStyle/>
                    <a:p>
                      <a:pPr marL="0" lvl="0" indent="0" algn="l" rtl="0">
                        <a:lnSpc>
                          <a:spcPct val="115000"/>
                        </a:lnSpc>
                        <a:spcBef>
                          <a:spcPts val="400"/>
                        </a:spcBef>
                        <a:spcAft>
                          <a:spcPts val="0"/>
                        </a:spcAft>
                        <a:buNone/>
                      </a:pPr>
                      <a:r>
                        <a:rPr lang="en-US" sz="1100" b="1" dirty="0" err="1">
                          <a:solidFill>
                            <a:srgbClr val="514A40"/>
                          </a:solidFill>
                        </a:rPr>
                        <a:t>course_id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course_name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course_code</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cxnSp>
        <p:nvCxnSpPr>
          <p:cNvPr id="511" name="Google Shape;511;p67"/>
          <p:cNvCxnSpPr>
            <a:cxnSpLocks/>
          </p:cNvCxnSpPr>
          <p:nvPr/>
        </p:nvCxnSpPr>
        <p:spPr>
          <a:xfrm>
            <a:off x="7459569" y="3050073"/>
            <a:ext cx="0" cy="757853"/>
          </a:xfrm>
          <a:prstGeom prst="straightConnector1">
            <a:avLst/>
          </a:prstGeom>
          <a:noFill/>
          <a:ln w="76200" cap="flat" cmpd="sng">
            <a:solidFill>
              <a:srgbClr val="514A40"/>
            </a:solidFill>
            <a:prstDash val="solid"/>
            <a:round/>
            <a:headEnd type="none" w="med" len="med"/>
            <a:tailEnd type="triangle" w="med" len="med"/>
          </a:ln>
        </p:spPr>
      </p:cxnSp>
      <p:sp>
        <p:nvSpPr>
          <p:cNvPr id="5" name="Rectangle 4">
            <a:extLst>
              <a:ext uri="{FF2B5EF4-FFF2-40B4-BE49-F238E27FC236}">
                <a16:creationId xmlns:a16="http://schemas.microsoft.com/office/drawing/2014/main" id="{66BE2C42-BB99-D857-059F-3717D906A487}"/>
              </a:ext>
            </a:extLst>
          </p:cNvPr>
          <p:cNvSpPr/>
          <p:nvPr/>
        </p:nvSpPr>
        <p:spPr>
          <a:xfrm>
            <a:off x="5166173" y="2751060"/>
            <a:ext cx="815527" cy="11346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507">
                                            <p:txEl>
                                              <p:pRg st="6" end="6"/>
                                            </p:txEl>
                                          </p:spTgt>
                                        </p:tgtEl>
                                        <p:attrNameLst>
                                          <p:attrName>style.visibility</p:attrName>
                                        </p:attrNameLst>
                                      </p:cBhvr>
                                      <p:to>
                                        <p:strVal val="visible"/>
                                      </p:to>
                                    </p:set>
                                    <p:animEffect transition="in" filter="barn(inVertical)">
                                      <p:cBhvr>
                                        <p:cTn id="11" dur="500"/>
                                        <p:tgtEl>
                                          <p:spTgt spid="507">
                                            <p:txEl>
                                              <p:pRg st="6" end="6"/>
                                            </p:txEl>
                                          </p:spTgt>
                                        </p:tgtEl>
                                      </p:cBhvr>
                                    </p:animEffect>
                                  </p:childTnLst>
                                </p:cTn>
                              </p:par>
                            </p:childTnLst>
                          </p:cTn>
                        </p:par>
                        <p:par>
                          <p:cTn id="12" fill="hold">
                            <p:stCondLst>
                              <p:cond delay="1500"/>
                            </p:stCondLst>
                            <p:childTnLst>
                              <p:par>
                                <p:cTn id="13" presetID="21" presetClass="entr" presetSubtype="1" fill="hold" grpId="0" nodeType="after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50"/>
            <a:ext cx="8614198" cy="495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Meet:      </a:t>
            </a:r>
            <a:r>
              <a:rPr lang="en-US" dirty="0" err="1"/>
              <a:t>employee__course</a:t>
            </a:r>
            <a:r>
              <a:rPr lang="en-US" dirty="0"/>
              <a:t>                              course</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sz="1800" dirty="0"/>
          </a:p>
          <a:p>
            <a:pPr marL="0" lvl="0" indent="0">
              <a:lnSpc>
                <a:spcPct val="115000"/>
              </a:lnSpc>
              <a:buNone/>
            </a:pPr>
            <a:r>
              <a:rPr lang="en-US" dirty="0"/>
              <a:t>                                                 Joe's (ec_id=7) record does</a:t>
            </a:r>
            <a:br>
              <a:rPr lang="en-US" dirty="0"/>
            </a:br>
            <a:r>
              <a:rPr lang="en-US" dirty="0"/>
              <a:t>                                                 not need to exist yet. It has all </a:t>
            </a:r>
            <a:br>
              <a:rPr lang="en-US" dirty="0"/>
            </a:br>
            <a:r>
              <a:rPr lang="en-US" dirty="0"/>
              <a:t>                                                 NULL values, so it can be axed.</a:t>
            </a:r>
          </a:p>
          <a:p>
            <a:pPr marL="0" lvl="0" indent="0">
              <a:lnSpc>
                <a:spcPct val="115000"/>
              </a:lnSpc>
              <a:buNone/>
            </a:pPr>
            <a:r>
              <a:rPr lang="en-US" dirty="0"/>
              <a:t>So, individually, </a:t>
            </a:r>
            <a:r>
              <a:rPr lang="en-US" b="1" dirty="0"/>
              <a:t>the emp_id / course_id </a:t>
            </a:r>
            <a:r>
              <a:rPr lang="en-US" dirty="0"/>
              <a:t>will duplicate. Individually FOREIGN KEYs in the </a:t>
            </a:r>
            <a:r>
              <a:rPr lang="en-US" dirty="0" err="1"/>
              <a:t>employee__course</a:t>
            </a:r>
            <a:r>
              <a:rPr lang="en-US" dirty="0"/>
              <a:t> table, though UNIQUE together, so just emp_id=100 and course_id=2 only needs to exist ONCE in this dataset.</a:t>
            </a:r>
            <a:br>
              <a:rPr lang="en-US" dirty="0"/>
            </a:br>
            <a:r>
              <a:rPr lang="en-US" dirty="0"/>
              <a:t>FK INTEGER duplicates are fine, and mathematically…</a:t>
            </a:r>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Normalization - Second Normal Form (2NF)</a:t>
            </a:r>
            <a:endParaRPr/>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33</a:t>
            </a:fld>
            <a:endParaRPr dirty="0"/>
          </a:p>
        </p:txBody>
      </p:sp>
      <p:graphicFrame>
        <p:nvGraphicFramePr>
          <p:cNvPr id="2" name="Table 1">
            <a:extLst>
              <a:ext uri="{FF2B5EF4-FFF2-40B4-BE49-F238E27FC236}">
                <a16:creationId xmlns:a16="http://schemas.microsoft.com/office/drawing/2014/main" id="{DB39DE37-CFD4-A2E7-2FE7-27C71D7684C8}"/>
              </a:ext>
            </a:extLst>
          </p:cNvPr>
          <p:cNvGraphicFramePr>
            <a:graphicFrameLocks noGrp="1"/>
          </p:cNvGraphicFramePr>
          <p:nvPr>
            <p:extLst>
              <p:ext uri="{D42A27DB-BD31-4B8C-83A1-F6EECF244321}">
                <p14:modId xmlns:p14="http://schemas.microsoft.com/office/powerpoint/2010/main" val="3614449876"/>
              </p:ext>
            </p:extLst>
          </p:nvPr>
        </p:nvGraphicFramePr>
        <p:xfrm>
          <a:off x="1037192" y="1324946"/>
          <a:ext cx="3261939" cy="2231917"/>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5" name="Table 4">
            <a:extLst>
              <a:ext uri="{FF2B5EF4-FFF2-40B4-BE49-F238E27FC236}">
                <a16:creationId xmlns:a16="http://schemas.microsoft.com/office/drawing/2014/main" id="{79ED0667-767B-E637-42BC-1AC6086E30E2}"/>
              </a:ext>
            </a:extLst>
          </p:cNvPr>
          <p:cNvGraphicFramePr>
            <a:graphicFrameLocks noGrp="1"/>
          </p:cNvGraphicFramePr>
          <p:nvPr/>
        </p:nvGraphicFramePr>
        <p:xfrm>
          <a:off x="4816795" y="1284474"/>
          <a:ext cx="2885628" cy="1232312"/>
        </p:xfrm>
        <a:graphic>
          <a:graphicData uri="http://schemas.openxmlformats.org/drawingml/2006/table">
            <a:tbl>
              <a:tblPr>
                <a:noFill/>
                <a:tableStyleId>{D1F4F77D-2CC4-41CF-AD64-CBEB05C9B9B5}</a:tableStyleId>
              </a:tblPr>
              <a:tblGrid>
                <a:gridCol w="574227">
                  <a:extLst>
                    <a:ext uri="{9D8B030D-6E8A-4147-A177-3AD203B41FA5}">
                      <a16:colId xmlns:a16="http://schemas.microsoft.com/office/drawing/2014/main" val="1492891945"/>
                    </a:ext>
                  </a:extLst>
                </a:gridCol>
                <a:gridCol w="1701800">
                  <a:extLst>
                    <a:ext uri="{9D8B030D-6E8A-4147-A177-3AD203B41FA5}">
                      <a16:colId xmlns:a16="http://schemas.microsoft.com/office/drawing/2014/main" val="3840659260"/>
                    </a:ext>
                  </a:extLst>
                </a:gridCol>
                <a:gridCol w="609601">
                  <a:extLst>
                    <a:ext uri="{9D8B030D-6E8A-4147-A177-3AD203B41FA5}">
                      <a16:colId xmlns:a16="http://schemas.microsoft.com/office/drawing/2014/main" val="826441855"/>
                    </a:ext>
                  </a:extLst>
                </a:gridCol>
              </a:tblGrid>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cxnSp>
        <p:nvCxnSpPr>
          <p:cNvPr id="7" name="Elbow Connector 2">
            <a:extLst>
              <a:ext uri="{FF2B5EF4-FFF2-40B4-BE49-F238E27FC236}">
                <a16:creationId xmlns:a16="http://schemas.microsoft.com/office/drawing/2014/main" id="{7D5AD3BA-C115-BCB8-57CB-E58FF41ADC7E}"/>
              </a:ext>
            </a:extLst>
          </p:cNvPr>
          <p:cNvCxnSpPr>
            <a:cxnSpLocks/>
          </p:cNvCxnSpPr>
          <p:nvPr/>
        </p:nvCxnSpPr>
        <p:spPr>
          <a:xfrm rot="10800000" flipV="1">
            <a:off x="1037192" y="3671934"/>
            <a:ext cx="3234273" cy="115909"/>
          </a:xfrm>
          <a:prstGeom prst="bentConnector3">
            <a:avLst>
              <a:gd name="adj1" fmla="val 50000"/>
            </a:avLst>
          </a:prstGeom>
          <a:ln w="38100"/>
        </p:spPr>
        <p:style>
          <a:lnRef idx="1">
            <a:schemeClr val="accent5"/>
          </a:lnRef>
          <a:fillRef idx="0">
            <a:schemeClr val="accent5"/>
          </a:fillRef>
          <a:effectRef idx="0">
            <a:schemeClr val="accent5"/>
          </a:effectRef>
          <a:fontRef idx="minor">
            <a:schemeClr val="tx1"/>
          </a:fontRef>
        </p:style>
      </p:cxnSp>
      <p:graphicFrame>
        <p:nvGraphicFramePr>
          <p:cNvPr id="10" name="Table 9">
            <a:extLst>
              <a:ext uri="{FF2B5EF4-FFF2-40B4-BE49-F238E27FC236}">
                <a16:creationId xmlns:a16="http://schemas.microsoft.com/office/drawing/2014/main" id="{F3F7B5D0-F2FC-7B73-8EC9-2D2B348345DA}"/>
              </a:ext>
            </a:extLst>
          </p:cNvPr>
          <p:cNvGraphicFramePr>
            <a:graphicFrameLocks noGrp="1"/>
          </p:cNvGraphicFramePr>
          <p:nvPr/>
        </p:nvGraphicFramePr>
        <p:xfrm>
          <a:off x="1023358" y="3902907"/>
          <a:ext cx="3261939" cy="196831"/>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196831">
                <a:tc>
                  <a:txBody>
                    <a:bodyPr/>
                    <a:lstStyle/>
                    <a:p>
                      <a:pPr marL="0" lvl="0" indent="0" algn="l" rtl="0">
                        <a:lnSpc>
                          <a:spcPct val="115000"/>
                        </a:lnSpc>
                        <a:spcBef>
                          <a:spcPts val="400"/>
                        </a:spcBef>
                        <a:spcAft>
                          <a:spcPts val="0"/>
                        </a:spcAft>
                        <a:buNone/>
                      </a:pPr>
                      <a:r>
                        <a:rPr lang="en-US" sz="1100" b="1" dirty="0">
                          <a:solidFill>
                            <a:schemeClr val="bg1">
                              <a:lumMod val="95000"/>
                            </a:schemeClr>
                          </a:solidFill>
                        </a:rPr>
                        <a:t>7</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400"/>
                        </a:spcBef>
                        <a:spcAft>
                          <a:spcPts val="0"/>
                        </a:spcAft>
                        <a:buNone/>
                      </a:pPr>
                      <a:r>
                        <a:rPr lang="en-US" sz="1100" b="1" dirty="0">
                          <a:solidFill>
                            <a:schemeClr val="bg1">
                              <a:lumMod val="95000"/>
                            </a:schemeClr>
                          </a:solidFill>
                        </a:rPr>
                        <a:t>150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CA" sz="1100" b="1" dirty="0">
                          <a:solidFill>
                            <a:schemeClr val="bg1">
                              <a:lumMod val="95000"/>
                            </a:schemeClr>
                          </a:solidFill>
                        </a:rPr>
                        <a:t>NULL</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CA" sz="1100" b="1" dirty="0">
                          <a:solidFill>
                            <a:schemeClr val="bg1">
                              <a:lumMod val="95000"/>
                            </a:schemeClr>
                          </a:solidFill>
                        </a:rPr>
                        <a:t>NULL</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CA" sz="1100" b="1" dirty="0">
                          <a:solidFill>
                            <a:schemeClr val="bg1">
                              <a:lumMod val="95000"/>
                            </a:schemeClr>
                          </a:solidFill>
                        </a:rPr>
                        <a:t>NULL</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CA" sz="1100" b="1" dirty="0">
                          <a:solidFill>
                            <a:schemeClr val="bg1">
                              <a:lumMod val="95000"/>
                            </a:schemeClr>
                          </a:solidFill>
                        </a:rPr>
                        <a:t>NULL</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43739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5" end="5"/>
                                            </p:txEl>
                                          </p:spTgt>
                                        </p:tgtEl>
                                        <p:attrNameLst>
                                          <p:attrName>style.visibility</p:attrName>
                                        </p:attrNameLst>
                                      </p:cBhvr>
                                      <p:to>
                                        <p:strVal val="visible"/>
                                      </p:to>
                                    </p:set>
                                    <p:animEffect transition="in" filter="barn(inVertical)">
                                      <p:cBhvr>
                                        <p:cTn id="12" dur="500"/>
                                        <p:tgtEl>
                                          <p:spTgt spid="50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6" end="6"/>
                                            </p:txEl>
                                          </p:spTgt>
                                        </p:tgtEl>
                                        <p:attrNameLst>
                                          <p:attrName>style.visibility</p:attrName>
                                        </p:attrNameLst>
                                      </p:cBhvr>
                                      <p:to>
                                        <p:strVal val="visible"/>
                                      </p:to>
                                    </p:set>
                                    <p:animEffect transition="in" filter="barn(inVertical)">
                                      <p:cBhvr>
                                        <p:cTn id="17" dur="500"/>
                                        <p:tgtEl>
                                          <p:spTgt spid="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50"/>
            <a:ext cx="8614198" cy="495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r>
              <a:rPr lang="en-US" dirty="0" err="1"/>
              <a:t>employee__course</a:t>
            </a:r>
            <a:r>
              <a:rPr lang="en-US" dirty="0"/>
              <a:t> (</a:t>
            </a:r>
            <a:r>
              <a:rPr lang="en-US" b="1" dirty="0" err="1"/>
              <a:t>ec</a:t>
            </a:r>
            <a:r>
              <a:rPr lang="en-US" dirty="0"/>
              <a:t>)                        course (</a:t>
            </a:r>
            <a:r>
              <a:rPr lang="en-US" b="1" dirty="0"/>
              <a:t>c</a:t>
            </a:r>
            <a:r>
              <a:rPr lang="en-US" dirty="0"/>
              <a:t>)</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nSpc>
                <a:spcPct val="115000"/>
              </a:lnSpc>
              <a:buNone/>
            </a:pPr>
            <a:r>
              <a:rPr lang="en-US" dirty="0"/>
              <a:t>                                                   </a:t>
            </a:r>
          </a:p>
          <a:p>
            <a:pPr marL="0" lvl="0" indent="0">
              <a:lnSpc>
                <a:spcPct val="115000"/>
              </a:lnSpc>
              <a:buNone/>
            </a:pPr>
            <a:endParaRPr lang="en-US" sz="2300" dirty="0"/>
          </a:p>
          <a:p>
            <a:pPr marL="0" lvl="0" indent="0">
              <a:lnSpc>
                <a:spcPct val="115000"/>
              </a:lnSpc>
              <a:buNone/>
            </a:pPr>
            <a:r>
              <a:rPr lang="en-US" sz="2300" dirty="0"/>
              <a:t>We've removed CHAR(4) plus VARCHAR(50) ~= 54 characters in length and replaced it with a maximum 1 character </a:t>
            </a:r>
            <a:r>
              <a:rPr lang="en-US" sz="2300" dirty="0" err="1"/>
              <a:t>length'd</a:t>
            </a:r>
            <a:r>
              <a:rPr lang="en-US" sz="2300" dirty="0"/>
              <a:t> INT(EGER) field.  </a:t>
            </a:r>
          </a:p>
          <a:p>
            <a:pPr marL="0" lvl="0" indent="0">
              <a:lnSpc>
                <a:spcPct val="115000"/>
              </a:lnSpc>
              <a:buNone/>
            </a:pPr>
            <a:endParaRPr lang="en-US" sz="2300" b="1" dirty="0"/>
          </a:p>
          <a:p>
            <a:pPr marL="0" lvl="0" indent="0">
              <a:lnSpc>
                <a:spcPct val="115000"/>
              </a:lnSpc>
              <a:buNone/>
            </a:pPr>
            <a:r>
              <a:rPr lang="en-US" b="1" u="sng" dirty="0"/>
              <a:t>It’s a pretty exponential reduction!!  </a:t>
            </a:r>
            <a:endParaRPr u="sng" dirty="0"/>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Normalization - Second Normal Form (2NF)</a:t>
            </a:r>
            <a:endParaRPr/>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34</a:t>
            </a:fld>
            <a:endParaRPr dirty="0"/>
          </a:p>
        </p:txBody>
      </p:sp>
      <p:graphicFrame>
        <p:nvGraphicFramePr>
          <p:cNvPr id="2" name="Table 1">
            <a:extLst>
              <a:ext uri="{FF2B5EF4-FFF2-40B4-BE49-F238E27FC236}">
                <a16:creationId xmlns:a16="http://schemas.microsoft.com/office/drawing/2014/main" id="{DB39DE37-CFD4-A2E7-2FE7-27C71D7684C8}"/>
              </a:ext>
            </a:extLst>
          </p:cNvPr>
          <p:cNvGraphicFramePr>
            <a:graphicFrameLocks noGrp="1"/>
          </p:cNvGraphicFramePr>
          <p:nvPr>
            <p:extLst>
              <p:ext uri="{D42A27DB-BD31-4B8C-83A1-F6EECF244321}">
                <p14:modId xmlns:p14="http://schemas.microsoft.com/office/powerpoint/2010/main" val="3063829846"/>
              </p:ext>
            </p:extLst>
          </p:nvPr>
        </p:nvGraphicFramePr>
        <p:xfrm>
          <a:off x="1037192" y="1324946"/>
          <a:ext cx="3261939" cy="2231917"/>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5" name="Table 4">
            <a:extLst>
              <a:ext uri="{FF2B5EF4-FFF2-40B4-BE49-F238E27FC236}">
                <a16:creationId xmlns:a16="http://schemas.microsoft.com/office/drawing/2014/main" id="{79ED0667-767B-E637-42BC-1AC6086E30E2}"/>
              </a:ext>
            </a:extLst>
          </p:cNvPr>
          <p:cNvGraphicFramePr>
            <a:graphicFrameLocks noGrp="1"/>
          </p:cNvGraphicFramePr>
          <p:nvPr/>
        </p:nvGraphicFramePr>
        <p:xfrm>
          <a:off x="4816795" y="1284474"/>
          <a:ext cx="2885628" cy="1232312"/>
        </p:xfrm>
        <a:graphic>
          <a:graphicData uri="http://schemas.openxmlformats.org/drawingml/2006/table">
            <a:tbl>
              <a:tblPr>
                <a:noFill/>
                <a:tableStyleId>{D1F4F77D-2CC4-41CF-AD64-CBEB05C9B9B5}</a:tableStyleId>
              </a:tblPr>
              <a:tblGrid>
                <a:gridCol w="574227">
                  <a:extLst>
                    <a:ext uri="{9D8B030D-6E8A-4147-A177-3AD203B41FA5}">
                      <a16:colId xmlns:a16="http://schemas.microsoft.com/office/drawing/2014/main" val="1492891945"/>
                    </a:ext>
                  </a:extLst>
                </a:gridCol>
                <a:gridCol w="1701800">
                  <a:extLst>
                    <a:ext uri="{9D8B030D-6E8A-4147-A177-3AD203B41FA5}">
                      <a16:colId xmlns:a16="http://schemas.microsoft.com/office/drawing/2014/main" val="3840659260"/>
                    </a:ext>
                  </a:extLst>
                </a:gridCol>
                <a:gridCol w="609601">
                  <a:extLst>
                    <a:ext uri="{9D8B030D-6E8A-4147-A177-3AD203B41FA5}">
                      <a16:colId xmlns:a16="http://schemas.microsoft.com/office/drawing/2014/main" val="826441855"/>
                    </a:ext>
                  </a:extLst>
                </a:gridCol>
              </a:tblGrid>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20670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5" end="5"/>
                                            </p:txEl>
                                          </p:spTgt>
                                        </p:tgtEl>
                                        <p:attrNameLst>
                                          <p:attrName>style.visibility</p:attrName>
                                        </p:attrNameLst>
                                      </p:cBhvr>
                                      <p:to>
                                        <p:strVal val="visible"/>
                                      </p:to>
                                    </p:set>
                                    <p:animEffect transition="in" filter="barn(inVertical)">
                                      <p:cBhvr>
                                        <p:cTn id="12" dur="500"/>
                                        <p:tgtEl>
                                          <p:spTgt spid="50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7" end="7"/>
                                            </p:txEl>
                                          </p:spTgt>
                                        </p:tgtEl>
                                        <p:attrNameLst>
                                          <p:attrName>style.visibility</p:attrName>
                                        </p:attrNameLst>
                                      </p:cBhvr>
                                      <p:to>
                                        <p:strVal val="visible"/>
                                      </p:to>
                                    </p:set>
                                    <p:animEffect transition="in" filter="barn(inVertical)">
                                      <p:cBhvr>
                                        <p:cTn id="17" dur="500"/>
                                        <p:tgtEl>
                                          <p:spTgt spid="50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07">
                                            <p:txEl>
                                              <p:pRg st="9" end="9"/>
                                            </p:txEl>
                                          </p:spTgt>
                                        </p:tgtEl>
                                        <p:attrNameLst>
                                          <p:attrName>style.visibility</p:attrName>
                                        </p:attrNameLst>
                                      </p:cBhvr>
                                      <p:to>
                                        <p:strVal val="visible"/>
                                      </p:to>
                                    </p:set>
                                    <p:animEffect transition="in" filter="barn(inVertical)">
                                      <p:cBhvr>
                                        <p:cTn id="22" dur="500"/>
                                        <p:tgtEl>
                                          <p:spTgt spid="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50"/>
            <a:ext cx="8614198" cy="55659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r>
              <a:rPr lang="en-US" dirty="0" err="1"/>
              <a:t>employee__course</a:t>
            </a:r>
            <a:r>
              <a:rPr lang="en-US" dirty="0"/>
              <a:t> (</a:t>
            </a:r>
            <a:r>
              <a:rPr lang="en-US" b="1" dirty="0" err="1"/>
              <a:t>ec</a:t>
            </a:r>
            <a:r>
              <a:rPr lang="en-US" dirty="0"/>
              <a:t>)                        course (</a:t>
            </a:r>
            <a:r>
              <a:rPr lang="en-US" b="1" dirty="0"/>
              <a:t>c</a:t>
            </a:r>
            <a:r>
              <a:rPr lang="en-US" dirty="0"/>
              <a:t>)</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sz="1000" dirty="0"/>
          </a:p>
          <a:p>
            <a:pPr marL="0" lvl="0" indent="0">
              <a:lnSpc>
                <a:spcPct val="115000"/>
              </a:lnSpc>
              <a:buNone/>
            </a:pPr>
            <a:r>
              <a:rPr lang="en-US" dirty="0"/>
              <a:t>                                                   </a:t>
            </a:r>
          </a:p>
          <a:p>
            <a:pPr marL="0" lvl="0" indent="0">
              <a:lnSpc>
                <a:spcPct val="115000"/>
              </a:lnSpc>
              <a:buNone/>
            </a:pPr>
            <a:endParaRPr lang="en-US" sz="2200" dirty="0"/>
          </a:p>
          <a:p>
            <a:pPr marL="0" lvl="0" indent="0">
              <a:lnSpc>
                <a:spcPct val="115000"/>
              </a:lnSpc>
              <a:buNone/>
            </a:pPr>
            <a:br>
              <a:rPr lang="en-US" sz="600" b="1" dirty="0"/>
            </a:br>
            <a:r>
              <a:rPr lang="en-US" sz="2200" dirty="0"/>
              <a:t>A large firm with </a:t>
            </a:r>
            <a:r>
              <a:rPr lang="en-US" sz="2200" b="1" dirty="0"/>
              <a:t>50K</a:t>
            </a:r>
            <a:r>
              <a:rPr lang="en-US" sz="2200" dirty="0"/>
              <a:t> </a:t>
            </a:r>
            <a:r>
              <a:rPr lang="en-US" sz="2200" b="1" dirty="0"/>
              <a:t>employees</a:t>
            </a:r>
            <a:r>
              <a:rPr lang="en-US" sz="2200" dirty="0"/>
              <a:t> who took </a:t>
            </a:r>
            <a:r>
              <a:rPr lang="en-US" sz="2200" b="1" dirty="0"/>
              <a:t>2 courses </a:t>
            </a:r>
            <a:r>
              <a:rPr lang="en-US" sz="2200" dirty="0"/>
              <a:t>would have </a:t>
            </a:r>
            <a:r>
              <a:rPr lang="en-US" sz="2200" b="1" dirty="0"/>
              <a:t>100K</a:t>
            </a:r>
            <a:r>
              <a:rPr lang="en-US" sz="2200" dirty="0"/>
              <a:t> </a:t>
            </a:r>
            <a:r>
              <a:rPr lang="en-US" sz="2200" b="1" dirty="0"/>
              <a:t>rows</a:t>
            </a:r>
            <a:r>
              <a:rPr lang="en-US" sz="2200" dirty="0"/>
              <a:t>, the previous table would have stored </a:t>
            </a:r>
            <a:r>
              <a:rPr lang="en-US" sz="2200" b="1" dirty="0"/>
              <a:t>5.4 million characters </a:t>
            </a:r>
            <a:r>
              <a:rPr lang="en-US" sz="2200" dirty="0"/>
              <a:t>of</a:t>
            </a:r>
            <a:r>
              <a:rPr lang="en-US" sz="2200" b="1" dirty="0"/>
              <a:t> </a:t>
            </a:r>
            <a:r>
              <a:rPr lang="en-US" sz="2200" dirty="0"/>
              <a:t>duplicated</a:t>
            </a:r>
            <a:r>
              <a:rPr lang="en-US" sz="2200" b="1" dirty="0"/>
              <a:t> </a:t>
            </a:r>
            <a:r>
              <a:rPr lang="en-US" sz="2200" dirty="0"/>
              <a:t>course</a:t>
            </a:r>
            <a:r>
              <a:rPr lang="en-US" sz="2200" b="1" dirty="0"/>
              <a:t> </a:t>
            </a:r>
            <a:r>
              <a:rPr lang="en-US" sz="2200" dirty="0"/>
              <a:t>data</a:t>
            </a:r>
            <a:r>
              <a:rPr lang="en-US" sz="2200" b="1" dirty="0"/>
              <a:t> </a:t>
            </a:r>
            <a:r>
              <a:rPr lang="en-US" sz="2200" u="sng" dirty="0"/>
              <a:t>within</a:t>
            </a:r>
            <a:r>
              <a:rPr lang="en-US" sz="2200" dirty="0"/>
              <a:t>.  If the employee first/last names and non-keys were in it, it could be 2x to 3x larger. Now with emp_id &amp; course_id, its just </a:t>
            </a:r>
            <a:r>
              <a:rPr lang="en-US" sz="2200" b="1" dirty="0"/>
              <a:t>400K </a:t>
            </a:r>
            <a:r>
              <a:rPr lang="en-US" sz="2200" dirty="0"/>
              <a:t>and change (if we include the emp and course table data, where each have one of every employee or course).</a:t>
            </a:r>
            <a:endParaRPr sz="2200" dirty="0"/>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Normalization - Second Normal Form (2NF)</a:t>
            </a:r>
            <a:endParaRPr/>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35</a:t>
            </a:fld>
            <a:endParaRPr dirty="0"/>
          </a:p>
        </p:txBody>
      </p:sp>
      <p:graphicFrame>
        <p:nvGraphicFramePr>
          <p:cNvPr id="2" name="Table 1">
            <a:extLst>
              <a:ext uri="{FF2B5EF4-FFF2-40B4-BE49-F238E27FC236}">
                <a16:creationId xmlns:a16="http://schemas.microsoft.com/office/drawing/2014/main" id="{DB39DE37-CFD4-A2E7-2FE7-27C71D7684C8}"/>
              </a:ext>
            </a:extLst>
          </p:cNvPr>
          <p:cNvGraphicFramePr>
            <a:graphicFrameLocks noGrp="1"/>
          </p:cNvGraphicFramePr>
          <p:nvPr>
            <p:extLst>
              <p:ext uri="{D42A27DB-BD31-4B8C-83A1-F6EECF244321}">
                <p14:modId xmlns:p14="http://schemas.microsoft.com/office/powerpoint/2010/main" val="1980605978"/>
              </p:ext>
            </p:extLst>
          </p:nvPr>
        </p:nvGraphicFramePr>
        <p:xfrm>
          <a:off x="1037192" y="1324946"/>
          <a:ext cx="3261939" cy="2231917"/>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5" name="Table 4">
            <a:extLst>
              <a:ext uri="{FF2B5EF4-FFF2-40B4-BE49-F238E27FC236}">
                <a16:creationId xmlns:a16="http://schemas.microsoft.com/office/drawing/2014/main" id="{79ED0667-767B-E637-42BC-1AC6086E30E2}"/>
              </a:ext>
            </a:extLst>
          </p:cNvPr>
          <p:cNvGraphicFramePr>
            <a:graphicFrameLocks noGrp="1"/>
          </p:cNvGraphicFramePr>
          <p:nvPr/>
        </p:nvGraphicFramePr>
        <p:xfrm>
          <a:off x="4816795" y="1284474"/>
          <a:ext cx="2885628" cy="1232312"/>
        </p:xfrm>
        <a:graphic>
          <a:graphicData uri="http://schemas.openxmlformats.org/drawingml/2006/table">
            <a:tbl>
              <a:tblPr>
                <a:noFill/>
                <a:tableStyleId>{D1F4F77D-2CC4-41CF-AD64-CBEB05C9B9B5}</a:tableStyleId>
              </a:tblPr>
              <a:tblGrid>
                <a:gridCol w="574227">
                  <a:extLst>
                    <a:ext uri="{9D8B030D-6E8A-4147-A177-3AD203B41FA5}">
                      <a16:colId xmlns:a16="http://schemas.microsoft.com/office/drawing/2014/main" val="1492891945"/>
                    </a:ext>
                  </a:extLst>
                </a:gridCol>
                <a:gridCol w="1701800">
                  <a:extLst>
                    <a:ext uri="{9D8B030D-6E8A-4147-A177-3AD203B41FA5}">
                      <a16:colId xmlns:a16="http://schemas.microsoft.com/office/drawing/2014/main" val="3840659260"/>
                    </a:ext>
                  </a:extLst>
                </a:gridCol>
                <a:gridCol w="609601">
                  <a:extLst>
                    <a:ext uri="{9D8B030D-6E8A-4147-A177-3AD203B41FA5}">
                      <a16:colId xmlns:a16="http://schemas.microsoft.com/office/drawing/2014/main" val="826441855"/>
                    </a:ext>
                  </a:extLst>
                </a:gridCol>
              </a:tblGrid>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415823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5" end="5"/>
                                            </p:txEl>
                                          </p:spTgt>
                                        </p:tgtEl>
                                        <p:attrNameLst>
                                          <p:attrName>style.visibility</p:attrName>
                                        </p:attrNameLst>
                                      </p:cBhvr>
                                      <p:to>
                                        <p:strVal val="visible"/>
                                      </p:to>
                                    </p:set>
                                    <p:animEffect transition="in" filter="barn(inVertical)">
                                      <p:cBhvr>
                                        <p:cTn id="12" dur="500"/>
                                        <p:tgtEl>
                                          <p:spTgt spid="50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7" end="7"/>
                                            </p:txEl>
                                          </p:spTgt>
                                        </p:tgtEl>
                                        <p:attrNameLst>
                                          <p:attrName>style.visibility</p:attrName>
                                        </p:attrNameLst>
                                      </p:cBhvr>
                                      <p:to>
                                        <p:strVal val="visible"/>
                                      </p:to>
                                    </p:set>
                                    <p:animEffect transition="in" filter="barn(inVertical)">
                                      <p:cBhvr>
                                        <p:cTn id="17" dur="500"/>
                                        <p:tgtEl>
                                          <p:spTgt spid="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50"/>
            <a:ext cx="8614198" cy="495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br>
              <a:rPr lang="en-CA" dirty="0"/>
            </a:br>
            <a:br>
              <a:rPr lang="en-CA" dirty="0"/>
            </a:br>
            <a:r>
              <a:rPr lang="en-CA" dirty="0"/>
              <a:t>We are in 2NF now.</a:t>
            </a:r>
            <a:br>
              <a:rPr lang="en-CA" dirty="0"/>
            </a:br>
            <a:br>
              <a:rPr lang="en-CA" dirty="0"/>
            </a:br>
            <a:r>
              <a:rPr lang="en-CA" dirty="0"/>
              <a:t>The Date Complete for the Emp</a:t>
            </a:r>
            <a:br>
              <a:rPr lang="en-CA" dirty="0"/>
            </a:br>
            <a:r>
              <a:rPr lang="en-CA" dirty="0"/>
              <a:t>/Course table, while duplicating, is</a:t>
            </a:r>
            <a:br>
              <a:rPr lang="en-CA" dirty="0"/>
            </a:br>
            <a:r>
              <a:rPr lang="en-CA" dirty="0"/>
              <a:t>coincidental, not a duplicate we need</a:t>
            </a:r>
            <a:br>
              <a:rPr lang="en-CA" dirty="0"/>
            </a:br>
            <a:r>
              <a:rPr lang="en-CA" dirty="0"/>
              <a:t>to address.  The Department No/Name duplicate, we will need to address…</a:t>
            </a:r>
            <a:endParaRPr dirty="0"/>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Normalization - Second Normal Form (2NF)</a:t>
            </a:r>
            <a:endParaRPr/>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36</a:t>
            </a:fld>
            <a:endParaRPr dirty="0"/>
          </a:p>
        </p:txBody>
      </p:sp>
      <p:graphicFrame>
        <p:nvGraphicFramePr>
          <p:cNvPr id="2" name="Table 1">
            <a:extLst>
              <a:ext uri="{FF2B5EF4-FFF2-40B4-BE49-F238E27FC236}">
                <a16:creationId xmlns:a16="http://schemas.microsoft.com/office/drawing/2014/main" id="{DB39DE37-CFD4-A2E7-2FE7-27C71D7684C8}"/>
              </a:ext>
            </a:extLst>
          </p:cNvPr>
          <p:cNvGraphicFramePr>
            <a:graphicFrameLocks noGrp="1"/>
          </p:cNvGraphicFramePr>
          <p:nvPr>
            <p:extLst>
              <p:ext uri="{D42A27DB-BD31-4B8C-83A1-F6EECF244321}">
                <p14:modId xmlns:p14="http://schemas.microsoft.com/office/powerpoint/2010/main" val="3061709912"/>
              </p:ext>
            </p:extLst>
          </p:nvPr>
        </p:nvGraphicFramePr>
        <p:xfrm>
          <a:off x="5387368" y="2595684"/>
          <a:ext cx="3261939" cy="2497646"/>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265729">
                <a:tc gridSpan="6">
                  <a:txBody>
                    <a:bodyPr/>
                    <a:lstStyle/>
                    <a:p>
                      <a:pPr marL="0" lvl="0" indent="0" algn="ctr" rtl="0">
                        <a:lnSpc>
                          <a:spcPct val="115000"/>
                        </a:lnSpc>
                        <a:spcBef>
                          <a:spcPts val="400"/>
                        </a:spcBef>
                        <a:spcAft>
                          <a:spcPts val="0"/>
                        </a:spcAft>
                        <a:buNone/>
                      </a:pPr>
                      <a:r>
                        <a:rPr lang="en-US" sz="1100" b="1" dirty="0" err="1"/>
                        <a:t>employee__course</a:t>
                      </a:r>
                      <a:r>
                        <a:rPr lang="en-US" sz="1100" b="1" dirty="0"/>
                        <a:t> </a:t>
                      </a:r>
                      <a:r>
                        <a:rPr lang="en-US" sz="1100" dirty="0"/>
                        <a:t>(</a:t>
                      </a:r>
                      <a:r>
                        <a:rPr lang="en-US" sz="1100" b="1" dirty="0" err="1"/>
                        <a:t>ec</a:t>
                      </a:r>
                      <a:r>
                        <a:rPr lang="en-US" sz="1100" dirty="0"/>
                        <a:t>)</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77854932"/>
                  </a:ext>
                </a:extLst>
              </a:tr>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5" name="Table 4">
            <a:extLst>
              <a:ext uri="{FF2B5EF4-FFF2-40B4-BE49-F238E27FC236}">
                <a16:creationId xmlns:a16="http://schemas.microsoft.com/office/drawing/2014/main" id="{79ED0667-767B-E637-42BC-1AC6086E30E2}"/>
              </a:ext>
            </a:extLst>
          </p:cNvPr>
          <p:cNvGraphicFramePr>
            <a:graphicFrameLocks noGrp="1"/>
          </p:cNvGraphicFramePr>
          <p:nvPr>
            <p:extLst>
              <p:ext uri="{D42A27DB-BD31-4B8C-83A1-F6EECF244321}">
                <p14:modId xmlns:p14="http://schemas.microsoft.com/office/powerpoint/2010/main" val="601488310"/>
              </p:ext>
            </p:extLst>
          </p:nvPr>
        </p:nvGraphicFramePr>
        <p:xfrm>
          <a:off x="5575524" y="937052"/>
          <a:ext cx="2885628" cy="1503852"/>
        </p:xfrm>
        <a:graphic>
          <a:graphicData uri="http://schemas.openxmlformats.org/drawingml/2006/table">
            <a:tbl>
              <a:tblPr>
                <a:noFill/>
                <a:tableStyleId>{D1F4F77D-2CC4-41CF-AD64-CBEB05C9B9B5}</a:tableStyleId>
              </a:tblPr>
              <a:tblGrid>
                <a:gridCol w="574227">
                  <a:extLst>
                    <a:ext uri="{9D8B030D-6E8A-4147-A177-3AD203B41FA5}">
                      <a16:colId xmlns:a16="http://schemas.microsoft.com/office/drawing/2014/main" val="1492891945"/>
                    </a:ext>
                  </a:extLst>
                </a:gridCol>
                <a:gridCol w="1701800">
                  <a:extLst>
                    <a:ext uri="{9D8B030D-6E8A-4147-A177-3AD203B41FA5}">
                      <a16:colId xmlns:a16="http://schemas.microsoft.com/office/drawing/2014/main" val="3840659260"/>
                    </a:ext>
                  </a:extLst>
                </a:gridCol>
                <a:gridCol w="609601">
                  <a:extLst>
                    <a:ext uri="{9D8B030D-6E8A-4147-A177-3AD203B41FA5}">
                      <a16:colId xmlns:a16="http://schemas.microsoft.com/office/drawing/2014/main" val="826441855"/>
                    </a:ext>
                  </a:extLst>
                </a:gridCol>
              </a:tblGrid>
              <a:tr h="271540">
                <a:tc gridSpan="3">
                  <a:txBody>
                    <a:bodyPr/>
                    <a:lstStyle/>
                    <a:p>
                      <a:pPr marL="0" lvl="0" indent="0" algn="ctr" rtl="0">
                        <a:lnSpc>
                          <a:spcPct val="115000"/>
                        </a:lnSpc>
                        <a:spcBef>
                          <a:spcPts val="400"/>
                        </a:spcBef>
                        <a:spcAft>
                          <a:spcPts val="0"/>
                        </a:spcAft>
                        <a:buNone/>
                      </a:pPr>
                      <a:r>
                        <a:rPr lang="en-US" sz="1100" b="1" dirty="0">
                          <a:solidFill>
                            <a:srgbClr val="514A40"/>
                          </a:solidFill>
                        </a:rPr>
                        <a:t>course (c)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11047711"/>
                  </a:ext>
                </a:extLst>
              </a:tr>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3" name="Table 2">
            <a:extLst>
              <a:ext uri="{FF2B5EF4-FFF2-40B4-BE49-F238E27FC236}">
                <a16:creationId xmlns:a16="http://schemas.microsoft.com/office/drawing/2014/main" id="{0C0708B2-FE4E-B3F6-4666-6866DC641343}"/>
              </a:ext>
            </a:extLst>
          </p:cNvPr>
          <p:cNvGraphicFramePr>
            <a:graphicFrameLocks noGrp="1"/>
          </p:cNvGraphicFramePr>
          <p:nvPr>
            <p:extLst>
              <p:ext uri="{D42A27DB-BD31-4B8C-83A1-F6EECF244321}">
                <p14:modId xmlns:p14="http://schemas.microsoft.com/office/powerpoint/2010/main" val="3726612410"/>
              </p:ext>
            </p:extLst>
          </p:nvPr>
        </p:nvGraphicFramePr>
        <p:xfrm>
          <a:off x="456650" y="937052"/>
          <a:ext cx="4619063" cy="2275690"/>
        </p:xfrm>
        <a:graphic>
          <a:graphicData uri="http://schemas.openxmlformats.org/drawingml/2006/table">
            <a:tbl>
              <a:tblPr>
                <a:noFill/>
                <a:tableStyleId>{D1F4F77D-2CC4-41CF-AD64-CBEB05C9B9B5}</a:tableStyleId>
              </a:tblPr>
              <a:tblGrid>
                <a:gridCol w="397813">
                  <a:extLst>
                    <a:ext uri="{9D8B030D-6E8A-4147-A177-3AD203B41FA5}">
                      <a16:colId xmlns:a16="http://schemas.microsoft.com/office/drawing/2014/main" val="4120079643"/>
                    </a:ext>
                  </a:extLst>
                </a:gridCol>
                <a:gridCol w="853935">
                  <a:extLst>
                    <a:ext uri="{9D8B030D-6E8A-4147-A177-3AD203B41FA5}">
                      <a16:colId xmlns:a16="http://schemas.microsoft.com/office/drawing/2014/main" val="1087572226"/>
                    </a:ext>
                  </a:extLst>
                </a:gridCol>
                <a:gridCol w="784428">
                  <a:extLst>
                    <a:ext uri="{9D8B030D-6E8A-4147-A177-3AD203B41FA5}">
                      <a16:colId xmlns:a16="http://schemas.microsoft.com/office/drawing/2014/main" val="1301165760"/>
                    </a:ext>
                  </a:extLst>
                </a:gridCol>
                <a:gridCol w="496474">
                  <a:extLst>
                    <a:ext uri="{9D8B030D-6E8A-4147-A177-3AD203B41FA5}">
                      <a16:colId xmlns:a16="http://schemas.microsoft.com/office/drawing/2014/main" val="2223208027"/>
                    </a:ext>
                  </a:extLst>
                </a:gridCol>
                <a:gridCol w="963633">
                  <a:extLst>
                    <a:ext uri="{9D8B030D-6E8A-4147-A177-3AD203B41FA5}">
                      <a16:colId xmlns:a16="http://schemas.microsoft.com/office/drawing/2014/main" val="3573587164"/>
                    </a:ext>
                  </a:extLst>
                </a:gridCol>
                <a:gridCol w="585365">
                  <a:extLst>
                    <a:ext uri="{9D8B030D-6E8A-4147-A177-3AD203B41FA5}">
                      <a16:colId xmlns:a16="http://schemas.microsoft.com/office/drawing/2014/main" val="3329028411"/>
                    </a:ext>
                  </a:extLst>
                </a:gridCol>
                <a:gridCol w="537415">
                  <a:extLst>
                    <a:ext uri="{9D8B030D-6E8A-4147-A177-3AD203B41FA5}">
                      <a16:colId xmlns:a16="http://schemas.microsoft.com/office/drawing/2014/main" val="4225244084"/>
                    </a:ext>
                  </a:extLst>
                </a:gridCol>
              </a:tblGrid>
              <a:tr h="256225">
                <a:tc gridSpan="7">
                  <a:txBody>
                    <a:bodyPr/>
                    <a:lstStyle/>
                    <a:p>
                      <a:pPr marL="0" lvl="0" indent="0" algn="ctr" rtl="0">
                        <a:lnSpc>
                          <a:spcPct val="115000"/>
                        </a:lnSpc>
                        <a:spcBef>
                          <a:spcPts val="400"/>
                        </a:spcBef>
                        <a:spcAft>
                          <a:spcPts val="0"/>
                        </a:spcAft>
                        <a:buNone/>
                      </a:pPr>
                      <a:r>
                        <a:rPr lang="en-US" sz="1050" b="1" dirty="0">
                          <a:solidFill>
                            <a:srgbClr val="514A40"/>
                          </a:solidFill>
                        </a:rPr>
                        <a:t>employee (e)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909756277"/>
                  </a:ext>
                </a:extLst>
              </a:tr>
              <a:tr h="492757">
                <a:tc>
                  <a:txBody>
                    <a:bodyPr/>
                    <a:lstStyle/>
                    <a:p>
                      <a:pPr marL="0" lvl="0" indent="0" algn="l" rtl="0">
                        <a:lnSpc>
                          <a:spcPct val="115000"/>
                        </a:lnSpc>
                        <a:spcBef>
                          <a:spcPts val="400"/>
                        </a:spcBef>
                        <a:spcAft>
                          <a:spcPts val="0"/>
                        </a:spcAft>
                        <a:buNone/>
                      </a:pPr>
                      <a:r>
                        <a:rPr lang="en-US" sz="1050" b="1" dirty="0" err="1">
                          <a:solidFill>
                            <a:srgbClr val="514A40"/>
                          </a:solidFill>
                        </a:rPr>
                        <a:t>emp_id</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first_name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last_name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salary_month</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salary_year</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3,250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444676">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3,750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23312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4" end="4"/>
                                            </p:txEl>
                                          </p:spTgt>
                                        </p:tgtEl>
                                        <p:attrNameLst>
                                          <p:attrName>style.visibility</p:attrName>
                                        </p:attrNameLst>
                                      </p:cBhvr>
                                      <p:to>
                                        <p:strVal val="visible"/>
                                      </p:to>
                                    </p:set>
                                    <p:animEffect transition="in" filter="barn(inVertical)">
                                      <p:cBhvr>
                                        <p:cTn id="12" dur="500"/>
                                        <p:tgtEl>
                                          <p:spTgt spid="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0"/>
          <p:cNvSpPr txBox="1">
            <a:spLocks noGrp="1"/>
          </p:cNvSpPr>
          <p:nvPr>
            <p:ph type="title"/>
          </p:nvPr>
        </p:nvSpPr>
        <p:spPr>
          <a:xfrm>
            <a:off x="473342" y="15805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Third Normal Form (3NF)</a:t>
            </a:r>
            <a:endParaRPr dirty="0"/>
          </a:p>
        </p:txBody>
      </p:sp>
      <p:sp>
        <p:nvSpPr>
          <p:cNvPr id="540" name="Google Shape;540;p70"/>
          <p:cNvSpPr txBox="1">
            <a:spLocks noGrp="1"/>
          </p:cNvSpPr>
          <p:nvPr>
            <p:ph type="body" idx="1"/>
          </p:nvPr>
        </p:nvSpPr>
        <p:spPr>
          <a:xfrm>
            <a:off x="473342" y="941224"/>
            <a:ext cx="8325900" cy="52309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b="1" dirty="0"/>
              <a:t>Data is in Third Normal Form (</a:t>
            </a:r>
            <a:r>
              <a:rPr lang="en-US" b="1" dirty="0">
                <a:ea typeface="Lato"/>
                <a:cs typeface="Lato"/>
                <a:sym typeface="Lato"/>
              </a:rPr>
              <a:t>3NF</a:t>
            </a:r>
            <a:r>
              <a:rPr lang="en-US" b="1" dirty="0"/>
              <a:t>) if:</a:t>
            </a:r>
            <a:endParaRPr b="1" dirty="0"/>
          </a:p>
          <a:p>
            <a:pPr marL="457200" marR="0" lvl="0" indent="-381000" algn="l" rtl="0">
              <a:lnSpc>
                <a:spcPct val="150000"/>
              </a:lnSpc>
              <a:spcBef>
                <a:spcPts val="0"/>
              </a:spcBef>
              <a:spcAft>
                <a:spcPts val="0"/>
              </a:spcAft>
              <a:buSzPts val="2400"/>
              <a:buChar char="●"/>
            </a:pPr>
            <a:r>
              <a:rPr lang="en-US" dirty="0"/>
              <a:t>It is in 1NF/2NF and …</a:t>
            </a:r>
            <a:endParaRPr dirty="0"/>
          </a:p>
          <a:p>
            <a:pPr marL="457200" marR="0" lvl="0" indent="-381000" algn="l" rtl="0">
              <a:lnSpc>
                <a:spcPct val="150000"/>
              </a:lnSpc>
              <a:spcBef>
                <a:spcPts val="0"/>
              </a:spcBef>
              <a:spcAft>
                <a:spcPts val="0"/>
              </a:spcAft>
              <a:buSzPts val="2400"/>
              <a:buChar char="●"/>
            </a:pPr>
            <a:r>
              <a:rPr lang="en-US" dirty="0"/>
              <a:t>There are no attributes with </a:t>
            </a:r>
            <a:r>
              <a:rPr lang="en-US" b="1" dirty="0">
                <a:solidFill>
                  <a:schemeClr val="accent3"/>
                </a:solidFill>
                <a:ea typeface="Lato"/>
                <a:cs typeface="Lato"/>
                <a:sym typeface="Lato"/>
              </a:rPr>
              <a:t>Derived Dependencies</a:t>
            </a:r>
            <a:endParaRPr b="1" dirty="0">
              <a:solidFill>
                <a:schemeClr val="accent3"/>
              </a:solidFill>
              <a:ea typeface="Lato"/>
              <a:cs typeface="Lato"/>
              <a:sym typeface="Lato"/>
            </a:endParaRPr>
          </a:p>
          <a:p>
            <a:pPr marL="457200" lvl="0" indent="-381000" algn="l" rtl="0">
              <a:lnSpc>
                <a:spcPct val="150000"/>
              </a:lnSpc>
              <a:spcBef>
                <a:spcPts val="0"/>
              </a:spcBef>
              <a:spcAft>
                <a:spcPts val="0"/>
              </a:spcAft>
              <a:buSzPts val="2400"/>
              <a:buChar char="●"/>
            </a:pPr>
            <a:r>
              <a:rPr lang="en-US" dirty="0"/>
              <a:t>There are no </a:t>
            </a:r>
            <a:r>
              <a:rPr lang="en-US" b="1" dirty="0">
                <a:solidFill>
                  <a:schemeClr val="accent3"/>
                </a:solidFill>
                <a:ea typeface="Lato"/>
                <a:cs typeface="Lato"/>
                <a:sym typeface="Lato"/>
              </a:rPr>
              <a:t>Transitive Dependencies</a:t>
            </a:r>
            <a:r>
              <a:rPr lang="en-US" dirty="0">
                <a:solidFill>
                  <a:schemeClr val="accent3"/>
                </a:solidFill>
              </a:rPr>
              <a:t> </a:t>
            </a:r>
            <a:endParaRPr dirty="0">
              <a:solidFill>
                <a:schemeClr val="accent3"/>
              </a:solidFill>
            </a:endParaRPr>
          </a:p>
          <a:p>
            <a:pPr marL="914400" lvl="1" indent="-381000" algn="l" rtl="0">
              <a:lnSpc>
                <a:spcPct val="150000"/>
              </a:lnSpc>
              <a:spcBef>
                <a:spcPts val="0"/>
              </a:spcBef>
              <a:spcAft>
                <a:spcPts val="0"/>
              </a:spcAft>
              <a:buSzPts val="2400"/>
              <a:buChar char="○"/>
            </a:pPr>
            <a:r>
              <a:rPr lang="en-US" dirty="0">
                <a:latin typeface="+mn-lt"/>
              </a:rPr>
              <a:t>We will move these columns to their own table(s)</a:t>
            </a:r>
            <a:br>
              <a:rPr lang="en-US" b="1" dirty="0">
                <a:latin typeface="+mn-lt"/>
                <a:sym typeface="Lato"/>
              </a:rPr>
            </a:br>
            <a:endParaRPr lang="en-US" sz="1400" dirty="0">
              <a:latin typeface="+mn-lt"/>
            </a:endParaRPr>
          </a:p>
          <a:p>
            <a:pPr marL="0" lvl="0" indent="0">
              <a:lnSpc>
                <a:spcPct val="150000"/>
              </a:lnSpc>
              <a:buNone/>
            </a:pPr>
            <a:r>
              <a:rPr lang="en-US" dirty="0"/>
              <a:t>Two definitions are required before we continue with 3NF:</a:t>
            </a:r>
          </a:p>
          <a:p>
            <a:pPr lvl="0">
              <a:lnSpc>
                <a:spcPct val="150000"/>
              </a:lnSpc>
            </a:pPr>
            <a:r>
              <a:rPr lang="en-US" b="1" dirty="0">
                <a:latin typeface="Lato"/>
                <a:ea typeface="Lato"/>
                <a:cs typeface="Lato"/>
                <a:sym typeface="Lato"/>
              </a:rPr>
              <a:t>Derived Dependency</a:t>
            </a:r>
            <a:r>
              <a:rPr lang="en-US" dirty="0"/>
              <a:t> (Calculated)</a:t>
            </a:r>
          </a:p>
          <a:p>
            <a:pPr lvl="0">
              <a:lnSpc>
                <a:spcPct val="150000"/>
              </a:lnSpc>
              <a:buFont typeface="Lato"/>
              <a:buChar char="●"/>
            </a:pPr>
            <a:r>
              <a:rPr lang="en-US" b="1" dirty="0">
                <a:latin typeface="Lato"/>
                <a:ea typeface="Lato"/>
                <a:cs typeface="Lato"/>
                <a:sym typeface="Lato"/>
              </a:rPr>
              <a:t>Transitive Dependency </a:t>
            </a:r>
            <a:r>
              <a:rPr lang="en-US" dirty="0">
                <a:latin typeface="Lato"/>
                <a:ea typeface="Lato"/>
                <a:cs typeface="Lato"/>
                <a:sym typeface="Lato"/>
              </a:rPr>
              <a:t>(Dropdowns &lt;select&gt; lists)</a:t>
            </a:r>
            <a:endParaRPr lang="en-US" dirty="0"/>
          </a:p>
          <a:p>
            <a:pPr marL="76200" indent="0">
              <a:lnSpc>
                <a:spcPct val="150000"/>
              </a:lnSpc>
              <a:buNone/>
            </a:pPr>
            <a:endParaRPr lang="en-US" b="1" dirty="0">
              <a:latin typeface="+mn-lt"/>
              <a:sym typeface="Lato"/>
            </a:endParaRPr>
          </a:p>
        </p:txBody>
      </p:sp>
      <p:sp>
        <p:nvSpPr>
          <p:cNvPr id="541" name="Google Shape;541;p7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40">
                                            <p:txEl>
                                              <p:pRg st="0" end="0"/>
                                            </p:txEl>
                                          </p:spTgt>
                                        </p:tgtEl>
                                        <p:attrNameLst>
                                          <p:attrName>style.visibility</p:attrName>
                                        </p:attrNameLst>
                                      </p:cBhvr>
                                      <p:to>
                                        <p:strVal val="visible"/>
                                      </p:to>
                                    </p:set>
                                    <p:animEffect transition="in" filter="barn(inVertical)">
                                      <p:cBhvr>
                                        <p:cTn id="7" dur="500"/>
                                        <p:tgtEl>
                                          <p:spTgt spid="540">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540">
                                            <p:txEl>
                                              <p:pRg st="1" end="1"/>
                                            </p:txEl>
                                          </p:spTgt>
                                        </p:tgtEl>
                                        <p:attrNameLst>
                                          <p:attrName>style.visibility</p:attrName>
                                        </p:attrNameLst>
                                      </p:cBhvr>
                                      <p:to>
                                        <p:strVal val="visible"/>
                                      </p:to>
                                    </p:set>
                                    <p:animEffect transition="in" filter="barn(inVertical)">
                                      <p:cBhvr>
                                        <p:cTn id="11" dur="500"/>
                                        <p:tgtEl>
                                          <p:spTgt spid="540">
                                            <p:txEl>
                                              <p:pRg st="1" end="1"/>
                                            </p:txEl>
                                          </p:spTgt>
                                        </p:tgtEl>
                                      </p:cBhvr>
                                    </p:animEffect>
                                  </p:childTnLst>
                                </p:cTn>
                              </p:par>
                            </p:childTnLst>
                          </p:cTn>
                        </p:par>
                        <p:par>
                          <p:cTn id="12" fill="hold">
                            <p:stCondLst>
                              <p:cond delay="2000"/>
                            </p:stCondLst>
                            <p:childTnLst>
                              <p:par>
                                <p:cTn id="13" presetID="16" presetClass="entr" presetSubtype="21" fill="hold" nodeType="afterEffect">
                                  <p:stCondLst>
                                    <p:cond delay="750"/>
                                  </p:stCondLst>
                                  <p:childTnLst>
                                    <p:set>
                                      <p:cBhvr>
                                        <p:cTn id="14" dur="1" fill="hold">
                                          <p:stCondLst>
                                            <p:cond delay="0"/>
                                          </p:stCondLst>
                                        </p:cTn>
                                        <p:tgtEl>
                                          <p:spTgt spid="540">
                                            <p:txEl>
                                              <p:pRg st="2" end="2"/>
                                            </p:txEl>
                                          </p:spTgt>
                                        </p:tgtEl>
                                        <p:attrNameLst>
                                          <p:attrName>style.visibility</p:attrName>
                                        </p:attrNameLst>
                                      </p:cBhvr>
                                      <p:to>
                                        <p:strVal val="visible"/>
                                      </p:to>
                                    </p:set>
                                    <p:animEffect transition="in" filter="barn(inVertical)">
                                      <p:cBhvr>
                                        <p:cTn id="15" dur="500"/>
                                        <p:tgtEl>
                                          <p:spTgt spid="540">
                                            <p:txEl>
                                              <p:pRg st="2" end="2"/>
                                            </p:txEl>
                                          </p:spTgt>
                                        </p:tgtEl>
                                      </p:cBhvr>
                                    </p:animEffect>
                                  </p:childTnLst>
                                </p:cTn>
                              </p:par>
                            </p:childTnLst>
                          </p:cTn>
                        </p:par>
                        <p:par>
                          <p:cTn id="16" fill="hold">
                            <p:stCondLst>
                              <p:cond delay="3250"/>
                            </p:stCondLst>
                            <p:childTnLst>
                              <p:par>
                                <p:cTn id="17" presetID="16" presetClass="entr" presetSubtype="21" fill="hold" nodeType="afterEffect">
                                  <p:stCondLst>
                                    <p:cond delay="750"/>
                                  </p:stCondLst>
                                  <p:childTnLst>
                                    <p:set>
                                      <p:cBhvr>
                                        <p:cTn id="18" dur="1" fill="hold">
                                          <p:stCondLst>
                                            <p:cond delay="0"/>
                                          </p:stCondLst>
                                        </p:cTn>
                                        <p:tgtEl>
                                          <p:spTgt spid="540">
                                            <p:txEl>
                                              <p:pRg st="3" end="3"/>
                                            </p:txEl>
                                          </p:spTgt>
                                        </p:tgtEl>
                                        <p:attrNameLst>
                                          <p:attrName>style.visibility</p:attrName>
                                        </p:attrNameLst>
                                      </p:cBhvr>
                                      <p:to>
                                        <p:strVal val="visible"/>
                                      </p:to>
                                    </p:set>
                                    <p:animEffect transition="in" filter="barn(inVertical)">
                                      <p:cBhvr>
                                        <p:cTn id="19" dur="500"/>
                                        <p:tgtEl>
                                          <p:spTgt spid="540">
                                            <p:txEl>
                                              <p:pRg st="3" end="3"/>
                                            </p:txEl>
                                          </p:spTgt>
                                        </p:tgtEl>
                                      </p:cBhvr>
                                    </p:animEffect>
                                  </p:childTnLst>
                                </p:cTn>
                              </p:par>
                            </p:childTnLst>
                          </p:cTn>
                        </p:par>
                        <p:par>
                          <p:cTn id="20" fill="hold">
                            <p:stCondLst>
                              <p:cond delay="4500"/>
                            </p:stCondLst>
                            <p:childTnLst>
                              <p:par>
                                <p:cTn id="21" presetID="16" presetClass="entr" presetSubtype="21" fill="hold" nodeType="afterEffect">
                                  <p:stCondLst>
                                    <p:cond delay="750"/>
                                  </p:stCondLst>
                                  <p:childTnLst>
                                    <p:set>
                                      <p:cBhvr>
                                        <p:cTn id="22" dur="1" fill="hold">
                                          <p:stCondLst>
                                            <p:cond delay="0"/>
                                          </p:stCondLst>
                                        </p:cTn>
                                        <p:tgtEl>
                                          <p:spTgt spid="540">
                                            <p:txEl>
                                              <p:pRg st="4" end="4"/>
                                            </p:txEl>
                                          </p:spTgt>
                                        </p:tgtEl>
                                        <p:attrNameLst>
                                          <p:attrName>style.visibility</p:attrName>
                                        </p:attrNameLst>
                                      </p:cBhvr>
                                      <p:to>
                                        <p:strVal val="visible"/>
                                      </p:to>
                                    </p:set>
                                    <p:animEffect transition="in" filter="barn(inVertical)">
                                      <p:cBhvr>
                                        <p:cTn id="23" dur="500"/>
                                        <p:tgtEl>
                                          <p:spTgt spid="540">
                                            <p:txEl>
                                              <p:pRg st="4" end="4"/>
                                            </p:txEl>
                                          </p:spTgt>
                                        </p:tgtEl>
                                      </p:cBhvr>
                                    </p:animEffect>
                                  </p:childTnLst>
                                </p:cTn>
                              </p:par>
                            </p:childTnLst>
                          </p:cTn>
                        </p:par>
                        <p:par>
                          <p:cTn id="24" fill="hold">
                            <p:stCondLst>
                              <p:cond delay="5750"/>
                            </p:stCondLst>
                            <p:childTnLst>
                              <p:par>
                                <p:cTn id="25" presetID="16" presetClass="entr" presetSubtype="21" fill="hold" nodeType="afterEffect">
                                  <p:stCondLst>
                                    <p:cond delay="750"/>
                                  </p:stCondLst>
                                  <p:childTnLst>
                                    <p:set>
                                      <p:cBhvr>
                                        <p:cTn id="26" dur="1" fill="hold">
                                          <p:stCondLst>
                                            <p:cond delay="0"/>
                                          </p:stCondLst>
                                        </p:cTn>
                                        <p:tgtEl>
                                          <p:spTgt spid="540">
                                            <p:txEl>
                                              <p:pRg st="5" end="5"/>
                                            </p:txEl>
                                          </p:spTgt>
                                        </p:tgtEl>
                                        <p:attrNameLst>
                                          <p:attrName>style.visibility</p:attrName>
                                        </p:attrNameLst>
                                      </p:cBhvr>
                                      <p:to>
                                        <p:strVal val="visible"/>
                                      </p:to>
                                    </p:set>
                                    <p:animEffect transition="in" filter="barn(inVertical)">
                                      <p:cBhvr>
                                        <p:cTn id="27" dur="500"/>
                                        <p:tgtEl>
                                          <p:spTgt spid="540">
                                            <p:txEl>
                                              <p:pRg st="5" end="5"/>
                                            </p:txEl>
                                          </p:spTgt>
                                        </p:tgtEl>
                                      </p:cBhvr>
                                    </p:animEffect>
                                  </p:childTnLst>
                                </p:cTn>
                              </p:par>
                            </p:childTnLst>
                          </p:cTn>
                        </p:par>
                        <p:par>
                          <p:cTn id="28" fill="hold">
                            <p:stCondLst>
                              <p:cond delay="7000"/>
                            </p:stCondLst>
                            <p:childTnLst>
                              <p:par>
                                <p:cTn id="29" presetID="16" presetClass="entr" presetSubtype="21" fill="hold" nodeType="afterEffect">
                                  <p:stCondLst>
                                    <p:cond delay="750"/>
                                  </p:stCondLst>
                                  <p:childTnLst>
                                    <p:set>
                                      <p:cBhvr>
                                        <p:cTn id="30" dur="1" fill="hold">
                                          <p:stCondLst>
                                            <p:cond delay="0"/>
                                          </p:stCondLst>
                                        </p:cTn>
                                        <p:tgtEl>
                                          <p:spTgt spid="540">
                                            <p:txEl>
                                              <p:pRg st="6" end="6"/>
                                            </p:txEl>
                                          </p:spTgt>
                                        </p:tgtEl>
                                        <p:attrNameLst>
                                          <p:attrName>style.visibility</p:attrName>
                                        </p:attrNameLst>
                                      </p:cBhvr>
                                      <p:to>
                                        <p:strVal val="visible"/>
                                      </p:to>
                                    </p:set>
                                    <p:animEffect transition="in" filter="barn(inVertical)">
                                      <p:cBhvr>
                                        <p:cTn id="31" dur="500"/>
                                        <p:tgtEl>
                                          <p:spTgt spid="540">
                                            <p:txEl>
                                              <p:pRg st="6" end="6"/>
                                            </p:txEl>
                                          </p:spTgt>
                                        </p:tgtEl>
                                      </p:cBhvr>
                                    </p:animEffect>
                                  </p:childTnLst>
                                </p:cTn>
                              </p:par>
                            </p:childTnLst>
                          </p:cTn>
                        </p:par>
                        <p:par>
                          <p:cTn id="32" fill="hold">
                            <p:stCondLst>
                              <p:cond delay="8250"/>
                            </p:stCondLst>
                            <p:childTnLst>
                              <p:par>
                                <p:cTn id="33" presetID="16" presetClass="entr" presetSubtype="21" fill="hold" nodeType="afterEffect">
                                  <p:stCondLst>
                                    <p:cond delay="750"/>
                                  </p:stCondLst>
                                  <p:childTnLst>
                                    <p:set>
                                      <p:cBhvr>
                                        <p:cTn id="34" dur="1" fill="hold">
                                          <p:stCondLst>
                                            <p:cond delay="0"/>
                                          </p:stCondLst>
                                        </p:cTn>
                                        <p:tgtEl>
                                          <p:spTgt spid="540">
                                            <p:txEl>
                                              <p:pRg st="7" end="7"/>
                                            </p:txEl>
                                          </p:spTgt>
                                        </p:tgtEl>
                                        <p:attrNameLst>
                                          <p:attrName>style.visibility</p:attrName>
                                        </p:attrNameLst>
                                      </p:cBhvr>
                                      <p:to>
                                        <p:strVal val="visible"/>
                                      </p:to>
                                    </p:set>
                                    <p:animEffect transition="in" filter="barn(inVertical)">
                                      <p:cBhvr>
                                        <p:cTn id="35" dur="500"/>
                                        <p:tgtEl>
                                          <p:spTgt spid="5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2"/>
          <p:cNvSpPr txBox="1">
            <a:spLocks noGrp="1"/>
          </p:cNvSpPr>
          <p:nvPr>
            <p:ph type="title"/>
          </p:nvPr>
        </p:nvSpPr>
        <p:spPr>
          <a:xfrm>
            <a:off x="473342" y="11233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Derived Dependency (Calculated)</a:t>
            </a:r>
            <a:endParaRPr dirty="0"/>
          </a:p>
        </p:txBody>
      </p:sp>
      <p:sp>
        <p:nvSpPr>
          <p:cNvPr id="554" name="Google Shape;554;p72"/>
          <p:cNvSpPr txBox="1">
            <a:spLocks noGrp="1"/>
          </p:cNvSpPr>
          <p:nvPr>
            <p:ph type="body" idx="1"/>
          </p:nvPr>
        </p:nvSpPr>
        <p:spPr>
          <a:xfrm>
            <a:off x="283464" y="941225"/>
            <a:ext cx="8515778" cy="4563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b="1" dirty="0">
                <a:solidFill>
                  <a:schemeClr val="accent3"/>
                </a:solidFill>
                <a:latin typeface="Lato"/>
                <a:ea typeface="Lato"/>
                <a:cs typeface="Lato"/>
                <a:sym typeface="Lato"/>
              </a:rPr>
              <a:t>Derived Dependency</a:t>
            </a:r>
            <a:r>
              <a:rPr lang="en-US" dirty="0">
                <a:solidFill>
                  <a:schemeClr val="accent3"/>
                </a:solidFill>
              </a:rPr>
              <a:t>: </a:t>
            </a:r>
            <a:r>
              <a:rPr lang="en-US" dirty="0"/>
              <a:t>A </a:t>
            </a:r>
            <a:r>
              <a:rPr lang="en-US" b="1" dirty="0"/>
              <a:t>Non-key</a:t>
            </a:r>
            <a:r>
              <a:rPr lang="en-US" dirty="0"/>
              <a:t> column that can be </a:t>
            </a:r>
            <a:r>
              <a:rPr lang="en-US" b="1" dirty="0"/>
              <a:t>calculated</a:t>
            </a:r>
            <a:r>
              <a:rPr lang="en-US" dirty="0"/>
              <a:t> using other columns </a:t>
            </a:r>
            <a:r>
              <a:rPr lang="en-US" i="1" dirty="0"/>
              <a:t>(from any table) </a:t>
            </a:r>
            <a:r>
              <a:rPr lang="en-US" dirty="0"/>
              <a:t>is derived. </a:t>
            </a:r>
            <a:endParaRPr dirty="0"/>
          </a:p>
          <a:p>
            <a:pPr marL="0" lvl="0" indent="0" algn="l" rtl="0">
              <a:lnSpc>
                <a:spcPct val="150000"/>
              </a:lnSpc>
              <a:spcBef>
                <a:spcPts val="0"/>
              </a:spcBef>
              <a:spcAft>
                <a:spcPts val="0"/>
              </a:spcAft>
              <a:buNone/>
            </a:pPr>
            <a:endParaRPr sz="100" dirty="0"/>
          </a:p>
          <a:p>
            <a:pPr marL="0" lvl="0" indent="0" algn="l" rtl="0">
              <a:lnSpc>
                <a:spcPts val="3300"/>
              </a:lnSpc>
              <a:spcBef>
                <a:spcPts val="0"/>
              </a:spcBef>
              <a:spcAft>
                <a:spcPts val="0"/>
              </a:spcAft>
              <a:buNone/>
            </a:pPr>
            <a:r>
              <a:rPr lang="en-US" b="1" dirty="0">
                <a:solidFill>
                  <a:srgbClr val="C00000"/>
                </a:solidFill>
              </a:rPr>
              <a:t>Example: </a:t>
            </a:r>
            <a:r>
              <a:rPr lang="en-US" b="1" dirty="0">
                <a:latin typeface="Lato"/>
                <a:ea typeface="Lato"/>
                <a:cs typeface="Lato"/>
                <a:sym typeface="Lato"/>
              </a:rPr>
              <a:t>age </a:t>
            </a:r>
            <a:r>
              <a:rPr lang="en-US" dirty="0">
                <a:latin typeface="Lato"/>
                <a:ea typeface="Lato"/>
                <a:cs typeface="Lato"/>
                <a:sym typeface="Lato"/>
              </a:rPr>
              <a:t>and</a:t>
            </a:r>
            <a:r>
              <a:rPr lang="en-US" b="1" dirty="0">
                <a:latin typeface="Lato"/>
                <a:ea typeface="Lato"/>
                <a:cs typeface="Lato"/>
                <a:sym typeface="Lato"/>
              </a:rPr>
              <a:t> </a:t>
            </a:r>
            <a:r>
              <a:rPr lang="en-US" b="1" dirty="0" err="1">
                <a:latin typeface="Lato"/>
                <a:ea typeface="Lato"/>
                <a:cs typeface="Lato"/>
                <a:sym typeface="Lato"/>
              </a:rPr>
              <a:t>birth_date</a:t>
            </a:r>
            <a:r>
              <a:rPr lang="en-US" b="1" dirty="0">
                <a:latin typeface="Lato"/>
                <a:ea typeface="Lato"/>
                <a:cs typeface="Lato"/>
                <a:sym typeface="Lato"/>
              </a:rPr>
              <a:t>      </a:t>
            </a:r>
            <a:r>
              <a:rPr lang="en-US" dirty="0">
                <a:latin typeface="Lato"/>
                <a:ea typeface="Lato"/>
                <a:cs typeface="Lato"/>
                <a:sym typeface="Lato"/>
              </a:rPr>
              <a:t>using NOW() AS </a:t>
            </a:r>
            <a:r>
              <a:rPr lang="en-US" dirty="0" err="1">
                <a:latin typeface="Lato"/>
                <a:ea typeface="Lato"/>
                <a:cs typeface="Lato"/>
                <a:sym typeface="Lato"/>
              </a:rPr>
              <a:t>today_date</a:t>
            </a:r>
            <a:br>
              <a:rPr lang="en-US" b="1" dirty="0">
                <a:latin typeface="Lato"/>
                <a:ea typeface="Lato"/>
                <a:cs typeface="Lato"/>
                <a:sym typeface="Lato"/>
              </a:rPr>
            </a:br>
            <a:r>
              <a:rPr lang="en-US" b="1" dirty="0">
                <a:latin typeface="Lato"/>
                <a:ea typeface="Lato"/>
                <a:cs typeface="Lato"/>
                <a:sym typeface="Lato"/>
              </a:rPr>
              <a:t>                            NOW()-</a:t>
            </a:r>
            <a:r>
              <a:rPr lang="en-US" dirty="0" err="1">
                <a:latin typeface="Lato"/>
                <a:ea typeface="Lato"/>
                <a:cs typeface="Lato"/>
                <a:sym typeface="Lato"/>
              </a:rPr>
              <a:t>birth_date</a:t>
            </a:r>
            <a:r>
              <a:rPr lang="en-US" b="1" dirty="0">
                <a:latin typeface="Lato"/>
                <a:ea typeface="Lato"/>
                <a:cs typeface="Lato"/>
                <a:sym typeface="Lato"/>
              </a:rPr>
              <a:t> AS age</a:t>
            </a:r>
            <a:endParaRPr lang="en-US" sz="300" b="1" dirty="0">
              <a:latin typeface="Lato"/>
              <a:ea typeface="Lato"/>
              <a:cs typeface="Lato"/>
              <a:sym typeface="Lato"/>
            </a:endParaRPr>
          </a:p>
          <a:p>
            <a:pPr marL="0" lvl="0" indent="0" algn="l" rtl="0">
              <a:lnSpc>
                <a:spcPts val="3300"/>
              </a:lnSpc>
              <a:spcBef>
                <a:spcPts val="0"/>
              </a:spcBef>
              <a:spcAft>
                <a:spcPts val="0"/>
              </a:spcAft>
              <a:buNone/>
            </a:pPr>
            <a:r>
              <a:rPr lang="en-US" dirty="0"/>
              <a:t>Calculated by subtracting your </a:t>
            </a:r>
            <a:r>
              <a:rPr lang="en-US" dirty="0" err="1"/>
              <a:t>birth_date</a:t>
            </a:r>
            <a:r>
              <a:rPr lang="en-US" dirty="0"/>
              <a:t> from </a:t>
            </a:r>
            <a:r>
              <a:rPr lang="en-US" dirty="0" err="1"/>
              <a:t>today_date</a:t>
            </a:r>
            <a:r>
              <a:rPr lang="en-US" dirty="0"/>
              <a:t>. Preferably we would want the </a:t>
            </a:r>
            <a:r>
              <a:rPr lang="en-US" dirty="0" err="1"/>
              <a:t>birth_date</a:t>
            </a:r>
            <a:r>
              <a:rPr lang="en-US" dirty="0"/>
              <a:t>, though business rules for the database, may prevent us from storing it…just don't need both</a:t>
            </a:r>
            <a:endParaRPr dirty="0"/>
          </a:p>
          <a:p>
            <a:pPr marL="0" lvl="0" indent="0" algn="l" rtl="0">
              <a:lnSpc>
                <a:spcPct val="150000"/>
              </a:lnSpc>
              <a:spcBef>
                <a:spcPts val="0"/>
              </a:spcBef>
              <a:spcAft>
                <a:spcPts val="0"/>
              </a:spcAft>
              <a:buNone/>
            </a:pPr>
            <a:r>
              <a:rPr lang="en-US" b="1" dirty="0">
                <a:solidFill>
                  <a:srgbClr val="C00000"/>
                </a:solidFill>
              </a:rPr>
              <a:t>Example: </a:t>
            </a:r>
            <a:r>
              <a:rPr lang="en-US" b="1" dirty="0" err="1">
                <a:latin typeface="Lato"/>
                <a:ea typeface="Lato"/>
                <a:cs typeface="Lato"/>
                <a:sym typeface="Lato"/>
              </a:rPr>
              <a:t>total_employees</a:t>
            </a:r>
            <a:r>
              <a:rPr lang="en-US" b="1" dirty="0">
                <a:latin typeface="Lato"/>
                <a:ea typeface="Lato"/>
                <a:cs typeface="Lato"/>
                <a:sym typeface="Lato"/>
              </a:rPr>
              <a:t>, sum of employee salaries</a:t>
            </a:r>
            <a:endParaRPr dirty="0"/>
          </a:p>
          <a:p>
            <a:pPr marL="0" lvl="0" indent="0" algn="l" rtl="0">
              <a:lnSpc>
                <a:spcPct val="150000"/>
              </a:lnSpc>
              <a:spcBef>
                <a:spcPts val="0"/>
              </a:spcBef>
              <a:spcAft>
                <a:spcPts val="0"/>
              </a:spcAft>
              <a:buNone/>
            </a:pPr>
            <a:r>
              <a:rPr lang="en-US" dirty="0"/>
              <a:t>Calculated by counting PKs, summing employee salaries in the Employees table.</a:t>
            </a:r>
            <a:endParaRPr dirty="0"/>
          </a:p>
        </p:txBody>
      </p:sp>
      <p:sp>
        <p:nvSpPr>
          <p:cNvPr id="555" name="Google Shape;555;p7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54">
                                            <p:txEl>
                                              <p:pRg st="0" end="0"/>
                                            </p:txEl>
                                          </p:spTgt>
                                        </p:tgtEl>
                                        <p:attrNameLst>
                                          <p:attrName>style.visibility</p:attrName>
                                        </p:attrNameLst>
                                      </p:cBhvr>
                                      <p:to>
                                        <p:strVal val="visible"/>
                                      </p:to>
                                    </p:set>
                                    <p:animEffect transition="in" filter="barn(inVertical)">
                                      <p:cBhvr>
                                        <p:cTn id="7" dur="500"/>
                                        <p:tgtEl>
                                          <p:spTgt spid="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54">
                                            <p:txEl>
                                              <p:pRg st="2" end="2"/>
                                            </p:txEl>
                                          </p:spTgt>
                                        </p:tgtEl>
                                        <p:attrNameLst>
                                          <p:attrName>style.visibility</p:attrName>
                                        </p:attrNameLst>
                                      </p:cBhvr>
                                      <p:to>
                                        <p:strVal val="visible"/>
                                      </p:to>
                                    </p:set>
                                    <p:animEffect transition="in" filter="barn(inVertical)">
                                      <p:cBhvr>
                                        <p:cTn id="12" dur="500"/>
                                        <p:tgtEl>
                                          <p:spTgt spid="5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54">
                                            <p:txEl>
                                              <p:pRg st="3" end="3"/>
                                            </p:txEl>
                                          </p:spTgt>
                                        </p:tgtEl>
                                        <p:attrNameLst>
                                          <p:attrName>style.visibility</p:attrName>
                                        </p:attrNameLst>
                                      </p:cBhvr>
                                      <p:to>
                                        <p:strVal val="visible"/>
                                      </p:to>
                                    </p:set>
                                    <p:animEffect transition="in" filter="barn(inVertical)">
                                      <p:cBhvr>
                                        <p:cTn id="17" dur="500"/>
                                        <p:tgtEl>
                                          <p:spTgt spid="5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54">
                                            <p:txEl>
                                              <p:pRg st="4" end="4"/>
                                            </p:txEl>
                                          </p:spTgt>
                                        </p:tgtEl>
                                        <p:attrNameLst>
                                          <p:attrName>style.visibility</p:attrName>
                                        </p:attrNameLst>
                                      </p:cBhvr>
                                      <p:to>
                                        <p:strVal val="visible"/>
                                      </p:to>
                                    </p:set>
                                    <p:animEffect transition="in" filter="barn(inVertical)">
                                      <p:cBhvr>
                                        <p:cTn id="22" dur="500"/>
                                        <p:tgtEl>
                                          <p:spTgt spid="554">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54">
                                            <p:txEl>
                                              <p:pRg st="5" end="5"/>
                                            </p:txEl>
                                          </p:spTgt>
                                        </p:tgtEl>
                                        <p:attrNameLst>
                                          <p:attrName>style.visibility</p:attrName>
                                        </p:attrNameLst>
                                      </p:cBhvr>
                                      <p:to>
                                        <p:strVal val="visible"/>
                                      </p:to>
                                    </p:set>
                                    <p:animEffect transition="in" filter="barn(inVertical)">
                                      <p:cBhvr>
                                        <p:cTn id="25" dur="500"/>
                                        <p:tgtEl>
                                          <p:spTgt spid="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50"/>
            <a:ext cx="8614198" cy="495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br>
              <a:rPr lang="en-CA" dirty="0"/>
            </a:br>
            <a:br>
              <a:rPr lang="en-CA" dirty="0"/>
            </a:br>
            <a:r>
              <a:rPr lang="en-CA" sz="2300" b="1" dirty="0"/>
              <a:t>3NF Step 1 - Derived/Calculated:</a:t>
            </a:r>
            <a:br>
              <a:rPr lang="en-CA" sz="2300" b="1" dirty="0"/>
            </a:br>
            <a:r>
              <a:rPr lang="en-CA" sz="2300" dirty="0"/>
              <a:t>there is only one, and it is the </a:t>
            </a:r>
            <a:br>
              <a:rPr lang="en-CA" sz="2300" dirty="0"/>
            </a:br>
            <a:r>
              <a:rPr lang="en-CA" sz="2300" dirty="0"/>
              <a:t>salary_* fields, </a:t>
            </a:r>
            <a:r>
              <a:rPr lang="en-CA" sz="2300" dirty="0" err="1"/>
              <a:t>salary_month</a:t>
            </a:r>
            <a:r>
              <a:rPr lang="en-CA" sz="2300" dirty="0"/>
              <a:t> times</a:t>
            </a:r>
            <a:br>
              <a:rPr lang="en-CA" sz="2300" dirty="0"/>
            </a:br>
            <a:r>
              <a:rPr lang="en-CA" sz="2300" dirty="0"/>
              <a:t>12 months = </a:t>
            </a:r>
            <a:r>
              <a:rPr lang="en-CA" sz="2300" dirty="0" err="1"/>
              <a:t>salary_year</a:t>
            </a:r>
            <a:r>
              <a:rPr lang="en-CA" sz="2300" dirty="0"/>
              <a:t> value.</a:t>
            </a:r>
          </a:p>
          <a:p>
            <a:pPr marL="0" lvl="0" indent="0" algn="l" rtl="0">
              <a:lnSpc>
                <a:spcPct val="115000"/>
              </a:lnSpc>
              <a:spcBef>
                <a:spcPts val="0"/>
              </a:spcBef>
              <a:spcAft>
                <a:spcPts val="0"/>
              </a:spcAft>
              <a:buNone/>
            </a:pPr>
            <a:br>
              <a:rPr lang="en-CA" sz="1200" dirty="0"/>
            </a:br>
            <a:r>
              <a:rPr lang="en-CA" sz="2300" dirty="0"/>
              <a:t>Contracts are typically annual, so we will get rid of salary month, as we can just divide by 12 to get that value.</a:t>
            </a:r>
            <a:br>
              <a:rPr lang="en-CA" sz="2300" dirty="0"/>
            </a:br>
            <a:r>
              <a:rPr lang="en-CA" sz="2300" dirty="0"/>
              <a:t>3NF Step 1 is complete!</a:t>
            </a:r>
            <a:endParaRPr sz="2300" dirty="0"/>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Third Normal Form (3NF)</a:t>
            </a:r>
            <a:endParaRPr dirty="0"/>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39</a:t>
            </a:fld>
            <a:endParaRPr dirty="0"/>
          </a:p>
        </p:txBody>
      </p:sp>
      <p:graphicFrame>
        <p:nvGraphicFramePr>
          <p:cNvPr id="2" name="Table 1">
            <a:extLst>
              <a:ext uri="{FF2B5EF4-FFF2-40B4-BE49-F238E27FC236}">
                <a16:creationId xmlns:a16="http://schemas.microsoft.com/office/drawing/2014/main" id="{DB39DE37-CFD4-A2E7-2FE7-27C71D7684C8}"/>
              </a:ext>
            </a:extLst>
          </p:cNvPr>
          <p:cNvGraphicFramePr>
            <a:graphicFrameLocks noGrp="1"/>
          </p:cNvGraphicFramePr>
          <p:nvPr>
            <p:extLst>
              <p:ext uri="{D42A27DB-BD31-4B8C-83A1-F6EECF244321}">
                <p14:modId xmlns:p14="http://schemas.microsoft.com/office/powerpoint/2010/main" val="3491284817"/>
              </p:ext>
            </p:extLst>
          </p:nvPr>
        </p:nvGraphicFramePr>
        <p:xfrm>
          <a:off x="5387368" y="2595684"/>
          <a:ext cx="3261939" cy="2497646"/>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265729">
                <a:tc gridSpan="6">
                  <a:txBody>
                    <a:bodyPr/>
                    <a:lstStyle/>
                    <a:p>
                      <a:pPr marL="0" lvl="0" indent="0" algn="ctr" rtl="0">
                        <a:lnSpc>
                          <a:spcPct val="115000"/>
                        </a:lnSpc>
                        <a:spcBef>
                          <a:spcPts val="400"/>
                        </a:spcBef>
                        <a:spcAft>
                          <a:spcPts val="0"/>
                        </a:spcAft>
                        <a:buNone/>
                      </a:pPr>
                      <a:r>
                        <a:rPr lang="en-US" sz="1100" b="1" dirty="0" err="1"/>
                        <a:t>employee__course</a:t>
                      </a:r>
                      <a:r>
                        <a:rPr lang="en-US" sz="1100" b="1" dirty="0"/>
                        <a:t> </a:t>
                      </a:r>
                      <a:r>
                        <a:rPr lang="en-US" sz="1100" dirty="0"/>
                        <a:t>(</a:t>
                      </a:r>
                      <a:r>
                        <a:rPr lang="en-US" sz="1100" b="1" dirty="0" err="1"/>
                        <a:t>ec</a:t>
                      </a:r>
                      <a:r>
                        <a:rPr lang="en-US" sz="1100" dirty="0"/>
                        <a:t>)</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77854932"/>
                  </a:ext>
                </a:extLst>
              </a:tr>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5" name="Table 4">
            <a:extLst>
              <a:ext uri="{FF2B5EF4-FFF2-40B4-BE49-F238E27FC236}">
                <a16:creationId xmlns:a16="http://schemas.microsoft.com/office/drawing/2014/main" id="{79ED0667-767B-E637-42BC-1AC6086E30E2}"/>
              </a:ext>
            </a:extLst>
          </p:cNvPr>
          <p:cNvGraphicFramePr>
            <a:graphicFrameLocks noGrp="1"/>
          </p:cNvGraphicFramePr>
          <p:nvPr/>
        </p:nvGraphicFramePr>
        <p:xfrm>
          <a:off x="5575524" y="937052"/>
          <a:ext cx="2885628" cy="1503852"/>
        </p:xfrm>
        <a:graphic>
          <a:graphicData uri="http://schemas.openxmlformats.org/drawingml/2006/table">
            <a:tbl>
              <a:tblPr>
                <a:noFill/>
                <a:tableStyleId>{D1F4F77D-2CC4-41CF-AD64-CBEB05C9B9B5}</a:tableStyleId>
              </a:tblPr>
              <a:tblGrid>
                <a:gridCol w="574227">
                  <a:extLst>
                    <a:ext uri="{9D8B030D-6E8A-4147-A177-3AD203B41FA5}">
                      <a16:colId xmlns:a16="http://schemas.microsoft.com/office/drawing/2014/main" val="1492891945"/>
                    </a:ext>
                  </a:extLst>
                </a:gridCol>
                <a:gridCol w="1701800">
                  <a:extLst>
                    <a:ext uri="{9D8B030D-6E8A-4147-A177-3AD203B41FA5}">
                      <a16:colId xmlns:a16="http://schemas.microsoft.com/office/drawing/2014/main" val="3840659260"/>
                    </a:ext>
                  </a:extLst>
                </a:gridCol>
                <a:gridCol w="609601">
                  <a:extLst>
                    <a:ext uri="{9D8B030D-6E8A-4147-A177-3AD203B41FA5}">
                      <a16:colId xmlns:a16="http://schemas.microsoft.com/office/drawing/2014/main" val="826441855"/>
                    </a:ext>
                  </a:extLst>
                </a:gridCol>
              </a:tblGrid>
              <a:tr h="271540">
                <a:tc gridSpan="3">
                  <a:txBody>
                    <a:bodyPr/>
                    <a:lstStyle/>
                    <a:p>
                      <a:pPr marL="0" lvl="0" indent="0" algn="ctr" rtl="0">
                        <a:lnSpc>
                          <a:spcPct val="115000"/>
                        </a:lnSpc>
                        <a:spcBef>
                          <a:spcPts val="400"/>
                        </a:spcBef>
                        <a:spcAft>
                          <a:spcPts val="0"/>
                        </a:spcAft>
                        <a:buNone/>
                      </a:pPr>
                      <a:r>
                        <a:rPr lang="en-US" sz="1100" b="1" dirty="0">
                          <a:solidFill>
                            <a:srgbClr val="514A40"/>
                          </a:solidFill>
                        </a:rPr>
                        <a:t>course (c)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11047711"/>
                  </a:ext>
                </a:extLst>
              </a:tr>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3" name="Table 2">
            <a:extLst>
              <a:ext uri="{FF2B5EF4-FFF2-40B4-BE49-F238E27FC236}">
                <a16:creationId xmlns:a16="http://schemas.microsoft.com/office/drawing/2014/main" id="{0C0708B2-FE4E-B3F6-4666-6866DC641343}"/>
              </a:ext>
            </a:extLst>
          </p:cNvPr>
          <p:cNvGraphicFramePr>
            <a:graphicFrameLocks noGrp="1"/>
          </p:cNvGraphicFramePr>
          <p:nvPr>
            <p:extLst>
              <p:ext uri="{D42A27DB-BD31-4B8C-83A1-F6EECF244321}">
                <p14:modId xmlns:p14="http://schemas.microsoft.com/office/powerpoint/2010/main" val="2545307603"/>
              </p:ext>
            </p:extLst>
          </p:nvPr>
        </p:nvGraphicFramePr>
        <p:xfrm>
          <a:off x="456650" y="937052"/>
          <a:ext cx="4033698" cy="2275690"/>
        </p:xfrm>
        <a:graphic>
          <a:graphicData uri="http://schemas.openxmlformats.org/drawingml/2006/table">
            <a:tbl>
              <a:tblPr>
                <a:noFill/>
                <a:tableStyleId>{D1F4F77D-2CC4-41CF-AD64-CBEB05C9B9B5}</a:tableStyleId>
              </a:tblPr>
              <a:tblGrid>
                <a:gridCol w="397813">
                  <a:extLst>
                    <a:ext uri="{9D8B030D-6E8A-4147-A177-3AD203B41FA5}">
                      <a16:colId xmlns:a16="http://schemas.microsoft.com/office/drawing/2014/main" val="4120079643"/>
                    </a:ext>
                  </a:extLst>
                </a:gridCol>
                <a:gridCol w="853935">
                  <a:extLst>
                    <a:ext uri="{9D8B030D-6E8A-4147-A177-3AD203B41FA5}">
                      <a16:colId xmlns:a16="http://schemas.microsoft.com/office/drawing/2014/main" val="1087572226"/>
                    </a:ext>
                  </a:extLst>
                </a:gridCol>
                <a:gridCol w="784428">
                  <a:extLst>
                    <a:ext uri="{9D8B030D-6E8A-4147-A177-3AD203B41FA5}">
                      <a16:colId xmlns:a16="http://schemas.microsoft.com/office/drawing/2014/main" val="1301165760"/>
                    </a:ext>
                  </a:extLst>
                </a:gridCol>
                <a:gridCol w="496474">
                  <a:extLst>
                    <a:ext uri="{9D8B030D-6E8A-4147-A177-3AD203B41FA5}">
                      <a16:colId xmlns:a16="http://schemas.microsoft.com/office/drawing/2014/main" val="2223208027"/>
                    </a:ext>
                  </a:extLst>
                </a:gridCol>
                <a:gridCol w="963633">
                  <a:extLst>
                    <a:ext uri="{9D8B030D-6E8A-4147-A177-3AD203B41FA5}">
                      <a16:colId xmlns:a16="http://schemas.microsoft.com/office/drawing/2014/main" val="3573587164"/>
                    </a:ext>
                  </a:extLst>
                </a:gridCol>
                <a:gridCol w="537415">
                  <a:extLst>
                    <a:ext uri="{9D8B030D-6E8A-4147-A177-3AD203B41FA5}">
                      <a16:colId xmlns:a16="http://schemas.microsoft.com/office/drawing/2014/main" val="4225244084"/>
                    </a:ext>
                  </a:extLst>
                </a:gridCol>
              </a:tblGrid>
              <a:tr h="256225">
                <a:tc gridSpan="6">
                  <a:txBody>
                    <a:bodyPr/>
                    <a:lstStyle/>
                    <a:p>
                      <a:pPr marL="0" lvl="0" indent="0" algn="ctr" rtl="0">
                        <a:lnSpc>
                          <a:spcPct val="115000"/>
                        </a:lnSpc>
                        <a:spcBef>
                          <a:spcPts val="400"/>
                        </a:spcBef>
                        <a:spcAft>
                          <a:spcPts val="0"/>
                        </a:spcAft>
                        <a:buNone/>
                      </a:pPr>
                      <a:r>
                        <a:rPr lang="en-US" sz="1050" b="1" dirty="0">
                          <a:solidFill>
                            <a:srgbClr val="514A40"/>
                          </a:solidFill>
                        </a:rPr>
                        <a:t>employee (e)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3909756277"/>
                  </a:ext>
                </a:extLst>
              </a:tr>
              <a:tr h="492757">
                <a:tc>
                  <a:txBody>
                    <a:bodyPr/>
                    <a:lstStyle/>
                    <a:p>
                      <a:pPr marL="0" lvl="0" indent="0" algn="l" rtl="0">
                        <a:lnSpc>
                          <a:spcPct val="115000"/>
                        </a:lnSpc>
                        <a:spcBef>
                          <a:spcPts val="400"/>
                        </a:spcBef>
                        <a:spcAft>
                          <a:spcPts val="0"/>
                        </a:spcAft>
                        <a:buNone/>
                      </a:pPr>
                      <a:r>
                        <a:rPr lang="en-US" sz="1050" b="1" dirty="0" err="1">
                          <a:solidFill>
                            <a:srgbClr val="514A40"/>
                          </a:solidFill>
                        </a:rPr>
                        <a:t>emp_id</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first_name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last_name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salary_year</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444676">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422770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4" end="4"/>
                                            </p:txEl>
                                          </p:spTgt>
                                        </p:tgtEl>
                                        <p:attrNameLst>
                                          <p:attrName>style.visibility</p:attrName>
                                        </p:attrNameLst>
                                      </p:cBhvr>
                                      <p:to>
                                        <p:strVal val="visible"/>
                                      </p:to>
                                    </p:set>
                                    <p:animEffect transition="in" filter="barn(inVertical)">
                                      <p:cBhvr>
                                        <p:cTn id="12" dur="500"/>
                                        <p:tgtEl>
                                          <p:spTgt spid="50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5" end="5"/>
                                            </p:txEl>
                                          </p:spTgt>
                                        </p:tgtEl>
                                        <p:attrNameLst>
                                          <p:attrName>style.visibility</p:attrName>
                                        </p:attrNameLst>
                                      </p:cBhvr>
                                      <p:to>
                                        <p:strVal val="visible"/>
                                      </p:to>
                                    </p:set>
                                    <p:animEffect transition="in" filter="barn(inVertical)">
                                      <p:cBhvr>
                                        <p:cTn id="17" dur="500"/>
                                        <p:tgtEl>
                                          <p:spTgt spid="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92640" y="7315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Table Visualization</a:t>
            </a:r>
            <a:endParaRPr dirty="0"/>
          </a:p>
        </p:txBody>
      </p:sp>
      <p:sp>
        <p:nvSpPr>
          <p:cNvPr id="187" name="Google Shape;187;p28"/>
          <p:cNvSpPr txBox="1">
            <a:spLocks noGrp="1"/>
          </p:cNvSpPr>
          <p:nvPr>
            <p:ph type="body" idx="1"/>
          </p:nvPr>
        </p:nvSpPr>
        <p:spPr>
          <a:xfrm>
            <a:off x="392640" y="849784"/>
            <a:ext cx="8550192" cy="50023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300" b="1" dirty="0"/>
              <a:t>Table Visualization </a:t>
            </a:r>
            <a:r>
              <a:rPr lang="en-US" sz="2300" dirty="0"/>
              <a:t>involves the thoughts on what the pages would look like, to enter this data.  The app/web form objects to consider are:</a:t>
            </a:r>
          </a:p>
          <a:p>
            <a:pPr marL="342900" indent="-342900">
              <a:lnSpc>
                <a:spcPts val="3300"/>
              </a:lnSpc>
              <a:spcBef>
                <a:spcPts val="600"/>
              </a:spcBef>
            </a:pPr>
            <a:r>
              <a:rPr lang="en-US" sz="2300" b="1" dirty="0"/>
              <a:t>Open Entry Text Boxes</a:t>
            </a:r>
            <a:br>
              <a:rPr lang="en-US" sz="2300" dirty="0"/>
            </a:br>
            <a:r>
              <a:rPr lang="en-US" sz="1500" dirty="0">
                <a:latin typeface="Source Code Pro" panose="020B0509030403020204" pitchFamily="49" charset="0"/>
                <a:ea typeface="Source Code Pro" panose="020B0509030403020204" pitchFamily="49" charset="0"/>
              </a:rPr>
              <a:t>&lt;input type="text" … /&gt;</a:t>
            </a:r>
          </a:p>
          <a:p>
            <a:pPr marL="0" indent="0">
              <a:lnSpc>
                <a:spcPts val="3300"/>
              </a:lnSpc>
              <a:spcBef>
                <a:spcPts val="600"/>
              </a:spcBef>
              <a:buNone/>
            </a:pPr>
            <a:r>
              <a:rPr lang="en-US" sz="2200" dirty="0"/>
              <a:t>Open entry fields that should adhere to at least the maximum length of the field, though also is a required entry field and sometimes formatting specifications (</a:t>
            </a:r>
            <a:r>
              <a:rPr lang="en-US" sz="2200" dirty="0" err="1"/>
              <a:t>ie</a:t>
            </a:r>
            <a:r>
              <a:rPr lang="en-US" sz="2200" dirty="0"/>
              <a:t>: our VARCHAR(40)'s for either </a:t>
            </a:r>
            <a:r>
              <a:rPr lang="en-US" sz="2200" dirty="0" err="1"/>
              <a:t>first_name</a:t>
            </a:r>
            <a:r>
              <a:rPr lang="en-US" sz="2200" dirty="0"/>
              <a:t> and/or </a:t>
            </a:r>
            <a:r>
              <a:rPr lang="en-US" sz="2200" dirty="0" err="1"/>
              <a:t>last_name</a:t>
            </a:r>
            <a:r>
              <a:rPr lang="en-US" sz="2200" dirty="0"/>
              <a:t> on Add/Edit People, CHAR(2) for a Country's Abbreviated Fixed Width Code on Add/Edit Country page.</a:t>
            </a:r>
          </a:p>
          <a:p>
            <a:pPr marL="0" marR="0" lvl="0" indent="0" algn="l" rtl="0">
              <a:lnSpc>
                <a:spcPct val="150000"/>
              </a:lnSpc>
              <a:spcBef>
                <a:spcPts val="0"/>
              </a:spcBef>
              <a:spcAft>
                <a:spcPts val="0"/>
              </a:spcAft>
              <a:buNone/>
            </a:pPr>
            <a:endParaRPr sz="2300" dirty="0"/>
          </a:p>
        </p:txBody>
      </p:sp>
      <p:sp>
        <p:nvSpPr>
          <p:cNvPr id="188" name="Google Shape;188;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95790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barn(inVertical)">
                                      <p:cBhvr>
                                        <p:cTn id="7" dur="500"/>
                                        <p:tgtEl>
                                          <p:spTgt spid="187">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animEffect transition="in" filter="barn(inVertical)">
                                      <p:cBhvr>
                                        <p:cTn id="11" dur="500"/>
                                        <p:tgtEl>
                                          <p:spTgt spid="187">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animEffect transition="in" filter="barn(inVertical)">
                                      <p:cBhvr>
                                        <p:cTn id="15" dur="500"/>
                                        <p:tgtEl>
                                          <p:spTgt spid="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3"/>
          <p:cNvSpPr txBox="1">
            <a:spLocks noGrp="1"/>
          </p:cNvSpPr>
          <p:nvPr>
            <p:ph type="title"/>
          </p:nvPr>
        </p:nvSpPr>
        <p:spPr>
          <a:xfrm>
            <a:off x="473342" y="12147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Transitive Dependency</a:t>
            </a:r>
            <a:endParaRPr dirty="0"/>
          </a:p>
        </p:txBody>
      </p:sp>
      <p:sp>
        <p:nvSpPr>
          <p:cNvPr id="561" name="Google Shape;561;p73"/>
          <p:cNvSpPr txBox="1">
            <a:spLocks noGrp="1"/>
          </p:cNvSpPr>
          <p:nvPr>
            <p:ph type="body" idx="1"/>
          </p:nvPr>
        </p:nvSpPr>
        <p:spPr>
          <a:xfrm>
            <a:off x="310896" y="868073"/>
            <a:ext cx="8586216" cy="456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b="1" dirty="0">
                <a:solidFill>
                  <a:schemeClr val="accent3"/>
                </a:solidFill>
                <a:latin typeface="Lato"/>
                <a:ea typeface="Lato"/>
                <a:cs typeface="Lato"/>
                <a:sym typeface="Lato"/>
              </a:rPr>
              <a:t>Transitive Dependency</a:t>
            </a:r>
            <a:r>
              <a:rPr lang="en-US" dirty="0">
                <a:solidFill>
                  <a:schemeClr val="accent3"/>
                </a:solidFill>
              </a:rPr>
              <a:t>: </a:t>
            </a:r>
            <a:r>
              <a:rPr lang="en-US" dirty="0"/>
              <a:t>A table has a Transitive Dependency if one or more partially key/non-key attribute(s) depend on another key attribute (in the same data group).</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dirty="0"/>
              <a:t>A Transitive Dependency is when an attribute depends on another attribute in the same table. </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dirty="0"/>
              <a:t>In order to have a transitive dependency, there must be at least one repeating (duplicating) value.  If that value is a string, we create a surrogate PK for it.</a:t>
            </a:r>
            <a:endParaRPr dirty="0"/>
          </a:p>
        </p:txBody>
      </p:sp>
      <p:sp>
        <p:nvSpPr>
          <p:cNvPr id="562" name="Google Shape;562;p7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animEffect transition="in" filter="barn(inVertical)">
                                      <p:cBhvr>
                                        <p:cTn id="7" dur="500"/>
                                        <p:tgtEl>
                                          <p:spTgt spid="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61">
                                            <p:txEl>
                                              <p:pRg st="2" end="2"/>
                                            </p:txEl>
                                          </p:spTgt>
                                        </p:tgtEl>
                                        <p:attrNameLst>
                                          <p:attrName>style.visibility</p:attrName>
                                        </p:attrNameLst>
                                      </p:cBhvr>
                                      <p:to>
                                        <p:strVal val="visible"/>
                                      </p:to>
                                    </p:set>
                                    <p:animEffect transition="in" filter="barn(inVertical)">
                                      <p:cBhvr>
                                        <p:cTn id="12" dur="500"/>
                                        <p:tgtEl>
                                          <p:spTgt spid="5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61">
                                            <p:txEl>
                                              <p:pRg st="4" end="4"/>
                                            </p:txEl>
                                          </p:spTgt>
                                        </p:tgtEl>
                                        <p:attrNameLst>
                                          <p:attrName>style.visibility</p:attrName>
                                        </p:attrNameLst>
                                      </p:cBhvr>
                                      <p:to>
                                        <p:strVal val="visible"/>
                                      </p:to>
                                    </p:set>
                                    <p:animEffect transition="in" filter="barn(inVertical)">
                                      <p:cBhvr>
                                        <p:cTn id="17" dur="500"/>
                                        <p:tgtEl>
                                          <p:spTgt spid="5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50"/>
            <a:ext cx="8614198" cy="4955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br>
              <a:rPr lang="en-CA" dirty="0"/>
            </a:br>
            <a:br>
              <a:rPr lang="en-CA" dirty="0"/>
            </a:br>
            <a:r>
              <a:rPr lang="en-CA" sz="2300" b="1" dirty="0"/>
              <a:t>3NF Step 2 - Transitive/Dropdowns:</a:t>
            </a:r>
            <a:br>
              <a:rPr lang="en-CA" sz="2300" dirty="0"/>
            </a:br>
            <a:r>
              <a:rPr lang="en-CA" sz="2300" dirty="0"/>
              <a:t>Department is our last duplicate, if it</a:t>
            </a:r>
            <a:br>
              <a:rPr lang="en-CA" sz="2300" dirty="0"/>
            </a:br>
            <a:r>
              <a:rPr lang="en-CA" sz="2300" dirty="0"/>
              <a:t>didn't have an INTEGER department</a:t>
            </a:r>
            <a:br>
              <a:rPr lang="en-CA" sz="2300" dirty="0"/>
            </a:br>
            <a:r>
              <a:rPr lang="en-CA" sz="2300" dirty="0"/>
              <a:t>number with it, we would create a</a:t>
            </a:r>
            <a:br>
              <a:rPr lang="en-CA" sz="2300" dirty="0"/>
            </a:br>
            <a:r>
              <a:rPr lang="en-CA" sz="2300" dirty="0"/>
              <a:t>surrogate key and store that INT in </a:t>
            </a:r>
            <a:br>
              <a:rPr lang="en-CA" sz="2300" dirty="0"/>
            </a:br>
            <a:r>
              <a:rPr lang="en-CA" sz="2300" dirty="0"/>
              <a:t>this table.  So we create a department table now.</a:t>
            </a:r>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Third Normal Form (3NF)</a:t>
            </a:r>
            <a:endParaRPr dirty="0"/>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41</a:t>
            </a:fld>
            <a:endParaRPr dirty="0"/>
          </a:p>
        </p:txBody>
      </p:sp>
      <p:graphicFrame>
        <p:nvGraphicFramePr>
          <p:cNvPr id="2" name="Table 1">
            <a:extLst>
              <a:ext uri="{FF2B5EF4-FFF2-40B4-BE49-F238E27FC236}">
                <a16:creationId xmlns:a16="http://schemas.microsoft.com/office/drawing/2014/main" id="{DB39DE37-CFD4-A2E7-2FE7-27C71D7684C8}"/>
              </a:ext>
            </a:extLst>
          </p:cNvPr>
          <p:cNvGraphicFramePr>
            <a:graphicFrameLocks noGrp="1"/>
          </p:cNvGraphicFramePr>
          <p:nvPr>
            <p:extLst>
              <p:ext uri="{D42A27DB-BD31-4B8C-83A1-F6EECF244321}">
                <p14:modId xmlns:p14="http://schemas.microsoft.com/office/powerpoint/2010/main" val="3018811232"/>
              </p:ext>
            </p:extLst>
          </p:nvPr>
        </p:nvGraphicFramePr>
        <p:xfrm>
          <a:off x="5387368" y="2595684"/>
          <a:ext cx="3261939" cy="2497646"/>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265729">
                <a:tc gridSpan="6">
                  <a:txBody>
                    <a:bodyPr/>
                    <a:lstStyle/>
                    <a:p>
                      <a:pPr marL="0" lvl="0" indent="0" algn="ctr" rtl="0">
                        <a:lnSpc>
                          <a:spcPct val="115000"/>
                        </a:lnSpc>
                        <a:spcBef>
                          <a:spcPts val="400"/>
                        </a:spcBef>
                        <a:spcAft>
                          <a:spcPts val="0"/>
                        </a:spcAft>
                        <a:buNone/>
                      </a:pPr>
                      <a:r>
                        <a:rPr lang="en-US" sz="1100" b="1" dirty="0" err="1"/>
                        <a:t>employee__course</a:t>
                      </a:r>
                      <a:r>
                        <a:rPr lang="en-US" sz="1100" b="1" dirty="0"/>
                        <a:t> </a:t>
                      </a:r>
                      <a:r>
                        <a:rPr lang="en-US" sz="1100" dirty="0"/>
                        <a:t>(</a:t>
                      </a:r>
                      <a:r>
                        <a:rPr lang="en-US" sz="1100" b="1" dirty="0" err="1"/>
                        <a:t>ec</a:t>
                      </a:r>
                      <a:r>
                        <a:rPr lang="en-US" sz="1100" dirty="0"/>
                        <a:t>)</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77854932"/>
                  </a:ext>
                </a:extLst>
              </a:tr>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5" name="Table 4">
            <a:extLst>
              <a:ext uri="{FF2B5EF4-FFF2-40B4-BE49-F238E27FC236}">
                <a16:creationId xmlns:a16="http://schemas.microsoft.com/office/drawing/2014/main" id="{79ED0667-767B-E637-42BC-1AC6086E30E2}"/>
              </a:ext>
            </a:extLst>
          </p:cNvPr>
          <p:cNvGraphicFramePr>
            <a:graphicFrameLocks noGrp="1"/>
          </p:cNvGraphicFramePr>
          <p:nvPr/>
        </p:nvGraphicFramePr>
        <p:xfrm>
          <a:off x="5575524" y="937052"/>
          <a:ext cx="2885628" cy="1503852"/>
        </p:xfrm>
        <a:graphic>
          <a:graphicData uri="http://schemas.openxmlformats.org/drawingml/2006/table">
            <a:tbl>
              <a:tblPr>
                <a:noFill/>
                <a:tableStyleId>{D1F4F77D-2CC4-41CF-AD64-CBEB05C9B9B5}</a:tableStyleId>
              </a:tblPr>
              <a:tblGrid>
                <a:gridCol w="574227">
                  <a:extLst>
                    <a:ext uri="{9D8B030D-6E8A-4147-A177-3AD203B41FA5}">
                      <a16:colId xmlns:a16="http://schemas.microsoft.com/office/drawing/2014/main" val="1492891945"/>
                    </a:ext>
                  </a:extLst>
                </a:gridCol>
                <a:gridCol w="1701800">
                  <a:extLst>
                    <a:ext uri="{9D8B030D-6E8A-4147-A177-3AD203B41FA5}">
                      <a16:colId xmlns:a16="http://schemas.microsoft.com/office/drawing/2014/main" val="3840659260"/>
                    </a:ext>
                  </a:extLst>
                </a:gridCol>
                <a:gridCol w="609601">
                  <a:extLst>
                    <a:ext uri="{9D8B030D-6E8A-4147-A177-3AD203B41FA5}">
                      <a16:colId xmlns:a16="http://schemas.microsoft.com/office/drawing/2014/main" val="826441855"/>
                    </a:ext>
                  </a:extLst>
                </a:gridCol>
              </a:tblGrid>
              <a:tr h="271540">
                <a:tc gridSpan="3">
                  <a:txBody>
                    <a:bodyPr/>
                    <a:lstStyle/>
                    <a:p>
                      <a:pPr marL="0" lvl="0" indent="0" algn="ctr" rtl="0">
                        <a:lnSpc>
                          <a:spcPct val="115000"/>
                        </a:lnSpc>
                        <a:spcBef>
                          <a:spcPts val="400"/>
                        </a:spcBef>
                        <a:spcAft>
                          <a:spcPts val="0"/>
                        </a:spcAft>
                        <a:buNone/>
                      </a:pPr>
                      <a:r>
                        <a:rPr lang="en-US" sz="1100" b="1" dirty="0">
                          <a:solidFill>
                            <a:srgbClr val="514A40"/>
                          </a:solidFill>
                        </a:rPr>
                        <a:t>course (c)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11047711"/>
                  </a:ext>
                </a:extLst>
              </a:tr>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4" name="Table 3">
            <a:extLst>
              <a:ext uri="{FF2B5EF4-FFF2-40B4-BE49-F238E27FC236}">
                <a16:creationId xmlns:a16="http://schemas.microsoft.com/office/drawing/2014/main" id="{8A50E01B-3313-BD5C-2925-486B48324AC7}"/>
              </a:ext>
            </a:extLst>
          </p:cNvPr>
          <p:cNvGraphicFramePr>
            <a:graphicFrameLocks noGrp="1"/>
          </p:cNvGraphicFramePr>
          <p:nvPr>
            <p:extLst>
              <p:ext uri="{D42A27DB-BD31-4B8C-83A1-F6EECF244321}">
                <p14:modId xmlns:p14="http://schemas.microsoft.com/office/powerpoint/2010/main" val="583734625"/>
              </p:ext>
            </p:extLst>
          </p:nvPr>
        </p:nvGraphicFramePr>
        <p:xfrm>
          <a:off x="456650" y="937052"/>
          <a:ext cx="4033698" cy="2275690"/>
        </p:xfrm>
        <a:graphic>
          <a:graphicData uri="http://schemas.openxmlformats.org/drawingml/2006/table">
            <a:tbl>
              <a:tblPr>
                <a:noFill/>
                <a:tableStyleId>{D1F4F77D-2CC4-41CF-AD64-CBEB05C9B9B5}</a:tableStyleId>
              </a:tblPr>
              <a:tblGrid>
                <a:gridCol w="397813">
                  <a:extLst>
                    <a:ext uri="{9D8B030D-6E8A-4147-A177-3AD203B41FA5}">
                      <a16:colId xmlns:a16="http://schemas.microsoft.com/office/drawing/2014/main" val="4120079643"/>
                    </a:ext>
                  </a:extLst>
                </a:gridCol>
                <a:gridCol w="853935">
                  <a:extLst>
                    <a:ext uri="{9D8B030D-6E8A-4147-A177-3AD203B41FA5}">
                      <a16:colId xmlns:a16="http://schemas.microsoft.com/office/drawing/2014/main" val="1087572226"/>
                    </a:ext>
                  </a:extLst>
                </a:gridCol>
                <a:gridCol w="784428">
                  <a:extLst>
                    <a:ext uri="{9D8B030D-6E8A-4147-A177-3AD203B41FA5}">
                      <a16:colId xmlns:a16="http://schemas.microsoft.com/office/drawing/2014/main" val="1301165760"/>
                    </a:ext>
                  </a:extLst>
                </a:gridCol>
                <a:gridCol w="496474">
                  <a:extLst>
                    <a:ext uri="{9D8B030D-6E8A-4147-A177-3AD203B41FA5}">
                      <a16:colId xmlns:a16="http://schemas.microsoft.com/office/drawing/2014/main" val="2223208027"/>
                    </a:ext>
                  </a:extLst>
                </a:gridCol>
                <a:gridCol w="963633">
                  <a:extLst>
                    <a:ext uri="{9D8B030D-6E8A-4147-A177-3AD203B41FA5}">
                      <a16:colId xmlns:a16="http://schemas.microsoft.com/office/drawing/2014/main" val="3573587164"/>
                    </a:ext>
                  </a:extLst>
                </a:gridCol>
                <a:gridCol w="537415">
                  <a:extLst>
                    <a:ext uri="{9D8B030D-6E8A-4147-A177-3AD203B41FA5}">
                      <a16:colId xmlns:a16="http://schemas.microsoft.com/office/drawing/2014/main" val="4225244084"/>
                    </a:ext>
                  </a:extLst>
                </a:gridCol>
              </a:tblGrid>
              <a:tr h="256225">
                <a:tc gridSpan="6">
                  <a:txBody>
                    <a:bodyPr/>
                    <a:lstStyle/>
                    <a:p>
                      <a:pPr marL="0" lvl="0" indent="0" algn="ctr" rtl="0">
                        <a:lnSpc>
                          <a:spcPct val="115000"/>
                        </a:lnSpc>
                        <a:spcBef>
                          <a:spcPts val="400"/>
                        </a:spcBef>
                        <a:spcAft>
                          <a:spcPts val="0"/>
                        </a:spcAft>
                        <a:buNone/>
                      </a:pPr>
                      <a:r>
                        <a:rPr lang="en-US" sz="1050" b="1" dirty="0">
                          <a:solidFill>
                            <a:srgbClr val="514A40"/>
                          </a:solidFill>
                        </a:rPr>
                        <a:t>employee (e)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3909756277"/>
                  </a:ext>
                </a:extLst>
              </a:tr>
              <a:tr h="492757">
                <a:tc>
                  <a:txBody>
                    <a:bodyPr/>
                    <a:lstStyle/>
                    <a:p>
                      <a:pPr marL="0" lvl="0" indent="0" algn="l" rtl="0">
                        <a:lnSpc>
                          <a:spcPct val="115000"/>
                        </a:lnSpc>
                        <a:spcBef>
                          <a:spcPts val="400"/>
                        </a:spcBef>
                        <a:spcAft>
                          <a:spcPts val="0"/>
                        </a:spcAft>
                        <a:buNone/>
                      </a:pPr>
                      <a:r>
                        <a:rPr lang="en-US" sz="1050" b="1" dirty="0" err="1">
                          <a:solidFill>
                            <a:srgbClr val="514A40"/>
                          </a:solidFill>
                        </a:rPr>
                        <a:t>emp_id</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first_name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last_name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salary_year</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444676">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222736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4" end="4"/>
                                            </p:txEl>
                                          </p:spTgt>
                                        </p:tgtEl>
                                        <p:attrNameLst>
                                          <p:attrName>style.visibility</p:attrName>
                                        </p:attrNameLst>
                                      </p:cBhvr>
                                      <p:to>
                                        <p:strVal val="visible"/>
                                      </p:to>
                                    </p:set>
                                    <p:animEffect transition="in" filter="barn(inVertical)">
                                      <p:cBhvr>
                                        <p:cTn id="12" dur="500"/>
                                        <p:tgtEl>
                                          <p:spTgt spid="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49"/>
            <a:ext cx="8614198" cy="5498275"/>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CA" dirty="0"/>
              <a:t>				         </a:t>
            </a:r>
            <a:r>
              <a:rPr lang="en-CA" sz="2300" b="1" dirty="0"/>
              <a:t>3NF Step 3 - </a:t>
            </a:r>
            <a:r>
              <a:rPr lang="en-CA" sz="2300" dirty="0"/>
              <a:t>Department ID</a:t>
            </a:r>
          </a:p>
          <a:p>
            <a:pPr marL="0" lvl="0" indent="0" algn="l" rtl="0">
              <a:lnSpc>
                <a:spcPct val="115000"/>
              </a:lnSpc>
              <a:spcBef>
                <a:spcPts val="0"/>
              </a:spcBef>
              <a:spcAft>
                <a:spcPts val="0"/>
              </a:spcAft>
              <a:buNone/>
            </a:pPr>
            <a:r>
              <a:rPr lang="en-CA" sz="2300" dirty="0"/>
              <a:t>                                                      (number) and Name both move into its own department (d). Where it will just list one department of each kind only.  </a:t>
            </a:r>
            <a:r>
              <a:rPr lang="en-CA" sz="2300" dirty="0" err="1"/>
              <a:t>dept_name</a:t>
            </a:r>
            <a:r>
              <a:rPr lang="en-CA" sz="2300" dirty="0"/>
              <a:t> needs to be UNIQUE on its own, and </a:t>
            </a:r>
            <a:r>
              <a:rPr lang="en-CA" sz="2300" dirty="0" err="1"/>
              <a:t>dept_id</a:t>
            </a:r>
            <a:r>
              <a:rPr lang="en-CA" sz="2300" dirty="0"/>
              <a:t> will be the PK, its FK will be the </a:t>
            </a:r>
            <a:r>
              <a:rPr lang="en-CA" sz="2300" dirty="0" err="1"/>
              <a:t>dept_id</a:t>
            </a:r>
            <a:r>
              <a:rPr lang="en-CA" sz="2300" dirty="0"/>
              <a:t> we leave in the employee table</a:t>
            </a:r>
            <a:br>
              <a:rPr lang="en-CA" sz="2300" dirty="0"/>
            </a:br>
            <a:br>
              <a:rPr lang="en-CA" sz="1100" dirty="0"/>
            </a:br>
            <a:r>
              <a:rPr lang="en-CA" sz="2300" dirty="0"/>
              <a:t>As we can always JOIN back to get the employee's current department, or the department's current employees. </a:t>
            </a:r>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Third Normal Form (3NF)</a:t>
            </a:r>
            <a:endParaRPr dirty="0"/>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42</a:t>
            </a:fld>
            <a:endParaRPr dirty="0"/>
          </a:p>
        </p:txBody>
      </p:sp>
      <p:graphicFrame>
        <p:nvGraphicFramePr>
          <p:cNvPr id="4" name="Table 3">
            <a:extLst>
              <a:ext uri="{FF2B5EF4-FFF2-40B4-BE49-F238E27FC236}">
                <a16:creationId xmlns:a16="http://schemas.microsoft.com/office/drawing/2014/main" id="{8A50E01B-3313-BD5C-2925-486B48324AC7}"/>
              </a:ext>
            </a:extLst>
          </p:cNvPr>
          <p:cNvGraphicFramePr>
            <a:graphicFrameLocks noGrp="1"/>
          </p:cNvGraphicFramePr>
          <p:nvPr>
            <p:extLst>
              <p:ext uri="{D42A27DB-BD31-4B8C-83A1-F6EECF244321}">
                <p14:modId xmlns:p14="http://schemas.microsoft.com/office/powerpoint/2010/main" val="2762882855"/>
              </p:ext>
            </p:extLst>
          </p:nvPr>
        </p:nvGraphicFramePr>
        <p:xfrm>
          <a:off x="456650" y="937052"/>
          <a:ext cx="4033698" cy="2275690"/>
        </p:xfrm>
        <a:graphic>
          <a:graphicData uri="http://schemas.openxmlformats.org/drawingml/2006/table">
            <a:tbl>
              <a:tblPr>
                <a:noFill/>
                <a:tableStyleId>{D1F4F77D-2CC4-41CF-AD64-CBEB05C9B9B5}</a:tableStyleId>
              </a:tblPr>
              <a:tblGrid>
                <a:gridCol w="397813">
                  <a:extLst>
                    <a:ext uri="{9D8B030D-6E8A-4147-A177-3AD203B41FA5}">
                      <a16:colId xmlns:a16="http://schemas.microsoft.com/office/drawing/2014/main" val="4120079643"/>
                    </a:ext>
                  </a:extLst>
                </a:gridCol>
                <a:gridCol w="853935">
                  <a:extLst>
                    <a:ext uri="{9D8B030D-6E8A-4147-A177-3AD203B41FA5}">
                      <a16:colId xmlns:a16="http://schemas.microsoft.com/office/drawing/2014/main" val="1087572226"/>
                    </a:ext>
                  </a:extLst>
                </a:gridCol>
                <a:gridCol w="784428">
                  <a:extLst>
                    <a:ext uri="{9D8B030D-6E8A-4147-A177-3AD203B41FA5}">
                      <a16:colId xmlns:a16="http://schemas.microsoft.com/office/drawing/2014/main" val="1301165760"/>
                    </a:ext>
                  </a:extLst>
                </a:gridCol>
                <a:gridCol w="345624">
                  <a:extLst>
                    <a:ext uri="{9D8B030D-6E8A-4147-A177-3AD203B41FA5}">
                      <a16:colId xmlns:a16="http://schemas.microsoft.com/office/drawing/2014/main" val="2223208027"/>
                    </a:ext>
                  </a:extLst>
                </a:gridCol>
                <a:gridCol w="1114483">
                  <a:extLst>
                    <a:ext uri="{9D8B030D-6E8A-4147-A177-3AD203B41FA5}">
                      <a16:colId xmlns:a16="http://schemas.microsoft.com/office/drawing/2014/main" val="3573587164"/>
                    </a:ext>
                  </a:extLst>
                </a:gridCol>
                <a:gridCol w="537415">
                  <a:extLst>
                    <a:ext uri="{9D8B030D-6E8A-4147-A177-3AD203B41FA5}">
                      <a16:colId xmlns:a16="http://schemas.microsoft.com/office/drawing/2014/main" val="4225244084"/>
                    </a:ext>
                  </a:extLst>
                </a:gridCol>
              </a:tblGrid>
              <a:tr h="256225">
                <a:tc gridSpan="6">
                  <a:txBody>
                    <a:bodyPr/>
                    <a:lstStyle/>
                    <a:p>
                      <a:pPr marL="0" lvl="0" indent="0" algn="ctr" rtl="0">
                        <a:lnSpc>
                          <a:spcPct val="115000"/>
                        </a:lnSpc>
                        <a:spcBef>
                          <a:spcPts val="400"/>
                        </a:spcBef>
                        <a:spcAft>
                          <a:spcPts val="0"/>
                        </a:spcAft>
                        <a:buNone/>
                      </a:pPr>
                      <a:r>
                        <a:rPr lang="en-US" sz="1050" b="1" dirty="0">
                          <a:solidFill>
                            <a:srgbClr val="514A40"/>
                          </a:solidFill>
                        </a:rPr>
                        <a:t>employee (e)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3909756277"/>
                  </a:ext>
                </a:extLst>
              </a:tr>
              <a:tr h="492757">
                <a:tc>
                  <a:txBody>
                    <a:bodyPr/>
                    <a:lstStyle/>
                    <a:p>
                      <a:pPr marL="0" lvl="0" indent="0" algn="l" rtl="0">
                        <a:lnSpc>
                          <a:spcPct val="115000"/>
                        </a:lnSpc>
                        <a:spcBef>
                          <a:spcPts val="400"/>
                        </a:spcBef>
                        <a:spcAft>
                          <a:spcPts val="0"/>
                        </a:spcAft>
                        <a:buNone/>
                      </a:pPr>
                      <a:r>
                        <a:rPr lang="en-US" sz="1050" b="1" dirty="0" err="1">
                          <a:solidFill>
                            <a:srgbClr val="514A40"/>
                          </a:solidFill>
                        </a:rPr>
                        <a:t>emp_id</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first_name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last_name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a:solidFill>
                            <a:schemeClr val="bg2">
                              <a:lumMod val="25000"/>
                              <a:lumOff val="75000"/>
                            </a:schemeClr>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75000"/>
                        <a:lumOff val="25000"/>
                      </a:schemeClr>
                    </a:solidFill>
                  </a:tcPr>
                </a:tc>
                <a:tc>
                  <a:txBody>
                    <a:bodyPr/>
                    <a:lstStyle/>
                    <a:p>
                      <a:pPr marL="0" lvl="0" indent="0" algn="l" rtl="0">
                        <a:lnSpc>
                          <a:spcPct val="115000"/>
                        </a:lnSpc>
                        <a:spcBef>
                          <a:spcPts val="400"/>
                        </a:spcBef>
                        <a:spcAft>
                          <a:spcPts val="0"/>
                        </a:spcAft>
                        <a:buNone/>
                      </a:pPr>
                      <a:r>
                        <a:rPr lang="en-US" sz="1050" b="1" dirty="0" err="1">
                          <a:solidFill>
                            <a:srgbClr val="514A40"/>
                          </a:solidFill>
                        </a:rPr>
                        <a:t>salary_year</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chemeClr val="bg2">
                              <a:lumMod val="25000"/>
                              <a:lumOff val="75000"/>
                            </a:schemeClr>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75000"/>
                        <a:lumOff val="2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chemeClr val="bg2">
                              <a:lumMod val="25000"/>
                              <a:lumOff val="75000"/>
                            </a:schemeClr>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2">
                        <a:lumMod val="75000"/>
                        <a:lumOff val="2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444676">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chemeClr val="bg2">
                              <a:lumMod val="25000"/>
                              <a:lumOff val="75000"/>
                            </a:schemeClr>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75000"/>
                        <a:lumOff val="2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chemeClr val="bg2">
                              <a:lumMod val="25000"/>
                              <a:lumOff val="75000"/>
                            </a:schemeClr>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75000"/>
                        <a:lumOff val="2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15000"/>
                        </a:lnSpc>
                        <a:spcBef>
                          <a:spcPts val="400"/>
                        </a:spcBef>
                        <a:spcAft>
                          <a:spcPts val="0"/>
                        </a:spcAft>
                        <a:buNone/>
                      </a:pPr>
                      <a:r>
                        <a:rPr lang="en-US" sz="1100" dirty="0">
                          <a:solidFill>
                            <a:schemeClr val="bg2">
                              <a:lumMod val="25000"/>
                              <a:lumOff val="75000"/>
                            </a:schemeClr>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2">
                        <a:lumMod val="75000"/>
                        <a:lumOff val="2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3" name="Table 2">
            <a:extLst>
              <a:ext uri="{FF2B5EF4-FFF2-40B4-BE49-F238E27FC236}">
                <a16:creationId xmlns:a16="http://schemas.microsoft.com/office/drawing/2014/main" id="{D193AA6F-36A9-A316-F300-B3ED759126B2}"/>
              </a:ext>
            </a:extLst>
          </p:cNvPr>
          <p:cNvGraphicFramePr>
            <a:graphicFrameLocks noGrp="1"/>
          </p:cNvGraphicFramePr>
          <p:nvPr>
            <p:extLst>
              <p:ext uri="{D42A27DB-BD31-4B8C-83A1-F6EECF244321}">
                <p14:modId xmlns:p14="http://schemas.microsoft.com/office/powerpoint/2010/main" val="1871423607"/>
              </p:ext>
            </p:extLst>
          </p:nvPr>
        </p:nvGraphicFramePr>
        <p:xfrm>
          <a:off x="4849205" y="937052"/>
          <a:ext cx="1970696" cy="1511202"/>
        </p:xfrm>
        <a:graphic>
          <a:graphicData uri="http://schemas.openxmlformats.org/drawingml/2006/table">
            <a:tbl>
              <a:tblPr>
                <a:noFill/>
                <a:tableStyleId>{D1F4F77D-2CC4-41CF-AD64-CBEB05C9B9B5}</a:tableStyleId>
              </a:tblPr>
              <a:tblGrid>
                <a:gridCol w="446695">
                  <a:extLst>
                    <a:ext uri="{9D8B030D-6E8A-4147-A177-3AD203B41FA5}">
                      <a16:colId xmlns:a16="http://schemas.microsoft.com/office/drawing/2014/main" val="2502466391"/>
                    </a:ext>
                  </a:extLst>
                </a:gridCol>
                <a:gridCol w="1524001">
                  <a:extLst>
                    <a:ext uri="{9D8B030D-6E8A-4147-A177-3AD203B41FA5}">
                      <a16:colId xmlns:a16="http://schemas.microsoft.com/office/drawing/2014/main" val="3446425157"/>
                    </a:ext>
                  </a:extLst>
                </a:gridCol>
              </a:tblGrid>
              <a:tr h="256225">
                <a:tc gridSpan="2">
                  <a:txBody>
                    <a:bodyPr/>
                    <a:lstStyle/>
                    <a:p>
                      <a:pPr marL="0" lvl="0" indent="0" algn="ctr" rtl="0">
                        <a:lnSpc>
                          <a:spcPct val="115000"/>
                        </a:lnSpc>
                        <a:spcBef>
                          <a:spcPts val="400"/>
                        </a:spcBef>
                        <a:spcAft>
                          <a:spcPts val="0"/>
                        </a:spcAft>
                        <a:buNone/>
                      </a:pPr>
                      <a:r>
                        <a:rPr lang="en-US" sz="1050" b="1" dirty="0">
                          <a:solidFill>
                            <a:srgbClr val="514A40"/>
                          </a:solidFill>
                        </a:rPr>
                        <a:t>department (d)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83145759"/>
                  </a:ext>
                </a:extLst>
              </a:tr>
              <a:tr h="404350">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230937861"/>
                  </a:ext>
                </a:extLst>
              </a:tr>
              <a:tr h="20955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699179646"/>
                  </a:ext>
                </a:extLst>
              </a:tr>
              <a:tr h="212452">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965152936"/>
                  </a:ext>
                </a:extLst>
              </a:tr>
              <a:tr h="216173">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4120861662"/>
                  </a:ext>
                </a:extLst>
              </a:tr>
              <a:tr h="212452">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73327888"/>
                  </a:ext>
                </a:extLst>
              </a:tr>
            </a:tbl>
          </a:graphicData>
        </a:graphic>
      </p:graphicFrame>
    </p:spTree>
    <p:extLst>
      <p:ext uri="{BB962C8B-B14F-4D97-AF65-F5344CB8AC3E}">
        <p14:creationId xmlns:p14="http://schemas.microsoft.com/office/powerpoint/2010/main" val="380880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4" end="4"/>
                                            </p:txEl>
                                          </p:spTgt>
                                        </p:tgtEl>
                                        <p:attrNameLst>
                                          <p:attrName>style.visibility</p:attrName>
                                        </p:attrNameLst>
                                      </p:cBhvr>
                                      <p:to>
                                        <p:strVal val="visible"/>
                                      </p:to>
                                    </p:set>
                                    <p:animEffect transition="in" filter="barn(inVertical)">
                                      <p:cBhvr>
                                        <p:cTn id="12" dur="500"/>
                                        <p:tgtEl>
                                          <p:spTgt spid="50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5" end="5"/>
                                            </p:txEl>
                                          </p:spTgt>
                                        </p:tgtEl>
                                        <p:attrNameLst>
                                          <p:attrName>style.visibility</p:attrName>
                                        </p:attrNameLst>
                                      </p:cBhvr>
                                      <p:to>
                                        <p:strVal val="visible"/>
                                      </p:to>
                                    </p:set>
                                    <p:animEffect transition="in" filter="barn(inVertical)">
                                      <p:cBhvr>
                                        <p:cTn id="17" dur="500"/>
                                        <p:tgtEl>
                                          <p:spTgt spid="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49"/>
            <a:ext cx="8614198" cy="5756451"/>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br>
              <a:rPr lang="en-CA" dirty="0"/>
            </a:br>
            <a:endParaRPr sz="900" dirty="0"/>
          </a:p>
          <a:p>
            <a:pPr marL="0" lvl="0" indent="0" algn="l" rtl="0">
              <a:lnSpc>
                <a:spcPct val="115000"/>
              </a:lnSpc>
              <a:spcBef>
                <a:spcPts val="0"/>
              </a:spcBef>
              <a:spcAft>
                <a:spcPts val="0"/>
              </a:spcAft>
              <a:buNone/>
            </a:pPr>
            <a:r>
              <a:rPr lang="en-CA" sz="2300" dirty="0"/>
              <a:t>On the Add/Edit Employee screen, Department would be a dropdown &lt;select&gt; both.</a:t>
            </a:r>
            <a:br>
              <a:rPr lang="en-CA" sz="2300" dirty="0"/>
            </a:br>
            <a:endParaRPr lang="en-CA" sz="1000" dirty="0"/>
          </a:p>
          <a:p>
            <a:pPr marL="0" indent="0">
              <a:lnSpc>
                <a:spcPct val="115000"/>
              </a:lnSpc>
              <a:buNone/>
            </a:pPr>
            <a:r>
              <a:rPr lang="en-CA" sz="2300" dirty="0"/>
              <a:t>If there was </a:t>
            </a:r>
            <a:r>
              <a:rPr lang="en-CA" sz="2300" b="1" dirty="0"/>
              <a:t>no existing department number/id</a:t>
            </a:r>
            <a:r>
              <a:rPr lang="en-CA" sz="2300" dirty="0"/>
              <a:t>, we would create a </a:t>
            </a:r>
            <a:r>
              <a:rPr lang="en-CA" sz="2300" b="1" dirty="0"/>
              <a:t>surrogate key PK </a:t>
            </a:r>
            <a:r>
              <a:rPr lang="en-CA" sz="2300" dirty="0"/>
              <a:t>and send that back to the employee table, I would sort the departments first, alphabetically, then id it.</a:t>
            </a:r>
            <a:br>
              <a:rPr lang="en-CA" sz="2300" dirty="0"/>
            </a:br>
            <a:endParaRPr lang="en-CA" sz="1000" dirty="0"/>
          </a:p>
          <a:p>
            <a:pPr marL="0" lvl="0" indent="0" algn="l" rtl="0">
              <a:lnSpc>
                <a:spcPct val="115000"/>
              </a:lnSpc>
              <a:spcBef>
                <a:spcPts val="0"/>
              </a:spcBef>
              <a:spcAft>
                <a:spcPts val="0"/>
              </a:spcAft>
              <a:buNone/>
            </a:pPr>
            <a:r>
              <a:rPr lang="en-CA" sz="2300" dirty="0"/>
              <a:t>Again, </a:t>
            </a:r>
            <a:r>
              <a:rPr lang="en-CA" sz="2300" b="1" dirty="0"/>
              <a:t>50K</a:t>
            </a:r>
            <a:r>
              <a:rPr lang="en-CA" sz="2300" dirty="0"/>
              <a:t> employees with a possible VARCHAR(</a:t>
            </a:r>
            <a:r>
              <a:rPr lang="en-CA" sz="2300" b="1" dirty="0"/>
              <a:t>30</a:t>
            </a:r>
            <a:r>
              <a:rPr lang="en-CA" sz="2300" dirty="0"/>
              <a:t>) field, is a fair chunk of space, so always best to reduce table character lengths/widths wherever you can…by surrogate PK substitution.</a:t>
            </a:r>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Third Normal Form (3NF)</a:t>
            </a:r>
            <a:endParaRPr dirty="0"/>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43</a:t>
            </a:fld>
            <a:endParaRPr dirty="0"/>
          </a:p>
        </p:txBody>
      </p:sp>
      <p:graphicFrame>
        <p:nvGraphicFramePr>
          <p:cNvPr id="4" name="Table 3">
            <a:extLst>
              <a:ext uri="{FF2B5EF4-FFF2-40B4-BE49-F238E27FC236}">
                <a16:creationId xmlns:a16="http://schemas.microsoft.com/office/drawing/2014/main" id="{8A50E01B-3313-BD5C-2925-486B48324AC7}"/>
              </a:ext>
            </a:extLst>
          </p:cNvPr>
          <p:cNvGraphicFramePr>
            <a:graphicFrameLocks noGrp="1"/>
          </p:cNvGraphicFramePr>
          <p:nvPr>
            <p:extLst>
              <p:ext uri="{D42A27DB-BD31-4B8C-83A1-F6EECF244321}">
                <p14:modId xmlns:p14="http://schemas.microsoft.com/office/powerpoint/2010/main" val="3228530938"/>
              </p:ext>
            </p:extLst>
          </p:nvPr>
        </p:nvGraphicFramePr>
        <p:xfrm>
          <a:off x="389975" y="727502"/>
          <a:ext cx="3220000" cy="1792902"/>
        </p:xfrm>
        <a:graphic>
          <a:graphicData uri="http://schemas.openxmlformats.org/drawingml/2006/table">
            <a:tbl>
              <a:tblPr>
                <a:noFill/>
                <a:tableStyleId>{D1F4F77D-2CC4-41CF-AD64-CBEB05C9B9B5}</a:tableStyleId>
              </a:tblPr>
              <a:tblGrid>
                <a:gridCol w="438802">
                  <a:extLst>
                    <a:ext uri="{9D8B030D-6E8A-4147-A177-3AD203B41FA5}">
                      <a16:colId xmlns:a16="http://schemas.microsoft.com/office/drawing/2014/main" val="4120079643"/>
                    </a:ext>
                  </a:extLst>
                </a:gridCol>
                <a:gridCol w="941921">
                  <a:extLst>
                    <a:ext uri="{9D8B030D-6E8A-4147-A177-3AD203B41FA5}">
                      <a16:colId xmlns:a16="http://schemas.microsoft.com/office/drawing/2014/main" val="1087572226"/>
                    </a:ext>
                  </a:extLst>
                </a:gridCol>
                <a:gridCol w="865253">
                  <a:extLst>
                    <a:ext uri="{9D8B030D-6E8A-4147-A177-3AD203B41FA5}">
                      <a16:colId xmlns:a16="http://schemas.microsoft.com/office/drawing/2014/main" val="1301165760"/>
                    </a:ext>
                  </a:extLst>
                </a:gridCol>
                <a:gridCol w="383474">
                  <a:extLst>
                    <a:ext uri="{9D8B030D-6E8A-4147-A177-3AD203B41FA5}">
                      <a16:colId xmlns:a16="http://schemas.microsoft.com/office/drawing/2014/main" val="2223208027"/>
                    </a:ext>
                  </a:extLst>
                </a:gridCol>
                <a:gridCol w="590550">
                  <a:extLst>
                    <a:ext uri="{9D8B030D-6E8A-4147-A177-3AD203B41FA5}">
                      <a16:colId xmlns:a16="http://schemas.microsoft.com/office/drawing/2014/main" val="4225244084"/>
                    </a:ext>
                  </a:extLst>
                </a:gridCol>
              </a:tblGrid>
              <a:tr h="256225">
                <a:tc gridSpan="5">
                  <a:txBody>
                    <a:bodyPr/>
                    <a:lstStyle/>
                    <a:p>
                      <a:pPr marL="0" lvl="0" indent="0" algn="ctr" rtl="0">
                        <a:lnSpc>
                          <a:spcPct val="115000"/>
                        </a:lnSpc>
                        <a:spcBef>
                          <a:spcPts val="400"/>
                        </a:spcBef>
                        <a:spcAft>
                          <a:spcPts val="0"/>
                        </a:spcAft>
                        <a:buNone/>
                      </a:pPr>
                      <a:r>
                        <a:rPr lang="en-US" sz="1050" b="1" dirty="0">
                          <a:solidFill>
                            <a:srgbClr val="514A40"/>
                          </a:solidFill>
                        </a:rPr>
                        <a:t>employee (e)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3909756277"/>
                  </a:ext>
                </a:extLst>
              </a:tr>
              <a:tr h="492757">
                <a:tc>
                  <a:txBody>
                    <a:bodyPr/>
                    <a:lstStyle/>
                    <a:p>
                      <a:pPr marL="0" lvl="0" indent="0" algn="l" rtl="0">
                        <a:lnSpc>
                          <a:spcPct val="115000"/>
                        </a:lnSpc>
                        <a:spcBef>
                          <a:spcPts val="400"/>
                        </a:spcBef>
                        <a:spcAft>
                          <a:spcPts val="0"/>
                        </a:spcAft>
                        <a:buNone/>
                      </a:pPr>
                      <a:r>
                        <a:rPr lang="en-US" sz="1050" b="1" dirty="0" err="1">
                          <a:solidFill>
                            <a:srgbClr val="514A40"/>
                          </a:solidFill>
                        </a:rPr>
                        <a:t>emp_id</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first_name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last_name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050" b="1" dirty="0" err="1">
                          <a:solidFill>
                            <a:srgbClr val="514A40"/>
                          </a:solidFill>
                        </a:rPr>
                        <a:t>salary_year</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19991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206648">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3" name="Table 2">
            <a:extLst>
              <a:ext uri="{FF2B5EF4-FFF2-40B4-BE49-F238E27FC236}">
                <a16:creationId xmlns:a16="http://schemas.microsoft.com/office/drawing/2014/main" id="{D193AA6F-36A9-A316-F300-B3ED759126B2}"/>
              </a:ext>
            </a:extLst>
          </p:cNvPr>
          <p:cNvGraphicFramePr>
            <a:graphicFrameLocks noGrp="1"/>
          </p:cNvGraphicFramePr>
          <p:nvPr>
            <p:extLst>
              <p:ext uri="{D42A27DB-BD31-4B8C-83A1-F6EECF244321}">
                <p14:modId xmlns:p14="http://schemas.microsoft.com/office/powerpoint/2010/main" val="1989842228"/>
              </p:ext>
            </p:extLst>
          </p:nvPr>
        </p:nvGraphicFramePr>
        <p:xfrm>
          <a:off x="4057100" y="937052"/>
          <a:ext cx="1848400" cy="1511202"/>
        </p:xfrm>
        <a:graphic>
          <a:graphicData uri="http://schemas.openxmlformats.org/drawingml/2006/table">
            <a:tbl>
              <a:tblPr>
                <a:noFill/>
                <a:tableStyleId>{D1F4F77D-2CC4-41CF-AD64-CBEB05C9B9B5}</a:tableStyleId>
              </a:tblPr>
              <a:tblGrid>
                <a:gridCol w="418974">
                  <a:extLst>
                    <a:ext uri="{9D8B030D-6E8A-4147-A177-3AD203B41FA5}">
                      <a16:colId xmlns:a16="http://schemas.microsoft.com/office/drawing/2014/main" val="2502466391"/>
                    </a:ext>
                  </a:extLst>
                </a:gridCol>
                <a:gridCol w="1429426">
                  <a:extLst>
                    <a:ext uri="{9D8B030D-6E8A-4147-A177-3AD203B41FA5}">
                      <a16:colId xmlns:a16="http://schemas.microsoft.com/office/drawing/2014/main" val="3446425157"/>
                    </a:ext>
                  </a:extLst>
                </a:gridCol>
              </a:tblGrid>
              <a:tr h="256225">
                <a:tc gridSpan="2">
                  <a:txBody>
                    <a:bodyPr/>
                    <a:lstStyle/>
                    <a:p>
                      <a:pPr marL="0" lvl="0" indent="0" algn="ctr" rtl="0">
                        <a:lnSpc>
                          <a:spcPct val="115000"/>
                        </a:lnSpc>
                        <a:spcBef>
                          <a:spcPts val="400"/>
                        </a:spcBef>
                        <a:spcAft>
                          <a:spcPts val="0"/>
                        </a:spcAft>
                        <a:buNone/>
                      </a:pPr>
                      <a:r>
                        <a:rPr lang="en-US" sz="1050" b="1" dirty="0">
                          <a:solidFill>
                            <a:srgbClr val="514A40"/>
                          </a:solidFill>
                        </a:rPr>
                        <a:t>department (d)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83145759"/>
                  </a:ext>
                </a:extLst>
              </a:tr>
              <a:tr h="404350">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230937861"/>
                  </a:ext>
                </a:extLst>
              </a:tr>
              <a:tr h="20955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699179646"/>
                  </a:ext>
                </a:extLst>
              </a:tr>
              <a:tr h="212452">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965152936"/>
                  </a:ext>
                </a:extLst>
              </a:tr>
              <a:tr h="216173">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4120861662"/>
                  </a:ext>
                </a:extLst>
              </a:tr>
              <a:tr h="212452">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73327888"/>
                  </a:ext>
                </a:extLst>
              </a:tr>
            </a:tbl>
          </a:graphicData>
        </a:graphic>
      </p:graphicFrame>
      <p:sp>
        <p:nvSpPr>
          <p:cNvPr id="2" name="Rectangle 1">
            <a:extLst>
              <a:ext uri="{FF2B5EF4-FFF2-40B4-BE49-F238E27FC236}">
                <a16:creationId xmlns:a16="http://schemas.microsoft.com/office/drawing/2014/main" id="{959C6C61-4735-AFEF-7C2A-FD5C237A291C}"/>
              </a:ext>
            </a:extLst>
          </p:cNvPr>
          <p:cNvSpPr/>
          <p:nvPr/>
        </p:nvSpPr>
        <p:spPr>
          <a:xfrm>
            <a:off x="4057100" y="1051353"/>
            <a:ext cx="456803" cy="151120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a:extLst>
              <a:ext uri="{FF2B5EF4-FFF2-40B4-BE49-F238E27FC236}">
                <a16:creationId xmlns:a16="http://schemas.microsoft.com/office/drawing/2014/main" id="{F8F86F02-7571-40BF-D628-F745CD7B1F6C}"/>
              </a:ext>
            </a:extLst>
          </p:cNvPr>
          <p:cNvSpPr/>
          <p:nvPr/>
        </p:nvSpPr>
        <p:spPr>
          <a:xfrm>
            <a:off x="2590250" y="937053"/>
            <a:ext cx="456803" cy="169069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66564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3" end="3"/>
                                            </p:txEl>
                                          </p:spTgt>
                                        </p:tgtEl>
                                        <p:attrNameLst>
                                          <p:attrName>style.visibility</p:attrName>
                                        </p:attrNameLst>
                                      </p:cBhvr>
                                      <p:to>
                                        <p:strVal val="visible"/>
                                      </p:to>
                                    </p:set>
                                    <p:animEffect transition="in" filter="barn(inVertical)">
                                      <p:cBhvr>
                                        <p:cTn id="12" dur="500"/>
                                        <p:tgtEl>
                                          <p:spTgt spid="50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4" end="4"/>
                                            </p:txEl>
                                          </p:spTgt>
                                        </p:tgtEl>
                                        <p:attrNameLst>
                                          <p:attrName>style.visibility</p:attrName>
                                        </p:attrNameLst>
                                      </p:cBhvr>
                                      <p:to>
                                        <p:strVal val="visible"/>
                                      </p:to>
                                    </p:set>
                                    <p:animEffect transition="in" filter="barn(inVertical)">
                                      <p:cBhvr>
                                        <p:cTn id="17" dur="500"/>
                                        <p:tgtEl>
                                          <p:spTgt spid="50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07">
                                            <p:txEl>
                                              <p:pRg st="5" end="5"/>
                                            </p:txEl>
                                          </p:spTgt>
                                        </p:tgtEl>
                                        <p:attrNameLst>
                                          <p:attrName>style.visibility</p:attrName>
                                        </p:attrNameLst>
                                      </p:cBhvr>
                                      <p:to>
                                        <p:strVal val="visible"/>
                                      </p:to>
                                    </p:set>
                                    <p:animEffect transition="in" filter="barn(inVertical)">
                                      <p:cBhvr>
                                        <p:cTn id="22" dur="500"/>
                                        <p:tgtEl>
                                          <p:spTgt spid="50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07">
                                            <p:txEl>
                                              <p:pRg st="6" end="6"/>
                                            </p:txEl>
                                          </p:spTgt>
                                        </p:tgtEl>
                                        <p:attrNameLst>
                                          <p:attrName>style.visibility</p:attrName>
                                        </p:attrNameLst>
                                      </p:cBhvr>
                                      <p:to>
                                        <p:strVal val="visible"/>
                                      </p:to>
                                    </p:set>
                                    <p:animEffect transition="in" filter="barn(inVertical)">
                                      <p:cBhvr>
                                        <p:cTn id="27" dur="500"/>
                                        <p:tgtEl>
                                          <p:spTgt spid="507">
                                            <p:txEl>
                                              <p:pRg st="6" end="6"/>
                                            </p:txEl>
                                          </p:spTgt>
                                        </p:tgtEl>
                                      </p:cBhvr>
                                    </p:animEffect>
                                  </p:childTnLst>
                                </p:cTn>
                              </p:par>
                            </p:childTnLst>
                          </p:cTn>
                        </p:par>
                        <p:par>
                          <p:cTn id="28" fill="hold">
                            <p:stCondLst>
                              <p:cond delay="500"/>
                            </p:stCondLst>
                            <p:childTnLst>
                              <p:par>
                                <p:cTn id="29" presetID="21" presetClass="entr" presetSubtype="1" fill="hold" grpId="0" nodeType="afterEffect">
                                  <p:stCondLst>
                                    <p:cond delay="750"/>
                                  </p:stCondLst>
                                  <p:childTnLst>
                                    <p:set>
                                      <p:cBhvr>
                                        <p:cTn id="30" dur="1" fill="hold">
                                          <p:stCondLst>
                                            <p:cond delay="0"/>
                                          </p:stCondLst>
                                        </p:cTn>
                                        <p:tgtEl>
                                          <p:spTgt spid="2"/>
                                        </p:tgtEl>
                                        <p:attrNameLst>
                                          <p:attrName>style.visibility</p:attrName>
                                        </p:attrNameLst>
                                      </p:cBhvr>
                                      <p:to>
                                        <p:strVal val="visible"/>
                                      </p:to>
                                    </p:set>
                                    <p:animEffect transition="in" filter="wheel(1)">
                                      <p:cBhvr>
                                        <p:cTn id="31" dur="2000"/>
                                        <p:tgtEl>
                                          <p:spTgt spid="2"/>
                                        </p:tgtEl>
                                      </p:cBhvr>
                                    </p:animEffect>
                                  </p:childTnLst>
                                </p:cTn>
                              </p:par>
                            </p:childTnLst>
                          </p:cTn>
                        </p:par>
                        <p:par>
                          <p:cTn id="32" fill="hold">
                            <p:stCondLst>
                              <p:cond delay="3250"/>
                            </p:stCondLst>
                            <p:childTnLst>
                              <p:par>
                                <p:cTn id="33" presetID="21" presetClass="entr" presetSubtype="1" fill="hold" grpId="0" nodeType="afterEffect">
                                  <p:stCondLst>
                                    <p:cond delay="750"/>
                                  </p:stCondLst>
                                  <p:childTnLst>
                                    <p:set>
                                      <p:cBhvr>
                                        <p:cTn id="34" dur="1" fill="hold">
                                          <p:stCondLst>
                                            <p:cond delay="0"/>
                                          </p:stCondLst>
                                        </p:cTn>
                                        <p:tgtEl>
                                          <p:spTgt spid="5"/>
                                        </p:tgtEl>
                                        <p:attrNameLst>
                                          <p:attrName>style.visibility</p:attrName>
                                        </p:attrNameLst>
                                      </p:cBhvr>
                                      <p:to>
                                        <p:strVal val="visible"/>
                                      </p:to>
                                    </p:set>
                                    <p:animEffect transition="in" filter="wheel(1)">
                                      <p:cBhvr>
                                        <p:cTn id="3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49"/>
            <a:ext cx="8614198" cy="5756451"/>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br>
              <a:rPr lang="en-CA" dirty="0"/>
            </a:br>
            <a:endParaRPr sz="9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br>
              <a:rPr lang="en-CA" sz="2300" dirty="0"/>
            </a:br>
            <a:r>
              <a:rPr lang="en-CA" sz="2300" dirty="0"/>
              <a:t>And we are now in 1NF, 2NF, 3NF!  Anything left???</a:t>
            </a:r>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Third Normal Form (3NF)</a:t>
            </a:r>
            <a:endParaRPr dirty="0"/>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44</a:t>
            </a:fld>
            <a:endParaRPr dirty="0"/>
          </a:p>
        </p:txBody>
      </p:sp>
      <p:graphicFrame>
        <p:nvGraphicFramePr>
          <p:cNvPr id="4" name="Table 3">
            <a:extLst>
              <a:ext uri="{FF2B5EF4-FFF2-40B4-BE49-F238E27FC236}">
                <a16:creationId xmlns:a16="http://schemas.microsoft.com/office/drawing/2014/main" id="{8A50E01B-3313-BD5C-2925-486B48324AC7}"/>
              </a:ext>
            </a:extLst>
          </p:cNvPr>
          <p:cNvGraphicFramePr>
            <a:graphicFrameLocks noGrp="1"/>
          </p:cNvGraphicFramePr>
          <p:nvPr>
            <p:extLst>
              <p:ext uri="{D42A27DB-BD31-4B8C-83A1-F6EECF244321}">
                <p14:modId xmlns:p14="http://schemas.microsoft.com/office/powerpoint/2010/main" val="4144831264"/>
              </p:ext>
            </p:extLst>
          </p:nvPr>
        </p:nvGraphicFramePr>
        <p:xfrm>
          <a:off x="2190200" y="834849"/>
          <a:ext cx="3220000" cy="1792902"/>
        </p:xfrm>
        <a:graphic>
          <a:graphicData uri="http://schemas.openxmlformats.org/drawingml/2006/table">
            <a:tbl>
              <a:tblPr>
                <a:noFill/>
                <a:tableStyleId>{D1F4F77D-2CC4-41CF-AD64-CBEB05C9B9B5}</a:tableStyleId>
              </a:tblPr>
              <a:tblGrid>
                <a:gridCol w="438802">
                  <a:extLst>
                    <a:ext uri="{9D8B030D-6E8A-4147-A177-3AD203B41FA5}">
                      <a16:colId xmlns:a16="http://schemas.microsoft.com/office/drawing/2014/main" val="4120079643"/>
                    </a:ext>
                  </a:extLst>
                </a:gridCol>
                <a:gridCol w="941921">
                  <a:extLst>
                    <a:ext uri="{9D8B030D-6E8A-4147-A177-3AD203B41FA5}">
                      <a16:colId xmlns:a16="http://schemas.microsoft.com/office/drawing/2014/main" val="1087572226"/>
                    </a:ext>
                  </a:extLst>
                </a:gridCol>
                <a:gridCol w="865253">
                  <a:extLst>
                    <a:ext uri="{9D8B030D-6E8A-4147-A177-3AD203B41FA5}">
                      <a16:colId xmlns:a16="http://schemas.microsoft.com/office/drawing/2014/main" val="1301165760"/>
                    </a:ext>
                  </a:extLst>
                </a:gridCol>
                <a:gridCol w="383474">
                  <a:extLst>
                    <a:ext uri="{9D8B030D-6E8A-4147-A177-3AD203B41FA5}">
                      <a16:colId xmlns:a16="http://schemas.microsoft.com/office/drawing/2014/main" val="2223208027"/>
                    </a:ext>
                  </a:extLst>
                </a:gridCol>
                <a:gridCol w="590550">
                  <a:extLst>
                    <a:ext uri="{9D8B030D-6E8A-4147-A177-3AD203B41FA5}">
                      <a16:colId xmlns:a16="http://schemas.microsoft.com/office/drawing/2014/main" val="4225244084"/>
                    </a:ext>
                  </a:extLst>
                </a:gridCol>
              </a:tblGrid>
              <a:tr h="256225">
                <a:tc gridSpan="5">
                  <a:txBody>
                    <a:bodyPr/>
                    <a:lstStyle/>
                    <a:p>
                      <a:pPr marL="0" lvl="0" indent="0" algn="ctr" rtl="0">
                        <a:lnSpc>
                          <a:spcPct val="115000"/>
                        </a:lnSpc>
                        <a:spcBef>
                          <a:spcPts val="400"/>
                        </a:spcBef>
                        <a:spcAft>
                          <a:spcPts val="0"/>
                        </a:spcAft>
                        <a:buNone/>
                      </a:pPr>
                      <a:r>
                        <a:rPr lang="en-US" sz="1050" b="1" dirty="0">
                          <a:solidFill>
                            <a:srgbClr val="514A40"/>
                          </a:solidFill>
                        </a:rPr>
                        <a:t>employee (e)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3909756277"/>
                  </a:ext>
                </a:extLst>
              </a:tr>
              <a:tr h="492757">
                <a:tc>
                  <a:txBody>
                    <a:bodyPr/>
                    <a:lstStyle/>
                    <a:p>
                      <a:pPr marL="0" lvl="0" indent="0" algn="l" rtl="0">
                        <a:lnSpc>
                          <a:spcPct val="115000"/>
                        </a:lnSpc>
                        <a:spcBef>
                          <a:spcPts val="400"/>
                        </a:spcBef>
                        <a:spcAft>
                          <a:spcPts val="0"/>
                        </a:spcAft>
                        <a:buNone/>
                      </a:pPr>
                      <a:r>
                        <a:rPr lang="en-US" sz="1050" b="1" dirty="0" err="1">
                          <a:solidFill>
                            <a:srgbClr val="514A40"/>
                          </a:solidFill>
                        </a:rPr>
                        <a:t>emp_id</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first_name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last_name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050" b="1" dirty="0" err="1">
                          <a:solidFill>
                            <a:srgbClr val="514A40"/>
                          </a:solidFill>
                        </a:rPr>
                        <a:t>salary_year</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19991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206648">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3" name="Table 2">
            <a:extLst>
              <a:ext uri="{FF2B5EF4-FFF2-40B4-BE49-F238E27FC236}">
                <a16:creationId xmlns:a16="http://schemas.microsoft.com/office/drawing/2014/main" id="{D193AA6F-36A9-A316-F300-B3ED759126B2}"/>
              </a:ext>
            </a:extLst>
          </p:cNvPr>
          <p:cNvGraphicFramePr>
            <a:graphicFrameLocks noGrp="1"/>
          </p:cNvGraphicFramePr>
          <p:nvPr>
            <p:extLst>
              <p:ext uri="{D42A27DB-BD31-4B8C-83A1-F6EECF244321}">
                <p14:modId xmlns:p14="http://schemas.microsoft.com/office/powerpoint/2010/main" val="1067624941"/>
              </p:ext>
            </p:extLst>
          </p:nvPr>
        </p:nvGraphicFramePr>
        <p:xfrm>
          <a:off x="88781" y="834849"/>
          <a:ext cx="1848400" cy="1511202"/>
        </p:xfrm>
        <a:graphic>
          <a:graphicData uri="http://schemas.openxmlformats.org/drawingml/2006/table">
            <a:tbl>
              <a:tblPr>
                <a:noFill/>
                <a:tableStyleId>{D1F4F77D-2CC4-41CF-AD64-CBEB05C9B9B5}</a:tableStyleId>
              </a:tblPr>
              <a:tblGrid>
                <a:gridCol w="418974">
                  <a:extLst>
                    <a:ext uri="{9D8B030D-6E8A-4147-A177-3AD203B41FA5}">
                      <a16:colId xmlns:a16="http://schemas.microsoft.com/office/drawing/2014/main" val="2502466391"/>
                    </a:ext>
                  </a:extLst>
                </a:gridCol>
                <a:gridCol w="1429426">
                  <a:extLst>
                    <a:ext uri="{9D8B030D-6E8A-4147-A177-3AD203B41FA5}">
                      <a16:colId xmlns:a16="http://schemas.microsoft.com/office/drawing/2014/main" val="3446425157"/>
                    </a:ext>
                  </a:extLst>
                </a:gridCol>
              </a:tblGrid>
              <a:tr h="256225">
                <a:tc gridSpan="2">
                  <a:txBody>
                    <a:bodyPr/>
                    <a:lstStyle/>
                    <a:p>
                      <a:pPr marL="0" lvl="0" indent="0" algn="ctr" rtl="0">
                        <a:lnSpc>
                          <a:spcPct val="115000"/>
                        </a:lnSpc>
                        <a:spcBef>
                          <a:spcPts val="400"/>
                        </a:spcBef>
                        <a:spcAft>
                          <a:spcPts val="0"/>
                        </a:spcAft>
                        <a:buNone/>
                      </a:pPr>
                      <a:r>
                        <a:rPr lang="en-US" sz="1050" b="1" dirty="0">
                          <a:solidFill>
                            <a:srgbClr val="514A40"/>
                          </a:solidFill>
                        </a:rPr>
                        <a:t>department (d)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83145759"/>
                  </a:ext>
                </a:extLst>
              </a:tr>
              <a:tr h="404350">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230937861"/>
                  </a:ext>
                </a:extLst>
              </a:tr>
              <a:tr h="20955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699179646"/>
                  </a:ext>
                </a:extLst>
              </a:tr>
              <a:tr h="212452">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965152936"/>
                  </a:ext>
                </a:extLst>
              </a:tr>
              <a:tr h="216173">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4120861662"/>
                  </a:ext>
                </a:extLst>
              </a:tr>
              <a:tr h="212452">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73327888"/>
                  </a:ext>
                </a:extLst>
              </a:tr>
            </a:tbl>
          </a:graphicData>
        </a:graphic>
      </p:graphicFrame>
      <p:graphicFrame>
        <p:nvGraphicFramePr>
          <p:cNvPr id="6" name="Table 5">
            <a:extLst>
              <a:ext uri="{FF2B5EF4-FFF2-40B4-BE49-F238E27FC236}">
                <a16:creationId xmlns:a16="http://schemas.microsoft.com/office/drawing/2014/main" id="{DECDC664-3BD8-A064-9260-D5E7FB31E044}"/>
              </a:ext>
            </a:extLst>
          </p:cNvPr>
          <p:cNvGraphicFramePr>
            <a:graphicFrameLocks noGrp="1"/>
          </p:cNvGraphicFramePr>
          <p:nvPr>
            <p:extLst>
              <p:ext uri="{D42A27DB-BD31-4B8C-83A1-F6EECF244321}">
                <p14:modId xmlns:p14="http://schemas.microsoft.com/office/powerpoint/2010/main" val="3146959686"/>
              </p:ext>
            </p:extLst>
          </p:nvPr>
        </p:nvGraphicFramePr>
        <p:xfrm>
          <a:off x="5659064" y="834849"/>
          <a:ext cx="3261939" cy="2006503"/>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265729">
                <a:tc gridSpan="6">
                  <a:txBody>
                    <a:bodyPr/>
                    <a:lstStyle/>
                    <a:p>
                      <a:pPr marL="0" lvl="0" indent="0" algn="ctr" rtl="0">
                        <a:lnSpc>
                          <a:spcPct val="115000"/>
                        </a:lnSpc>
                        <a:spcBef>
                          <a:spcPts val="400"/>
                        </a:spcBef>
                        <a:spcAft>
                          <a:spcPts val="0"/>
                        </a:spcAft>
                        <a:buNone/>
                      </a:pPr>
                      <a:r>
                        <a:rPr lang="en-US" sz="1100" b="1" dirty="0" err="1"/>
                        <a:t>employee__course</a:t>
                      </a:r>
                      <a:r>
                        <a:rPr lang="en-US" sz="1100" b="1" dirty="0"/>
                        <a:t> </a:t>
                      </a:r>
                      <a:r>
                        <a:rPr lang="en-US" sz="1100" dirty="0"/>
                        <a:t>(</a:t>
                      </a:r>
                      <a:r>
                        <a:rPr lang="en-US" sz="1100" b="1" dirty="0" err="1"/>
                        <a:t>ec</a:t>
                      </a:r>
                      <a:r>
                        <a:rPr lang="en-US" sz="1100" dirty="0"/>
                        <a:t>)</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77854932"/>
                  </a:ext>
                </a:extLst>
              </a:tr>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18784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210369">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7" name="Table 6">
            <a:extLst>
              <a:ext uri="{FF2B5EF4-FFF2-40B4-BE49-F238E27FC236}">
                <a16:creationId xmlns:a16="http://schemas.microsoft.com/office/drawing/2014/main" id="{E2CA61CB-1647-3F42-1B12-9F8598099C79}"/>
              </a:ext>
            </a:extLst>
          </p:cNvPr>
          <p:cNvGraphicFramePr>
            <a:graphicFrameLocks noGrp="1"/>
          </p:cNvGraphicFramePr>
          <p:nvPr>
            <p:extLst>
              <p:ext uri="{D42A27DB-BD31-4B8C-83A1-F6EECF244321}">
                <p14:modId xmlns:p14="http://schemas.microsoft.com/office/powerpoint/2010/main" val="3719782451"/>
              </p:ext>
            </p:extLst>
          </p:nvPr>
        </p:nvGraphicFramePr>
        <p:xfrm>
          <a:off x="2524572" y="2858730"/>
          <a:ext cx="2885628" cy="1503852"/>
        </p:xfrm>
        <a:graphic>
          <a:graphicData uri="http://schemas.openxmlformats.org/drawingml/2006/table">
            <a:tbl>
              <a:tblPr>
                <a:noFill/>
                <a:tableStyleId>{D1F4F77D-2CC4-41CF-AD64-CBEB05C9B9B5}</a:tableStyleId>
              </a:tblPr>
              <a:tblGrid>
                <a:gridCol w="574227">
                  <a:extLst>
                    <a:ext uri="{9D8B030D-6E8A-4147-A177-3AD203B41FA5}">
                      <a16:colId xmlns:a16="http://schemas.microsoft.com/office/drawing/2014/main" val="1492891945"/>
                    </a:ext>
                  </a:extLst>
                </a:gridCol>
                <a:gridCol w="1701800">
                  <a:extLst>
                    <a:ext uri="{9D8B030D-6E8A-4147-A177-3AD203B41FA5}">
                      <a16:colId xmlns:a16="http://schemas.microsoft.com/office/drawing/2014/main" val="3840659260"/>
                    </a:ext>
                  </a:extLst>
                </a:gridCol>
                <a:gridCol w="609601">
                  <a:extLst>
                    <a:ext uri="{9D8B030D-6E8A-4147-A177-3AD203B41FA5}">
                      <a16:colId xmlns:a16="http://schemas.microsoft.com/office/drawing/2014/main" val="826441855"/>
                    </a:ext>
                  </a:extLst>
                </a:gridCol>
              </a:tblGrid>
              <a:tr h="271540">
                <a:tc gridSpan="3">
                  <a:txBody>
                    <a:bodyPr/>
                    <a:lstStyle/>
                    <a:p>
                      <a:pPr marL="0" lvl="0" indent="0" algn="ctr" rtl="0">
                        <a:lnSpc>
                          <a:spcPct val="115000"/>
                        </a:lnSpc>
                        <a:spcBef>
                          <a:spcPts val="400"/>
                        </a:spcBef>
                        <a:spcAft>
                          <a:spcPts val="0"/>
                        </a:spcAft>
                        <a:buNone/>
                      </a:pPr>
                      <a:r>
                        <a:rPr lang="en-US" sz="1100" b="1" dirty="0">
                          <a:solidFill>
                            <a:srgbClr val="514A40"/>
                          </a:solidFill>
                        </a:rPr>
                        <a:t>course (c)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11047711"/>
                  </a:ext>
                </a:extLst>
              </a:tr>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365726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3" end="3"/>
                                            </p:txEl>
                                          </p:spTgt>
                                        </p:tgtEl>
                                        <p:attrNameLst>
                                          <p:attrName>style.visibility</p:attrName>
                                        </p:attrNameLst>
                                      </p:cBhvr>
                                      <p:to>
                                        <p:strVal val="visible"/>
                                      </p:to>
                                    </p:set>
                                    <p:animEffect transition="in" filter="barn(inVertical)">
                                      <p:cBhvr>
                                        <p:cTn id="12" dur="500"/>
                                        <p:tgtEl>
                                          <p:spTgt spid="50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8" end="8"/>
                                            </p:txEl>
                                          </p:spTgt>
                                        </p:tgtEl>
                                        <p:attrNameLst>
                                          <p:attrName>style.visibility</p:attrName>
                                        </p:attrNameLst>
                                      </p:cBhvr>
                                      <p:to>
                                        <p:strVal val="visible"/>
                                      </p:to>
                                    </p:set>
                                    <p:animEffect transition="in" filter="barn(inVertical)">
                                      <p:cBhvr>
                                        <p:cTn id="17" dur="500"/>
                                        <p:tgtEl>
                                          <p:spTgt spid="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3"/>
          <p:cNvSpPr txBox="1">
            <a:spLocks noGrp="1"/>
          </p:cNvSpPr>
          <p:nvPr>
            <p:ph type="title"/>
          </p:nvPr>
        </p:nvSpPr>
        <p:spPr>
          <a:xfrm>
            <a:off x="473342" y="13062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Database Normalization - Time Anomalies</a:t>
            </a:r>
            <a:endParaRPr/>
          </a:p>
        </p:txBody>
      </p:sp>
      <p:sp>
        <p:nvSpPr>
          <p:cNvPr id="652" name="Google Shape;652;p83"/>
          <p:cNvSpPr txBox="1">
            <a:spLocks noGrp="1"/>
          </p:cNvSpPr>
          <p:nvPr>
            <p:ph type="body" idx="1"/>
          </p:nvPr>
        </p:nvSpPr>
        <p:spPr>
          <a:xfrm>
            <a:off x="164592" y="904649"/>
            <a:ext cx="8787384" cy="456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400"/>
              <a:buNone/>
            </a:pPr>
            <a:r>
              <a:rPr lang="en-US" dirty="0"/>
              <a:t>Once in 3rd normal form, we want to check for </a:t>
            </a:r>
            <a:r>
              <a:rPr lang="en-US" b="1" dirty="0">
                <a:solidFill>
                  <a:schemeClr val="accent3"/>
                </a:solidFill>
                <a:latin typeface="Lato"/>
                <a:ea typeface="Lato"/>
                <a:cs typeface="Lato"/>
                <a:sym typeface="Lato"/>
              </a:rPr>
              <a:t>Time Anomalies</a:t>
            </a:r>
            <a:r>
              <a:rPr lang="en-US" dirty="0">
                <a:solidFill>
                  <a:schemeClr val="accent3"/>
                </a:solidFill>
              </a:rPr>
              <a:t>.</a:t>
            </a:r>
            <a:endParaRPr dirty="0">
              <a:solidFill>
                <a:schemeClr val="accent3"/>
              </a:solidFill>
            </a:endParaRPr>
          </a:p>
          <a:p>
            <a:pPr marL="0" lvl="0" indent="0" algn="l" rtl="0">
              <a:lnSpc>
                <a:spcPct val="115000"/>
              </a:lnSpc>
              <a:spcBef>
                <a:spcPts val="0"/>
              </a:spcBef>
              <a:spcAft>
                <a:spcPts val="0"/>
              </a:spcAft>
              <a:buSzPts val="2400"/>
              <a:buNone/>
            </a:pPr>
            <a:endParaRPr dirty="0"/>
          </a:p>
          <a:p>
            <a:pPr marL="0" lvl="0" indent="0" algn="l" rtl="0">
              <a:lnSpc>
                <a:spcPct val="115000"/>
              </a:lnSpc>
              <a:spcBef>
                <a:spcPts val="0"/>
              </a:spcBef>
              <a:spcAft>
                <a:spcPts val="0"/>
              </a:spcAft>
              <a:buSzPts val="2400"/>
              <a:buNone/>
            </a:pPr>
            <a:r>
              <a:rPr lang="en-US" dirty="0"/>
              <a:t>These happens when our tables are unable to handle data changes over time.</a:t>
            </a:r>
            <a:endParaRPr dirty="0"/>
          </a:p>
          <a:p>
            <a:pPr marL="0" lvl="0" indent="0" algn="l" rtl="0">
              <a:lnSpc>
                <a:spcPct val="115000"/>
              </a:lnSpc>
              <a:spcBef>
                <a:spcPts val="0"/>
              </a:spcBef>
              <a:spcAft>
                <a:spcPts val="0"/>
              </a:spcAft>
              <a:buSzPts val="2400"/>
              <a:buNone/>
            </a:pPr>
            <a:endParaRPr dirty="0"/>
          </a:p>
          <a:p>
            <a:pPr marL="0" lvl="0" indent="0" algn="l" rtl="0">
              <a:lnSpc>
                <a:spcPct val="115000"/>
              </a:lnSpc>
              <a:spcBef>
                <a:spcPts val="0"/>
              </a:spcBef>
              <a:spcAft>
                <a:spcPts val="0"/>
              </a:spcAft>
              <a:buSzPts val="2400"/>
              <a:buNone/>
            </a:pPr>
            <a:r>
              <a:rPr lang="en-US" dirty="0"/>
              <a:t>In our example, what is the current price of a course as of today’s date?</a:t>
            </a:r>
            <a:endParaRPr dirty="0"/>
          </a:p>
        </p:txBody>
      </p:sp>
      <p:sp>
        <p:nvSpPr>
          <p:cNvPr id="653" name="Google Shape;653;p8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652">
                                            <p:txEl>
                                              <p:pRg st="0" end="0"/>
                                            </p:txEl>
                                          </p:spTgt>
                                        </p:tgtEl>
                                        <p:attrNameLst>
                                          <p:attrName>style.visibility</p:attrName>
                                        </p:attrNameLst>
                                      </p:cBhvr>
                                      <p:to>
                                        <p:strVal val="visible"/>
                                      </p:to>
                                    </p:set>
                                    <p:animEffect transition="in" filter="barn(inVertical)">
                                      <p:cBhvr>
                                        <p:cTn id="7" dur="500"/>
                                        <p:tgtEl>
                                          <p:spTgt spid="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52">
                                            <p:txEl>
                                              <p:pRg st="2" end="2"/>
                                            </p:txEl>
                                          </p:spTgt>
                                        </p:tgtEl>
                                        <p:attrNameLst>
                                          <p:attrName>style.visibility</p:attrName>
                                        </p:attrNameLst>
                                      </p:cBhvr>
                                      <p:to>
                                        <p:strVal val="visible"/>
                                      </p:to>
                                    </p:set>
                                    <p:animEffect transition="in" filter="barn(inVertical)">
                                      <p:cBhvr>
                                        <p:cTn id="12" dur="500"/>
                                        <p:tgtEl>
                                          <p:spTgt spid="6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52">
                                            <p:txEl>
                                              <p:pRg st="4" end="4"/>
                                            </p:txEl>
                                          </p:spTgt>
                                        </p:tgtEl>
                                        <p:attrNameLst>
                                          <p:attrName>style.visibility</p:attrName>
                                        </p:attrNameLst>
                                      </p:cBhvr>
                                      <p:to>
                                        <p:strVal val="visible"/>
                                      </p:to>
                                    </p:set>
                                    <p:animEffect transition="in" filter="barn(inVertical)">
                                      <p:cBhvr>
                                        <p:cTn id="17" dur="500"/>
                                        <p:tgtEl>
                                          <p:spTgt spid="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4"/>
          <p:cNvSpPr txBox="1">
            <a:spLocks noGrp="1"/>
          </p:cNvSpPr>
          <p:nvPr>
            <p:ph type="title"/>
          </p:nvPr>
        </p:nvSpPr>
        <p:spPr>
          <a:xfrm>
            <a:off x="473342"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Normalization - Time Anomalies</a:t>
            </a:r>
            <a:endParaRPr dirty="0"/>
          </a:p>
        </p:txBody>
      </p:sp>
      <p:sp>
        <p:nvSpPr>
          <p:cNvPr id="659" name="Google Shape;659;p84"/>
          <p:cNvSpPr txBox="1">
            <a:spLocks noGrp="1"/>
          </p:cNvSpPr>
          <p:nvPr>
            <p:ph type="body" idx="1"/>
          </p:nvPr>
        </p:nvSpPr>
        <p:spPr>
          <a:xfrm>
            <a:off x="473342" y="886360"/>
            <a:ext cx="8325900" cy="4837783"/>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400"/>
              <a:buNone/>
            </a:pPr>
            <a:r>
              <a:rPr lang="en-US" b="1" dirty="0">
                <a:solidFill>
                  <a:schemeClr val="accent3"/>
                </a:solidFill>
                <a:latin typeface="Lato"/>
                <a:ea typeface="Lato"/>
                <a:cs typeface="Lato"/>
                <a:sym typeface="Lato"/>
              </a:rPr>
              <a:t>Time Anomalies</a:t>
            </a:r>
            <a:r>
              <a:rPr lang="en-US" dirty="0"/>
              <a:t>: What is the </a:t>
            </a:r>
            <a:r>
              <a:rPr lang="en-US" b="1" dirty="0"/>
              <a:t>Current Price </a:t>
            </a:r>
            <a:r>
              <a:rPr lang="en-US" dirty="0"/>
              <a:t>of a course?</a:t>
            </a:r>
            <a:endParaRPr dirty="0"/>
          </a:p>
          <a:p>
            <a:pPr marL="0" lvl="0" indent="0" algn="l" rtl="0">
              <a:lnSpc>
                <a:spcPct val="115000"/>
              </a:lnSpc>
              <a:spcBef>
                <a:spcPts val="0"/>
              </a:spcBef>
              <a:spcAft>
                <a:spcPts val="0"/>
              </a:spcAft>
              <a:buSzPts val="2400"/>
              <a:buNone/>
            </a:pPr>
            <a:endParaRPr sz="1050" dirty="0"/>
          </a:p>
          <a:p>
            <a:pPr marL="0" lvl="0" indent="0" algn="l" rtl="0">
              <a:lnSpc>
                <a:spcPct val="115000"/>
              </a:lnSpc>
              <a:spcBef>
                <a:spcPts val="0"/>
              </a:spcBef>
              <a:spcAft>
                <a:spcPts val="0"/>
              </a:spcAft>
              <a:buSzPts val="2400"/>
              <a:buNone/>
            </a:pPr>
            <a:r>
              <a:rPr lang="en-US" dirty="0"/>
              <a:t>We </a:t>
            </a:r>
            <a:r>
              <a:rPr lang="en-US" i="1" dirty="0"/>
              <a:t>‘might’ </a:t>
            </a:r>
            <a:r>
              <a:rPr lang="en-US" dirty="0"/>
              <a:t>assume it is </a:t>
            </a:r>
            <a:endParaRPr dirty="0"/>
          </a:p>
          <a:p>
            <a:pPr marL="0" lvl="0" indent="0" algn="l" rtl="0">
              <a:lnSpc>
                <a:spcPct val="115000"/>
              </a:lnSpc>
              <a:spcBef>
                <a:spcPts val="0"/>
              </a:spcBef>
              <a:spcAft>
                <a:spcPts val="0"/>
              </a:spcAft>
              <a:buSzPts val="2400"/>
              <a:buNone/>
            </a:pPr>
            <a:r>
              <a:rPr lang="en-US" dirty="0"/>
              <a:t>the </a:t>
            </a:r>
            <a:r>
              <a:rPr lang="en-US" dirty="0">
                <a:highlight>
                  <a:srgbClr val="FFFF00"/>
                </a:highlight>
              </a:rPr>
              <a:t>last value</a:t>
            </a:r>
            <a:r>
              <a:rPr lang="en-US" dirty="0"/>
              <a:t> used when </a:t>
            </a:r>
            <a:endParaRPr dirty="0"/>
          </a:p>
          <a:p>
            <a:pPr marL="0" lvl="0" indent="0" algn="l" rtl="0">
              <a:lnSpc>
                <a:spcPct val="115000"/>
              </a:lnSpc>
              <a:spcBef>
                <a:spcPts val="0"/>
              </a:spcBef>
              <a:spcAft>
                <a:spcPts val="0"/>
              </a:spcAft>
              <a:buSzPts val="2400"/>
              <a:buNone/>
            </a:pPr>
            <a:r>
              <a:rPr lang="en-US" dirty="0"/>
              <a:t>someone registered for </a:t>
            </a:r>
            <a:endParaRPr dirty="0"/>
          </a:p>
          <a:p>
            <a:pPr marL="0" lvl="0" indent="0" algn="l" rtl="0">
              <a:lnSpc>
                <a:spcPct val="115000"/>
              </a:lnSpc>
              <a:spcBef>
                <a:spcPts val="0"/>
              </a:spcBef>
              <a:spcAft>
                <a:spcPts val="0"/>
              </a:spcAft>
              <a:buSzPts val="2400"/>
              <a:buNone/>
            </a:pPr>
            <a:r>
              <a:rPr lang="en-US" dirty="0"/>
              <a:t>a course.  </a:t>
            </a:r>
            <a:endParaRPr dirty="0"/>
          </a:p>
          <a:p>
            <a:pPr marL="0" lvl="0" indent="0" algn="l" rtl="0">
              <a:lnSpc>
                <a:spcPct val="115000"/>
              </a:lnSpc>
              <a:spcBef>
                <a:spcPts val="0"/>
              </a:spcBef>
              <a:spcAft>
                <a:spcPts val="0"/>
              </a:spcAft>
              <a:buSzPts val="2400"/>
              <a:buNone/>
            </a:pPr>
            <a:endParaRPr sz="1050" dirty="0"/>
          </a:p>
          <a:p>
            <a:pPr marL="0" lvl="0" indent="0" algn="l" rtl="0">
              <a:lnSpc>
                <a:spcPct val="115000"/>
              </a:lnSpc>
              <a:spcBef>
                <a:spcPts val="0"/>
              </a:spcBef>
              <a:spcAft>
                <a:spcPts val="0"/>
              </a:spcAft>
              <a:buSzPts val="2400"/>
              <a:buNone/>
            </a:pPr>
            <a:r>
              <a:rPr lang="en-US" dirty="0"/>
              <a:t>The DBMS course is the </a:t>
            </a:r>
          </a:p>
          <a:p>
            <a:pPr marL="0" lvl="0" indent="0" algn="l" rtl="0">
              <a:lnSpc>
                <a:spcPct val="115000"/>
              </a:lnSpc>
              <a:spcBef>
                <a:spcPts val="0"/>
              </a:spcBef>
              <a:spcAft>
                <a:spcPts val="0"/>
              </a:spcAft>
              <a:buSzPts val="2400"/>
              <a:buNone/>
            </a:pPr>
            <a:r>
              <a:rPr lang="en-US" dirty="0"/>
              <a:t>only one with a difference fee, the other's have the same price over time.  For course_id=2 (Database Management):</a:t>
            </a:r>
          </a:p>
          <a:p>
            <a:pPr marL="342900" indent="-342900">
              <a:lnSpc>
                <a:spcPct val="115000"/>
              </a:lnSpc>
            </a:pPr>
            <a:r>
              <a:rPr lang="en-US" sz="2000" dirty="0"/>
              <a:t>Employee </a:t>
            </a:r>
            <a:r>
              <a:rPr lang="en-US" sz="2000" b="1" dirty="0">
                <a:latin typeface="Lato"/>
                <a:ea typeface="Lato"/>
                <a:cs typeface="Lato"/>
                <a:sym typeface="Lato"/>
              </a:rPr>
              <a:t>100 </a:t>
            </a:r>
            <a:r>
              <a:rPr lang="en-US" sz="2000" dirty="0"/>
              <a:t>paid </a:t>
            </a:r>
            <a:r>
              <a:rPr lang="en-US" sz="2000" b="1" dirty="0">
                <a:latin typeface="Lato"/>
                <a:ea typeface="Lato"/>
                <a:cs typeface="Lato"/>
                <a:sym typeface="Lato"/>
              </a:rPr>
              <a:t>$456</a:t>
            </a:r>
            <a:r>
              <a:rPr lang="en-US" sz="2000" dirty="0"/>
              <a:t> on </a:t>
            </a:r>
            <a:r>
              <a:rPr lang="en-US" sz="2000" b="1" dirty="0">
                <a:latin typeface="Lato"/>
                <a:ea typeface="Lato"/>
                <a:cs typeface="Lato"/>
                <a:sym typeface="Lato"/>
              </a:rPr>
              <a:t>2020-06-19</a:t>
            </a:r>
          </a:p>
          <a:p>
            <a:pPr marL="342900" indent="-342900">
              <a:lnSpc>
                <a:spcPct val="115000"/>
              </a:lnSpc>
            </a:pPr>
            <a:r>
              <a:rPr lang="en-US" sz="2000" dirty="0"/>
              <a:t>Employee </a:t>
            </a:r>
            <a:r>
              <a:rPr lang="en-US" sz="2000" b="1" dirty="0">
                <a:latin typeface="Lato"/>
                <a:ea typeface="Lato"/>
                <a:cs typeface="Lato"/>
                <a:sym typeface="Lato"/>
              </a:rPr>
              <a:t>110 </a:t>
            </a:r>
            <a:r>
              <a:rPr lang="en-US" sz="2000" dirty="0"/>
              <a:t>paid </a:t>
            </a:r>
            <a:r>
              <a:rPr lang="en-US" sz="2000" b="1" dirty="0">
                <a:latin typeface="Lato"/>
                <a:ea typeface="Lato"/>
                <a:cs typeface="Lato"/>
                <a:sym typeface="Lato"/>
              </a:rPr>
              <a:t>$450</a:t>
            </a:r>
            <a:r>
              <a:rPr lang="en-US" sz="2000" dirty="0"/>
              <a:t> on </a:t>
            </a:r>
            <a:r>
              <a:rPr lang="en-US" sz="2000" b="1" dirty="0">
                <a:latin typeface="Lato"/>
                <a:ea typeface="Lato"/>
                <a:cs typeface="Lato"/>
                <a:sym typeface="Lato"/>
              </a:rPr>
              <a:t>2020-05-07</a:t>
            </a:r>
          </a:p>
          <a:p>
            <a:pPr marL="0" lvl="0" indent="0" algn="l" rtl="0">
              <a:lnSpc>
                <a:spcPct val="115000"/>
              </a:lnSpc>
              <a:spcBef>
                <a:spcPts val="0"/>
              </a:spcBef>
              <a:spcAft>
                <a:spcPts val="0"/>
              </a:spcAft>
              <a:buSzPts val="2400"/>
              <a:buNone/>
            </a:pPr>
            <a:br>
              <a:rPr lang="en-US" dirty="0"/>
            </a:br>
            <a:r>
              <a:rPr lang="en-US" dirty="0"/>
              <a:t>So where do we store that?</a:t>
            </a:r>
            <a:endParaRPr dirty="0"/>
          </a:p>
        </p:txBody>
      </p:sp>
      <p:sp>
        <p:nvSpPr>
          <p:cNvPr id="660" name="Google Shape;660;p8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46</a:t>
            </a:fld>
            <a:endParaRPr/>
          </a:p>
        </p:txBody>
      </p:sp>
      <p:graphicFrame>
        <p:nvGraphicFramePr>
          <p:cNvPr id="2" name="Table 1">
            <a:extLst>
              <a:ext uri="{FF2B5EF4-FFF2-40B4-BE49-F238E27FC236}">
                <a16:creationId xmlns:a16="http://schemas.microsoft.com/office/drawing/2014/main" id="{68904A61-D246-D863-1EF8-DC0EFBB9A46E}"/>
              </a:ext>
            </a:extLst>
          </p:cNvPr>
          <p:cNvGraphicFramePr>
            <a:graphicFrameLocks noGrp="1"/>
          </p:cNvGraphicFramePr>
          <p:nvPr>
            <p:extLst>
              <p:ext uri="{D42A27DB-BD31-4B8C-83A1-F6EECF244321}">
                <p14:modId xmlns:p14="http://schemas.microsoft.com/office/powerpoint/2010/main" val="3305833094"/>
              </p:ext>
            </p:extLst>
          </p:nvPr>
        </p:nvGraphicFramePr>
        <p:xfrm>
          <a:off x="4295624" y="1651097"/>
          <a:ext cx="3261939" cy="2006503"/>
        </p:xfrm>
        <a:graphic>
          <a:graphicData uri="http://schemas.openxmlformats.org/drawingml/2006/table">
            <a:tbl>
              <a:tblPr>
                <a:noFill/>
                <a:tableStyleId>{D1F4F77D-2CC4-41CF-AD64-CBEB05C9B9B5}</a:tableStyleId>
              </a:tblPr>
              <a:tblGrid>
                <a:gridCol w="296936">
                  <a:extLst>
                    <a:ext uri="{9D8B030D-6E8A-4147-A177-3AD203B41FA5}">
                      <a16:colId xmlns:a16="http://schemas.microsoft.com/office/drawing/2014/main" val="1492891945"/>
                    </a:ext>
                  </a:extLst>
                </a:gridCol>
                <a:gridCol w="400050">
                  <a:extLst>
                    <a:ext uri="{9D8B030D-6E8A-4147-A177-3AD203B41FA5}">
                      <a16:colId xmlns:a16="http://schemas.microsoft.com/office/drawing/2014/main" val="4120079643"/>
                    </a:ext>
                  </a:extLst>
                </a:gridCol>
                <a:gridCol w="571053">
                  <a:extLst>
                    <a:ext uri="{9D8B030D-6E8A-4147-A177-3AD203B41FA5}">
                      <a16:colId xmlns:a16="http://schemas.microsoft.com/office/drawing/2014/main" val="825962682"/>
                    </a:ext>
                  </a:extLst>
                </a:gridCol>
                <a:gridCol w="850900">
                  <a:extLst>
                    <a:ext uri="{9D8B030D-6E8A-4147-A177-3AD203B41FA5}">
                      <a16:colId xmlns:a16="http://schemas.microsoft.com/office/drawing/2014/main" val="826441855"/>
                    </a:ext>
                  </a:extLst>
                </a:gridCol>
                <a:gridCol w="558800">
                  <a:extLst>
                    <a:ext uri="{9D8B030D-6E8A-4147-A177-3AD203B41FA5}">
                      <a16:colId xmlns:a16="http://schemas.microsoft.com/office/drawing/2014/main" val="1096987482"/>
                    </a:ext>
                  </a:extLst>
                </a:gridCol>
                <a:gridCol w="584200">
                  <a:extLst>
                    <a:ext uri="{9D8B030D-6E8A-4147-A177-3AD203B41FA5}">
                      <a16:colId xmlns:a16="http://schemas.microsoft.com/office/drawing/2014/main" val="641027345"/>
                    </a:ext>
                  </a:extLst>
                </a:gridCol>
              </a:tblGrid>
              <a:tr h="265729">
                <a:tc gridSpan="6">
                  <a:txBody>
                    <a:bodyPr/>
                    <a:lstStyle/>
                    <a:p>
                      <a:pPr marL="0" lvl="0" indent="0" algn="ctr" rtl="0">
                        <a:lnSpc>
                          <a:spcPct val="115000"/>
                        </a:lnSpc>
                        <a:spcBef>
                          <a:spcPts val="400"/>
                        </a:spcBef>
                        <a:spcAft>
                          <a:spcPts val="0"/>
                        </a:spcAft>
                        <a:buNone/>
                      </a:pPr>
                      <a:r>
                        <a:rPr lang="en-US" sz="1100" b="1" dirty="0" err="1"/>
                        <a:t>employee__course</a:t>
                      </a:r>
                      <a:r>
                        <a:rPr lang="en-US" sz="1100" b="1" dirty="0"/>
                        <a:t> </a:t>
                      </a:r>
                      <a:r>
                        <a:rPr lang="en-US" sz="1100" dirty="0"/>
                        <a:t>(</a:t>
                      </a:r>
                      <a:r>
                        <a:rPr lang="en-US" sz="1100" b="1" dirty="0" err="1"/>
                        <a:t>ec</a:t>
                      </a:r>
                      <a:r>
                        <a:rPr lang="en-US" sz="1100" dirty="0"/>
                        <a:t>)</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77854932"/>
                  </a:ext>
                </a:extLst>
              </a:tr>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18784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b="1" dirty="0">
                          <a:solidFill>
                            <a:schemeClr val="accent5">
                              <a:lumMod val="60000"/>
                              <a:lumOff val="40000"/>
                            </a:schemeClr>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b="1" dirty="0">
                          <a:solidFill>
                            <a:schemeClr val="accent5">
                              <a:lumMod val="60000"/>
                              <a:lumOff val="40000"/>
                            </a:schemeClr>
                          </a:solidFill>
                        </a:rPr>
                        <a:t>330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chemeClr val="accent5">
                              <a:lumMod val="60000"/>
                              <a:lumOff val="40000"/>
                            </a:schemeClr>
                          </a:solidFill>
                        </a:rPr>
                        <a:t>700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chemeClr val="accent5">
                              <a:lumMod val="60000"/>
                              <a:lumOff val="40000"/>
                            </a:schemeClr>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210369">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b="1" dirty="0">
                          <a:solidFill>
                            <a:srgbClr val="FF0000"/>
                          </a:solidFill>
                        </a:rPr>
                        <a:t>450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chemeClr val="accent5">
                              <a:lumMod val="60000"/>
                              <a:lumOff val="40000"/>
                            </a:schemeClr>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5"/>
          <p:cNvSpPr txBox="1">
            <a:spLocks noGrp="1"/>
          </p:cNvSpPr>
          <p:nvPr>
            <p:ph type="title"/>
          </p:nvPr>
        </p:nvSpPr>
        <p:spPr>
          <a:xfrm>
            <a:off x="473342" y="83481"/>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Normalization - Time Anomalies</a:t>
            </a:r>
            <a:endParaRPr dirty="0"/>
          </a:p>
        </p:txBody>
      </p:sp>
      <p:sp>
        <p:nvSpPr>
          <p:cNvPr id="668" name="Google Shape;668;p85"/>
          <p:cNvSpPr txBox="1">
            <a:spLocks noGrp="1"/>
          </p:cNvSpPr>
          <p:nvPr>
            <p:ph type="body" idx="1"/>
          </p:nvPr>
        </p:nvSpPr>
        <p:spPr>
          <a:xfrm>
            <a:off x="116618" y="843210"/>
            <a:ext cx="842659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US" sz="2300" dirty="0"/>
              <a:t>Let’s add the latest </a:t>
            </a:r>
            <a:r>
              <a:rPr lang="en-US" sz="2300" b="1" dirty="0"/>
              <a:t>fee</a:t>
            </a:r>
            <a:r>
              <a:rPr lang="en-US" sz="2300" dirty="0"/>
              <a:t> to the </a:t>
            </a:r>
            <a:r>
              <a:rPr lang="en-US" sz="2300" b="1" dirty="0"/>
              <a:t>course</a:t>
            </a:r>
            <a:br>
              <a:rPr lang="en-US" sz="2300" dirty="0"/>
            </a:br>
            <a:r>
              <a:rPr lang="en-US" sz="2300" dirty="0"/>
              <a:t>table, using the most recent fees to</a:t>
            </a:r>
          </a:p>
          <a:p>
            <a:pPr marL="0" lvl="0" indent="0" algn="l" rtl="0">
              <a:lnSpc>
                <a:spcPct val="115000"/>
              </a:lnSpc>
              <a:spcBef>
                <a:spcPts val="0"/>
              </a:spcBef>
              <a:spcAft>
                <a:spcPts val="0"/>
              </a:spcAft>
              <a:buSzPts val="2400"/>
              <a:buNone/>
            </a:pPr>
            <a:r>
              <a:rPr lang="en-US" sz="2300" dirty="0"/>
              <a:t>populate it.</a:t>
            </a:r>
          </a:p>
          <a:p>
            <a:pPr marL="0" lvl="0" indent="0" algn="l" rtl="0">
              <a:lnSpc>
                <a:spcPct val="115000"/>
              </a:lnSpc>
              <a:spcBef>
                <a:spcPts val="0"/>
              </a:spcBef>
              <a:spcAft>
                <a:spcPts val="0"/>
              </a:spcAft>
              <a:buSzPts val="2400"/>
              <a:buNone/>
            </a:pPr>
            <a:endParaRPr lang="en-US" sz="1400" dirty="0"/>
          </a:p>
          <a:p>
            <a:pPr marL="0" lvl="0" indent="0" algn="l" rtl="0">
              <a:lnSpc>
                <a:spcPct val="115000"/>
              </a:lnSpc>
              <a:spcBef>
                <a:spcPts val="0"/>
              </a:spcBef>
              <a:spcAft>
                <a:spcPts val="0"/>
              </a:spcAft>
              <a:buSzPts val="2400"/>
              <a:buNone/>
            </a:pPr>
            <a:r>
              <a:rPr lang="en-US" sz="2300" dirty="0"/>
              <a:t>We will keep the name as </a:t>
            </a:r>
            <a:r>
              <a:rPr lang="en-US" sz="2300" b="1" dirty="0"/>
              <a:t>fee</a:t>
            </a:r>
            <a:r>
              <a:rPr lang="en-US" sz="2300" dirty="0"/>
              <a:t> in the </a:t>
            </a:r>
            <a:r>
              <a:rPr lang="en-US" sz="2300" b="1" dirty="0"/>
              <a:t>course</a:t>
            </a:r>
            <a:r>
              <a:rPr lang="en-US" sz="2300" dirty="0"/>
              <a:t> table.  And when the Administrator is ready to add an employee to a course, they can see the last (most current) fee for the course that they are selecting for the employee.</a:t>
            </a:r>
          </a:p>
          <a:p>
            <a:pPr marL="0" indent="0">
              <a:lnSpc>
                <a:spcPct val="115000"/>
              </a:lnSpc>
              <a:buNone/>
            </a:pPr>
            <a:br>
              <a:rPr lang="en-US" sz="1050" b="1" dirty="0">
                <a:latin typeface="Lato"/>
                <a:ea typeface="Lato"/>
                <a:cs typeface="Lato"/>
                <a:sym typeface="Lato"/>
              </a:rPr>
            </a:br>
            <a:r>
              <a:rPr lang="en-US" sz="2300" b="1" dirty="0">
                <a:latin typeface="Lato"/>
                <a:ea typeface="Lato"/>
                <a:cs typeface="Lato"/>
                <a:sym typeface="Lato"/>
              </a:rPr>
              <a:t>Fee </a:t>
            </a:r>
            <a:r>
              <a:rPr lang="en-US" sz="2300" dirty="0">
                <a:latin typeface="Lato"/>
                <a:ea typeface="Lato"/>
                <a:cs typeface="Lato"/>
                <a:sym typeface="Lato"/>
              </a:rPr>
              <a:t>must remain in </a:t>
            </a:r>
            <a:r>
              <a:rPr lang="en-US" sz="2300" b="1" dirty="0">
                <a:latin typeface="Lato"/>
                <a:ea typeface="Lato"/>
                <a:cs typeface="Lato"/>
                <a:sym typeface="Lato"/>
              </a:rPr>
              <a:t>employee__course </a:t>
            </a:r>
          </a:p>
          <a:p>
            <a:pPr marL="0" indent="0">
              <a:lnSpc>
                <a:spcPct val="115000"/>
              </a:lnSpc>
              <a:buNone/>
            </a:pPr>
            <a:r>
              <a:rPr lang="en-CA" sz="2300" dirty="0">
                <a:latin typeface="Lato"/>
                <a:sym typeface="Lato"/>
              </a:rPr>
              <a:t>otherwise,  you lose the </a:t>
            </a:r>
            <a:r>
              <a:rPr lang="en-US" sz="2300" dirty="0"/>
              <a:t>our historic </a:t>
            </a:r>
          </a:p>
          <a:p>
            <a:pPr marL="0" indent="0">
              <a:lnSpc>
                <a:spcPct val="115000"/>
              </a:lnSpc>
              <a:buNone/>
            </a:pPr>
            <a:r>
              <a:rPr lang="en-US" sz="2300" dirty="0"/>
              <a:t>prices over time.  Best to keep </a:t>
            </a:r>
            <a:r>
              <a:rPr lang="en-US" sz="2300" b="1" dirty="0"/>
              <a:t>fee</a:t>
            </a:r>
            <a:r>
              <a:rPr lang="en-US" sz="2300" dirty="0"/>
              <a:t> </a:t>
            </a:r>
            <a:r>
              <a:rPr lang="en-US" sz="2300" i="1" dirty="0"/>
              <a:t>as</a:t>
            </a:r>
            <a:br>
              <a:rPr lang="en-US" sz="2300" i="1" dirty="0"/>
            </a:br>
            <a:r>
              <a:rPr lang="en-US" sz="2300" i="1" dirty="0"/>
              <a:t>the prefix</a:t>
            </a:r>
            <a:r>
              <a:rPr lang="en-US" sz="2300" dirty="0"/>
              <a:t>, and call it </a:t>
            </a:r>
            <a:r>
              <a:rPr lang="en-US" sz="2300" b="1" dirty="0"/>
              <a:t>fee paid</a:t>
            </a:r>
            <a:r>
              <a:rPr lang="en-US" sz="2300" dirty="0"/>
              <a:t>, to </a:t>
            </a:r>
            <a:br>
              <a:rPr lang="en-US" sz="2300" dirty="0"/>
            </a:br>
            <a:r>
              <a:rPr lang="en-US" sz="2300" dirty="0"/>
              <a:t>differentiate between the 2 fees, though</a:t>
            </a:r>
          </a:p>
          <a:p>
            <a:pPr marL="0" indent="0">
              <a:lnSpc>
                <a:spcPct val="115000"/>
              </a:lnSpc>
              <a:buNone/>
            </a:pPr>
            <a:r>
              <a:rPr lang="en-US" sz="2300" dirty="0"/>
              <a:t>link them visually by prefix naming.</a:t>
            </a:r>
            <a:endParaRPr sz="2300" dirty="0"/>
          </a:p>
          <a:p>
            <a:pPr marL="0" lvl="0" indent="0" algn="l" rtl="0">
              <a:lnSpc>
                <a:spcPct val="115000"/>
              </a:lnSpc>
              <a:spcBef>
                <a:spcPts val="0"/>
              </a:spcBef>
              <a:spcAft>
                <a:spcPts val="0"/>
              </a:spcAft>
              <a:buSzPts val="2400"/>
              <a:buNone/>
            </a:pPr>
            <a:endParaRPr sz="1800" dirty="0"/>
          </a:p>
          <a:p>
            <a:pPr marL="0" lvl="0" indent="0" algn="l" rtl="0">
              <a:lnSpc>
                <a:spcPct val="115000"/>
              </a:lnSpc>
              <a:spcBef>
                <a:spcPts val="0"/>
              </a:spcBef>
              <a:spcAft>
                <a:spcPts val="0"/>
              </a:spcAft>
              <a:buSzPts val="2400"/>
              <a:buNone/>
            </a:pPr>
            <a:endParaRPr dirty="0"/>
          </a:p>
        </p:txBody>
      </p:sp>
      <p:sp>
        <p:nvSpPr>
          <p:cNvPr id="669" name="Google Shape;669;p8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47</a:t>
            </a:fld>
            <a:endParaRPr/>
          </a:p>
        </p:txBody>
      </p:sp>
      <p:graphicFrame>
        <p:nvGraphicFramePr>
          <p:cNvPr id="4" name="Table 3">
            <a:extLst>
              <a:ext uri="{FF2B5EF4-FFF2-40B4-BE49-F238E27FC236}">
                <a16:creationId xmlns:a16="http://schemas.microsoft.com/office/drawing/2014/main" id="{CE1265AC-AB50-B1C6-A5B3-228CD97EB6AA}"/>
              </a:ext>
            </a:extLst>
          </p:cNvPr>
          <p:cNvGraphicFramePr>
            <a:graphicFrameLocks noGrp="1"/>
          </p:cNvGraphicFramePr>
          <p:nvPr>
            <p:extLst>
              <p:ext uri="{D42A27DB-BD31-4B8C-83A1-F6EECF244321}">
                <p14:modId xmlns:p14="http://schemas.microsoft.com/office/powerpoint/2010/main" val="4115367883"/>
              </p:ext>
            </p:extLst>
          </p:nvPr>
        </p:nvGraphicFramePr>
        <p:xfrm>
          <a:off x="5568566" y="789038"/>
          <a:ext cx="3458816" cy="1503852"/>
        </p:xfrm>
        <a:graphic>
          <a:graphicData uri="http://schemas.openxmlformats.org/drawingml/2006/table">
            <a:tbl>
              <a:tblPr>
                <a:noFill/>
                <a:tableStyleId>{D1F4F77D-2CC4-41CF-AD64-CBEB05C9B9B5}</a:tableStyleId>
              </a:tblPr>
              <a:tblGrid>
                <a:gridCol w="568244">
                  <a:extLst>
                    <a:ext uri="{9D8B030D-6E8A-4147-A177-3AD203B41FA5}">
                      <a16:colId xmlns:a16="http://schemas.microsoft.com/office/drawing/2014/main" val="1492891945"/>
                    </a:ext>
                  </a:extLst>
                </a:gridCol>
                <a:gridCol w="1757097">
                  <a:extLst>
                    <a:ext uri="{9D8B030D-6E8A-4147-A177-3AD203B41FA5}">
                      <a16:colId xmlns:a16="http://schemas.microsoft.com/office/drawing/2014/main" val="3840659260"/>
                    </a:ext>
                  </a:extLst>
                </a:gridCol>
                <a:gridCol w="609600">
                  <a:extLst>
                    <a:ext uri="{9D8B030D-6E8A-4147-A177-3AD203B41FA5}">
                      <a16:colId xmlns:a16="http://schemas.microsoft.com/office/drawing/2014/main" val="826441855"/>
                    </a:ext>
                  </a:extLst>
                </a:gridCol>
                <a:gridCol w="523875">
                  <a:extLst>
                    <a:ext uri="{9D8B030D-6E8A-4147-A177-3AD203B41FA5}">
                      <a16:colId xmlns:a16="http://schemas.microsoft.com/office/drawing/2014/main" val="434077249"/>
                    </a:ext>
                  </a:extLst>
                </a:gridCol>
              </a:tblGrid>
              <a:tr h="271540">
                <a:tc gridSpan="4">
                  <a:txBody>
                    <a:bodyPr/>
                    <a:lstStyle/>
                    <a:p>
                      <a:pPr marL="0" lvl="0" indent="0" algn="ctr" rtl="0">
                        <a:lnSpc>
                          <a:spcPct val="115000"/>
                        </a:lnSpc>
                        <a:spcBef>
                          <a:spcPts val="400"/>
                        </a:spcBef>
                        <a:spcAft>
                          <a:spcPts val="0"/>
                        </a:spcAft>
                        <a:buNone/>
                      </a:pPr>
                      <a:r>
                        <a:rPr lang="en-US" sz="1100" b="1" dirty="0">
                          <a:solidFill>
                            <a:srgbClr val="514A40"/>
                          </a:solidFill>
                        </a:rPr>
                        <a:t>course (c)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ctr" rtl="0">
                        <a:lnSpc>
                          <a:spcPct val="115000"/>
                        </a:lnSpc>
                        <a:spcBef>
                          <a:spcPts val="400"/>
                        </a:spcBef>
                        <a:spcAft>
                          <a:spcPts val="0"/>
                        </a:spcAft>
                        <a:buNone/>
                      </a:pP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4011047711"/>
                  </a:ext>
                </a:extLst>
              </a:tr>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700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330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5" name="Table 4">
            <a:extLst>
              <a:ext uri="{FF2B5EF4-FFF2-40B4-BE49-F238E27FC236}">
                <a16:creationId xmlns:a16="http://schemas.microsoft.com/office/drawing/2014/main" id="{1BE3D34B-DC85-873C-E9F2-696586FA0CBA}"/>
              </a:ext>
            </a:extLst>
          </p:cNvPr>
          <p:cNvGraphicFramePr>
            <a:graphicFrameLocks noGrp="1"/>
          </p:cNvGraphicFramePr>
          <p:nvPr>
            <p:extLst>
              <p:ext uri="{D42A27DB-BD31-4B8C-83A1-F6EECF244321}">
                <p14:modId xmlns:p14="http://schemas.microsoft.com/office/powerpoint/2010/main" val="3874143972"/>
              </p:ext>
            </p:extLst>
          </p:nvPr>
        </p:nvGraphicFramePr>
        <p:xfrm>
          <a:off x="5578091" y="4186723"/>
          <a:ext cx="3469944" cy="2006503"/>
        </p:xfrm>
        <a:graphic>
          <a:graphicData uri="http://schemas.openxmlformats.org/drawingml/2006/table">
            <a:tbl>
              <a:tblPr>
                <a:noFill/>
                <a:tableStyleId>{D1F4F77D-2CC4-41CF-AD64-CBEB05C9B9B5}</a:tableStyleId>
              </a:tblPr>
              <a:tblGrid>
                <a:gridCol w="306699">
                  <a:extLst>
                    <a:ext uri="{9D8B030D-6E8A-4147-A177-3AD203B41FA5}">
                      <a16:colId xmlns:a16="http://schemas.microsoft.com/office/drawing/2014/main" val="1492891945"/>
                    </a:ext>
                  </a:extLst>
                </a:gridCol>
                <a:gridCol w="413203">
                  <a:extLst>
                    <a:ext uri="{9D8B030D-6E8A-4147-A177-3AD203B41FA5}">
                      <a16:colId xmlns:a16="http://schemas.microsoft.com/office/drawing/2014/main" val="4120079643"/>
                    </a:ext>
                  </a:extLst>
                </a:gridCol>
                <a:gridCol w="589829">
                  <a:extLst>
                    <a:ext uri="{9D8B030D-6E8A-4147-A177-3AD203B41FA5}">
                      <a16:colId xmlns:a16="http://schemas.microsoft.com/office/drawing/2014/main" val="825962682"/>
                    </a:ext>
                  </a:extLst>
                </a:gridCol>
                <a:gridCol w="878877">
                  <a:extLst>
                    <a:ext uri="{9D8B030D-6E8A-4147-A177-3AD203B41FA5}">
                      <a16:colId xmlns:a16="http://schemas.microsoft.com/office/drawing/2014/main" val="826441855"/>
                    </a:ext>
                  </a:extLst>
                </a:gridCol>
                <a:gridCol w="510525">
                  <a:extLst>
                    <a:ext uri="{9D8B030D-6E8A-4147-A177-3AD203B41FA5}">
                      <a16:colId xmlns:a16="http://schemas.microsoft.com/office/drawing/2014/main" val="1096987482"/>
                    </a:ext>
                  </a:extLst>
                </a:gridCol>
                <a:gridCol w="770811">
                  <a:extLst>
                    <a:ext uri="{9D8B030D-6E8A-4147-A177-3AD203B41FA5}">
                      <a16:colId xmlns:a16="http://schemas.microsoft.com/office/drawing/2014/main" val="641027345"/>
                    </a:ext>
                  </a:extLst>
                </a:gridCol>
              </a:tblGrid>
              <a:tr h="265729">
                <a:tc gridSpan="6">
                  <a:txBody>
                    <a:bodyPr/>
                    <a:lstStyle/>
                    <a:p>
                      <a:pPr marL="0" lvl="0" indent="0" algn="ctr" rtl="0">
                        <a:lnSpc>
                          <a:spcPct val="115000"/>
                        </a:lnSpc>
                        <a:spcBef>
                          <a:spcPts val="400"/>
                        </a:spcBef>
                        <a:spcAft>
                          <a:spcPts val="0"/>
                        </a:spcAft>
                        <a:buNone/>
                      </a:pPr>
                      <a:r>
                        <a:rPr lang="en-US" sz="1100" b="1" dirty="0" err="1"/>
                        <a:t>employee__course</a:t>
                      </a:r>
                      <a:r>
                        <a:rPr lang="en-US" sz="1100" b="1" dirty="0"/>
                        <a:t> </a:t>
                      </a:r>
                      <a:r>
                        <a:rPr lang="en-US" sz="1100" dirty="0"/>
                        <a:t>(</a:t>
                      </a:r>
                      <a:r>
                        <a:rPr lang="en-US" sz="1100" b="1" dirty="0" err="1"/>
                        <a:t>ec</a:t>
                      </a:r>
                      <a:r>
                        <a:rPr lang="en-US" sz="1100" dirty="0"/>
                        <a:t>)</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77854932"/>
                  </a:ext>
                </a:extLst>
              </a:tr>
              <a:tr h="492757">
                <a:tc>
                  <a:txBody>
                    <a:bodyPr/>
                    <a:lstStyle/>
                    <a:p>
                      <a:pPr marL="0" lvl="0" indent="0" algn="l" rtl="0">
                        <a:lnSpc>
                          <a:spcPct val="115000"/>
                        </a:lnSpc>
                        <a:spcBef>
                          <a:spcPts val="400"/>
                        </a:spcBef>
                        <a:spcAft>
                          <a:spcPts val="0"/>
                        </a:spcAft>
                        <a:buNone/>
                      </a:pPr>
                      <a:r>
                        <a:rPr lang="en-US" sz="1100" b="1" dirty="0">
                          <a:solidFill>
                            <a:srgbClr val="514A40"/>
                          </a:solidFill>
                        </a:rPr>
                        <a:t>ec_id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emp_id</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completed_date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fee_paid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18784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210369">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668">
                                            <p:txEl>
                                              <p:pRg st="0" end="0"/>
                                            </p:txEl>
                                          </p:spTgt>
                                        </p:tgtEl>
                                        <p:attrNameLst>
                                          <p:attrName>style.visibility</p:attrName>
                                        </p:attrNameLst>
                                      </p:cBhvr>
                                      <p:to>
                                        <p:strVal val="visible"/>
                                      </p:to>
                                    </p:set>
                                    <p:animEffect transition="in" filter="barn(inVertical)">
                                      <p:cBhvr>
                                        <p:cTn id="7" dur="500"/>
                                        <p:tgtEl>
                                          <p:spTgt spid="668">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668">
                                            <p:txEl>
                                              <p:pRg st="1" end="1"/>
                                            </p:txEl>
                                          </p:spTgt>
                                        </p:tgtEl>
                                        <p:attrNameLst>
                                          <p:attrName>style.visibility</p:attrName>
                                        </p:attrNameLst>
                                      </p:cBhvr>
                                      <p:to>
                                        <p:strVal val="visible"/>
                                      </p:to>
                                    </p:set>
                                    <p:animEffect transition="in" filter="barn(inVertical)">
                                      <p:cBhvr>
                                        <p:cTn id="11" dur="500"/>
                                        <p:tgtEl>
                                          <p:spTgt spid="668">
                                            <p:txEl>
                                              <p:pRg st="1" end="1"/>
                                            </p:txEl>
                                          </p:spTgt>
                                        </p:tgtEl>
                                      </p:cBhvr>
                                    </p:animEffect>
                                  </p:childTnLst>
                                </p:cTn>
                              </p:par>
                            </p:childTnLst>
                          </p:cTn>
                        </p:par>
                        <p:par>
                          <p:cTn id="12" fill="hold">
                            <p:stCondLst>
                              <p:cond delay="1500"/>
                            </p:stCondLst>
                            <p:childTnLst>
                              <p:par>
                                <p:cTn id="13" presetID="16" presetClass="entr" presetSubtype="21" fill="hold" nodeType="afterEffect">
                                  <p:stCondLst>
                                    <p:cond delay="250"/>
                                  </p:stCondLst>
                                  <p:childTnLst>
                                    <p:set>
                                      <p:cBhvr>
                                        <p:cTn id="14" dur="1" fill="hold">
                                          <p:stCondLst>
                                            <p:cond delay="0"/>
                                          </p:stCondLst>
                                        </p:cTn>
                                        <p:tgtEl>
                                          <p:spTgt spid="668">
                                            <p:txEl>
                                              <p:pRg st="3" end="3"/>
                                            </p:txEl>
                                          </p:spTgt>
                                        </p:tgtEl>
                                        <p:attrNameLst>
                                          <p:attrName>style.visibility</p:attrName>
                                        </p:attrNameLst>
                                      </p:cBhvr>
                                      <p:to>
                                        <p:strVal val="visible"/>
                                      </p:to>
                                    </p:set>
                                    <p:animEffect transition="in" filter="barn(inVertical)">
                                      <p:cBhvr>
                                        <p:cTn id="15" dur="500"/>
                                        <p:tgtEl>
                                          <p:spTgt spid="66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68">
                                            <p:txEl>
                                              <p:pRg st="4" end="4"/>
                                            </p:txEl>
                                          </p:spTgt>
                                        </p:tgtEl>
                                        <p:attrNameLst>
                                          <p:attrName>style.visibility</p:attrName>
                                        </p:attrNameLst>
                                      </p:cBhvr>
                                      <p:to>
                                        <p:strVal val="visible"/>
                                      </p:to>
                                    </p:set>
                                    <p:animEffect transition="in" filter="barn(inVertical)">
                                      <p:cBhvr>
                                        <p:cTn id="20" dur="500"/>
                                        <p:tgtEl>
                                          <p:spTgt spid="66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68">
                                            <p:txEl>
                                              <p:pRg st="5" end="5"/>
                                            </p:txEl>
                                          </p:spTgt>
                                        </p:tgtEl>
                                        <p:attrNameLst>
                                          <p:attrName>style.visibility</p:attrName>
                                        </p:attrNameLst>
                                      </p:cBhvr>
                                      <p:to>
                                        <p:strVal val="visible"/>
                                      </p:to>
                                    </p:set>
                                    <p:animEffect transition="in" filter="barn(inVertical)">
                                      <p:cBhvr>
                                        <p:cTn id="25" dur="500"/>
                                        <p:tgtEl>
                                          <p:spTgt spid="66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68">
                                            <p:txEl>
                                              <p:pRg st="6" end="6"/>
                                            </p:txEl>
                                          </p:spTgt>
                                        </p:tgtEl>
                                        <p:attrNameLst>
                                          <p:attrName>style.visibility</p:attrName>
                                        </p:attrNameLst>
                                      </p:cBhvr>
                                      <p:to>
                                        <p:strVal val="visible"/>
                                      </p:to>
                                    </p:set>
                                    <p:animEffect transition="in" filter="barn(inVertical)">
                                      <p:cBhvr>
                                        <p:cTn id="30" dur="500"/>
                                        <p:tgtEl>
                                          <p:spTgt spid="66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68">
                                            <p:txEl>
                                              <p:pRg st="7" end="7"/>
                                            </p:txEl>
                                          </p:spTgt>
                                        </p:tgtEl>
                                        <p:attrNameLst>
                                          <p:attrName>style.visibility</p:attrName>
                                        </p:attrNameLst>
                                      </p:cBhvr>
                                      <p:to>
                                        <p:strVal val="visible"/>
                                      </p:to>
                                    </p:set>
                                    <p:animEffect transition="in" filter="barn(inVertical)">
                                      <p:cBhvr>
                                        <p:cTn id="35" dur="500"/>
                                        <p:tgtEl>
                                          <p:spTgt spid="6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7"/>
          <p:cNvSpPr txBox="1">
            <a:spLocks noGrp="1"/>
          </p:cNvSpPr>
          <p:nvPr>
            <p:ph type="body" idx="1"/>
          </p:nvPr>
        </p:nvSpPr>
        <p:spPr>
          <a:xfrm>
            <a:off x="308722" y="834849"/>
            <a:ext cx="8614198" cy="5756451"/>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t>         </a:t>
            </a: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br>
              <a:rPr lang="en-CA" dirty="0"/>
            </a:br>
            <a:endParaRPr sz="9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endParaRPr lang="en-CA" sz="2300" dirty="0"/>
          </a:p>
          <a:p>
            <a:pPr marL="0" lvl="0" indent="0" algn="l" rtl="0">
              <a:lnSpc>
                <a:spcPct val="115000"/>
              </a:lnSpc>
              <a:spcBef>
                <a:spcPts val="0"/>
              </a:spcBef>
              <a:spcAft>
                <a:spcPts val="0"/>
              </a:spcAft>
              <a:buNone/>
            </a:pPr>
            <a:br>
              <a:rPr lang="en-CA" sz="2300" dirty="0"/>
            </a:br>
            <a:r>
              <a:rPr lang="en-CA" sz="2300" dirty="0"/>
              <a:t>Now…we are Normalized!</a:t>
            </a:r>
          </a:p>
        </p:txBody>
      </p:sp>
      <p:sp>
        <p:nvSpPr>
          <p:cNvPr id="506" name="Google Shape;506;p67"/>
          <p:cNvSpPr txBox="1">
            <a:spLocks noGrp="1"/>
          </p:cNvSpPr>
          <p:nvPr>
            <p:ph type="title"/>
          </p:nvPr>
        </p:nvSpPr>
        <p:spPr>
          <a:xfrm>
            <a:off x="456650" y="10377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Normalization - Time Anomalies</a:t>
            </a:r>
            <a:endParaRPr dirty="0"/>
          </a:p>
        </p:txBody>
      </p:sp>
      <p:sp>
        <p:nvSpPr>
          <p:cNvPr id="508" name="Google Shape;508;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48</a:t>
            </a:fld>
            <a:endParaRPr dirty="0"/>
          </a:p>
        </p:txBody>
      </p:sp>
      <p:graphicFrame>
        <p:nvGraphicFramePr>
          <p:cNvPr id="4" name="Table 3">
            <a:extLst>
              <a:ext uri="{FF2B5EF4-FFF2-40B4-BE49-F238E27FC236}">
                <a16:creationId xmlns:a16="http://schemas.microsoft.com/office/drawing/2014/main" id="{8A50E01B-3313-BD5C-2925-486B48324AC7}"/>
              </a:ext>
            </a:extLst>
          </p:cNvPr>
          <p:cNvGraphicFramePr>
            <a:graphicFrameLocks noGrp="1"/>
          </p:cNvGraphicFramePr>
          <p:nvPr/>
        </p:nvGraphicFramePr>
        <p:xfrm>
          <a:off x="2190200" y="834849"/>
          <a:ext cx="3220000" cy="1792902"/>
        </p:xfrm>
        <a:graphic>
          <a:graphicData uri="http://schemas.openxmlformats.org/drawingml/2006/table">
            <a:tbl>
              <a:tblPr>
                <a:noFill/>
                <a:tableStyleId>{D1F4F77D-2CC4-41CF-AD64-CBEB05C9B9B5}</a:tableStyleId>
              </a:tblPr>
              <a:tblGrid>
                <a:gridCol w="438802">
                  <a:extLst>
                    <a:ext uri="{9D8B030D-6E8A-4147-A177-3AD203B41FA5}">
                      <a16:colId xmlns:a16="http://schemas.microsoft.com/office/drawing/2014/main" val="4120079643"/>
                    </a:ext>
                  </a:extLst>
                </a:gridCol>
                <a:gridCol w="941921">
                  <a:extLst>
                    <a:ext uri="{9D8B030D-6E8A-4147-A177-3AD203B41FA5}">
                      <a16:colId xmlns:a16="http://schemas.microsoft.com/office/drawing/2014/main" val="1087572226"/>
                    </a:ext>
                  </a:extLst>
                </a:gridCol>
                <a:gridCol w="865253">
                  <a:extLst>
                    <a:ext uri="{9D8B030D-6E8A-4147-A177-3AD203B41FA5}">
                      <a16:colId xmlns:a16="http://schemas.microsoft.com/office/drawing/2014/main" val="1301165760"/>
                    </a:ext>
                  </a:extLst>
                </a:gridCol>
                <a:gridCol w="383474">
                  <a:extLst>
                    <a:ext uri="{9D8B030D-6E8A-4147-A177-3AD203B41FA5}">
                      <a16:colId xmlns:a16="http://schemas.microsoft.com/office/drawing/2014/main" val="2223208027"/>
                    </a:ext>
                  </a:extLst>
                </a:gridCol>
                <a:gridCol w="590550">
                  <a:extLst>
                    <a:ext uri="{9D8B030D-6E8A-4147-A177-3AD203B41FA5}">
                      <a16:colId xmlns:a16="http://schemas.microsoft.com/office/drawing/2014/main" val="4225244084"/>
                    </a:ext>
                  </a:extLst>
                </a:gridCol>
              </a:tblGrid>
              <a:tr h="256225">
                <a:tc gridSpan="5">
                  <a:txBody>
                    <a:bodyPr/>
                    <a:lstStyle/>
                    <a:p>
                      <a:pPr marL="0" lvl="0" indent="0" algn="ctr" rtl="0">
                        <a:lnSpc>
                          <a:spcPct val="115000"/>
                        </a:lnSpc>
                        <a:spcBef>
                          <a:spcPts val="400"/>
                        </a:spcBef>
                        <a:spcAft>
                          <a:spcPts val="0"/>
                        </a:spcAft>
                        <a:buNone/>
                      </a:pPr>
                      <a:r>
                        <a:rPr lang="en-US" sz="1050" b="1" dirty="0">
                          <a:solidFill>
                            <a:srgbClr val="514A40"/>
                          </a:solidFill>
                        </a:rPr>
                        <a:t>employee (e)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3909756277"/>
                  </a:ext>
                </a:extLst>
              </a:tr>
              <a:tr h="492757">
                <a:tc>
                  <a:txBody>
                    <a:bodyPr/>
                    <a:lstStyle/>
                    <a:p>
                      <a:pPr marL="0" lvl="0" indent="0" algn="l" rtl="0">
                        <a:lnSpc>
                          <a:spcPct val="115000"/>
                        </a:lnSpc>
                        <a:spcBef>
                          <a:spcPts val="400"/>
                        </a:spcBef>
                        <a:spcAft>
                          <a:spcPts val="0"/>
                        </a:spcAft>
                        <a:buNone/>
                      </a:pPr>
                      <a:r>
                        <a:rPr lang="en-US" sz="1050" b="1" dirty="0" err="1">
                          <a:solidFill>
                            <a:srgbClr val="514A40"/>
                          </a:solidFill>
                        </a:rPr>
                        <a:t>emp_id</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first_name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last_name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050" b="1" dirty="0" err="1">
                          <a:solidFill>
                            <a:srgbClr val="514A40"/>
                          </a:solidFill>
                        </a:rPr>
                        <a:t>salary_year</a:t>
                      </a: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199916">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Margaret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Cho</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42,000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Nancy</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Scott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39,000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2124362772"/>
                  </a:ext>
                </a:extLst>
              </a:tr>
              <a:tr h="206648">
                <a:tc>
                  <a:txBody>
                    <a:bodyPr/>
                    <a:lstStyle/>
                    <a:p>
                      <a:pPr marL="0" lvl="0" indent="0" algn="l" rtl="0">
                        <a:lnSpc>
                          <a:spcPct val="115000"/>
                        </a:lnSpc>
                        <a:spcBef>
                          <a:spcPts val="400"/>
                        </a:spcBef>
                        <a:spcAft>
                          <a:spcPts val="0"/>
                        </a:spcAft>
                        <a:buNone/>
                      </a:pPr>
                      <a:r>
                        <a:rPr lang="en-US" sz="110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Chris</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Jericho</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45,000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Steve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Lawrence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150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Joe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err="1">
                          <a:solidFill>
                            <a:srgbClr val="514A40"/>
                          </a:solidFill>
                        </a:rPr>
                        <a:t>Piscapo</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38,400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graphicFrame>
        <p:nvGraphicFramePr>
          <p:cNvPr id="3" name="Table 2">
            <a:extLst>
              <a:ext uri="{FF2B5EF4-FFF2-40B4-BE49-F238E27FC236}">
                <a16:creationId xmlns:a16="http://schemas.microsoft.com/office/drawing/2014/main" id="{D193AA6F-36A9-A316-F300-B3ED759126B2}"/>
              </a:ext>
            </a:extLst>
          </p:cNvPr>
          <p:cNvGraphicFramePr>
            <a:graphicFrameLocks noGrp="1"/>
          </p:cNvGraphicFramePr>
          <p:nvPr/>
        </p:nvGraphicFramePr>
        <p:xfrm>
          <a:off x="88781" y="834849"/>
          <a:ext cx="1848400" cy="1511202"/>
        </p:xfrm>
        <a:graphic>
          <a:graphicData uri="http://schemas.openxmlformats.org/drawingml/2006/table">
            <a:tbl>
              <a:tblPr>
                <a:noFill/>
                <a:tableStyleId>{D1F4F77D-2CC4-41CF-AD64-CBEB05C9B9B5}</a:tableStyleId>
              </a:tblPr>
              <a:tblGrid>
                <a:gridCol w="418974">
                  <a:extLst>
                    <a:ext uri="{9D8B030D-6E8A-4147-A177-3AD203B41FA5}">
                      <a16:colId xmlns:a16="http://schemas.microsoft.com/office/drawing/2014/main" val="2502466391"/>
                    </a:ext>
                  </a:extLst>
                </a:gridCol>
                <a:gridCol w="1429426">
                  <a:extLst>
                    <a:ext uri="{9D8B030D-6E8A-4147-A177-3AD203B41FA5}">
                      <a16:colId xmlns:a16="http://schemas.microsoft.com/office/drawing/2014/main" val="3446425157"/>
                    </a:ext>
                  </a:extLst>
                </a:gridCol>
              </a:tblGrid>
              <a:tr h="256225">
                <a:tc gridSpan="2">
                  <a:txBody>
                    <a:bodyPr/>
                    <a:lstStyle/>
                    <a:p>
                      <a:pPr marL="0" lvl="0" indent="0" algn="ctr" rtl="0">
                        <a:lnSpc>
                          <a:spcPct val="115000"/>
                        </a:lnSpc>
                        <a:spcBef>
                          <a:spcPts val="400"/>
                        </a:spcBef>
                        <a:spcAft>
                          <a:spcPts val="0"/>
                        </a:spcAft>
                        <a:buNone/>
                      </a:pPr>
                      <a:r>
                        <a:rPr lang="en-US" sz="1050" b="1" dirty="0">
                          <a:solidFill>
                            <a:srgbClr val="514A40"/>
                          </a:solidFill>
                        </a:rPr>
                        <a:t>department (d)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05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83145759"/>
                  </a:ext>
                </a:extLst>
              </a:tr>
              <a:tr h="404350">
                <a:tc>
                  <a:txBody>
                    <a:bodyPr/>
                    <a:lstStyle/>
                    <a:p>
                      <a:pPr marL="0" lvl="0" indent="0" algn="l" rtl="0">
                        <a:lnSpc>
                          <a:spcPct val="115000"/>
                        </a:lnSpc>
                        <a:spcBef>
                          <a:spcPts val="400"/>
                        </a:spcBef>
                        <a:spcAft>
                          <a:spcPts val="0"/>
                        </a:spcAft>
                        <a:buNone/>
                      </a:pPr>
                      <a:r>
                        <a:rPr lang="en-US" sz="1050" b="1" dirty="0" err="1">
                          <a:solidFill>
                            <a:srgbClr val="514A40"/>
                          </a:solidFill>
                        </a:rPr>
                        <a:t>dept_id</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050" b="1" dirty="0" err="1">
                          <a:solidFill>
                            <a:srgbClr val="514A40"/>
                          </a:solidFill>
                        </a:rPr>
                        <a:t>dept_name</a:t>
                      </a:r>
                      <a:endParaRPr lang="en-US" sz="105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230937861"/>
                  </a:ext>
                </a:extLst>
              </a:tr>
              <a:tr h="20955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699179646"/>
                  </a:ext>
                </a:extLst>
              </a:tr>
              <a:tr h="212452">
                <a:tc>
                  <a:txBody>
                    <a:bodyPr/>
                    <a:lstStyle/>
                    <a:p>
                      <a:pPr marL="0" lvl="0" indent="0" algn="l" rtl="0">
                        <a:lnSpc>
                          <a:spcPct val="115000"/>
                        </a:lnSpc>
                        <a:spcBef>
                          <a:spcPts val="400"/>
                        </a:spcBef>
                        <a:spcAft>
                          <a:spcPts val="0"/>
                        </a:spcAft>
                        <a:buNone/>
                      </a:pPr>
                      <a:r>
                        <a:rPr lang="en-US" sz="110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Accounting</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1965152936"/>
                  </a:ext>
                </a:extLst>
              </a:tr>
              <a:tr h="216173">
                <a:tc>
                  <a:txBody>
                    <a:bodyPr/>
                    <a:lstStyle/>
                    <a:p>
                      <a:pPr marL="0" lvl="0" indent="0" algn="l" rtl="0">
                        <a:lnSpc>
                          <a:spcPct val="115000"/>
                        </a:lnSpc>
                        <a:spcBef>
                          <a:spcPts val="400"/>
                        </a:spcBef>
                        <a:spcAft>
                          <a:spcPts val="0"/>
                        </a:spcAft>
                        <a:buNone/>
                      </a:pPr>
                      <a:r>
                        <a:rPr lang="en-US" sz="110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App Development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4120861662"/>
                  </a:ext>
                </a:extLst>
              </a:tr>
              <a:tr h="212452">
                <a:tc>
                  <a:txBody>
                    <a:bodyPr/>
                    <a:lstStyle/>
                    <a:p>
                      <a:pPr marL="0" lvl="0" indent="0" algn="l" rtl="0">
                        <a:lnSpc>
                          <a:spcPct val="115000"/>
                        </a:lnSpc>
                        <a:spcBef>
                          <a:spcPts val="400"/>
                        </a:spcBef>
                        <a:spcAft>
                          <a:spcPts val="0"/>
                        </a:spcAft>
                        <a:buNone/>
                      </a:pPr>
                      <a:r>
                        <a:rPr lang="en-US" sz="110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4073327888"/>
                  </a:ext>
                </a:extLst>
              </a:tr>
            </a:tbl>
          </a:graphicData>
        </a:graphic>
      </p:graphicFrame>
      <p:graphicFrame>
        <p:nvGraphicFramePr>
          <p:cNvPr id="6" name="Table 5">
            <a:extLst>
              <a:ext uri="{FF2B5EF4-FFF2-40B4-BE49-F238E27FC236}">
                <a16:creationId xmlns:a16="http://schemas.microsoft.com/office/drawing/2014/main" id="{DECDC664-3BD8-A064-9260-D5E7FB31E044}"/>
              </a:ext>
            </a:extLst>
          </p:cNvPr>
          <p:cNvGraphicFramePr>
            <a:graphicFrameLocks noGrp="1"/>
          </p:cNvGraphicFramePr>
          <p:nvPr>
            <p:extLst>
              <p:ext uri="{D42A27DB-BD31-4B8C-83A1-F6EECF244321}">
                <p14:modId xmlns:p14="http://schemas.microsoft.com/office/powerpoint/2010/main" val="2277020285"/>
              </p:ext>
            </p:extLst>
          </p:nvPr>
        </p:nvGraphicFramePr>
        <p:xfrm>
          <a:off x="5659064" y="834849"/>
          <a:ext cx="3342208" cy="2006503"/>
        </p:xfrm>
        <a:graphic>
          <a:graphicData uri="http://schemas.openxmlformats.org/drawingml/2006/table">
            <a:tbl>
              <a:tblPr>
                <a:noFill/>
                <a:tableStyleId>{D1F4F77D-2CC4-41CF-AD64-CBEB05C9B9B5}</a:tableStyleId>
              </a:tblPr>
              <a:tblGrid>
                <a:gridCol w="370261">
                  <a:extLst>
                    <a:ext uri="{9D8B030D-6E8A-4147-A177-3AD203B41FA5}">
                      <a16:colId xmlns:a16="http://schemas.microsoft.com/office/drawing/2014/main" val="1492891945"/>
                    </a:ext>
                  </a:extLst>
                </a:gridCol>
                <a:gridCol w="385831">
                  <a:extLst>
                    <a:ext uri="{9D8B030D-6E8A-4147-A177-3AD203B41FA5}">
                      <a16:colId xmlns:a16="http://schemas.microsoft.com/office/drawing/2014/main" val="4120079643"/>
                    </a:ext>
                  </a:extLst>
                </a:gridCol>
                <a:gridCol w="555286">
                  <a:extLst>
                    <a:ext uri="{9D8B030D-6E8A-4147-A177-3AD203B41FA5}">
                      <a16:colId xmlns:a16="http://schemas.microsoft.com/office/drawing/2014/main" val="825962682"/>
                    </a:ext>
                  </a:extLst>
                </a:gridCol>
                <a:gridCol w="827405">
                  <a:extLst>
                    <a:ext uri="{9D8B030D-6E8A-4147-A177-3AD203B41FA5}">
                      <a16:colId xmlns:a16="http://schemas.microsoft.com/office/drawing/2014/main" val="826441855"/>
                    </a:ext>
                  </a:extLst>
                </a:gridCol>
                <a:gridCol w="476810">
                  <a:extLst>
                    <a:ext uri="{9D8B030D-6E8A-4147-A177-3AD203B41FA5}">
                      <a16:colId xmlns:a16="http://schemas.microsoft.com/office/drawing/2014/main" val="1096987482"/>
                    </a:ext>
                  </a:extLst>
                </a:gridCol>
                <a:gridCol w="726615">
                  <a:extLst>
                    <a:ext uri="{9D8B030D-6E8A-4147-A177-3AD203B41FA5}">
                      <a16:colId xmlns:a16="http://schemas.microsoft.com/office/drawing/2014/main" val="641027345"/>
                    </a:ext>
                  </a:extLst>
                </a:gridCol>
              </a:tblGrid>
              <a:tr h="265729">
                <a:tc gridSpan="6">
                  <a:txBody>
                    <a:bodyPr/>
                    <a:lstStyle/>
                    <a:p>
                      <a:pPr marL="0" lvl="0" indent="0" algn="ctr" rtl="0">
                        <a:lnSpc>
                          <a:spcPct val="115000"/>
                        </a:lnSpc>
                        <a:spcBef>
                          <a:spcPts val="400"/>
                        </a:spcBef>
                        <a:spcAft>
                          <a:spcPts val="0"/>
                        </a:spcAft>
                        <a:buNone/>
                      </a:pPr>
                      <a:r>
                        <a:rPr lang="en-US" sz="1100" b="1" dirty="0" err="1"/>
                        <a:t>employee__course</a:t>
                      </a:r>
                      <a:r>
                        <a:rPr lang="en-US" sz="1100" b="1" dirty="0"/>
                        <a:t> </a:t>
                      </a:r>
                      <a:r>
                        <a:rPr lang="en-US" sz="1100" dirty="0"/>
                        <a:t>(</a:t>
                      </a:r>
                      <a:r>
                        <a:rPr lang="en-US" sz="1100" b="1" dirty="0" err="1"/>
                        <a:t>ec</a:t>
                      </a:r>
                      <a:r>
                        <a:rPr lang="en-US" sz="1100" dirty="0"/>
                        <a:t>)</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CA"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77854932"/>
                  </a:ext>
                </a:extLst>
              </a:tr>
              <a:tr h="492757">
                <a:tc>
                  <a:txBody>
                    <a:bodyPr/>
                    <a:lstStyle/>
                    <a:p>
                      <a:pPr marL="0" lvl="0" indent="0" algn="l" rtl="0">
                        <a:lnSpc>
                          <a:spcPct val="115000"/>
                        </a:lnSpc>
                        <a:spcBef>
                          <a:spcPts val="400"/>
                        </a:spcBef>
                        <a:spcAft>
                          <a:spcPts val="0"/>
                        </a:spcAft>
                        <a:buNone/>
                      </a:pPr>
                      <a:r>
                        <a:rPr lang="en-US" sz="1100" b="1" dirty="0" err="1">
                          <a:solidFill>
                            <a:srgbClr val="514A40"/>
                          </a:solidFill>
                        </a:rPr>
                        <a:t>ec_id</a:t>
                      </a: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emp_id</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b="1" dirty="0">
                          <a:solidFill>
                            <a:srgbClr val="514A40"/>
                          </a:solidFill>
                        </a:rPr>
                        <a:t>course_id</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err="1">
                          <a:solidFill>
                            <a:srgbClr val="514A40"/>
                          </a:solidFill>
                        </a:rPr>
                        <a:t>completed_date</a:t>
                      </a: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grade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fee_paid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187840">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4</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330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1</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2020-12-08</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a:solidFill>
                            <a:srgbClr val="514A40"/>
                          </a:solidFill>
                        </a:rPr>
                        <a:t>700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140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2021-01-30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210369">
                <a:tc>
                  <a:txBody>
                    <a:bodyPr/>
                    <a:lstStyle/>
                    <a:p>
                      <a:pPr marL="0" lvl="0" indent="0" algn="l" rtl="0">
                        <a:lnSpc>
                          <a:spcPct val="115000"/>
                        </a:lnSpc>
                        <a:spcBef>
                          <a:spcPts val="400"/>
                        </a:spcBef>
                        <a:spcAft>
                          <a:spcPts val="0"/>
                        </a:spcAft>
                        <a:buNone/>
                      </a:pPr>
                      <a:r>
                        <a:rPr lang="en-US" sz="1100" dirty="0">
                          <a:solidFill>
                            <a:srgbClr val="514A40"/>
                          </a:solidFill>
                        </a:rPr>
                        <a:t>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110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2</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2020-05-07</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a:solidFill>
                            <a:srgbClr val="514A40"/>
                          </a:solidFill>
                        </a:rPr>
                        <a:t>450</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6</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190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3</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400"/>
                        </a:spcBef>
                        <a:spcAft>
                          <a:spcPts val="0"/>
                        </a:spcAft>
                        <a:buNone/>
                      </a:pPr>
                      <a:r>
                        <a:rPr lang="en-US" sz="1100" dirty="0">
                          <a:solidFill>
                            <a:srgbClr val="514A40"/>
                          </a:solidFill>
                        </a:rPr>
                        <a:t>2020-06-19</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bl>
          </a:graphicData>
        </a:graphic>
      </p:graphicFrame>
      <p:graphicFrame>
        <p:nvGraphicFramePr>
          <p:cNvPr id="2" name="Table 1">
            <a:extLst>
              <a:ext uri="{FF2B5EF4-FFF2-40B4-BE49-F238E27FC236}">
                <a16:creationId xmlns:a16="http://schemas.microsoft.com/office/drawing/2014/main" id="{1DDBA3E4-2E6F-0CD4-0961-49DBA94D8669}"/>
              </a:ext>
            </a:extLst>
          </p:cNvPr>
          <p:cNvGraphicFramePr>
            <a:graphicFrameLocks noGrp="1"/>
          </p:cNvGraphicFramePr>
          <p:nvPr>
            <p:extLst>
              <p:ext uri="{D42A27DB-BD31-4B8C-83A1-F6EECF244321}">
                <p14:modId xmlns:p14="http://schemas.microsoft.com/office/powerpoint/2010/main" val="2360953912"/>
              </p:ext>
            </p:extLst>
          </p:nvPr>
        </p:nvGraphicFramePr>
        <p:xfrm>
          <a:off x="1951384" y="2761147"/>
          <a:ext cx="3458816" cy="1503852"/>
        </p:xfrm>
        <a:graphic>
          <a:graphicData uri="http://schemas.openxmlformats.org/drawingml/2006/table">
            <a:tbl>
              <a:tblPr>
                <a:noFill/>
                <a:tableStyleId>{D1F4F77D-2CC4-41CF-AD64-CBEB05C9B9B5}</a:tableStyleId>
              </a:tblPr>
              <a:tblGrid>
                <a:gridCol w="568244">
                  <a:extLst>
                    <a:ext uri="{9D8B030D-6E8A-4147-A177-3AD203B41FA5}">
                      <a16:colId xmlns:a16="http://schemas.microsoft.com/office/drawing/2014/main" val="1492891945"/>
                    </a:ext>
                  </a:extLst>
                </a:gridCol>
                <a:gridCol w="1757097">
                  <a:extLst>
                    <a:ext uri="{9D8B030D-6E8A-4147-A177-3AD203B41FA5}">
                      <a16:colId xmlns:a16="http://schemas.microsoft.com/office/drawing/2014/main" val="3840659260"/>
                    </a:ext>
                  </a:extLst>
                </a:gridCol>
                <a:gridCol w="609600">
                  <a:extLst>
                    <a:ext uri="{9D8B030D-6E8A-4147-A177-3AD203B41FA5}">
                      <a16:colId xmlns:a16="http://schemas.microsoft.com/office/drawing/2014/main" val="826441855"/>
                    </a:ext>
                  </a:extLst>
                </a:gridCol>
                <a:gridCol w="523875">
                  <a:extLst>
                    <a:ext uri="{9D8B030D-6E8A-4147-A177-3AD203B41FA5}">
                      <a16:colId xmlns:a16="http://schemas.microsoft.com/office/drawing/2014/main" val="434077249"/>
                    </a:ext>
                  </a:extLst>
                </a:gridCol>
              </a:tblGrid>
              <a:tr h="271540">
                <a:tc gridSpan="4">
                  <a:txBody>
                    <a:bodyPr/>
                    <a:lstStyle/>
                    <a:p>
                      <a:pPr marL="0" lvl="0" indent="0" algn="ctr" rtl="0">
                        <a:lnSpc>
                          <a:spcPct val="115000"/>
                        </a:lnSpc>
                        <a:spcBef>
                          <a:spcPts val="400"/>
                        </a:spcBef>
                        <a:spcAft>
                          <a:spcPts val="0"/>
                        </a:spcAft>
                        <a:buNone/>
                      </a:pPr>
                      <a:r>
                        <a:rPr lang="en-US" sz="1100" b="1" dirty="0">
                          <a:solidFill>
                            <a:srgbClr val="514A40"/>
                          </a:solidFill>
                        </a:rPr>
                        <a:t>course (c)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hMerge="1">
                  <a:txBody>
                    <a:bodyPr/>
                    <a:lstStyle/>
                    <a:p>
                      <a:pPr marL="0" lvl="0" indent="0" algn="l" rtl="0">
                        <a:lnSpc>
                          <a:spcPct val="115000"/>
                        </a:lnSpc>
                        <a:spcBef>
                          <a:spcPts val="400"/>
                        </a:spcBef>
                        <a:spcAft>
                          <a:spcPts val="0"/>
                        </a:spcAft>
                        <a:buNone/>
                      </a:pPr>
                      <a:endParaRPr lang="en-US" sz="1100" b="1"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pPr marL="0" lvl="0" indent="0" algn="ctr" rtl="0">
                        <a:lnSpc>
                          <a:spcPct val="115000"/>
                        </a:lnSpc>
                        <a:spcBef>
                          <a:spcPts val="400"/>
                        </a:spcBef>
                        <a:spcAft>
                          <a:spcPts val="0"/>
                        </a:spcAft>
                        <a:buNone/>
                      </a:pPr>
                      <a:endParaRPr lang="en-US" sz="1100"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4011047711"/>
                  </a:ext>
                </a:extLst>
              </a:tr>
              <a:tr h="271540">
                <a:tc>
                  <a:txBody>
                    <a:bodyPr/>
                    <a:lstStyle/>
                    <a:p>
                      <a:pPr marL="0" lvl="0" indent="0" algn="l" rtl="0">
                        <a:lnSpc>
                          <a:spcPct val="115000"/>
                        </a:lnSpc>
                        <a:spcBef>
                          <a:spcPts val="400"/>
                        </a:spcBef>
                        <a:spcAft>
                          <a:spcPts val="0"/>
                        </a:spcAft>
                        <a:buNone/>
                      </a:pPr>
                      <a:r>
                        <a:rPr lang="en-US" sz="1100" b="1" dirty="0">
                          <a:solidFill>
                            <a:srgbClr val="514A40"/>
                          </a:solidFill>
                        </a:rPr>
                        <a:t>course_id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course_name</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course_code</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C#</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sz="1100" dirty="0">
                          <a:solidFill>
                            <a:srgbClr val="514A40"/>
                          </a:solidFill>
                        </a:rPr>
                        <a:t>MSCS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700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25767">
                <a:tc>
                  <a:txBody>
                    <a:bodyPr/>
                    <a:lstStyle/>
                    <a:p>
                      <a:pPr marL="0" lvl="0" indent="0" algn="l" rtl="0">
                        <a:lnSpc>
                          <a:spcPct val="115000"/>
                        </a:lnSpc>
                        <a:spcBef>
                          <a:spcPts val="400"/>
                        </a:spcBef>
                        <a:spcAft>
                          <a:spcPts val="0"/>
                        </a:spcAft>
                        <a:buNone/>
                      </a:pPr>
                      <a:r>
                        <a:rPr lang="en-US" sz="1100" dirty="0">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marR="0" lvl="0" indent="0" algn="l" defTabSz="914400" rtl="0" eaLnBrk="1" fontAlgn="auto" latinLnBrk="0" hangingPunct="1">
                        <a:lnSpc>
                          <a:spcPct val="115000"/>
                        </a:lnSpc>
                        <a:spcBef>
                          <a:spcPts val="400"/>
                        </a:spcBef>
                        <a:spcAft>
                          <a:spcPts val="0"/>
                        </a:spcAft>
                        <a:buClr>
                          <a:srgbClr val="000000"/>
                        </a:buClr>
                        <a:buSzTx/>
                        <a:buFont typeface="Arial"/>
                        <a:buNone/>
                        <a:tabLst/>
                        <a:defRPr/>
                      </a:pPr>
                      <a:r>
                        <a:rPr lang="en-US" sz="1100" dirty="0">
                          <a:solidFill>
                            <a:srgbClr val="514A40"/>
                          </a:solidFill>
                        </a:rPr>
                        <a:t>Database Management</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DBMS</a:t>
                      </a:r>
                      <a:endParaRPr lang="en-US" sz="1100" dirty="0">
                        <a:solidFill>
                          <a:srgbClr val="514A40"/>
                        </a:solidFill>
                      </a:endParaRP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456</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1100"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CA" sz="1100" dirty="0">
                          <a:solidFill>
                            <a:srgbClr val="514A40"/>
                          </a:solidFill>
                        </a:rPr>
                        <a:t>JAVA</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tc>
                  <a:txBody>
                    <a:bodyPr/>
                    <a:lstStyle/>
                    <a:p>
                      <a:pPr marL="0" lvl="0" indent="0" algn="l" rtl="0">
                        <a:lnSpc>
                          <a:spcPct val="115000"/>
                        </a:lnSpc>
                        <a:spcBef>
                          <a:spcPts val="400"/>
                        </a:spcBef>
                        <a:spcAft>
                          <a:spcPts val="0"/>
                        </a:spcAft>
                        <a:buNone/>
                      </a:pPr>
                      <a:r>
                        <a:rPr lang="en-US" sz="1100" dirty="0">
                          <a:solidFill>
                            <a:srgbClr val="514A40"/>
                          </a:solidFill>
                        </a:rPr>
                        <a:t>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noFill/>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sz="1100" dirty="0">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Visual Basic</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sz="1100" dirty="0">
                          <a:solidFill>
                            <a:srgbClr val="514A40"/>
                          </a:solidFill>
                        </a:rPr>
                        <a:t>MSVB</a:t>
                      </a:r>
                      <a:endParaRPr lang="en-US" sz="1100"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sz="1100" dirty="0">
                          <a:solidFill>
                            <a:srgbClr val="514A40"/>
                          </a:solidFill>
                        </a:rPr>
                        <a:t>330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76164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animEffect transition="in" filter="barn(inVertical)">
                                      <p:cBhvr>
                                        <p:cTn id="7" dur="500"/>
                                        <p:tgtEl>
                                          <p:spTgt spid="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7">
                                            <p:txEl>
                                              <p:pRg st="3" end="3"/>
                                            </p:txEl>
                                          </p:spTgt>
                                        </p:tgtEl>
                                        <p:attrNameLst>
                                          <p:attrName>style.visibility</p:attrName>
                                        </p:attrNameLst>
                                      </p:cBhvr>
                                      <p:to>
                                        <p:strVal val="visible"/>
                                      </p:to>
                                    </p:set>
                                    <p:animEffect transition="in" filter="barn(inVertical)">
                                      <p:cBhvr>
                                        <p:cTn id="12" dur="500"/>
                                        <p:tgtEl>
                                          <p:spTgt spid="50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7">
                                            <p:txEl>
                                              <p:pRg st="8" end="8"/>
                                            </p:txEl>
                                          </p:spTgt>
                                        </p:tgtEl>
                                        <p:attrNameLst>
                                          <p:attrName>style.visibility</p:attrName>
                                        </p:attrNameLst>
                                      </p:cBhvr>
                                      <p:to>
                                        <p:strVal val="visible"/>
                                      </p:to>
                                    </p:set>
                                    <p:animEffect transition="in" filter="barn(inVertical)">
                                      <p:cBhvr>
                                        <p:cTn id="17" dur="500"/>
                                        <p:tgtEl>
                                          <p:spTgt spid="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02925" y="180000"/>
            <a:ext cx="80664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Normalization - ERD - Cardinalities</a:t>
            </a:r>
            <a:endParaRPr dirty="0"/>
          </a:p>
        </p:txBody>
      </p:sp>
      <p:sp>
        <p:nvSpPr>
          <p:cNvPr id="644" name="Google Shape;644;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6" name="Google Shape;668;p85">
            <a:extLst>
              <a:ext uri="{FF2B5EF4-FFF2-40B4-BE49-F238E27FC236}">
                <a16:creationId xmlns:a16="http://schemas.microsoft.com/office/drawing/2014/main" id="{9F00258F-B7FF-4AC8-0321-76A3252B9BE2}"/>
              </a:ext>
            </a:extLst>
          </p:cNvPr>
          <p:cNvSpPr txBox="1">
            <a:spLocks noGrp="1"/>
          </p:cNvSpPr>
          <p:nvPr>
            <p:ph type="body" idx="1"/>
          </p:nvPr>
        </p:nvSpPr>
        <p:spPr>
          <a:xfrm>
            <a:off x="115459" y="733402"/>
            <a:ext cx="891308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CA" sz="2300" dirty="0"/>
              <a:t>Here is what the ERD indicates, Employee must be in a Department with the 1-Many Cardinality.  Employee and Course will not exist, until the Employee Takes a course, though could hypothetically now take many courses for the 0-Many Cardinalities.</a:t>
            </a:r>
          </a:p>
          <a:p>
            <a:pPr marL="0" lvl="0" indent="0">
              <a:lnSpc>
                <a:spcPct val="115000"/>
              </a:lnSpc>
              <a:buNone/>
            </a:pPr>
            <a:br>
              <a:rPr lang="en-CA" sz="1050" dirty="0"/>
            </a:br>
            <a:r>
              <a:rPr lang="en-CA" sz="2300" dirty="0"/>
              <a:t>PKs are always a 1 Cardinality.</a:t>
            </a:r>
            <a:endParaRPr sz="2300" dirty="0"/>
          </a:p>
          <a:p>
            <a:pPr marL="0" lvl="0" indent="0" algn="l" rtl="0">
              <a:lnSpc>
                <a:spcPct val="115000"/>
              </a:lnSpc>
              <a:spcBef>
                <a:spcPts val="0"/>
              </a:spcBef>
              <a:spcAft>
                <a:spcPts val="0"/>
              </a:spcAft>
              <a:buSzPts val="2400"/>
              <a:buNone/>
            </a:pPr>
            <a:endParaRPr sz="1800" dirty="0"/>
          </a:p>
          <a:p>
            <a:pPr marL="0" lvl="0" indent="0" algn="l" rtl="0">
              <a:lnSpc>
                <a:spcPct val="115000"/>
              </a:lnSpc>
              <a:spcBef>
                <a:spcPts val="0"/>
              </a:spcBef>
              <a:spcAft>
                <a:spcPts val="0"/>
              </a:spcAft>
              <a:buSzPts val="2400"/>
              <a:buNone/>
            </a:pPr>
            <a:endParaRPr dirty="0"/>
          </a:p>
        </p:txBody>
      </p:sp>
      <p:pic>
        <p:nvPicPr>
          <p:cNvPr id="10" name="Picture 9">
            <a:extLst>
              <a:ext uri="{FF2B5EF4-FFF2-40B4-BE49-F238E27FC236}">
                <a16:creationId xmlns:a16="http://schemas.microsoft.com/office/drawing/2014/main" id="{A28D2630-2380-DF74-66B2-A3EF89B691D5}"/>
              </a:ext>
            </a:extLst>
          </p:cNvPr>
          <p:cNvPicPr>
            <a:picLocks noChangeAspect="1"/>
          </p:cNvPicPr>
          <p:nvPr/>
        </p:nvPicPr>
        <p:blipFill>
          <a:blip r:embed="rId3"/>
          <a:stretch>
            <a:fillRect/>
          </a:stretch>
        </p:blipFill>
        <p:spPr>
          <a:xfrm>
            <a:off x="0" y="2979303"/>
            <a:ext cx="9144000" cy="36986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92640" y="7315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Table Visualization</a:t>
            </a:r>
            <a:endParaRPr dirty="0"/>
          </a:p>
        </p:txBody>
      </p:sp>
      <p:sp>
        <p:nvSpPr>
          <p:cNvPr id="187" name="Google Shape;187;p28"/>
          <p:cNvSpPr txBox="1">
            <a:spLocks noGrp="1"/>
          </p:cNvSpPr>
          <p:nvPr>
            <p:ph type="body" idx="1"/>
          </p:nvPr>
        </p:nvSpPr>
        <p:spPr>
          <a:xfrm>
            <a:off x="392640" y="849784"/>
            <a:ext cx="8550192" cy="564783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300" b="1" dirty="0"/>
              <a:t>Table Visualization</a:t>
            </a:r>
            <a:r>
              <a:rPr lang="en-US" sz="2300" dirty="0"/>
              <a:t>:</a:t>
            </a:r>
          </a:p>
          <a:p>
            <a:pPr marL="342900" indent="-342900">
              <a:lnSpc>
                <a:spcPct val="150000"/>
              </a:lnSpc>
            </a:pPr>
            <a:r>
              <a:rPr lang="en-US" sz="2300" b="1" dirty="0"/>
              <a:t>UNIQUE valued </a:t>
            </a:r>
            <a:r>
              <a:rPr lang="en-US" sz="2300" b="1" u="sng" dirty="0"/>
              <a:t>dropdown lists </a:t>
            </a:r>
            <a:r>
              <a:rPr lang="en-US" sz="2300" b="1" dirty="0"/>
              <a:t>or </a:t>
            </a:r>
            <a:r>
              <a:rPr lang="en-US" sz="2300" b="1" u="sng" dirty="0"/>
              <a:t>fixed choices</a:t>
            </a:r>
            <a:r>
              <a:rPr lang="en-US" sz="2300" b="1" dirty="0"/>
              <a:t> </a:t>
            </a:r>
            <a:br>
              <a:rPr lang="en-US" sz="2300" dirty="0"/>
            </a:br>
            <a:r>
              <a:rPr lang="en-US" sz="1500" dirty="0">
                <a:latin typeface="Source Code Pro" panose="020B0509030403020204" pitchFamily="49" charset="0"/>
                <a:ea typeface="Source Code Pro" panose="020B0509030403020204" pitchFamily="49" charset="0"/>
              </a:rPr>
              <a:t>&lt;select name="</a:t>
            </a:r>
            <a:r>
              <a:rPr lang="en-US" sz="1500" dirty="0" err="1">
                <a:latin typeface="Source Code Pro" panose="020B0509030403020204" pitchFamily="49" charset="0"/>
                <a:ea typeface="Source Code Pro" panose="020B0509030403020204" pitchFamily="49" charset="0"/>
              </a:rPr>
              <a:t>FKname</a:t>
            </a:r>
            <a:r>
              <a:rPr lang="en-US" sz="1500" dirty="0">
                <a:latin typeface="Source Code Pro" panose="020B0509030403020204" pitchFamily="49" charset="0"/>
                <a:ea typeface="Source Code Pro" panose="020B0509030403020204" pitchFamily="49" charset="0"/>
              </a:rPr>
              <a:t>"&gt; -- query loop fills from dropdown table</a:t>
            </a:r>
            <a:br>
              <a:rPr lang="en-US" sz="1500" dirty="0">
                <a:latin typeface="Source Code Pro" panose="020B0509030403020204" pitchFamily="49" charset="0"/>
                <a:ea typeface="Source Code Pro" panose="020B0509030403020204" pitchFamily="49" charset="0"/>
              </a:rPr>
            </a:br>
            <a:r>
              <a:rPr lang="en-US" sz="1500" dirty="0">
                <a:latin typeface="Source Code Pro" panose="020B0509030403020204" pitchFamily="49" charset="0"/>
                <a:ea typeface="Source Code Pro" panose="020B0509030403020204" pitchFamily="49" charset="0"/>
              </a:rPr>
              <a:t>	&lt;option value="</a:t>
            </a:r>
            <a:r>
              <a:rPr lang="en-US" sz="1500" dirty="0" err="1">
                <a:latin typeface="Source Code Pro" panose="020B0509030403020204" pitchFamily="49" charset="0"/>
                <a:ea typeface="Source Code Pro" panose="020B0509030403020204" pitchFamily="49" charset="0"/>
              </a:rPr>
              <a:t>PKval</a:t>
            </a:r>
            <a:r>
              <a:rPr lang="en-US" sz="1500" dirty="0">
                <a:latin typeface="Source Code Pro" panose="020B0509030403020204" pitchFamily="49" charset="0"/>
                <a:ea typeface="Source Code Pro" panose="020B0509030403020204" pitchFamily="49" charset="0"/>
              </a:rPr>
              <a:t>"&gt;</a:t>
            </a:r>
            <a:r>
              <a:rPr lang="en-US" sz="1500" dirty="0" err="1">
                <a:latin typeface="Source Code Pro" panose="020B0509030403020204" pitchFamily="49" charset="0"/>
                <a:ea typeface="Source Code Pro" panose="020B0509030403020204" pitchFamily="49" charset="0"/>
              </a:rPr>
              <a:t>UKval</a:t>
            </a:r>
            <a:r>
              <a:rPr lang="en-US" sz="1500" dirty="0">
                <a:latin typeface="Source Code Pro" panose="020B0509030403020204" pitchFamily="49" charset="0"/>
                <a:ea typeface="Source Code Pro" panose="020B0509030403020204" pitchFamily="49" charset="0"/>
              </a:rPr>
              <a:t>&lt;/option&gt;</a:t>
            </a:r>
            <a:br>
              <a:rPr lang="en-US" sz="1500" dirty="0">
                <a:latin typeface="Source Code Pro" panose="020B0509030403020204" pitchFamily="49" charset="0"/>
                <a:ea typeface="Source Code Pro" panose="020B0509030403020204" pitchFamily="49" charset="0"/>
              </a:rPr>
            </a:br>
            <a:r>
              <a:rPr lang="en-US" sz="1500" dirty="0">
                <a:latin typeface="Source Code Pro" panose="020B0509030403020204" pitchFamily="49" charset="0"/>
                <a:ea typeface="Source Code Pro" panose="020B0509030403020204" pitchFamily="49" charset="0"/>
              </a:rPr>
              <a:t>     ...</a:t>
            </a:r>
            <a:br>
              <a:rPr lang="en-US" sz="1500" dirty="0">
                <a:latin typeface="Source Code Pro" panose="020B0509030403020204" pitchFamily="49" charset="0"/>
                <a:ea typeface="Source Code Pro" panose="020B0509030403020204" pitchFamily="49" charset="0"/>
              </a:rPr>
            </a:br>
            <a:r>
              <a:rPr lang="en-US" sz="1500" dirty="0">
                <a:latin typeface="Source Code Pro" panose="020B0509030403020204" pitchFamily="49" charset="0"/>
                <a:ea typeface="Source Code Pro" panose="020B0509030403020204" pitchFamily="49" charset="0"/>
              </a:rPr>
              <a:t>&lt;/select&gt;</a:t>
            </a:r>
          </a:p>
          <a:p>
            <a:pPr marL="0" indent="0">
              <a:lnSpc>
                <a:spcPts val="3300"/>
              </a:lnSpc>
              <a:spcBef>
                <a:spcPts val="600"/>
              </a:spcBef>
              <a:buNone/>
            </a:pPr>
            <a:r>
              <a:rPr lang="en-US" sz="2200" dirty="0"/>
              <a:t>On web pages, you see dropdown boxes that have a list of unique values where you can select just one value.  Using dropdowns, limits the chances of erroneous/inconsistent data being entered.  Each table would have a master entry Add/Edit page. On a different Add/Edit entry page, all values from that master would be in individual &lt;select&gt;&lt;option&gt; tags…so the user on the Add/Edit People page, can select one of the countries in the dropdown.</a:t>
            </a:r>
            <a:br>
              <a:rPr lang="en-US" sz="2300" dirty="0"/>
            </a:br>
            <a:endParaRPr sz="2300" dirty="0"/>
          </a:p>
        </p:txBody>
      </p:sp>
      <p:sp>
        <p:nvSpPr>
          <p:cNvPr id="188" name="Google Shape;188;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a:t>
            </a:fld>
            <a:endParaRPr dirty="0"/>
          </a:p>
        </p:txBody>
      </p:sp>
    </p:spTree>
    <p:extLst>
      <p:ext uri="{BB962C8B-B14F-4D97-AF65-F5344CB8AC3E}">
        <p14:creationId xmlns:p14="http://schemas.microsoft.com/office/powerpoint/2010/main" val="23417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barn(inVertical)">
                                      <p:cBhvr>
                                        <p:cTn id="7" dur="500"/>
                                        <p:tgtEl>
                                          <p:spTgt spid="187">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animEffect transition="in" filter="barn(inVertical)">
                                      <p:cBhvr>
                                        <p:cTn id="11" dur="500"/>
                                        <p:tgtEl>
                                          <p:spTgt spid="187">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animEffect transition="in" filter="barn(inVertical)">
                                      <p:cBhvr>
                                        <p:cTn id="15" dur="500"/>
                                        <p:tgtEl>
                                          <p:spTgt spid="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02925" y="180000"/>
            <a:ext cx="80664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Normalization - ERD - UNIQUEs</a:t>
            </a:r>
            <a:endParaRPr dirty="0"/>
          </a:p>
        </p:txBody>
      </p:sp>
      <p:sp>
        <p:nvSpPr>
          <p:cNvPr id="644" name="Google Shape;644;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6" name="Google Shape;668;p85">
            <a:extLst>
              <a:ext uri="{FF2B5EF4-FFF2-40B4-BE49-F238E27FC236}">
                <a16:creationId xmlns:a16="http://schemas.microsoft.com/office/drawing/2014/main" id="{9F00258F-B7FF-4AC8-0321-76A3252B9BE2}"/>
              </a:ext>
            </a:extLst>
          </p:cNvPr>
          <p:cNvSpPr txBox="1">
            <a:spLocks noGrp="1"/>
          </p:cNvSpPr>
          <p:nvPr>
            <p:ph type="body" idx="1"/>
          </p:nvPr>
        </p:nvSpPr>
        <p:spPr>
          <a:xfrm>
            <a:off x="115459" y="733402"/>
            <a:ext cx="891308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CA" sz="2300" dirty="0"/>
              <a:t>UNIQUE (composite columns) keys are simply, stating that 1 of those records can exist in those tables, Margaret only needs to be in there once (added phone number to ensure UNIQUE, as folks can have same first and last name together, though they all have primary contact numbers.</a:t>
            </a:r>
            <a:br>
              <a:rPr lang="en-CA" sz="2300" dirty="0"/>
            </a:br>
            <a:endParaRPr sz="2300" dirty="0"/>
          </a:p>
          <a:p>
            <a:pPr marL="0" lvl="0" indent="0" algn="l" rtl="0">
              <a:lnSpc>
                <a:spcPct val="115000"/>
              </a:lnSpc>
              <a:spcBef>
                <a:spcPts val="0"/>
              </a:spcBef>
              <a:spcAft>
                <a:spcPts val="0"/>
              </a:spcAft>
              <a:buSzPts val="2400"/>
              <a:buNone/>
            </a:pPr>
            <a:endParaRPr sz="1800" dirty="0"/>
          </a:p>
          <a:p>
            <a:pPr marL="0" lvl="0" indent="0" algn="l" rtl="0">
              <a:lnSpc>
                <a:spcPct val="115000"/>
              </a:lnSpc>
              <a:spcBef>
                <a:spcPts val="0"/>
              </a:spcBef>
              <a:spcAft>
                <a:spcPts val="0"/>
              </a:spcAft>
              <a:buSzPts val="2400"/>
              <a:buNone/>
            </a:pPr>
            <a:endParaRPr dirty="0"/>
          </a:p>
        </p:txBody>
      </p:sp>
      <p:pic>
        <p:nvPicPr>
          <p:cNvPr id="9" name="Picture 8">
            <a:extLst>
              <a:ext uri="{FF2B5EF4-FFF2-40B4-BE49-F238E27FC236}">
                <a16:creationId xmlns:a16="http://schemas.microsoft.com/office/drawing/2014/main" id="{7F2B6443-B914-4E38-6D28-5131ABC8A1BA}"/>
              </a:ext>
            </a:extLst>
          </p:cNvPr>
          <p:cNvPicPr>
            <a:picLocks noChangeAspect="1"/>
          </p:cNvPicPr>
          <p:nvPr/>
        </p:nvPicPr>
        <p:blipFill>
          <a:blip r:embed="rId3"/>
          <a:stretch>
            <a:fillRect/>
          </a:stretch>
        </p:blipFill>
        <p:spPr>
          <a:xfrm>
            <a:off x="0" y="2979303"/>
            <a:ext cx="9144000" cy="3698697"/>
          </a:xfrm>
          <a:prstGeom prst="rect">
            <a:avLst/>
          </a:prstGeom>
        </p:spPr>
      </p:pic>
    </p:spTree>
    <p:extLst>
      <p:ext uri="{BB962C8B-B14F-4D97-AF65-F5344CB8AC3E}">
        <p14:creationId xmlns:p14="http://schemas.microsoft.com/office/powerpoint/2010/main" val="40050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02925" y="180000"/>
            <a:ext cx="80664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Normalization - ERD - UNIQUEs</a:t>
            </a:r>
            <a:endParaRPr dirty="0"/>
          </a:p>
        </p:txBody>
      </p:sp>
      <p:sp>
        <p:nvSpPr>
          <p:cNvPr id="644" name="Google Shape;644;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6" name="Google Shape;668;p85">
            <a:extLst>
              <a:ext uri="{FF2B5EF4-FFF2-40B4-BE49-F238E27FC236}">
                <a16:creationId xmlns:a16="http://schemas.microsoft.com/office/drawing/2014/main" id="{9F00258F-B7FF-4AC8-0321-76A3252B9BE2}"/>
              </a:ext>
            </a:extLst>
          </p:cNvPr>
          <p:cNvSpPr txBox="1">
            <a:spLocks noGrp="1"/>
          </p:cNvSpPr>
          <p:nvPr>
            <p:ph type="body" idx="1"/>
          </p:nvPr>
        </p:nvSpPr>
        <p:spPr>
          <a:xfrm>
            <a:off x="115459" y="733402"/>
            <a:ext cx="891308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CA" sz="2300" dirty="0"/>
              <a:t>So employees have distinct individual entries in employees.  As would there be 1 of every course should be in the course table.  As would there be 1 of every department name in department table.</a:t>
            </a:r>
            <a:br>
              <a:rPr lang="en-CA" sz="2300" dirty="0"/>
            </a:br>
            <a:br>
              <a:rPr lang="en-CA" sz="1000" dirty="0"/>
            </a:br>
            <a:r>
              <a:rPr lang="en-CA" sz="2300" dirty="0"/>
              <a:t>Departments will have several different employees, though the employee will only be in one department, their current </a:t>
            </a:r>
            <a:r>
              <a:rPr lang="en-CA" sz="2300" dirty="0" err="1"/>
              <a:t>dept_id</a:t>
            </a:r>
            <a:r>
              <a:rPr lang="en-CA" sz="2300" dirty="0"/>
              <a:t>.</a:t>
            </a:r>
            <a:endParaRPr dirty="0"/>
          </a:p>
        </p:txBody>
      </p:sp>
      <p:pic>
        <p:nvPicPr>
          <p:cNvPr id="7" name="Picture 6">
            <a:extLst>
              <a:ext uri="{FF2B5EF4-FFF2-40B4-BE49-F238E27FC236}">
                <a16:creationId xmlns:a16="http://schemas.microsoft.com/office/drawing/2014/main" id="{79413113-37F7-A0C0-4C95-7DECEEA68148}"/>
              </a:ext>
            </a:extLst>
          </p:cNvPr>
          <p:cNvPicPr>
            <a:picLocks noChangeAspect="1"/>
          </p:cNvPicPr>
          <p:nvPr/>
        </p:nvPicPr>
        <p:blipFill>
          <a:blip r:embed="rId3"/>
          <a:stretch>
            <a:fillRect/>
          </a:stretch>
        </p:blipFill>
        <p:spPr>
          <a:xfrm>
            <a:off x="0" y="2979303"/>
            <a:ext cx="9144000" cy="3698697"/>
          </a:xfrm>
          <a:prstGeom prst="rect">
            <a:avLst/>
          </a:prstGeom>
        </p:spPr>
      </p:pic>
    </p:spTree>
    <p:extLst>
      <p:ext uri="{BB962C8B-B14F-4D97-AF65-F5344CB8AC3E}">
        <p14:creationId xmlns:p14="http://schemas.microsoft.com/office/powerpoint/2010/main" val="228635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02925" y="180000"/>
            <a:ext cx="80664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Normalization - ERD - UNIQUEs</a:t>
            </a:r>
            <a:endParaRPr dirty="0"/>
          </a:p>
        </p:txBody>
      </p:sp>
      <p:sp>
        <p:nvSpPr>
          <p:cNvPr id="644" name="Google Shape;644;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6" name="Google Shape;668;p85">
            <a:extLst>
              <a:ext uri="{FF2B5EF4-FFF2-40B4-BE49-F238E27FC236}">
                <a16:creationId xmlns:a16="http://schemas.microsoft.com/office/drawing/2014/main" id="{9F00258F-B7FF-4AC8-0321-76A3252B9BE2}"/>
              </a:ext>
            </a:extLst>
          </p:cNvPr>
          <p:cNvSpPr txBox="1">
            <a:spLocks noGrp="1"/>
          </p:cNvSpPr>
          <p:nvPr>
            <p:ph type="body" idx="1"/>
          </p:nvPr>
        </p:nvSpPr>
        <p:spPr>
          <a:xfrm>
            <a:off x="115459" y="733402"/>
            <a:ext cx="891308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CA" sz="2200" dirty="0"/>
              <a:t>When an employee takes a course, they need to pass, to get reimbursed, so either they are entering just one </a:t>
            </a:r>
            <a:r>
              <a:rPr lang="en-CA" sz="2200" b="1" dirty="0" err="1"/>
              <a:t>ec</a:t>
            </a:r>
            <a:r>
              <a:rPr lang="en-CA" sz="2200" b="1" dirty="0"/>
              <a:t> </a:t>
            </a:r>
            <a:r>
              <a:rPr lang="en-CA" sz="2200" dirty="0"/>
              <a:t>record within, so </a:t>
            </a:r>
            <a:r>
              <a:rPr lang="en-CA" sz="2200" dirty="0" err="1"/>
              <a:t>emp_id</a:t>
            </a:r>
            <a:r>
              <a:rPr lang="en-CA" sz="2200" dirty="0"/>
              <a:t> &amp; course_id are the primary UK0. Otherwise, if tracking all passes/fails, then </a:t>
            </a:r>
            <a:r>
              <a:rPr lang="en-CA" sz="2200" dirty="0" err="1"/>
              <a:t>completed_date</a:t>
            </a:r>
            <a:r>
              <a:rPr lang="en-CA" sz="2200" dirty="0"/>
              <a:t> would need to be added to make it distinct/unique.  No courses for an employees, then no </a:t>
            </a:r>
            <a:r>
              <a:rPr lang="en-CA" sz="2200" dirty="0" err="1"/>
              <a:t>ec</a:t>
            </a:r>
            <a:r>
              <a:rPr lang="en-CA" sz="2200" dirty="0"/>
              <a:t> records.</a:t>
            </a:r>
            <a:endParaRPr sz="2200" dirty="0"/>
          </a:p>
        </p:txBody>
      </p:sp>
      <p:pic>
        <p:nvPicPr>
          <p:cNvPr id="7" name="Picture 6">
            <a:extLst>
              <a:ext uri="{FF2B5EF4-FFF2-40B4-BE49-F238E27FC236}">
                <a16:creationId xmlns:a16="http://schemas.microsoft.com/office/drawing/2014/main" id="{C0613AD9-5A42-5346-5D9A-B645E155D4B6}"/>
              </a:ext>
            </a:extLst>
          </p:cNvPr>
          <p:cNvPicPr>
            <a:picLocks noChangeAspect="1"/>
          </p:cNvPicPr>
          <p:nvPr/>
        </p:nvPicPr>
        <p:blipFill>
          <a:blip r:embed="rId3"/>
          <a:stretch>
            <a:fillRect/>
          </a:stretch>
        </p:blipFill>
        <p:spPr>
          <a:xfrm>
            <a:off x="0" y="2979303"/>
            <a:ext cx="9144000" cy="3698697"/>
          </a:xfrm>
          <a:prstGeom prst="rect">
            <a:avLst/>
          </a:prstGeom>
        </p:spPr>
      </p:pic>
    </p:spTree>
    <p:extLst>
      <p:ext uri="{BB962C8B-B14F-4D97-AF65-F5344CB8AC3E}">
        <p14:creationId xmlns:p14="http://schemas.microsoft.com/office/powerpoint/2010/main" val="164107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02925" y="180000"/>
            <a:ext cx="80664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Normalization - ERD - Types/NULLs</a:t>
            </a:r>
            <a:endParaRPr dirty="0"/>
          </a:p>
        </p:txBody>
      </p:sp>
      <p:sp>
        <p:nvSpPr>
          <p:cNvPr id="644" name="Google Shape;644;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6" name="Google Shape;668;p85">
            <a:extLst>
              <a:ext uri="{FF2B5EF4-FFF2-40B4-BE49-F238E27FC236}">
                <a16:creationId xmlns:a16="http://schemas.microsoft.com/office/drawing/2014/main" id="{9F00258F-B7FF-4AC8-0321-76A3252B9BE2}"/>
              </a:ext>
            </a:extLst>
          </p:cNvPr>
          <p:cNvSpPr txBox="1">
            <a:spLocks noGrp="1"/>
          </p:cNvSpPr>
          <p:nvPr>
            <p:ph type="body" idx="1"/>
          </p:nvPr>
        </p:nvSpPr>
        <p:spPr>
          <a:xfrm>
            <a:off x="115459" y="733402"/>
            <a:ext cx="891308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CA" sz="2200" dirty="0"/>
              <a:t>Some employees only have a </a:t>
            </a:r>
            <a:r>
              <a:rPr lang="en-CA" sz="2200" dirty="0" err="1"/>
              <a:t>first_name</a:t>
            </a:r>
            <a:r>
              <a:rPr lang="en-CA" sz="2200" dirty="0"/>
              <a:t>, so that field needs NOT NULL (NN), </a:t>
            </a:r>
            <a:r>
              <a:rPr lang="en-CA" sz="2200" dirty="0" err="1"/>
              <a:t>ie</a:t>
            </a:r>
            <a:r>
              <a:rPr lang="en-CA" sz="2200" dirty="0"/>
              <a:t>: like Cher, Madonna, Batman…other flexible fields would allow for NULL values as well, as maybe the information is not acquired yet, like fees, grades, </a:t>
            </a:r>
            <a:r>
              <a:rPr lang="en-CA" sz="2200" dirty="0" err="1"/>
              <a:t>completed_dates</a:t>
            </a:r>
            <a:r>
              <a:rPr lang="en-CA" sz="2200" dirty="0"/>
              <a:t>, </a:t>
            </a:r>
            <a:r>
              <a:rPr lang="en-CA" sz="2200" dirty="0" err="1"/>
              <a:t>phone_pri</a:t>
            </a:r>
            <a:r>
              <a:rPr lang="en-CA" sz="2200" dirty="0"/>
              <a:t>(</a:t>
            </a:r>
            <a:r>
              <a:rPr lang="en-CA" sz="2200" dirty="0" err="1"/>
              <a:t>mary</a:t>
            </a:r>
            <a:r>
              <a:rPr lang="en-CA" sz="2200" dirty="0"/>
              <a:t>) numbers.  Assuming courses could be in the &lt;= 9999.99 range.</a:t>
            </a:r>
            <a:endParaRPr sz="2200" dirty="0"/>
          </a:p>
        </p:txBody>
      </p:sp>
      <p:pic>
        <p:nvPicPr>
          <p:cNvPr id="7" name="Picture 6">
            <a:extLst>
              <a:ext uri="{FF2B5EF4-FFF2-40B4-BE49-F238E27FC236}">
                <a16:creationId xmlns:a16="http://schemas.microsoft.com/office/drawing/2014/main" id="{4D071135-5A50-7BF8-B8A4-344F8BEB9B40}"/>
              </a:ext>
            </a:extLst>
          </p:cNvPr>
          <p:cNvPicPr>
            <a:picLocks noChangeAspect="1"/>
          </p:cNvPicPr>
          <p:nvPr/>
        </p:nvPicPr>
        <p:blipFill>
          <a:blip r:embed="rId3"/>
          <a:stretch>
            <a:fillRect/>
          </a:stretch>
        </p:blipFill>
        <p:spPr>
          <a:xfrm>
            <a:off x="0" y="2979303"/>
            <a:ext cx="9144000" cy="3698697"/>
          </a:xfrm>
          <a:prstGeom prst="rect">
            <a:avLst/>
          </a:prstGeom>
        </p:spPr>
      </p:pic>
    </p:spTree>
    <p:extLst>
      <p:ext uri="{BB962C8B-B14F-4D97-AF65-F5344CB8AC3E}">
        <p14:creationId xmlns:p14="http://schemas.microsoft.com/office/powerpoint/2010/main" val="37448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02925" y="180000"/>
            <a:ext cx="80664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Normalization - ERD - Types/NULLs</a:t>
            </a:r>
            <a:endParaRPr dirty="0"/>
          </a:p>
        </p:txBody>
      </p:sp>
      <p:sp>
        <p:nvSpPr>
          <p:cNvPr id="644" name="Google Shape;644;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6" name="Google Shape;668;p85">
            <a:extLst>
              <a:ext uri="{FF2B5EF4-FFF2-40B4-BE49-F238E27FC236}">
                <a16:creationId xmlns:a16="http://schemas.microsoft.com/office/drawing/2014/main" id="{9F00258F-B7FF-4AC8-0321-76A3252B9BE2}"/>
              </a:ext>
            </a:extLst>
          </p:cNvPr>
          <p:cNvSpPr txBox="1">
            <a:spLocks noGrp="1"/>
          </p:cNvSpPr>
          <p:nvPr>
            <p:ph type="body" idx="1"/>
          </p:nvPr>
        </p:nvSpPr>
        <p:spPr>
          <a:xfrm>
            <a:off x="115459" y="733402"/>
            <a:ext cx="891308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CA" sz="2200" dirty="0"/>
              <a:t>Course code is a secondary UNIQUE Key in course table, as one would assume those to be unique, but slightly less important that the course name, as it is just an abbreviation.  It is 4 characters in length, so that is the only CHAR as a CHAR(4) in the database, all the other strings are VARCHAR (variable/changing </a:t>
            </a:r>
            <a:r>
              <a:rPr lang="en-CA" sz="2200" dirty="0" err="1"/>
              <a:t>width'd</a:t>
            </a:r>
            <a:r>
              <a:rPr lang="en-CA" sz="2200" dirty="0"/>
              <a:t> fields).</a:t>
            </a:r>
            <a:endParaRPr sz="2200" dirty="0"/>
          </a:p>
        </p:txBody>
      </p:sp>
      <p:pic>
        <p:nvPicPr>
          <p:cNvPr id="7" name="Picture 6">
            <a:extLst>
              <a:ext uri="{FF2B5EF4-FFF2-40B4-BE49-F238E27FC236}">
                <a16:creationId xmlns:a16="http://schemas.microsoft.com/office/drawing/2014/main" id="{4D071135-5A50-7BF8-B8A4-344F8BEB9B40}"/>
              </a:ext>
            </a:extLst>
          </p:cNvPr>
          <p:cNvPicPr>
            <a:picLocks noChangeAspect="1"/>
          </p:cNvPicPr>
          <p:nvPr/>
        </p:nvPicPr>
        <p:blipFill>
          <a:blip r:embed="rId3"/>
          <a:stretch>
            <a:fillRect/>
          </a:stretch>
        </p:blipFill>
        <p:spPr>
          <a:xfrm>
            <a:off x="0" y="2979303"/>
            <a:ext cx="9144000" cy="3698697"/>
          </a:xfrm>
          <a:prstGeom prst="rect">
            <a:avLst/>
          </a:prstGeom>
        </p:spPr>
      </p:pic>
    </p:spTree>
    <p:extLst>
      <p:ext uri="{BB962C8B-B14F-4D97-AF65-F5344CB8AC3E}">
        <p14:creationId xmlns:p14="http://schemas.microsoft.com/office/powerpoint/2010/main" val="238238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02925" y="180000"/>
            <a:ext cx="80664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Normalization - ERD - Table Naming</a:t>
            </a:r>
            <a:endParaRPr dirty="0"/>
          </a:p>
        </p:txBody>
      </p:sp>
      <p:sp>
        <p:nvSpPr>
          <p:cNvPr id="644" name="Google Shape;644;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6" name="Google Shape;668;p85">
            <a:extLst>
              <a:ext uri="{FF2B5EF4-FFF2-40B4-BE49-F238E27FC236}">
                <a16:creationId xmlns:a16="http://schemas.microsoft.com/office/drawing/2014/main" id="{9F00258F-B7FF-4AC8-0321-76A3252B9BE2}"/>
              </a:ext>
            </a:extLst>
          </p:cNvPr>
          <p:cNvSpPr txBox="1">
            <a:spLocks noGrp="1"/>
          </p:cNvSpPr>
          <p:nvPr>
            <p:ph type="body" idx="1"/>
          </p:nvPr>
        </p:nvSpPr>
        <p:spPr>
          <a:xfrm>
            <a:off x="115459" y="680100"/>
            <a:ext cx="8913082" cy="5748089"/>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CA" sz="2000" dirty="0"/>
              <a:t>Naming conventions are not only important here, but in many cases wherever you work in IT-related fields.  The Many-to-Many table of </a:t>
            </a:r>
            <a:r>
              <a:rPr lang="en-CA" sz="2000" dirty="0" err="1"/>
              <a:t>employee__course</a:t>
            </a:r>
            <a:r>
              <a:rPr lang="en-CA" sz="2000" dirty="0"/>
              <a:t>, I use 2 underscores for those "__" …if I had another employee related table, like an employee's status (on-site, inactive, bench…), I might call the table </a:t>
            </a:r>
            <a:r>
              <a:rPr lang="en-CA" sz="2000" dirty="0" err="1"/>
              <a:t>employee_status</a:t>
            </a:r>
            <a:r>
              <a:rPr lang="en-CA" sz="2000" dirty="0"/>
              <a:t> (one underscore, and that is to put it alphabetically below the </a:t>
            </a:r>
            <a:r>
              <a:rPr lang="en-CA" sz="2000" dirty="0" err="1"/>
              <a:t>employee__course</a:t>
            </a:r>
            <a:r>
              <a:rPr lang="en-CA" sz="2000" dirty="0"/>
              <a:t> table.  So the listing in the database of tables would have be:</a:t>
            </a:r>
            <a:br>
              <a:rPr lang="en-CA" sz="2000" dirty="0"/>
            </a:br>
            <a:endParaRPr lang="en-CA" sz="2000" dirty="0"/>
          </a:p>
          <a:p>
            <a:pPr marL="342900" indent="-342900">
              <a:lnSpc>
                <a:spcPct val="115000"/>
              </a:lnSpc>
            </a:pPr>
            <a:r>
              <a:rPr lang="en-CA" sz="2000" b="1" dirty="0"/>
              <a:t>course</a:t>
            </a:r>
          </a:p>
          <a:p>
            <a:pPr marL="342900" indent="-342900">
              <a:lnSpc>
                <a:spcPct val="115000"/>
              </a:lnSpc>
            </a:pPr>
            <a:r>
              <a:rPr lang="en-CA" sz="2000" dirty="0"/>
              <a:t>department</a:t>
            </a:r>
          </a:p>
          <a:p>
            <a:pPr marL="342900" indent="-342900">
              <a:lnSpc>
                <a:spcPct val="115000"/>
              </a:lnSpc>
            </a:pPr>
            <a:r>
              <a:rPr lang="en-CA" sz="2000" b="1" dirty="0"/>
              <a:t>employee</a:t>
            </a:r>
          </a:p>
          <a:p>
            <a:pPr marL="342900" indent="-342900">
              <a:lnSpc>
                <a:spcPct val="115000"/>
              </a:lnSpc>
            </a:pPr>
            <a:r>
              <a:rPr lang="en-CA" sz="2000" b="1" dirty="0" err="1"/>
              <a:t>employee__course</a:t>
            </a:r>
            <a:endParaRPr lang="en-CA" sz="2000" b="1" dirty="0"/>
          </a:p>
          <a:p>
            <a:pPr marL="342900" indent="-342900">
              <a:lnSpc>
                <a:spcPct val="115000"/>
              </a:lnSpc>
            </a:pPr>
            <a:r>
              <a:rPr lang="en-CA" sz="2000" i="1" dirty="0" err="1"/>
              <a:t>employee_status</a:t>
            </a:r>
            <a:endParaRPr lang="en-CA" sz="2000" i="1" dirty="0"/>
          </a:p>
          <a:p>
            <a:pPr marL="0" indent="0">
              <a:lnSpc>
                <a:spcPct val="115000"/>
              </a:lnSpc>
              <a:buNone/>
            </a:pPr>
            <a:br>
              <a:rPr lang="en-CA" sz="1000" dirty="0"/>
            </a:br>
            <a:r>
              <a:rPr lang="en-CA" sz="2000" dirty="0"/>
              <a:t>When you have 100s of tables in a database, good naming conventions keep related ones grouped together and more important tables nearest to one another.</a:t>
            </a:r>
            <a:endParaRPr sz="2000" dirty="0"/>
          </a:p>
        </p:txBody>
      </p:sp>
      <p:pic>
        <p:nvPicPr>
          <p:cNvPr id="7" name="Picture 6">
            <a:extLst>
              <a:ext uri="{FF2B5EF4-FFF2-40B4-BE49-F238E27FC236}">
                <a16:creationId xmlns:a16="http://schemas.microsoft.com/office/drawing/2014/main" id="{4D071135-5A50-7BF8-B8A4-344F8BEB9B40}"/>
              </a:ext>
            </a:extLst>
          </p:cNvPr>
          <p:cNvPicPr>
            <a:picLocks noChangeAspect="1"/>
          </p:cNvPicPr>
          <p:nvPr/>
        </p:nvPicPr>
        <p:blipFill>
          <a:blip r:embed="rId3"/>
          <a:stretch>
            <a:fillRect/>
          </a:stretch>
        </p:blipFill>
        <p:spPr>
          <a:xfrm>
            <a:off x="2992674" y="3019425"/>
            <a:ext cx="5981170" cy="2419350"/>
          </a:xfrm>
          <a:prstGeom prst="rect">
            <a:avLst/>
          </a:prstGeom>
        </p:spPr>
      </p:pic>
    </p:spTree>
    <p:extLst>
      <p:ext uri="{BB962C8B-B14F-4D97-AF65-F5344CB8AC3E}">
        <p14:creationId xmlns:p14="http://schemas.microsoft.com/office/powerpoint/2010/main" val="20287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arn(inVertic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arn(inVertic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arn(inVertic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87"/>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err="1"/>
              <a:t>Denormalization</a:t>
            </a:r>
            <a:r>
              <a:rPr lang="en-US" dirty="0"/>
              <a:t>: Redundancy by design</a:t>
            </a:r>
            <a:endParaRPr dirty="0"/>
          </a:p>
        </p:txBody>
      </p:sp>
      <p:sp>
        <p:nvSpPr>
          <p:cNvPr id="684" name="Google Shape;684;p87"/>
          <p:cNvSpPr txBox="1">
            <a:spLocks noGrp="1"/>
          </p:cNvSpPr>
          <p:nvPr>
            <p:ph type="body" idx="1"/>
          </p:nvPr>
        </p:nvSpPr>
        <p:spPr>
          <a:xfrm>
            <a:off x="473342" y="932081"/>
            <a:ext cx="8325900" cy="4773394"/>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400"/>
              <a:buNone/>
            </a:pPr>
            <a:r>
              <a:rPr lang="en-US" dirty="0"/>
              <a:t>Although we almost always want to normalize our databases, there are some reasons to </a:t>
            </a:r>
            <a:r>
              <a:rPr lang="en-US" b="1" dirty="0" err="1">
                <a:ea typeface="Lato"/>
                <a:cs typeface="Lato"/>
                <a:sym typeface="Lato"/>
              </a:rPr>
              <a:t>Denormalize</a:t>
            </a:r>
            <a:r>
              <a:rPr lang="en-US" dirty="0"/>
              <a:t>.</a:t>
            </a:r>
            <a:endParaRPr dirty="0"/>
          </a:p>
          <a:p>
            <a:pPr marL="0" lvl="0" indent="0" algn="l" rtl="0">
              <a:lnSpc>
                <a:spcPct val="115000"/>
              </a:lnSpc>
              <a:spcBef>
                <a:spcPts val="0"/>
              </a:spcBef>
              <a:spcAft>
                <a:spcPts val="0"/>
              </a:spcAft>
              <a:buSzPts val="2400"/>
              <a:buNone/>
            </a:pPr>
            <a:endParaRPr dirty="0"/>
          </a:p>
          <a:p>
            <a:pPr marL="0" lvl="0" indent="0" algn="l" rtl="0">
              <a:lnSpc>
                <a:spcPct val="115000"/>
              </a:lnSpc>
              <a:spcBef>
                <a:spcPts val="0"/>
              </a:spcBef>
              <a:spcAft>
                <a:spcPts val="0"/>
              </a:spcAft>
              <a:buSzPts val="2400"/>
              <a:buNone/>
            </a:pPr>
            <a:r>
              <a:rPr lang="en-US" dirty="0"/>
              <a:t>When done on purpose </a:t>
            </a:r>
            <a:r>
              <a:rPr lang="en-US" dirty="0" err="1"/>
              <a:t>denormalizing</a:t>
            </a:r>
            <a:r>
              <a:rPr lang="en-US" dirty="0"/>
              <a:t> can be used to improve the performance of database queries (shorten the database response time).  This occurs with rather large databases, with some display need or immediate/scheduled reporting in mind.</a:t>
            </a:r>
            <a:endParaRPr dirty="0"/>
          </a:p>
          <a:p>
            <a:pPr marL="0" lvl="0" indent="0" algn="l" rtl="0">
              <a:lnSpc>
                <a:spcPct val="115000"/>
              </a:lnSpc>
              <a:spcBef>
                <a:spcPts val="0"/>
              </a:spcBef>
              <a:spcAft>
                <a:spcPts val="0"/>
              </a:spcAft>
              <a:buSzPts val="2400"/>
              <a:buNone/>
            </a:pPr>
            <a:endParaRPr dirty="0"/>
          </a:p>
          <a:p>
            <a:pPr marL="0" lvl="0" indent="0" algn="l" rtl="0">
              <a:lnSpc>
                <a:spcPct val="115000"/>
              </a:lnSpc>
              <a:spcBef>
                <a:spcPts val="0"/>
              </a:spcBef>
              <a:spcAft>
                <a:spcPts val="0"/>
              </a:spcAft>
              <a:buSzPts val="2400"/>
              <a:buNone/>
            </a:pPr>
            <a:r>
              <a:rPr lang="en-US" b="1" dirty="0">
                <a:solidFill>
                  <a:srgbClr val="C00000"/>
                </a:solidFill>
                <a:ea typeface="Lato"/>
                <a:cs typeface="Lato"/>
                <a:sym typeface="Lato"/>
              </a:rPr>
              <a:t>Example</a:t>
            </a:r>
            <a:r>
              <a:rPr lang="en-US" b="1" dirty="0">
                <a:solidFill>
                  <a:srgbClr val="C00000"/>
                </a:solidFill>
              </a:rPr>
              <a:t>: </a:t>
            </a:r>
            <a:r>
              <a:rPr lang="en-US" dirty="0"/>
              <a:t>Information can be duplicated/aggregated into a smaller table with less columns and rows.</a:t>
            </a:r>
            <a:endParaRPr dirty="0"/>
          </a:p>
        </p:txBody>
      </p:sp>
      <p:sp>
        <p:nvSpPr>
          <p:cNvPr id="685" name="Google Shape;685;p8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683"/>
                                        </p:tgtEl>
                                        <p:attrNameLst>
                                          <p:attrName>style.visibility</p:attrName>
                                        </p:attrNameLst>
                                      </p:cBhvr>
                                      <p:to>
                                        <p:strVal val="visible"/>
                                      </p:to>
                                    </p:set>
                                    <p:anim calcmode="lin" valueType="num">
                                      <p:cBhvr>
                                        <p:cTn id="7" dur="1000" fill="hold"/>
                                        <p:tgtEl>
                                          <p:spTgt spid="683"/>
                                        </p:tgtEl>
                                        <p:attrNameLst>
                                          <p:attrName>ppt_w</p:attrName>
                                        </p:attrNameLst>
                                      </p:cBhvr>
                                      <p:tavLst>
                                        <p:tav tm="0">
                                          <p:val>
                                            <p:fltVal val="0"/>
                                          </p:val>
                                        </p:tav>
                                        <p:tav tm="100000">
                                          <p:val>
                                            <p:strVal val="#ppt_w"/>
                                          </p:val>
                                        </p:tav>
                                      </p:tavLst>
                                    </p:anim>
                                    <p:anim calcmode="lin" valueType="num">
                                      <p:cBhvr>
                                        <p:cTn id="8" dur="1000" fill="hold"/>
                                        <p:tgtEl>
                                          <p:spTgt spid="683"/>
                                        </p:tgtEl>
                                        <p:attrNameLst>
                                          <p:attrName>ppt_h</p:attrName>
                                        </p:attrNameLst>
                                      </p:cBhvr>
                                      <p:tavLst>
                                        <p:tav tm="0">
                                          <p:val>
                                            <p:fltVal val="0"/>
                                          </p:val>
                                        </p:tav>
                                        <p:tav tm="100000">
                                          <p:val>
                                            <p:strVal val="#ppt_h"/>
                                          </p:val>
                                        </p:tav>
                                      </p:tavLst>
                                    </p:anim>
                                    <p:anim calcmode="lin" valueType="num">
                                      <p:cBhvr>
                                        <p:cTn id="9" dur="1000" fill="hold"/>
                                        <p:tgtEl>
                                          <p:spTgt spid="683"/>
                                        </p:tgtEl>
                                        <p:attrNameLst>
                                          <p:attrName>style.rotation</p:attrName>
                                        </p:attrNameLst>
                                      </p:cBhvr>
                                      <p:tavLst>
                                        <p:tav tm="0">
                                          <p:val>
                                            <p:fltVal val="90"/>
                                          </p:val>
                                        </p:tav>
                                        <p:tav tm="100000">
                                          <p:val>
                                            <p:fltVal val="0"/>
                                          </p:val>
                                        </p:tav>
                                      </p:tavLst>
                                    </p:anim>
                                    <p:animEffect transition="in" filter="fade">
                                      <p:cBhvr>
                                        <p:cTn id="10" dur="1000"/>
                                        <p:tgtEl>
                                          <p:spTgt spid="683"/>
                                        </p:tgtEl>
                                      </p:cBhvr>
                                    </p:animEffect>
                                  </p:childTnLst>
                                </p:cTn>
                              </p:par>
                            </p:childTnLst>
                          </p:cTn>
                        </p:par>
                        <p:par>
                          <p:cTn id="11" fill="hold">
                            <p:stCondLst>
                              <p:cond delay="1250"/>
                            </p:stCondLst>
                            <p:childTnLst>
                              <p:par>
                                <p:cTn id="12" presetID="16" presetClass="entr" presetSubtype="21" fill="hold" nodeType="afterEffect">
                                  <p:stCondLst>
                                    <p:cond delay="250"/>
                                  </p:stCondLst>
                                  <p:childTnLst>
                                    <p:set>
                                      <p:cBhvr>
                                        <p:cTn id="13" dur="1" fill="hold">
                                          <p:stCondLst>
                                            <p:cond delay="0"/>
                                          </p:stCondLst>
                                        </p:cTn>
                                        <p:tgtEl>
                                          <p:spTgt spid="684">
                                            <p:txEl>
                                              <p:pRg st="0" end="0"/>
                                            </p:txEl>
                                          </p:spTgt>
                                        </p:tgtEl>
                                        <p:attrNameLst>
                                          <p:attrName>style.visibility</p:attrName>
                                        </p:attrNameLst>
                                      </p:cBhvr>
                                      <p:to>
                                        <p:strVal val="visible"/>
                                      </p:to>
                                    </p:set>
                                    <p:animEffect transition="in" filter="barn(inVertical)">
                                      <p:cBhvr>
                                        <p:cTn id="14" dur="500"/>
                                        <p:tgtEl>
                                          <p:spTgt spid="68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84">
                                            <p:txEl>
                                              <p:pRg st="2" end="2"/>
                                            </p:txEl>
                                          </p:spTgt>
                                        </p:tgtEl>
                                        <p:attrNameLst>
                                          <p:attrName>style.visibility</p:attrName>
                                        </p:attrNameLst>
                                      </p:cBhvr>
                                      <p:to>
                                        <p:strVal val="visible"/>
                                      </p:to>
                                    </p:set>
                                    <p:animEffect transition="in" filter="barn(inVertical)">
                                      <p:cBhvr>
                                        <p:cTn id="19" dur="500"/>
                                        <p:tgtEl>
                                          <p:spTgt spid="68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84">
                                            <p:txEl>
                                              <p:pRg st="4" end="4"/>
                                            </p:txEl>
                                          </p:spTgt>
                                        </p:tgtEl>
                                        <p:attrNameLst>
                                          <p:attrName>style.visibility</p:attrName>
                                        </p:attrNameLst>
                                      </p:cBhvr>
                                      <p:to>
                                        <p:strVal val="visible"/>
                                      </p:to>
                                    </p:set>
                                    <p:animEffect transition="in" filter="barn(inVertical)">
                                      <p:cBhvr>
                                        <p:cTn id="24" dur="500"/>
                                        <p:tgtEl>
                                          <p:spTgt spid="6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9"/>
          <p:cNvSpPr txBox="1">
            <a:spLocks noGrp="1"/>
          </p:cNvSpPr>
          <p:nvPr>
            <p:ph type="title"/>
          </p:nvPr>
        </p:nvSpPr>
        <p:spPr>
          <a:xfrm>
            <a:off x="473342" y="139763"/>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Anomalies - Overview</a:t>
            </a:r>
            <a:endParaRPr dirty="0"/>
          </a:p>
        </p:txBody>
      </p:sp>
      <p:sp>
        <p:nvSpPr>
          <p:cNvPr id="698" name="Google Shape;698;p89"/>
          <p:cNvSpPr txBox="1">
            <a:spLocks noGrp="1"/>
          </p:cNvSpPr>
          <p:nvPr>
            <p:ph type="body" idx="1"/>
          </p:nvPr>
        </p:nvSpPr>
        <p:spPr>
          <a:xfrm>
            <a:off x="310896" y="877094"/>
            <a:ext cx="8650224" cy="5218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400"/>
              <a:buNone/>
            </a:pPr>
            <a:r>
              <a:rPr lang="en-US" b="1" dirty="0">
                <a:solidFill>
                  <a:srgbClr val="C00000"/>
                </a:solidFill>
                <a:latin typeface="Lato"/>
                <a:ea typeface="Lato"/>
                <a:cs typeface="Lato"/>
                <a:sym typeface="Lato"/>
              </a:rPr>
              <a:t>Insertion Anomaly</a:t>
            </a:r>
            <a:endParaRPr b="1" dirty="0">
              <a:solidFill>
                <a:srgbClr val="C00000"/>
              </a:solidFill>
              <a:latin typeface="Lato"/>
              <a:ea typeface="Lato"/>
              <a:cs typeface="Lato"/>
              <a:sym typeface="Lato"/>
            </a:endParaRPr>
          </a:p>
          <a:p>
            <a:pPr marL="0" lvl="0" indent="457200" algn="l" rtl="0">
              <a:lnSpc>
                <a:spcPct val="115000"/>
              </a:lnSpc>
              <a:spcBef>
                <a:spcPts val="0"/>
              </a:spcBef>
              <a:spcAft>
                <a:spcPts val="0"/>
              </a:spcAft>
              <a:buSzPts val="2400"/>
              <a:buNone/>
            </a:pPr>
            <a:r>
              <a:rPr lang="en-US" dirty="0"/>
              <a:t>Data cannot be inserted into a table without inserting data </a:t>
            </a:r>
            <a:endParaRPr dirty="0"/>
          </a:p>
          <a:p>
            <a:pPr marL="0" lvl="0" indent="457200" algn="l" rtl="0">
              <a:lnSpc>
                <a:spcPct val="115000"/>
              </a:lnSpc>
              <a:spcBef>
                <a:spcPts val="0"/>
              </a:spcBef>
              <a:spcAft>
                <a:spcPts val="0"/>
              </a:spcAft>
              <a:buSzPts val="2400"/>
              <a:buNone/>
            </a:pPr>
            <a:r>
              <a:rPr lang="en-US" dirty="0"/>
              <a:t>that is not directly related to the data being inserted.</a:t>
            </a:r>
            <a:endParaRPr dirty="0"/>
          </a:p>
          <a:p>
            <a:pPr marL="0" lvl="0" indent="457200" algn="l" rtl="0">
              <a:lnSpc>
                <a:spcPct val="115000"/>
              </a:lnSpc>
              <a:spcBef>
                <a:spcPts val="0"/>
              </a:spcBef>
              <a:spcAft>
                <a:spcPts val="0"/>
              </a:spcAft>
              <a:buSzPts val="2400"/>
              <a:buNone/>
            </a:pPr>
            <a:endParaRPr sz="800" dirty="0"/>
          </a:p>
          <a:p>
            <a:pPr marL="0" lvl="0" indent="0" algn="l" rtl="0">
              <a:lnSpc>
                <a:spcPct val="115000"/>
              </a:lnSpc>
              <a:spcBef>
                <a:spcPts val="0"/>
              </a:spcBef>
              <a:spcAft>
                <a:spcPts val="0"/>
              </a:spcAft>
              <a:buSzPts val="2400"/>
              <a:buNone/>
            </a:pPr>
            <a:r>
              <a:rPr lang="en-US" b="1" dirty="0">
                <a:solidFill>
                  <a:srgbClr val="C00000"/>
                </a:solidFill>
                <a:latin typeface="Lato"/>
                <a:ea typeface="Lato"/>
                <a:cs typeface="Lato"/>
                <a:sym typeface="Lato"/>
              </a:rPr>
              <a:t>Deletion Anomaly</a:t>
            </a:r>
            <a:endParaRPr b="1" dirty="0">
              <a:solidFill>
                <a:srgbClr val="C00000"/>
              </a:solidFill>
              <a:latin typeface="Lato"/>
              <a:ea typeface="Lato"/>
              <a:cs typeface="Lato"/>
              <a:sym typeface="Lato"/>
            </a:endParaRPr>
          </a:p>
          <a:p>
            <a:pPr marL="0" lvl="0" indent="457200" algn="l" rtl="0">
              <a:lnSpc>
                <a:spcPct val="115000"/>
              </a:lnSpc>
              <a:spcBef>
                <a:spcPts val="0"/>
              </a:spcBef>
              <a:spcAft>
                <a:spcPts val="0"/>
              </a:spcAft>
              <a:buSzPts val="2400"/>
              <a:buNone/>
            </a:pPr>
            <a:r>
              <a:rPr lang="en-US" dirty="0"/>
              <a:t>When data is deleted, other data, not directly related to the</a:t>
            </a:r>
            <a:endParaRPr dirty="0"/>
          </a:p>
          <a:p>
            <a:pPr marL="0" lvl="0" indent="457200" algn="l" rtl="0">
              <a:lnSpc>
                <a:spcPct val="115000"/>
              </a:lnSpc>
              <a:spcBef>
                <a:spcPts val="0"/>
              </a:spcBef>
              <a:spcAft>
                <a:spcPts val="0"/>
              </a:spcAft>
              <a:buSzPts val="2400"/>
              <a:buNone/>
            </a:pPr>
            <a:r>
              <a:rPr lang="en-US" dirty="0"/>
              <a:t>data being deleted is also lost.</a:t>
            </a:r>
            <a:endParaRPr dirty="0"/>
          </a:p>
          <a:p>
            <a:pPr marL="0" lvl="0" indent="457200" algn="l" rtl="0">
              <a:lnSpc>
                <a:spcPct val="115000"/>
              </a:lnSpc>
              <a:spcBef>
                <a:spcPts val="0"/>
              </a:spcBef>
              <a:spcAft>
                <a:spcPts val="0"/>
              </a:spcAft>
              <a:buSzPts val="2400"/>
              <a:buNone/>
            </a:pPr>
            <a:endParaRPr sz="1050" dirty="0"/>
          </a:p>
          <a:p>
            <a:pPr marL="0" lvl="0" indent="0" algn="l" rtl="0">
              <a:lnSpc>
                <a:spcPct val="115000"/>
              </a:lnSpc>
              <a:spcBef>
                <a:spcPts val="0"/>
              </a:spcBef>
              <a:spcAft>
                <a:spcPts val="0"/>
              </a:spcAft>
              <a:buSzPts val="2400"/>
              <a:buNone/>
            </a:pPr>
            <a:r>
              <a:rPr lang="en-US" b="1" dirty="0">
                <a:solidFill>
                  <a:srgbClr val="C00000"/>
                </a:solidFill>
                <a:latin typeface="Lato"/>
                <a:ea typeface="Lato"/>
                <a:cs typeface="Lato"/>
                <a:sym typeface="Lato"/>
              </a:rPr>
              <a:t>Modification Anomaly</a:t>
            </a:r>
            <a:endParaRPr b="1" dirty="0">
              <a:solidFill>
                <a:srgbClr val="C00000"/>
              </a:solidFill>
              <a:latin typeface="Lato"/>
              <a:ea typeface="Lato"/>
              <a:cs typeface="Lato"/>
              <a:sym typeface="Lato"/>
            </a:endParaRPr>
          </a:p>
          <a:p>
            <a:pPr marL="0" lvl="0" indent="457200" algn="l" rtl="0">
              <a:lnSpc>
                <a:spcPct val="115000"/>
              </a:lnSpc>
              <a:spcBef>
                <a:spcPts val="0"/>
              </a:spcBef>
              <a:spcAft>
                <a:spcPts val="0"/>
              </a:spcAft>
              <a:buSzPts val="2400"/>
              <a:buNone/>
            </a:pPr>
            <a:r>
              <a:rPr lang="en-US" dirty="0"/>
              <a:t>Modifying data requires multiple rows to be updated.</a:t>
            </a:r>
            <a:endParaRPr dirty="0"/>
          </a:p>
          <a:p>
            <a:pPr marL="0" lvl="0" indent="0" algn="l" rtl="0">
              <a:lnSpc>
                <a:spcPct val="115000"/>
              </a:lnSpc>
              <a:spcBef>
                <a:spcPts val="0"/>
              </a:spcBef>
              <a:spcAft>
                <a:spcPts val="0"/>
              </a:spcAft>
              <a:buSzPts val="2400"/>
              <a:buNone/>
            </a:pPr>
            <a:endParaRPr sz="1050" dirty="0"/>
          </a:p>
          <a:p>
            <a:pPr marL="0" lvl="0" indent="0" algn="l" rtl="0">
              <a:lnSpc>
                <a:spcPct val="115000"/>
              </a:lnSpc>
              <a:spcBef>
                <a:spcPts val="0"/>
              </a:spcBef>
              <a:spcAft>
                <a:spcPts val="0"/>
              </a:spcAft>
              <a:buSzPts val="2400"/>
              <a:buNone/>
            </a:pPr>
            <a:r>
              <a:rPr lang="en-US" b="1" dirty="0">
                <a:solidFill>
                  <a:srgbClr val="C00000"/>
                </a:solidFill>
                <a:latin typeface="Lato"/>
                <a:ea typeface="Lato"/>
                <a:cs typeface="Lato"/>
                <a:sym typeface="Lato"/>
              </a:rPr>
              <a:t>Time Anomaly</a:t>
            </a:r>
            <a:endParaRPr b="1" dirty="0">
              <a:solidFill>
                <a:srgbClr val="C00000"/>
              </a:solidFill>
              <a:latin typeface="Lato"/>
              <a:ea typeface="Lato"/>
              <a:cs typeface="Lato"/>
              <a:sym typeface="Lato"/>
            </a:endParaRPr>
          </a:p>
          <a:p>
            <a:pPr marL="0" lvl="0" indent="457200" algn="l" rtl="0">
              <a:lnSpc>
                <a:spcPct val="115000"/>
              </a:lnSpc>
              <a:spcBef>
                <a:spcPts val="0"/>
              </a:spcBef>
              <a:spcAft>
                <a:spcPts val="0"/>
              </a:spcAft>
              <a:buSzPts val="2400"/>
              <a:buNone/>
            </a:pPr>
            <a:r>
              <a:rPr lang="en-US" dirty="0"/>
              <a:t>Data is either missing or inconsistent over time.</a:t>
            </a:r>
            <a:endParaRPr b="1" dirty="0">
              <a:latin typeface="Lato"/>
              <a:ea typeface="Lato"/>
              <a:cs typeface="Lato"/>
              <a:sym typeface="Lato"/>
            </a:endParaRPr>
          </a:p>
        </p:txBody>
      </p:sp>
      <p:sp>
        <p:nvSpPr>
          <p:cNvPr id="699" name="Google Shape;699;p8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697"/>
                                        </p:tgtEl>
                                        <p:attrNameLst>
                                          <p:attrName>style.visibility</p:attrName>
                                        </p:attrNameLst>
                                      </p:cBhvr>
                                      <p:to>
                                        <p:strVal val="visible"/>
                                      </p:to>
                                    </p:set>
                                    <p:anim calcmode="lin" valueType="num">
                                      <p:cBhvr>
                                        <p:cTn id="7" dur="1000" fill="hold"/>
                                        <p:tgtEl>
                                          <p:spTgt spid="697"/>
                                        </p:tgtEl>
                                        <p:attrNameLst>
                                          <p:attrName>ppt_w</p:attrName>
                                        </p:attrNameLst>
                                      </p:cBhvr>
                                      <p:tavLst>
                                        <p:tav tm="0">
                                          <p:val>
                                            <p:fltVal val="0"/>
                                          </p:val>
                                        </p:tav>
                                        <p:tav tm="100000">
                                          <p:val>
                                            <p:strVal val="#ppt_w"/>
                                          </p:val>
                                        </p:tav>
                                      </p:tavLst>
                                    </p:anim>
                                    <p:anim calcmode="lin" valueType="num">
                                      <p:cBhvr>
                                        <p:cTn id="8" dur="1000" fill="hold"/>
                                        <p:tgtEl>
                                          <p:spTgt spid="697"/>
                                        </p:tgtEl>
                                        <p:attrNameLst>
                                          <p:attrName>ppt_h</p:attrName>
                                        </p:attrNameLst>
                                      </p:cBhvr>
                                      <p:tavLst>
                                        <p:tav tm="0">
                                          <p:val>
                                            <p:fltVal val="0"/>
                                          </p:val>
                                        </p:tav>
                                        <p:tav tm="100000">
                                          <p:val>
                                            <p:strVal val="#ppt_h"/>
                                          </p:val>
                                        </p:tav>
                                      </p:tavLst>
                                    </p:anim>
                                    <p:anim calcmode="lin" valueType="num">
                                      <p:cBhvr>
                                        <p:cTn id="9" dur="1000" fill="hold"/>
                                        <p:tgtEl>
                                          <p:spTgt spid="697"/>
                                        </p:tgtEl>
                                        <p:attrNameLst>
                                          <p:attrName>style.rotation</p:attrName>
                                        </p:attrNameLst>
                                      </p:cBhvr>
                                      <p:tavLst>
                                        <p:tav tm="0">
                                          <p:val>
                                            <p:fltVal val="90"/>
                                          </p:val>
                                        </p:tav>
                                        <p:tav tm="100000">
                                          <p:val>
                                            <p:fltVal val="0"/>
                                          </p:val>
                                        </p:tav>
                                      </p:tavLst>
                                    </p:anim>
                                    <p:animEffect transition="in" filter="fade">
                                      <p:cBhvr>
                                        <p:cTn id="10" dur="1000"/>
                                        <p:tgtEl>
                                          <p:spTgt spid="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88"/>
          <p:cNvSpPr txBox="1">
            <a:spLocks noGrp="1"/>
          </p:cNvSpPr>
          <p:nvPr>
            <p:ph type="title"/>
          </p:nvPr>
        </p:nvSpPr>
        <p:spPr>
          <a:xfrm>
            <a:off x="539511" y="13976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Normal Forms - Overview</a:t>
            </a:r>
            <a:endParaRPr dirty="0"/>
          </a:p>
        </p:txBody>
      </p:sp>
      <p:sp>
        <p:nvSpPr>
          <p:cNvPr id="691" name="Google Shape;691;p88"/>
          <p:cNvSpPr txBox="1">
            <a:spLocks noGrp="1"/>
          </p:cNvSpPr>
          <p:nvPr>
            <p:ph type="body" idx="1"/>
          </p:nvPr>
        </p:nvSpPr>
        <p:spPr>
          <a:xfrm>
            <a:off x="224028" y="795116"/>
            <a:ext cx="8695944" cy="5382756"/>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400"/>
              <a:buNone/>
            </a:pPr>
            <a:r>
              <a:rPr lang="en-US" sz="2200" b="1" dirty="0">
                <a:solidFill>
                  <a:srgbClr val="C00000"/>
                </a:solidFill>
                <a:latin typeface="Lato"/>
                <a:ea typeface="Lato"/>
                <a:cs typeface="Lato"/>
                <a:sym typeface="Lato"/>
              </a:rPr>
              <a:t>First Normal (1NF)</a:t>
            </a:r>
            <a:endParaRPr sz="2200" b="1" dirty="0">
              <a:solidFill>
                <a:srgbClr val="C00000"/>
              </a:solidFill>
              <a:latin typeface="Lato"/>
              <a:ea typeface="Lato"/>
              <a:cs typeface="Lato"/>
              <a:sym typeface="Lato"/>
            </a:endParaRPr>
          </a:p>
          <a:p>
            <a:pPr marL="0" lvl="0" indent="457200" algn="l" rtl="0">
              <a:lnSpc>
                <a:spcPct val="115000"/>
              </a:lnSpc>
              <a:spcBef>
                <a:spcPts val="0"/>
              </a:spcBef>
              <a:spcAft>
                <a:spcPts val="0"/>
              </a:spcAft>
              <a:buSzPts val="2400"/>
              <a:buNone/>
            </a:pPr>
            <a:r>
              <a:rPr lang="en-US" sz="2200" dirty="0"/>
              <a:t>Any repeating groups should be given their own row. </a:t>
            </a:r>
            <a:endParaRPr sz="2200" dirty="0"/>
          </a:p>
          <a:p>
            <a:pPr marL="0" lvl="0" indent="0" algn="l" rtl="0">
              <a:lnSpc>
                <a:spcPct val="115000"/>
              </a:lnSpc>
              <a:spcBef>
                <a:spcPts val="0"/>
              </a:spcBef>
              <a:spcAft>
                <a:spcPts val="0"/>
              </a:spcAft>
              <a:buSzPts val="2400"/>
              <a:buNone/>
            </a:pPr>
            <a:endParaRPr sz="1100" dirty="0"/>
          </a:p>
          <a:p>
            <a:pPr marL="0" lvl="0" indent="0" algn="l" rtl="0">
              <a:lnSpc>
                <a:spcPct val="115000"/>
              </a:lnSpc>
              <a:spcBef>
                <a:spcPts val="0"/>
              </a:spcBef>
              <a:spcAft>
                <a:spcPts val="0"/>
              </a:spcAft>
              <a:buSzPts val="2400"/>
              <a:buNone/>
            </a:pPr>
            <a:r>
              <a:rPr lang="en-US" sz="2200" b="1" dirty="0">
                <a:solidFill>
                  <a:srgbClr val="C00000"/>
                </a:solidFill>
                <a:latin typeface="Lato"/>
                <a:ea typeface="Lato"/>
                <a:cs typeface="Lato"/>
                <a:sym typeface="Lato"/>
              </a:rPr>
              <a:t>Second Normal (2NF)</a:t>
            </a:r>
            <a:endParaRPr sz="2200" b="1" dirty="0">
              <a:solidFill>
                <a:srgbClr val="C00000"/>
              </a:solidFill>
              <a:latin typeface="Lato"/>
              <a:ea typeface="Lato"/>
              <a:cs typeface="Lato"/>
              <a:sym typeface="Lato"/>
            </a:endParaRPr>
          </a:p>
          <a:p>
            <a:pPr marL="0" lvl="0" indent="457200" algn="l" rtl="0">
              <a:lnSpc>
                <a:spcPct val="115000"/>
              </a:lnSpc>
              <a:spcBef>
                <a:spcPts val="0"/>
              </a:spcBef>
              <a:spcAft>
                <a:spcPts val="0"/>
              </a:spcAft>
              <a:buSzPts val="2400"/>
              <a:buNone/>
            </a:pPr>
            <a:r>
              <a:rPr lang="en-US" sz="2200" dirty="0"/>
              <a:t>Non-key attributes dependent on part of a composite key</a:t>
            </a:r>
            <a:endParaRPr sz="2200" dirty="0"/>
          </a:p>
          <a:p>
            <a:pPr lvl="0" indent="0" algn="l" rtl="0">
              <a:lnSpc>
                <a:spcPct val="115000"/>
              </a:lnSpc>
              <a:spcBef>
                <a:spcPts val="0"/>
              </a:spcBef>
              <a:spcAft>
                <a:spcPts val="0"/>
              </a:spcAft>
              <a:buSzPts val="2400"/>
              <a:buNone/>
            </a:pPr>
            <a:r>
              <a:rPr lang="en-US" sz="2200" i="1" dirty="0"/>
              <a:t>(partial functional dependency) </a:t>
            </a:r>
            <a:r>
              <a:rPr lang="en-US" sz="2200" dirty="0"/>
              <a:t>to be move to a separate table.</a:t>
            </a:r>
            <a:endParaRPr sz="2200" dirty="0"/>
          </a:p>
          <a:p>
            <a:pPr marL="0" lvl="0" indent="0" algn="l" rtl="0">
              <a:lnSpc>
                <a:spcPct val="115000"/>
              </a:lnSpc>
              <a:spcBef>
                <a:spcPts val="0"/>
              </a:spcBef>
              <a:spcAft>
                <a:spcPts val="0"/>
              </a:spcAft>
              <a:buSzPts val="2400"/>
              <a:buNone/>
            </a:pPr>
            <a:endParaRPr sz="1100" b="1" dirty="0">
              <a:latin typeface="Lato"/>
              <a:ea typeface="Lato"/>
              <a:cs typeface="Lato"/>
              <a:sym typeface="Lato"/>
            </a:endParaRPr>
          </a:p>
          <a:p>
            <a:pPr marL="0" lvl="0" indent="0" algn="l" rtl="0">
              <a:lnSpc>
                <a:spcPct val="115000"/>
              </a:lnSpc>
              <a:spcBef>
                <a:spcPts val="0"/>
              </a:spcBef>
              <a:spcAft>
                <a:spcPts val="0"/>
              </a:spcAft>
              <a:buSzPts val="2400"/>
              <a:buNone/>
            </a:pPr>
            <a:r>
              <a:rPr lang="en-US" sz="2200" b="1" dirty="0">
                <a:solidFill>
                  <a:srgbClr val="C00000"/>
                </a:solidFill>
                <a:ea typeface="Lato"/>
                <a:cs typeface="Lato"/>
                <a:sym typeface="Lato"/>
              </a:rPr>
              <a:t>Third Normal Form (3NF)</a:t>
            </a:r>
            <a:endParaRPr sz="2200" b="1" dirty="0">
              <a:solidFill>
                <a:srgbClr val="C00000"/>
              </a:solidFill>
              <a:ea typeface="Lato"/>
              <a:cs typeface="Lato"/>
              <a:sym typeface="Lato"/>
            </a:endParaRPr>
          </a:p>
          <a:p>
            <a:pPr marL="0" lvl="0" indent="457200" algn="l" rtl="0">
              <a:lnSpc>
                <a:spcPct val="115000"/>
              </a:lnSpc>
              <a:spcBef>
                <a:spcPts val="0"/>
              </a:spcBef>
              <a:spcAft>
                <a:spcPts val="0"/>
              </a:spcAft>
              <a:buSzPts val="2400"/>
              <a:buNone/>
            </a:pPr>
            <a:r>
              <a:rPr lang="en-US" sz="2200" dirty="0"/>
              <a:t>Fields with a derived dependency is removed</a:t>
            </a:r>
            <a:endParaRPr sz="2200" dirty="0"/>
          </a:p>
          <a:p>
            <a:pPr marL="0" lvl="0" indent="457200" algn="l" rtl="0">
              <a:lnSpc>
                <a:spcPct val="115000"/>
              </a:lnSpc>
              <a:spcBef>
                <a:spcPts val="0"/>
              </a:spcBef>
              <a:spcAft>
                <a:spcPts val="0"/>
              </a:spcAft>
              <a:buSzPts val="2400"/>
              <a:buNone/>
            </a:pPr>
            <a:r>
              <a:rPr lang="en-US" sz="2200" dirty="0"/>
              <a:t>Non-key fields with a dependency on another non-key field </a:t>
            </a:r>
            <a:endParaRPr sz="2200" dirty="0"/>
          </a:p>
          <a:p>
            <a:pPr marL="0" indent="457200">
              <a:lnSpc>
                <a:spcPct val="115000"/>
              </a:lnSpc>
              <a:buNone/>
            </a:pPr>
            <a:r>
              <a:rPr lang="en-US" sz="2200" i="1" dirty="0"/>
              <a:t>(transitive dependency) </a:t>
            </a:r>
            <a:r>
              <a:rPr lang="en-US" sz="2200" dirty="0"/>
              <a:t>is moved to new table.</a:t>
            </a:r>
            <a:br>
              <a:rPr lang="en-US" sz="2200" dirty="0"/>
            </a:br>
            <a:br>
              <a:rPr lang="en-US" sz="1100" dirty="0"/>
            </a:br>
            <a:r>
              <a:rPr lang="en-US" sz="2200" dirty="0"/>
              <a:t>Each step will require a single/composite (UNIQUE) key (or Surrogate PK) for the new table. All steps remove duplicate rows from 1 or more tables and leaves an FK behind.</a:t>
            </a:r>
          </a:p>
          <a:p>
            <a:pPr marL="0" lvl="0" indent="457200" algn="l" rtl="0">
              <a:lnSpc>
                <a:spcPct val="115000"/>
              </a:lnSpc>
              <a:spcBef>
                <a:spcPts val="0"/>
              </a:spcBef>
              <a:spcAft>
                <a:spcPts val="0"/>
              </a:spcAft>
              <a:buSzPts val="2400"/>
              <a:buNone/>
            </a:pPr>
            <a:endParaRPr sz="2200" dirty="0"/>
          </a:p>
        </p:txBody>
      </p:sp>
      <p:sp>
        <p:nvSpPr>
          <p:cNvPr id="692" name="Google Shape;692;p8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58</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690"/>
                                        </p:tgtEl>
                                        <p:attrNameLst>
                                          <p:attrName>style.visibility</p:attrName>
                                        </p:attrNameLst>
                                      </p:cBhvr>
                                      <p:to>
                                        <p:strVal val="visible"/>
                                      </p:to>
                                    </p:set>
                                    <p:anim calcmode="lin" valueType="num">
                                      <p:cBhvr>
                                        <p:cTn id="7" dur="1000" fill="hold"/>
                                        <p:tgtEl>
                                          <p:spTgt spid="690"/>
                                        </p:tgtEl>
                                        <p:attrNameLst>
                                          <p:attrName>ppt_w</p:attrName>
                                        </p:attrNameLst>
                                      </p:cBhvr>
                                      <p:tavLst>
                                        <p:tav tm="0">
                                          <p:val>
                                            <p:fltVal val="0"/>
                                          </p:val>
                                        </p:tav>
                                        <p:tav tm="100000">
                                          <p:val>
                                            <p:strVal val="#ppt_w"/>
                                          </p:val>
                                        </p:tav>
                                      </p:tavLst>
                                    </p:anim>
                                    <p:anim calcmode="lin" valueType="num">
                                      <p:cBhvr>
                                        <p:cTn id="8" dur="1000" fill="hold"/>
                                        <p:tgtEl>
                                          <p:spTgt spid="690"/>
                                        </p:tgtEl>
                                        <p:attrNameLst>
                                          <p:attrName>ppt_h</p:attrName>
                                        </p:attrNameLst>
                                      </p:cBhvr>
                                      <p:tavLst>
                                        <p:tav tm="0">
                                          <p:val>
                                            <p:fltVal val="0"/>
                                          </p:val>
                                        </p:tav>
                                        <p:tav tm="100000">
                                          <p:val>
                                            <p:strVal val="#ppt_h"/>
                                          </p:val>
                                        </p:tav>
                                      </p:tavLst>
                                    </p:anim>
                                    <p:anim calcmode="lin" valueType="num">
                                      <p:cBhvr>
                                        <p:cTn id="9" dur="1000" fill="hold"/>
                                        <p:tgtEl>
                                          <p:spTgt spid="690"/>
                                        </p:tgtEl>
                                        <p:attrNameLst>
                                          <p:attrName>style.rotation</p:attrName>
                                        </p:attrNameLst>
                                      </p:cBhvr>
                                      <p:tavLst>
                                        <p:tav tm="0">
                                          <p:val>
                                            <p:fltVal val="90"/>
                                          </p:val>
                                        </p:tav>
                                        <p:tav tm="100000">
                                          <p:val>
                                            <p:fltVal val="0"/>
                                          </p:val>
                                        </p:tav>
                                      </p:tavLst>
                                    </p:anim>
                                    <p:animEffect transition="in" filter="fade">
                                      <p:cBhvr>
                                        <p:cTn id="10" dur="10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0"/>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Dependencies - Overview</a:t>
            </a:r>
            <a:endParaRPr dirty="0"/>
          </a:p>
        </p:txBody>
      </p:sp>
      <p:sp>
        <p:nvSpPr>
          <p:cNvPr id="705" name="Google Shape;705;p90"/>
          <p:cNvSpPr txBox="1">
            <a:spLocks noGrp="1"/>
          </p:cNvSpPr>
          <p:nvPr>
            <p:ph type="body" idx="1"/>
          </p:nvPr>
        </p:nvSpPr>
        <p:spPr>
          <a:xfrm>
            <a:off x="473342" y="858806"/>
            <a:ext cx="8487778" cy="5218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400"/>
              <a:buNone/>
            </a:pPr>
            <a:r>
              <a:rPr lang="en-US" b="1" dirty="0">
                <a:solidFill>
                  <a:srgbClr val="C00000"/>
                </a:solidFill>
                <a:latin typeface="Lato"/>
                <a:ea typeface="Lato"/>
                <a:cs typeface="Lato"/>
                <a:sym typeface="Lato"/>
              </a:rPr>
              <a:t>Functional Dependency (2NF)</a:t>
            </a:r>
            <a:endParaRPr b="1" dirty="0">
              <a:solidFill>
                <a:srgbClr val="C00000"/>
              </a:solidFill>
              <a:latin typeface="Lato"/>
              <a:ea typeface="Lato"/>
              <a:cs typeface="Lato"/>
              <a:sym typeface="Lato"/>
            </a:endParaRPr>
          </a:p>
          <a:p>
            <a:pPr lvl="0" indent="0" algn="l" rtl="0">
              <a:lnSpc>
                <a:spcPct val="115000"/>
              </a:lnSpc>
              <a:spcBef>
                <a:spcPts val="0"/>
              </a:spcBef>
              <a:spcAft>
                <a:spcPts val="0"/>
              </a:spcAft>
              <a:buSzPts val="2400"/>
              <a:buNone/>
            </a:pPr>
            <a:r>
              <a:rPr lang="en-US" dirty="0"/>
              <a:t>An attribute (ex: Employee Name) can be determined from another attribute in the same table (ex: Employee Number).</a:t>
            </a:r>
            <a:endParaRPr dirty="0"/>
          </a:p>
          <a:p>
            <a:pPr marL="0" lvl="0" indent="0" algn="l" rtl="0">
              <a:lnSpc>
                <a:spcPct val="115000"/>
              </a:lnSpc>
              <a:spcBef>
                <a:spcPts val="0"/>
              </a:spcBef>
              <a:spcAft>
                <a:spcPts val="0"/>
              </a:spcAft>
              <a:buSzPts val="2400"/>
              <a:buNone/>
            </a:pPr>
            <a:endParaRPr dirty="0"/>
          </a:p>
          <a:p>
            <a:pPr marL="0" lvl="0" indent="0" algn="l" rtl="0">
              <a:lnSpc>
                <a:spcPct val="115000"/>
              </a:lnSpc>
              <a:spcBef>
                <a:spcPts val="0"/>
              </a:spcBef>
              <a:spcAft>
                <a:spcPts val="0"/>
              </a:spcAft>
              <a:buSzPts val="2400"/>
              <a:buNone/>
            </a:pPr>
            <a:r>
              <a:rPr lang="en-US" b="1" dirty="0">
                <a:solidFill>
                  <a:srgbClr val="C00000"/>
                </a:solidFill>
                <a:latin typeface="Lato"/>
                <a:ea typeface="Lato"/>
                <a:cs typeface="Lato"/>
                <a:sym typeface="Lato"/>
              </a:rPr>
              <a:t>Partial Functional Dependency</a:t>
            </a:r>
            <a:r>
              <a:rPr lang="en-US" dirty="0">
                <a:solidFill>
                  <a:srgbClr val="C00000"/>
                </a:solidFill>
              </a:rPr>
              <a:t> (2NF)</a:t>
            </a:r>
            <a:endParaRPr dirty="0">
              <a:solidFill>
                <a:srgbClr val="C00000"/>
              </a:solidFill>
            </a:endParaRPr>
          </a:p>
          <a:p>
            <a:pPr marL="0" lvl="0" indent="457200" algn="l" rtl="0">
              <a:lnSpc>
                <a:spcPct val="115000"/>
              </a:lnSpc>
              <a:spcBef>
                <a:spcPts val="0"/>
              </a:spcBef>
              <a:spcAft>
                <a:spcPts val="0"/>
              </a:spcAft>
              <a:buSzPts val="2400"/>
              <a:buNone/>
            </a:pPr>
            <a:r>
              <a:rPr lang="en-US" b="1" dirty="0"/>
              <a:t>Non-key </a:t>
            </a:r>
            <a:r>
              <a:rPr lang="en-US" dirty="0"/>
              <a:t>attribute(s) functionally dependent on </a:t>
            </a:r>
            <a:r>
              <a:rPr lang="en-US" b="1" dirty="0"/>
              <a:t>part</a:t>
            </a:r>
            <a:r>
              <a:rPr lang="en-US" dirty="0"/>
              <a:t> of a </a:t>
            </a:r>
            <a:endParaRPr dirty="0"/>
          </a:p>
          <a:p>
            <a:pPr marL="0" lvl="0" indent="457200" algn="l" rtl="0">
              <a:lnSpc>
                <a:spcPct val="115000"/>
              </a:lnSpc>
              <a:spcBef>
                <a:spcPts val="0"/>
              </a:spcBef>
              <a:spcAft>
                <a:spcPts val="0"/>
              </a:spcAft>
              <a:buSzPts val="2400"/>
              <a:buNone/>
            </a:pPr>
            <a:r>
              <a:rPr lang="en-US" dirty="0"/>
              <a:t>composite primary key (composite UNIQUE key in the same table.</a:t>
            </a:r>
            <a:endParaRPr dirty="0"/>
          </a:p>
        </p:txBody>
      </p:sp>
      <p:sp>
        <p:nvSpPr>
          <p:cNvPr id="706" name="Google Shape;706;p9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704"/>
                                        </p:tgtEl>
                                        <p:attrNameLst>
                                          <p:attrName>style.visibility</p:attrName>
                                        </p:attrNameLst>
                                      </p:cBhvr>
                                      <p:to>
                                        <p:strVal val="visible"/>
                                      </p:to>
                                    </p:set>
                                    <p:anim calcmode="lin" valueType="num">
                                      <p:cBhvr>
                                        <p:cTn id="7" dur="1000" fill="hold"/>
                                        <p:tgtEl>
                                          <p:spTgt spid="704"/>
                                        </p:tgtEl>
                                        <p:attrNameLst>
                                          <p:attrName>ppt_w</p:attrName>
                                        </p:attrNameLst>
                                      </p:cBhvr>
                                      <p:tavLst>
                                        <p:tav tm="0">
                                          <p:val>
                                            <p:fltVal val="0"/>
                                          </p:val>
                                        </p:tav>
                                        <p:tav tm="100000">
                                          <p:val>
                                            <p:strVal val="#ppt_w"/>
                                          </p:val>
                                        </p:tav>
                                      </p:tavLst>
                                    </p:anim>
                                    <p:anim calcmode="lin" valueType="num">
                                      <p:cBhvr>
                                        <p:cTn id="8" dur="1000" fill="hold"/>
                                        <p:tgtEl>
                                          <p:spTgt spid="704"/>
                                        </p:tgtEl>
                                        <p:attrNameLst>
                                          <p:attrName>ppt_h</p:attrName>
                                        </p:attrNameLst>
                                      </p:cBhvr>
                                      <p:tavLst>
                                        <p:tav tm="0">
                                          <p:val>
                                            <p:fltVal val="0"/>
                                          </p:val>
                                        </p:tav>
                                        <p:tav tm="100000">
                                          <p:val>
                                            <p:strVal val="#ppt_h"/>
                                          </p:val>
                                        </p:tav>
                                      </p:tavLst>
                                    </p:anim>
                                    <p:anim calcmode="lin" valueType="num">
                                      <p:cBhvr>
                                        <p:cTn id="9" dur="1000" fill="hold"/>
                                        <p:tgtEl>
                                          <p:spTgt spid="704"/>
                                        </p:tgtEl>
                                        <p:attrNameLst>
                                          <p:attrName>style.rotation</p:attrName>
                                        </p:attrNameLst>
                                      </p:cBhvr>
                                      <p:tavLst>
                                        <p:tav tm="0">
                                          <p:val>
                                            <p:fltVal val="90"/>
                                          </p:val>
                                        </p:tav>
                                        <p:tav tm="100000">
                                          <p:val>
                                            <p:fltVal val="0"/>
                                          </p:val>
                                        </p:tav>
                                      </p:tavLst>
                                    </p:anim>
                                    <p:animEffect transition="in" filter="fade">
                                      <p:cBhvr>
                                        <p:cTn id="10" dur="1000"/>
                                        <p:tgtEl>
                                          <p:spTgt spid="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92640" y="7315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Table Visualization</a:t>
            </a:r>
            <a:endParaRPr dirty="0"/>
          </a:p>
        </p:txBody>
      </p:sp>
      <p:sp>
        <p:nvSpPr>
          <p:cNvPr id="187" name="Google Shape;187;p28"/>
          <p:cNvSpPr txBox="1">
            <a:spLocks noGrp="1"/>
          </p:cNvSpPr>
          <p:nvPr>
            <p:ph type="body" idx="1"/>
          </p:nvPr>
        </p:nvSpPr>
        <p:spPr>
          <a:xfrm>
            <a:off x="392640" y="849784"/>
            <a:ext cx="8550192" cy="564783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300" b="1" dirty="0"/>
              <a:t>Table Visualization</a:t>
            </a:r>
            <a:r>
              <a:rPr lang="en-US" sz="2300" dirty="0"/>
              <a:t>:</a:t>
            </a:r>
          </a:p>
          <a:p>
            <a:pPr marL="342900" indent="-342900">
              <a:lnSpc>
                <a:spcPct val="150000"/>
              </a:lnSpc>
            </a:pPr>
            <a:r>
              <a:rPr lang="en-US" sz="2300" b="1" dirty="0"/>
              <a:t>Checkbox</a:t>
            </a:r>
            <a:br>
              <a:rPr lang="en-US" sz="2300" dirty="0"/>
            </a:br>
            <a:r>
              <a:rPr lang="en-US" sz="1800" dirty="0">
                <a:latin typeface="Source Code Pro" panose="020B0509030403020204" pitchFamily="49" charset="0"/>
                <a:ea typeface="Source Code Pro" panose="020B0509030403020204" pitchFamily="49" charset="0"/>
              </a:rPr>
              <a:t>&lt;input type="checkbox" name="</a:t>
            </a:r>
            <a:r>
              <a:rPr lang="en-US" sz="1800" dirty="0" err="1">
                <a:latin typeface="Source Code Pro" panose="020B0509030403020204" pitchFamily="49" charset="0"/>
                <a:ea typeface="Source Code Pro" panose="020B0509030403020204" pitchFamily="49" charset="0"/>
              </a:rPr>
              <a:t>BIT_field_name</a:t>
            </a:r>
            <a:r>
              <a:rPr lang="en-US" sz="1800" dirty="0">
                <a:latin typeface="Source Code Pro" panose="020B0509030403020204" pitchFamily="49" charset="0"/>
                <a:ea typeface="Source Code Pro" panose="020B0509030403020204" pitchFamily="49" charset="0"/>
              </a:rPr>
              <a:t>" … /&gt;</a:t>
            </a:r>
          </a:p>
          <a:p>
            <a:pPr marL="0" indent="0">
              <a:lnSpc>
                <a:spcPct val="150000"/>
              </a:lnSpc>
              <a:buNone/>
            </a:pPr>
            <a:r>
              <a:rPr lang="en-US" sz="2200" dirty="0"/>
              <a:t>Checkboxes can be used for simple Yes/No, True/False, Enabled/Disabled, Employee/Not Employee fields. The active BIT NOT NULL DEFAULT=1 is a prime example of this.  Either the people, country, region, or </a:t>
            </a:r>
            <a:r>
              <a:rPr lang="en-US" sz="2200" dirty="0" err="1"/>
              <a:t>towncity</a:t>
            </a:r>
            <a:r>
              <a:rPr lang="en-US" sz="2200" dirty="0"/>
              <a:t> record/row is visible to the site (active=1) or it should not be shown on the site (active=0).  It is a super narrow field, width is 1 and values are 0 and 1 (False and True).</a:t>
            </a:r>
            <a:br>
              <a:rPr lang="en-US" sz="2200" dirty="0"/>
            </a:br>
            <a:endParaRPr lang="en-US" sz="2200" dirty="0"/>
          </a:p>
        </p:txBody>
      </p:sp>
      <p:sp>
        <p:nvSpPr>
          <p:cNvPr id="188" name="Google Shape;188;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6</a:t>
            </a:fld>
            <a:endParaRPr dirty="0"/>
          </a:p>
        </p:txBody>
      </p:sp>
    </p:spTree>
    <p:extLst>
      <p:ext uri="{BB962C8B-B14F-4D97-AF65-F5344CB8AC3E}">
        <p14:creationId xmlns:p14="http://schemas.microsoft.com/office/powerpoint/2010/main" val="226250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barn(inVertical)">
                                      <p:cBhvr>
                                        <p:cTn id="7" dur="500"/>
                                        <p:tgtEl>
                                          <p:spTgt spid="187">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animEffect transition="in" filter="barn(inVertical)">
                                      <p:cBhvr>
                                        <p:cTn id="11" dur="500"/>
                                        <p:tgtEl>
                                          <p:spTgt spid="187">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animEffect transition="in" filter="barn(inVertical)">
                                      <p:cBhvr>
                                        <p:cTn id="15" dur="500"/>
                                        <p:tgtEl>
                                          <p:spTgt spid="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91"/>
          <p:cNvSpPr txBox="1">
            <a:spLocks noGrp="1"/>
          </p:cNvSpPr>
          <p:nvPr>
            <p:ph type="title"/>
          </p:nvPr>
        </p:nvSpPr>
        <p:spPr>
          <a:xfrm>
            <a:off x="473342"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Dependencies - Overview</a:t>
            </a:r>
            <a:endParaRPr dirty="0"/>
          </a:p>
        </p:txBody>
      </p:sp>
      <p:sp>
        <p:nvSpPr>
          <p:cNvPr id="712" name="Google Shape;712;p91"/>
          <p:cNvSpPr txBox="1">
            <a:spLocks noGrp="1"/>
          </p:cNvSpPr>
          <p:nvPr>
            <p:ph type="body" idx="1"/>
          </p:nvPr>
        </p:nvSpPr>
        <p:spPr>
          <a:xfrm>
            <a:off x="473342" y="967740"/>
            <a:ext cx="8085442" cy="5218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400"/>
              <a:buNone/>
            </a:pPr>
            <a:r>
              <a:rPr lang="en-US" b="1" dirty="0">
                <a:solidFill>
                  <a:srgbClr val="C00000"/>
                </a:solidFill>
                <a:ea typeface="Lato"/>
                <a:cs typeface="Lato"/>
                <a:sym typeface="Lato"/>
              </a:rPr>
              <a:t>Derived Dependency</a:t>
            </a:r>
            <a:r>
              <a:rPr lang="en-US" dirty="0">
                <a:solidFill>
                  <a:srgbClr val="C00000"/>
                </a:solidFill>
              </a:rPr>
              <a:t> (3NF)</a:t>
            </a:r>
            <a:endParaRPr dirty="0">
              <a:solidFill>
                <a:srgbClr val="C00000"/>
              </a:solidFill>
            </a:endParaRPr>
          </a:p>
          <a:p>
            <a:pPr marL="0" lvl="0" indent="457200" algn="l" rtl="0">
              <a:lnSpc>
                <a:spcPct val="115000"/>
              </a:lnSpc>
              <a:spcBef>
                <a:spcPts val="0"/>
              </a:spcBef>
              <a:spcAft>
                <a:spcPts val="0"/>
              </a:spcAft>
              <a:buSzPts val="2400"/>
              <a:buNone/>
            </a:pPr>
            <a:r>
              <a:rPr lang="en-US" dirty="0"/>
              <a:t>Non-key attributes(s) calculated from other non-key</a:t>
            </a:r>
            <a:endParaRPr dirty="0"/>
          </a:p>
          <a:p>
            <a:pPr marL="0" lvl="0" indent="457200" algn="l" rtl="0">
              <a:lnSpc>
                <a:spcPct val="115000"/>
              </a:lnSpc>
              <a:spcBef>
                <a:spcPts val="0"/>
              </a:spcBef>
              <a:spcAft>
                <a:spcPts val="0"/>
              </a:spcAft>
              <a:buSzPts val="2400"/>
              <a:buNone/>
            </a:pPr>
            <a:r>
              <a:rPr lang="en-US" dirty="0"/>
              <a:t>attributes in either the same table or in other tables.</a:t>
            </a:r>
            <a:endParaRPr dirty="0"/>
          </a:p>
          <a:p>
            <a:pPr marL="0" lvl="0" indent="0" algn="l" rtl="0">
              <a:lnSpc>
                <a:spcPct val="115000"/>
              </a:lnSpc>
              <a:spcBef>
                <a:spcPts val="0"/>
              </a:spcBef>
              <a:spcAft>
                <a:spcPts val="0"/>
              </a:spcAft>
              <a:buSzPts val="2400"/>
              <a:buNone/>
            </a:pPr>
            <a:endParaRPr dirty="0"/>
          </a:p>
          <a:p>
            <a:pPr marL="0" lvl="0" indent="0" algn="l" rtl="0">
              <a:lnSpc>
                <a:spcPct val="115000"/>
              </a:lnSpc>
              <a:spcBef>
                <a:spcPts val="0"/>
              </a:spcBef>
              <a:spcAft>
                <a:spcPts val="0"/>
              </a:spcAft>
              <a:buSzPts val="2400"/>
              <a:buNone/>
            </a:pPr>
            <a:r>
              <a:rPr lang="en-US" b="1" dirty="0">
                <a:solidFill>
                  <a:srgbClr val="C00000"/>
                </a:solidFill>
                <a:ea typeface="Lato"/>
                <a:cs typeface="Lato"/>
                <a:sym typeface="Lato"/>
              </a:rPr>
              <a:t>Transitive Dependency</a:t>
            </a:r>
            <a:r>
              <a:rPr lang="en-US" dirty="0">
                <a:solidFill>
                  <a:srgbClr val="C00000"/>
                </a:solidFill>
              </a:rPr>
              <a:t> (3NF)</a:t>
            </a:r>
            <a:endParaRPr dirty="0">
              <a:solidFill>
                <a:srgbClr val="C00000"/>
              </a:solidFill>
            </a:endParaRPr>
          </a:p>
          <a:p>
            <a:pPr marL="0" lvl="0" indent="457200" algn="l" rtl="0">
              <a:lnSpc>
                <a:spcPct val="115000"/>
              </a:lnSpc>
              <a:spcBef>
                <a:spcPts val="0"/>
              </a:spcBef>
              <a:spcAft>
                <a:spcPts val="0"/>
              </a:spcAft>
              <a:buSzPts val="2400"/>
              <a:buNone/>
            </a:pPr>
            <a:r>
              <a:rPr lang="en-US" dirty="0"/>
              <a:t>Non-key attribute(s) functionally dependent on another </a:t>
            </a:r>
            <a:endParaRPr dirty="0"/>
          </a:p>
          <a:p>
            <a:pPr marL="0" lvl="0" indent="457200" algn="l" rtl="0">
              <a:lnSpc>
                <a:spcPct val="115000"/>
              </a:lnSpc>
              <a:spcBef>
                <a:spcPts val="0"/>
              </a:spcBef>
              <a:spcAft>
                <a:spcPts val="0"/>
              </a:spcAft>
              <a:buSzPts val="2400"/>
              <a:buNone/>
            </a:pPr>
            <a:r>
              <a:rPr lang="en-US" dirty="0"/>
              <a:t>non-key attribute in the same table.</a:t>
            </a:r>
            <a:endParaRPr dirty="0"/>
          </a:p>
        </p:txBody>
      </p:sp>
      <p:sp>
        <p:nvSpPr>
          <p:cNvPr id="713" name="Google Shape;713;p9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60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5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92640" y="7315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Table Visualization</a:t>
            </a:r>
            <a:endParaRPr dirty="0"/>
          </a:p>
        </p:txBody>
      </p:sp>
      <p:sp>
        <p:nvSpPr>
          <p:cNvPr id="187" name="Google Shape;187;p28"/>
          <p:cNvSpPr txBox="1">
            <a:spLocks noGrp="1"/>
          </p:cNvSpPr>
          <p:nvPr>
            <p:ph type="body" idx="1"/>
          </p:nvPr>
        </p:nvSpPr>
        <p:spPr>
          <a:xfrm>
            <a:off x="392640" y="849784"/>
            <a:ext cx="8550192" cy="564783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300" b="1" dirty="0"/>
              <a:t>Table Visualization</a:t>
            </a:r>
            <a:r>
              <a:rPr lang="en-US" sz="2300" dirty="0"/>
              <a:t>:</a:t>
            </a:r>
          </a:p>
          <a:p>
            <a:pPr marL="342900" indent="-342900">
              <a:lnSpc>
                <a:spcPct val="150000"/>
              </a:lnSpc>
            </a:pPr>
            <a:r>
              <a:rPr lang="en-US" sz="2300" dirty="0"/>
              <a:t>Multiple Checkboxes or Multi-Select Dropdowns</a:t>
            </a:r>
            <a:br>
              <a:rPr lang="en-US" sz="2300" dirty="0"/>
            </a:br>
            <a:r>
              <a:rPr lang="en-US" sz="1500" dirty="0">
                <a:latin typeface="Source Code Pro" panose="020B0509030403020204" pitchFamily="49" charset="0"/>
                <a:ea typeface="Source Code Pro" panose="020B0509030403020204" pitchFamily="49" charset="0"/>
              </a:rPr>
              <a:t>&lt;input type="checkbox" name="</a:t>
            </a:r>
            <a:r>
              <a:rPr lang="en-US" sz="1500" dirty="0" err="1">
                <a:latin typeface="Source Code Pro" panose="020B0509030403020204" pitchFamily="49" charset="0"/>
                <a:ea typeface="Source Code Pro" panose="020B0509030403020204" pitchFamily="49" charset="0"/>
              </a:rPr>
              <a:t>FKname</a:t>
            </a:r>
            <a:r>
              <a:rPr lang="en-US" sz="1500" dirty="0">
                <a:latin typeface="Source Code Pro" panose="020B0509030403020204" pitchFamily="49" charset="0"/>
                <a:ea typeface="Source Code Pro" panose="020B0509030403020204" pitchFamily="49" charset="0"/>
              </a:rPr>
              <a:t>[]" value="</a:t>
            </a:r>
            <a:r>
              <a:rPr lang="en-US" sz="1500" dirty="0" err="1">
                <a:latin typeface="Source Code Pro" panose="020B0509030403020204" pitchFamily="49" charset="0"/>
                <a:ea typeface="Source Code Pro" panose="020B0509030403020204" pitchFamily="49" charset="0"/>
              </a:rPr>
              <a:t>PKvalue</a:t>
            </a:r>
            <a:r>
              <a:rPr lang="en-US" sz="1500" dirty="0">
                <a:latin typeface="Source Code Pro" panose="020B0509030403020204" pitchFamily="49" charset="0"/>
                <a:ea typeface="Source Code Pro" panose="020B0509030403020204" pitchFamily="49" charset="0"/>
              </a:rPr>
              <a:t> /&gt;</a:t>
            </a:r>
            <a:br>
              <a:rPr lang="en-US" sz="1500" dirty="0">
                <a:latin typeface="Source Code Pro" panose="020B0509030403020204" pitchFamily="49" charset="0"/>
                <a:ea typeface="Source Code Pro" panose="020B0509030403020204" pitchFamily="49" charset="0"/>
              </a:rPr>
            </a:br>
            <a:r>
              <a:rPr lang="en-US" sz="1500" dirty="0">
                <a:latin typeface="Source Code Pro" panose="020B0509030403020204" pitchFamily="49" charset="0"/>
                <a:ea typeface="Source Code Pro" panose="020B0509030403020204" pitchFamily="49" charset="0"/>
              </a:rPr>
              <a:t>&lt;select name="</a:t>
            </a:r>
            <a:r>
              <a:rPr lang="en-US" sz="1500" dirty="0" err="1">
                <a:latin typeface="Source Code Pro" panose="020B0509030403020204" pitchFamily="49" charset="0"/>
                <a:ea typeface="Source Code Pro" panose="020B0509030403020204" pitchFamily="49" charset="0"/>
              </a:rPr>
              <a:t>FKname</a:t>
            </a:r>
            <a:r>
              <a:rPr lang="en-US" sz="1500" dirty="0">
                <a:latin typeface="Source Code Pro" panose="020B0509030403020204" pitchFamily="49" charset="0"/>
                <a:ea typeface="Source Code Pro" panose="020B0509030403020204" pitchFamily="49" charset="0"/>
              </a:rPr>
              <a:t>" multiple&gt;</a:t>
            </a:r>
            <a:br>
              <a:rPr lang="en-US" sz="1500" dirty="0">
                <a:latin typeface="Source Code Pro" panose="020B0509030403020204" pitchFamily="49" charset="0"/>
                <a:ea typeface="Source Code Pro" panose="020B0509030403020204" pitchFamily="49" charset="0"/>
              </a:rPr>
            </a:br>
            <a:r>
              <a:rPr lang="en-US" sz="1500" dirty="0">
                <a:latin typeface="Source Code Pro" panose="020B0509030403020204" pitchFamily="49" charset="0"/>
                <a:ea typeface="Source Code Pro" panose="020B0509030403020204" pitchFamily="49" charset="0"/>
              </a:rPr>
              <a:t>	&lt;option value="</a:t>
            </a:r>
            <a:r>
              <a:rPr lang="en-US" sz="1500" dirty="0" err="1">
                <a:latin typeface="Source Code Pro" panose="020B0509030403020204" pitchFamily="49" charset="0"/>
                <a:ea typeface="Source Code Pro" panose="020B0509030403020204" pitchFamily="49" charset="0"/>
              </a:rPr>
              <a:t>PKval</a:t>
            </a:r>
            <a:r>
              <a:rPr lang="en-US" sz="1500" dirty="0">
                <a:latin typeface="Source Code Pro" panose="020B0509030403020204" pitchFamily="49" charset="0"/>
                <a:ea typeface="Source Code Pro" panose="020B0509030403020204" pitchFamily="49" charset="0"/>
              </a:rPr>
              <a:t>"&gt;</a:t>
            </a:r>
            <a:r>
              <a:rPr lang="en-US" sz="1500" dirty="0" err="1">
                <a:latin typeface="Source Code Pro" panose="020B0509030403020204" pitchFamily="49" charset="0"/>
                <a:ea typeface="Source Code Pro" panose="020B0509030403020204" pitchFamily="49" charset="0"/>
              </a:rPr>
              <a:t>UKval</a:t>
            </a:r>
            <a:r>
              <a:rPr lang="en-US" sz="1500" dirty="0">
                <a:latin typeface="Source Code Pro" panose="020B0509030403020204" pitchFamily="49" charset="0"/>
                <a:ea typeface="Source Code Pro" panose="020B0509030403020204" pitchFamily="49" charset="0"/>
              </a:rPr>
              <a:t>&lt;/option&gt;</a:t>
            </a:r>
            <a:br>
              <a:rPr lang="en-US" sz="1500" dirty="0">
                <a:latin typeface="Source Code Pro" panose="020B0509030403020204" pitchFamily="49" charset="0"/>
                <a:ea typeface="Source Code Pro" panose="020B0509030403020204" pitchFamily="49" charset="0"/>
              </a:rPr>
            </a:br>
            <a:r>
              <a:rPr lang="en-US" sz="1500" dirty="0">
                <a:latin typeface="Source Code Pro" panose="020B0509030403020204" pitchFamily="49" charset="0"/>
                <a:ea typeface="Source Code Pro" panose="020B0509030403020204" pitchFamily="49" charset="0"/>
              </a:rPr>
              <a:t>    	...</a:t>
            </a:r>
            <a:br>
              <a:rPr lang="en-US" sz="1500" dirty="0">
                <a:latin typeface="Source Code Pro" panose="020B0509030403020204" pitchFamily="49" charset="0"/>
                <a:ea typeface="Source Code Pro" panose="020B0509030403020204" pitchFamily="49" charset="0"/>
              </a:rPr>
            </a:br>
            <a:r>
              <a:rPr lang="en-US" sz="1500" dirty="0">
                <a:latin typeface="Source Code Pro" panose="020B0509030403020204" pitchFamily="49" charset="0"/>
                <a:ea typeface="Source Code Pro" panose="020B0509030403020204" pitchFamily="49" charset="0"/>
              </a:rPr>
              <a:t>&lt;/select&gt;</a:t>
            </a:r>
            <a:endParaRPr lang="en-US" sz="1800" dirty="0">
              <a:latin typeface="Source Code Pro" panose="020B0509030403020204" pitchFamily="49" charset="0"/>
              <a:ea typeface="Source Code Pro" panose="020B0509030403020204" pitchFamily="49" charset="0"/>
            </a:endParaRPr>
          </a:p>
          <a:p>
            <a:pPr marL="0" indent="0">
              <a:lnSpc>
                <a:spcPct val="150000"/>
              </a:lnSpc>
              <a:buNone/>
            </a:pPr>
            <a:r>
              <a:rPr lang="en-US" sz="2200" dirty="0"/>
              <a:t>Checkboxes and Select tags can allow for multiple selections. For a checkbox, the &lt;input is repeated, and would store the PK id values in a comma delimited string.  &lt;option&gt; values in a &lt;select … multiple&gt; would do the same on save, a comma delimited string.  We use these options to deal with many to many situations, discussed later in the module.</a:t>
            </a:r>
          </a:p>
        </p:txBody>
      </p:sp>
      <p:sp>
        <p:nvSpPr>
          <p:cNvPr id="188" name="Google Shape;188;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214457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barn(inVertical)">
                                      <p:cBhvr>
                                        <p:cTn id="7" dur="500"/>
                                        <p:tgtEl>
                                          <p:spTgt spid="187">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animEffect transition="in" filter="barn(inVertical)">
                                      <p:cBhvr>
                                        <p:cTn id="11" dur="500"/>
                                        <p:tgtEl>
                                          <p:spTgt spid="187">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animEffect transition="in" filter="barn(inVertical)">
                                      <p:cBhvr>
                                        <p:cTn id="15" dur="500"/>
                                        <p:tgtEl>
                                          <p:spTgt spid="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92640" y="7315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Database Table Visualization</a:t>
            </a:r>
            <a:endParaRPr dirty="0"/>
          </a:p>
        </p:txBody>
      </p:sp>
      <p:sp>
        <p:nvSpPr>
          <p:cNvPr id="187" name="Google Shape;187;p28"/>
          <p:cNvSpPr txBox="1">
            <a:spLocks noGrp="1"/>
          </p:cNvSpPr>
          <p:nvPr>
            <p:ph type="body" idx="1"/>
          </p:nvPr>
        </p:nvSpPr>
        <p:spPr>
          <a:xfrm>
            <a:off x="392640" y="849784"/>
            <a:ext cx="8550192" cy="564783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300" b="1" dirty="0"/>
              <a:t>Table Visualization</a:t>
            </a:r>
            <a:r>
              <a:rPr lang="en-US" sz="2300" dirty="0"/>
              <a:t>:</a:t>
            </a:r>
          </a:p>
          <a:p>
            <a:pPr marL="342900" indent="-342900">
              <a:lnSpc>
                <a:spcPct val="150000"/>
              </a:lnSpc>
            </a:pPr>
            <a:r>
              <a:rPr lang="en-US" sz="2300" dirty="0"/>
              <a:t>Lengthy Text fields (with paragraphs)</a:t>
            </a:r>
            <a:br>
              <a:rPr lang="en-US" sz="2300" dirty="0"/>
            </a:br>
            <a:r>
              <a:rPr lang="en-US" sz="1500" dirty="0">
                <a:latin typeface="Source Code Pro" panose="020B0509030403020204" pitchFamily="49" charset="0"/>
                <a:ea typeface="Source Code Pro" panose="020B0509030403020204" pitchFamily="49" charset="0"/>
              </a:rPr>
              <a:t>&lt;</a:t>
            </a:r>
            <a:r>
              <a:rPr lang="en-US" sz="1500" dirty="0" err="1">
                <a:latin typeface="Source Code Pro" panose="020B0509030403020204" pitchFamily="49" charset="0"/>
                <a:ea typeface="Source Code Pro" panose="020B0509030403020204" pitchFamily="49" charset="0"/>
              </a:rPr>
              <a:t>textarea</a:t>
            </a:r>
            <a:r>
              <a:rPr lang="en-US" sz="1500" dirty="0">
                <a:latin typeface="Source Code Pro" panose="020B0509030403020204" pitchFamily="49" charset="0"/>
                <a:ea typeface="Source Code Pro" panose="020B0509030403020204" pitchFamily="49" charset="0"/>
              </a:rPr>
              <a:t> name="</a:t>
            </a:r>
            <a:r>
              <a:rPr lang="en-US" sz="1500" dirty="0" err="1">
                <a:latin typeface="Source Code Pro" panose="020B0509030403020204" pitchFamily="49" charset="0"/>
                <a:ea typeface="Source Code Pro" panose="020B0509030403020204" pitchFamily="49" charset="0"/>
              </a:rPr>
              <a:t>TEXT_field_name</a:t>
            </a:r>
            <a:r>
              <a:rPr lang="en-US" sz="1500" dirty="0">
                <a:latin typeface="Source Code Pro" panose="020B0509030403020204" pitchFamily="49" charset="0"/>
                <a:ea typeface="Source Code Pro" panose="020B0509030403020204" pitchFamily="49" charset="0"/>
              </a:rPr>
              <a:t>"&gt;</a:t>
            </a:r>
            <a:r>
              <a:rPr lang="en-US" sz="1500" dirty="0" err="1">
                <a:latin typeface="Source Code Pro" panose="020B0509030403020204" pitchFamily="49" charset="0"/>
                <a:ea typeface="Source Code Pro" panose="020B0509030403020204" pitchFamily="49" charset="0"/>
              </a:rPr>
              <a:t>TEXT_field_value</a:t>
            </a:r>
            <a:r>
              <a:rPr lang="en-US" sz="1500" dirty="0">
                <a:latin typeface="Source Code Pro" panose="020B0509030403020204" pitchFamily="49" charset="0"/>
                <a:ea typeface="Source Code Pro" panose="020B0509030403020204" pitchFamily="49" charset="0"/>
              </a:rPr>
              <a:t>&lt;/</a:t>
            </a:r>
            <a:r>
              <a:rPr lang="en-US" sz="1500" dirty="0" err="1">
                <a:latin typeface="Source Code Pro" panose="020B0509030403020204" pitchFamily="49" charset="0"/>
                <a:ea typeface="Source Code Pro" panose="020B0509030403020204" pitchFamily="49" charset="0"/>
              </a:rPr>
              <a:t>textarea</a:t>
            </a:r>
            <a:r>
              <a:rPr lang="en-US" sz="1500" dirty="0">
                <a:latin typeface="Source Code Pro" panose="020B0509030403020204" pitchFamily="49" charset="0"/>
                <a:ea typeface="Source Code Pro" panose="020B0509030403020204" pitchFamily="49" charset="0"/>
              </a:rPr>
              <a:t>&gt;</a:t>
            </a:r>
          </a:p>
          <a:p>
            <a:pPr marL="0" indent="0">
              <a:lnSpc>
                <a:spcPct val="150000"/>
              </a:lnSpc>
              <a:buNone/>
            </a:pPr>
            <a:r>
              <a:rPr lang="en-US" sz="2100" dirty="0" err="1"/>
              <a:t>Textarea</a:t>
            </a:r>
            <a:r>
              <a:rPr lang="en-US" sz="2100" dirty="0"/>
              <a:t> fields are meant for large fields and typically can hold a lot of page data, like contents of an About Page, or body content of a News Article or Blog Post, or for an Employee a bio(graphical) section on the Meet the Staff page.  Our </a:t>
            </a:r>
            <a:r>
              <a:rPr lang="en-US" sz="2100" dirty="0" err="1"/>
              <a:t>addr_info</a:t>
            </a:r>
            <a:r>
              <a:rPr lang="en-US" sz="2100" dirty="0"/>
              <a:t> or </a:t>
            </a:r>
            <a:r>
              <a:rPr lang="en-US" sz="2100" dirty="0" err="1"/>
              <a:t>addr_delivery</a:t>
            </a:r>
            <a:r>
              <a:rPr lang="en-US" sz="2100" dirty="0"/>
              <a:t> could have a TEXT data type applied to them, though caution when implementing.  It is a huge block data type to allocate within a table.  If for most records, there will not be a value for it entered, it would get normalized to another table, keeping the parent table's row width down.</a:t>
            </a:r>
          </a:p>
        </p:txBody>
      </p:sp>
      <p:sp>
        <p:nvSpPr>
          <p:cNvPr id="188" name="Google Shape;188;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8</a:t>
            </a:fld>
            <a:endParaRPr dirty="0"/>
          </a:p>
        </p:txBody>
      </p:sp>
    </p:spTree>
    <p:extLst>
      <p:ext uri="{BB962C8B-B14F-4D97-AF65-F5344CB8AC3E}">
        <p14:creationId xmlns:p14="http://schemas.microsoft.com/office/powerpoint/2010/main" val="19937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barn(inVertical)">
                                      <p:cBhvr>
                                        <p:cTn id="7" dur="500"/>
                                        <p:tgtEl>
                                          <p:spTgt spid="187">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animEffect transition="in" filter="barn(inVertical)">
                                      <p:cBhvr>
                                        <p:cTn id="11" dur="500"/>
                                        <p:tgtEl>
                                          <p:spTgt spid="187">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animEffect transition="in" filter="barn(inVertical)">
                                      <p:cBhvr>
                                        <p:cTn id="15" dur="500"/>
                                        <p:tgtEl>
                                          <p:spTgt spid="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98135" y="115380"/>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Database Table Snippet</a:t>
            </a:r>
            <a:endParaRPr dirty="0"/>
          </a:p>
        </p:txBody>
      </p:sp>
      <p:sp>
        <p:nvSpPr>
          <p:cNvPr id="217" name="Google Shape;217;p32"/>
          <p:cNvSpPr txBox="1">
            <a:spLocks noGrp="1"/>
          </p:cNvSpPr>
          <p:nvPr>
            <p:ph type="body" idx="1"/>
          </p:nvPr>
        </p:nvSpPr>
        <p:spPr>
          <a:xfrm>
            <a:off x="473342" y="805750"/>
            <a:ext cx="8012100" cy="5670550"/>
          </a:xfrm>
          <a:prstGeom prst="rect">
            <a:avLst/>
          </a:prstGeom>
          <a:noFill/>
          <a:ln>
            <a:noFill/>
          </a:ln>
        </p:spPr>
        <p:txBody>
          <a:bodyPr spcFirstLastPara="1" wrap="square" lIns="91425" tIns="45700" rIns="91425" bIns="45700" anchor="t" anchorCtr="0">
            <a:noAutofit/>
          </a:bodyPr>
          <a:lstStyle/>
          <a:p>
            <a:pPr marL="0" lvl="0" indent="0">
              <a:lnSpc>
                <a:spcPct val="115000"/>
              </a:lnSpc>
              <a:buNone/>
            </a:pPr>
            <a:r>
              <a:rPr lang="en-US" sz="2200" dirty="0"/>
              <a:t>Take a close look at this snippet, that could have very well come from an Excel Spreadsheet, HR came to you, to build an entry system to track employees taking courses.</a:t>
            </a:r>
          </a:p>
          <a:p>
            <a:pPr marL="0" lvl="0" indent="0">
              <a:lnSpc>
                <a:spcPct val="115000"/>
              </a:lnSpc>
              <a:buNone/>
            </a:pPr>
            <a:endParaRPr lang="en-US" sz="2200" dirty="0"/>
          </a:p>
          <a:p>
            <a:pPr marL="0" marR="0" lvl="0" indent="0" algn="l" rtl="0">
              <a:lnSpc>
                <a:spcPct val="115000"/>
              </a:lnSpc>
              <a:spcBef>
                <a:spcPts val="0"/>
              </a:spcBef>
              <a:spcAft>
                <a:spcPts val="0"/>
              </a:spcAft>
              <a:buNone/>
            </a:pPr>
            <a:endParaRPr lang="en-US" sz="2200" dirty="0"/>
          </a:p>
        </p:txBody>
      </p:sp>
      <p:sp>
        <p:nvSpPr>
          <p:cNvPr id="218" name="Google Shape;218;p3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9</a:t>
            </a:fld>
            <a:endParaRPr/>
          </a:p>
        </p:txBody>
      </p:sp>
      <p:graphicFrame>
        <p:nvGraphicFramePr>
          <p:cNvPr id="6" name="Table 5">
            <a:extLst>
              <a:ext uri="{FF2B5EF4-FFF2-40B4-BE49-F238E27FC236}">
                <a16:creationId xmlns:a16="http://schemas.microsoft.com/office/drawing/2014/main" id="{904A5301-C6B3-47F9-5D54-ACB568706B8A}"/>
              </a:ext>
            </a:extLst>
          </p:cNvPr>
          <p:cNvGraphicFramePr>
            <a:graphicFrameLocks noGrp="1"/>
          </p:cNvGraphicFramePr>
          <p:nvPr>
            <p:extLst>
              <p:ext uri="{D42A27DB-BD31-4B8C-83A1-F6EECF244321}">
                <p14:modId xmlns:p14="http://schemas.microsoft.com/office/powerpoint/2010/main" val="826645200"/>
              </p:ext>
            </p:extLst>
          </p:nvPr>
        </p:nvGraphicFramePr>
        <p:xfrm>
          <a:off x="264125" y="2191954"/>
          <a:ext cx="8442175" cy="3832416"/>
        </p:xfrm>
        <a:graphic>
          <a:graphicData uri="http://schemas.openxmlformats.org/drawingml/2006/table">
            <a:tbl>
              <a:tblPr>
                <a:noFill/>
                <a:tableStyleId>{D1F4F77D-2CC4-41CF-AD64-CBEB05C9B9B5}</a:tableStyleId>
              </a:tblPr>
              <a:tblGrid>
                <a:gridCol w="561375">
                  <a:extLst>
                    <a:ext uri="{9D8B030D-6E8A-4147-A177-3AD203B41FA5}">
                      <a16:colId xmlns:a16="http://schemas.microsoft.com/office/drawing/2014/main" val="4120079643"/>
                    </a:ext>
                  </a:extLst>
                </a:gridCol>
                <a:gridCol w="889000">
                  <a:extLst>
                    <a:ext uri="{9D8B030D-6E8A-4147-A177-3AD203B41FA5}">
                      <a16:colId xmlns:a16="http://schemas.microsoft.com/office/drawing/2014/main" val="1087572226"/>
                    </a:ext>
                  </a:extLst>
                </a:gridCol>
                <a:gridCol w="546100">
                  <a:extLst>
                    <a:ext uri="{9D8B030D-6E8A-4147-A177-3AD203B41FA5}">
                      <a16:colId xmlns:a16="http://schemas.microsoft.com/office/drawing/2014/main" val="2223208027"/>
                    </a:ext>
                  </a:extLst>
                </a:gridCol>
                <a:gridCol w="1193800">
                  <a:extLst>
                    <a:ext uri="{9D8B030D-6E8A-4147-A177-3AD203B41FA5}">
                      <a16:colId xmlns:a16="http://schemas.microsoft.com/office/drawing/2014/main" val="3573587164"/>
                    </a:ext>
                  </a:extLst>
                </a:gridCol>
                <a:gridCol w="737921">
                  <a:extLst>
                    <a:ext uri="{9D8B030D-6E8A-4147-A177-3AD203B41FA5}">
                      <a16:colId xmlns:a16="http://schemas.microsoft.com/office/drawing/2014/main" val="3329028411"/>
                    </a:ext>
                  </a:extLst>
                </a:gridCol>
                <a:gridCol w="695979">
                  <a:extLst>
                    <a:ext uri="{9D8B030D-6E8A-4147-A177-3AD203B41FA5}">
                      <a16:colId xmlns:a16="http://schemas.microsoft.com/office/drawing/2014/main" val="4225244084"/>
                    </a:ext>
                  </a:extLst>
                </a:gridCol>
                <a:gridCol w="821671">
                  <a:extLst>
                    <a:ext uri="{9D8B030D-6E8A-4147-A177-3AD203B41FA5}">
                      <a16:colId xmlns:a16="http://schemas.microsoft.com/office/drawing/2014/main" val="825962682"/>
                    </a:ext>
                  </a:extLst>
                </a:gridCol>
                <a:gridCol w="961191">
                  <a:extLst>
                    <a:ext uri="{9D8B030D-6E8A-4147-A177-3AD203B41FA5}">
                      <a16:colId xmlns:a16="http://schemas.microsoft.com/office/drawing/2014/main" val="3840659260"/>
                    </a:ext>
                  </a:extLst>
                </a:gridCol>
                <a:gridCol w="1021749">
                  <a:extLst>
                    <a:ext uri="{9D8B030D-6E8A-4147-A177-3AD203B41FA5}">
                      <a16:colId xmlns:a16="http://schemas.microsoft.com/office/drawing/2014/main" val="826441855"/>
                    </a:ext>
                  </a:extLst>
                </a:gridCol>
                <a:gridCol w="557016">
                  <a:extLst>
                    <a:ext uri="{9D8B030D-6E8A-4147-A177-3AD203B41FA5}">
                      <a16:colId xmlns:a16="http://schemas.microsoft.com/office/drawing/2014/main" val="1096987482"/>
                    </a:ext>
                  </a:extLst>
                </a:gridCol>
                <a:gridCol w="456373">
                  <a:extLst>
                    <a:ext uri="{9D8B030D-6E8A-4147-A177-3AD203B41FA5}">
                      <a16:colId xmlns:a16="http://schemas.microsoft.com/office/drawing/2014/main" val="641027345"/>
                    </a:ext>
                  </a:extLst>
                </a:gridCol>
              </a:tblGrid>
              <a:tr h="492757">
                <a:tc>
                  <a:txBody>
                    <a:bodyPr/>
                    <a:lstStyle/>
                    <a:p>
                      <a:pPr marL="0" lvl="0" indent="0" algn="l" rtl="0">
                        <a:lnSpc>
                          <a:spcPct val="115000"/>
                        </a:lnSpc>
                        <a:spcBef>
                          <a:spcPts val="400"/>
                        </a:spcBef>
                        <a:spcAft>
                          <a:spcPts val="0"/>
                        </a:spcAft>
                        <a:buNone/>
                      </a:pPr>
                      <a:r>
                        <a:rPr lang="en-US" b="1" dirty="0">
                          <a:solidFill>
                            <a:srgbClr val="514A40"/>
                          </a:solidFill>
                        </a:rPr>
                        <a:t>Emp ID</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Dept No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Dept 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Salary</a:t>
                      </a:r>
                      <a:br>
                        <a:rPr lang="en-US" b="1" dirty="0">
                          <a:solidFill>
                            <a:srgbClr val="514A40"/>
                          </a:solidFill>
                        </a:rPr>
                      </a:br>
                      <a:r>
                        <a:rPr lang="en-US" b="1" dirty="0">
                          <a:solidFill>
                            <a:srgbClr val="514A40"/>
                          </a:solidFill>
                        </a:rPr>
                        <a:t>Month</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Salary</a:t>
                      </a:r>
                      <a:br>
                        <a:rPr lang="en-US" b="1" dirty="0">
                          <a:solidFill>
                            <a:srgbClr val="514A40"/>
                          </a:solidFill>
                        </a:rPr>
                      </a:br>
                      <a:r>
                        <a:rPr lang="en-US" b="1" dirty="0">
                          <a:solidFill>
                            <a:srgbClr val="514A40"/>
                          </a:solidFill>
                        </a:rPr>
                        <a:t>Year</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b="1" dirty="0" err="1">
                          <a:solidFill>
                            <a:srgbClr val="514A40"/>
                          </a:solidFill>
                        </a:rPr>
                        <a:t>CourseCode</a:t>
                      </a:r>
                      <a:endParaRPr lang="en-CA" b="1"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Course</a:t>
                      </a:r>
                      <a:br>
                        <a:rPr lang="en-US" b="1" dirty="0">
                          <a:solidFill>
                            <a:srgbClr val="514A40"/>
                          </a:solidFill>
                        </a:rPr>
                      </a:br>
                      <a:r>
                        <a:rPr lang="en-US" b="1" dirty="0">
                          <a:solidFill>
                            <a:srgbClr val="514A40"/>
                          </a:solidFill>
                        </a:rPr>
                        <a:t>Name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Date Complete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Mark</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b="1" dirty="0">
                          <a:solidFill>
                            <a:srgbClr val="514A40"/>
                          </a:solidFill>
                        </a:rPr>
                        <a:t>Fee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94810642"/>
                  </a:ext>
                </a:extLst>
              </a:tr>
              <a:tr h="444676">
                <a:tc>
                  <a:txBody>
                    <a:bodyPr/>
                    <a:lstStyle/>
                    <a:p>
                      <a:pPr marL="0" lvl="0" indent="0" algn="l" rtl="0">
                        <a:lnSpc>
                          <a:spcPct val="115000"/>
                        </a:lnSpc>
                        <a:spcBef>
                          <a:spcPts val="400"/>
                        </a:spcBef>
                        <a:spcAft>
                          <a:spcPts val="0"/>
                        </a:spcAft>
                        <a:buNone/>
                      </a:pPr>
                      <a:r>
                        <a:rPr lang="en-US" dirty="0">
                          <a:solidFill>
                            <a:srgbClr val="514A40"/>
                          </a:solidFill>
                        </a:rPr>
                        <a:t>100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Margaret 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3,500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42,000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Database Management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6/19/2020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78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456</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2692018775"/>
                  </a:ext>
                </a:extLst>
              </a:tr>
              <a:tr h="212452">
                <a:tc>
                  <a:txBody>
                    <a:bodyPr/>
                    <a:lstStyle/>
                    <a:p>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MSVB</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Visual Basic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6/19/2020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88</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330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990258059"/>
                  </a:ext>
                </a:extLst>
              </a:tr>
              <a:tr h="212452">
                <a:tc>
                  <a:txBody>
                    <a:bodyPr/>
                    <a:lstStyle/>
                    <a:p>
                      <a:pPr marL="0" lvl="0" indent="0" algn="l" rtl="0">
                        <a:lnSpc>
                          <a:spcPct val="115000"/>
                        </a:lnSpc>
                        <a:spcBef>
                          <a:spcPts val="400"/>
                        </a:spcBef>
                        <a:spcAft>
                          <a:spcPts val="0"/>
                        </a:spcAft>
                        <a:buNone/>
                      </a:pPr>
                      <a:r>
                        <a:rPr lang="en-US" dirty="0">
                          <a:solidFill>
                            <a:srgbClr val="514A40"/>
                          </a:solidFill>
                        </a:rPr>
                        <a:t>140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Nancy Scott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2</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Accounting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3,250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39,000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MSCS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C#</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12/8/2020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700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124362772"/>
                  </a:ext>
                </a:extLst>
              </a:tr>
              <a:tr h="212452">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endParaRPr lang="en-US">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lgn="ctr">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1/30/2021</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99</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800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587380249"/>
                  </a:ext>
                </a:extLst>
              </a:tr>
              <a:tr h="444676">
                <a:tc>
                  <a:txBody>
                    <a:bodyPr/>
                    <a:lstStyle/>
                    <a:p>
                      <a:pPr marL="0" lvl="0" indent="0" algn="l" rtl="0">
                        <a:lnSpc>
                          <a:spcPct val="115000"/>
                        </a:lnSpc>
                        <a:spcBef>
                          <a:spcPts val="400"/>
                        </a:spcBef>
                        <a:spcAft>
                          <a:spcPts val="0"/>
                        </a:spcAft>
                        <a:buNone/>
                      </a:pPr>
                      <a:r>
                        <a:rPr lang="en-US">
                          <a:solidFill>
                            <a:srgbClr val="514A40"/>
                          </a:solidFill>
                        </a:rPr>
                        <a:t>110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Chris Jericho</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App Development</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3,750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CA" dirty="0">
                          <a:solidFill>
                            <a:srgbClr val="514A40"/>
                          </a:solidFill>
                        </a:rPr>
                        <a:t>DBMS</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Database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5/7/2020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53</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450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347106379"/>
                  </a:ext>
                </a:extLst>
              </a:tr>
              <a:tr h="212452">
                <a:tc>
                  <a:txBody>
                    <a:bodyPr/>
                    <a:lstStyle/>
                    <a:p>
                      <a:pPr marL="0" lvl="0" indent="0" algn="l" rtl="0">
                        <a:lnSpc>
                          <a:spcPct val="115000"/>
                        </a:lnSpc>
                        <a:spcBef>
                          <a:spcPts val="400"/>
                        </a:spcBef>
                        <a:spcAft>
                          <a:spcPts val="0"/>
                        </a:spcAft>
                        <a:buNone/>
                      </a:pPr>
                      <a:r>
                        <a:rPr lang="en-US">
                          <a:solidFill>
                            <a:srgbClr val="514A40"/>
                          </a:solidFill>
                        </a:rPr>
                        <a:t>190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Steve Lawrence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4</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Finance</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38,400</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CA"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Java</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6/19/2020</a:t>
                      </a:r>
                    </a:p>
                  </a:txBody>
                  <a:tcPr marL="91425" marR="0" marT="0" marB="0">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dirty="0">
                          <a:solidFill>
                            <a:srgbClr val="514A40"/>
                          </a:solidFill>
                        </a:rPr>
                        <a:t>65</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a:solidFill>
                            <a:srgbClr val="514A40"/>
                          </a:solidFill>
                        </a:rPr>
                        <a:t>250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570156776"/>
                  </a:ext>
                </a:extLst>
              </a:tr>
              <a:tr h="212452">
                <a:tc>
                  <a:txBody>
                    <a:bodyPr/>
                    <a:lstStyle/>
                    <a:p>
                      <a:pPr marL="0" lvl="0" indent="0" algn="l" rtl="0">
                        <a:lnSpc>
                          <a:spcPct val="115000"/>
                        </a:lnSpc>
                        <a:spcBef>
                          <a:spcPts val="400"/>
                        </a:spcBef>
                        <a:spcAft>
                          <a:spcPts val="0"/>
                        </a:spcAft>
                        <a:buNone/>
                      </a:pPr>
                      <a:r>
                        <a:rPr lang="en-US">
                          <a:solidFill>
                            <a:srgbClr val="514A40"/>
                          </a:solidFill>
                        </a:rPr>
                        <a:t>150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Joe</a:t>
                      </a:r>
                    </a:p>
                    <a:p>
                      <a:pPr marL="0" lvl="0" indent="0" algn="l" rtl="0">
                        <a:lnSpc>
                          <a:spcPct val="115000"/>
                        </a:lnSpc>
                        <a:spcBef>
                          <a:spcPts val="400"/>
                        </a:spcBef>
                        <a:spcAft>
                          <a:spcPts val="0"/>
                        </a:spcAft>
                        <a:buNone/>
                      </a:pPr>
                      <a:r>
                        <a:rPr lang="en-US" dirty="0" err="1">
                          <a:solidFill>
                            <a:srgbClr val="514A40"/>
                          </a:solidFill>
                        </a:rPr>
                        <a:t>Piscapo</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1</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Marketing</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dirty="0">
                          <a:solidFill>
                            <a:srgbClr val="514A40"/>
                          </a:solidFill>
                        </a:rPr>
                        <a:t>3,200</a:t>
                      </a: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400"/>
                        </a:spcBef>
                        <a:spcAft>
                          <a:spcPts val="0"/>
                        </a:spcAft>
                        <a:buNone/>
                      </a:pPr>
                      <a:r>
                        <a:rPr lang="en-US">
                          <a:solidFill>
                            <a:srgbClr val="514A40"/>
                          </a:solidFill>
                        </a:rPr>
                        <a:t>38,400</a:t>
                      </a:r>
                      <a:endParaRPr lang="en-US" dirty="0">
                        <a:solidFill>
                          <a:srgbClr val="514A40"/>
                        </a:solidFill>
                      </a:endParaRPr>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lang="en-CA" dirty="0"/>
                    </a:p>
                  </a:txBody>
                  <a:tcPr marL="91425"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3831371103"/>
                  </a:ext>
                </a:extLst>
              </a:tr>
            </a:tbl>
          </a:graphicData>
        </a:graphic>
      </p:graphicFrame>
    </p:spTree>
    <p:extLst>
      <p:ext uri="{BB962C8B-B14F-4D97-AF65-F5344CB8AC3E}">
        <p14:creationId xmlns:p14="http://schemas.microsoft.com/office/powerpoint/2010/main" val="166237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Effect transition="in" filter="barn(inVertical)">
                                      <p:cBhvr>
                                        <p:cTn id="7" dur="500"/>
                                        <p:tgtEl>
                                          <p:spTgt spid="2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af92f5f-b7de-48a0-8ceb-b2ecdbad9266" xsi:nil="true"/>
    <lcf76f155ced4ddcb4097134ff3c332f xmlns="b02f8d7d-7bea-45ea-802c-6ef2eb648d4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221DD8CB34B44CB6B2CD9B4C5AE2D7" ma:contentTypeVersion="15" ma:contentTypeDescription="Create a new document." ma:contentTypeScope="" ma:versionID="f777e02a9ef43cce4da80024e56b0a1b">
  <xsd:schema xmlns:xsd="http://www.w3.org/2001/XMLSchema" xmlns:xs="http://www.w3.org/2001/XMLSchema" xmlns:p="http://schemas.microsoft.com/office/2006/metadata/properties" xmlns:ns2="b02f8d7d-7bea-45ea-802c-6ef2eb648d45" xmlns:ns3="9af92f5f-b7de-48a0-8ceb-b2ecdbad9266" targetNamespace="http://schemas.microsoft.com/office/2006/metadata/properties" ma:root="true" ma:fieldsID="7eccbabfe7a8ddc2314303d63f186a1b" ns2:_="" ns3:_="">
    <xsd:import namespace="b02f8d7d-7bea-45ea-802c-6ef2eb648d45"/>
    <xsd:import namespace="9af92f5f-b7de-48a0-8ceb-b2ecdbad92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2f8d7d-7bea-45ea-802c-6ef2eb648d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7413a6-e425-463b-b224-a4b5e77e4f1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f92f5f-b7de-48a0-8ceb-b2ecdbad92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893bfe85-6842-4359-8c81-831de79d7612}" ma:internalName="TaxCatchAll" ma:showField="CatchAllData" ma:web="9af92f5f-b7de-48a0-8ceb-b2ecdbad92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AFC637-057C-4162-B282-DCB095AE116A}">
  <ds:schemaRefs>
    <ds:schemaRef ds:uri="http://purl.org/dc/terms/"/>
    <ds:schemaRef ds:uri="http://purl.org/dc/dcmitype/"/>
    <ds:schemaRef ds:uri="http://www.w3.org/XML/1998/namespace"/>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9af92f5f-b7de-48a0-8ceb-b2ecdbad9266"/>
    <ds:schemaRef ds:uri="b02f8d7d-7bea-45ea-802c-6ef2eb648d45"/>
  </ds:schemaRefs>
</ds:datastoreItem>
</file>

<file path=customXml/itemProps2.xml><?xml version="1.0" encoding="utf-8"?>
<ds:datastoreItem xmlns:ds="http://schemas.openxmlformats.org/officeDocument/2006/customXml" ds:itemID="{B0F33B8C-EF61-4BBB-855C-78CB19B09784}">
  <ds:schemaRefs>
    <ds:schemaRef ds:uri="http://schemas.microsoft.com/sharepoint/v3/contenttype/forms"/>
  </ds:schemaRefs>
</ds:datastoreItem>
</file>

<file path=customXml/itemProps3.xml><?xml version="1.0" encoding="utf-8"?>
<ds:datastoreItem xmlns:ds="http://schemas.openxmlformats.org/officeDocument/2006/customXml" ds:itemID="{2FCC5244-C4A7-44C7-A16B-468E985A9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2f8d7d-7bea-45ea-802c-6ef2eb648d45"/>
    <ds:schemaRef ds:uri="9af92f5f-b7de-48a0-8ceb-b2ecdbad92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4908</TotalTime>
  <Words>6946</Words>
  <Application>Microsoft Office PowerPoint</Application>
  <PresentationFormat>On-screen Show (4:3)</PresentationFormat>
  <Paragraphs>2299</Paragraphs>
  <Slides>61</Slides>
  <Notes>60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61</vt:i4>
      </vt:variant>
    </vt:vector>
  </HeadingPairs>
  <TitlesOfParts>
    <vt:vector size="70" baseType="lpstr">
      <vt:lpstr>Source Code Pro</vt:lpstr>
      <vt:lpstr>Times New Roman</vt:lpstr>
      <vt:lpstr>Cambria</vt:lpstr>
      <vt:lpstr>Lato Light</vt:lpstr>
      <vt:lpstr>Noto Sans Symbols</vt:lpstr>
      <vt:lpstr>Arial</vt:lpstr>
      <vt:lpstr>Lato</vt:lpstr>
      <vt:lpstr>Streamline</vt:lpstr>
      <vt:lpstr>Streamline</vt:lpstr>
      <vt:lpstr>Module F.2 - Data Analysis Database Normalization</vt:lpstr>
      <vt:lpstr>In These Slides . . .</vt:lpstr>
      <vt:lpstr>Database Design Impacts</vt:lpstr>
      <vt:lpstr>Database Table Visualization</vt:lpstr>
      <vt:lpstr>Database Table Visualization</vt:lpstr>
      <vt:lpstr>Database Table Visualization</vt:lpstr>
      <vt:lpstr>Database Table Visualization</vt:lpstr>
      <vt:lpstr>Database Table Visualization</vt:lpstr>
      <vt:lpstr>Database Table Snippet</vt:lpstr>
      <vt:lpstr>Normalization - First Normal Form (1NF)</vt:lpstr>
      <vt:lpstr>Normalization - First Normal Form (1NF)</vt:lpstr>
      <vt:lpstr>Database Table Snippet</vt:lpstr>
      <vt:lpstr>Database Normalization</vt:lpstr>
      <vt:lpstr>Normalization - First Normal Form (1NF)</vt:lpstr>
      <vt:lpstr>Normalization Example - 1NF</vt:lpstr>
      <vt:lpstr>Normalization Example - 1NF</vt:lpstr>
      <vt:lpstr>Normalization Example - 1NF</vt:lpstr>
      <vt:lpstr>Normalization - First Normal Form (1NF)</vt:lpstr>
      <vt:lpstr>Normalization - First Normal Form (1NF)</vt:lpstr>
      <vt:lpstr>Normalization - First Normal Form (1NF)</vt:lpstr>
      <vt:lpstr>Normalization - First Normal Form (1NF)</vt:lpstr>
      <vt:lpstr>Normalization - Second Normal Form (2NF)</vt:lpstr>
      <vt:lpstr>Normalization - Second Normal Form (2NF)</vt:lpstr>
      <vt:lpstr>Keyed Attributes vs Non-Key Attributes!</vt:lpstr>
      <vt:lpstr>Functional Dependency</vt:lpstr>
      <vt:lpstr>Partial Functional Dependency</vt:lpstr>
      <vt:lpstr>Partial Functional Dependency</vt:lpstr>
      <vt:lpstr>Partial Functional Dependency</vt:lpstr>
      <vt:lpstr>Normalization - Second Normal Form (2NF)</vt:lpstr>
      <vt:lpstr>Normalization - Second Normal Form (2NF)</vt:lpstr>
      <vt:lpstr>Normalization - Second Normal Form (2NF)</vt:lpstr>
      <vt:lpstr>Normalization - Second Normal Form (2NF)</vt:lpstr>
      <vt:lpstr>Normalization - Second Normal Form (2NF)</vt:lpstr>
      <vt:lpstr>Normalization - Second Normal Form (2NF)</vt:lpstr>
      <vt:lpstr>Normalization - Second Normal Form (2NF)</vt:lpstr>
      <vt:lpstr>Normalization - Second Normal Form (2NF)</vt:lpstr>
      <vt:lpstr>Normalization - Third Normal Form (3NF)</vt:lpstr>
      <vt:lpstr>Derived Dependency (Calculated)</vt:lpstr>
      <vt:lpstr>Normalization - Third Normal Form (3NF)</vt:lpstr>
      <vt:lpstr>Transitive Dependency</vt:lpstr>
      <vt:lpstr>Normalization - Third Normal Form (3NF)</vt:lpstr>
      <vt:lpstr>Normalization - Third Normal Form (3NF)</vt:lpstr>
      <vt:lpstr>Normalization - Third Normal Form (3NF)</vt:lpstr>
      <vt:lpstr>Normalization - Third Normal Form (3NF)</vt:lpstr>
      <vt:lpstr>Database Normalization - Time Anomalies</vt:lpstr>
      <vt:lpstr>Database Normalization - Time Anomalies</vt:lpstr>
      <vt:lpstr>Database Normalization - Time Anomalies</vt:lpstr>
      <vt:lpstr>Normalization - Time Anomalies</vt:lpstr>
      <vt:lpstr>Database Normalization - ERD - Cardinalities</vt:lpstr>
      <vt:lpstr>Database Normalization - ERD - UNIQUEs</vt:lpstr>
      <vt:lpstr>Database Normalization - ERD - UNIQUEs</vt:lpstr>
      <vt:lpstr>Database Normalization - ERD - UNIQUEs</vt:lpstr>
      <vt:lpstr>Database Normalization - ERD - Types/NULLs</vt:lpstr>
      <vt:lpstr>Database Normalization - ERD - Types/NULLs</vt:lpstr>
      <vt:lpstr>Database Normalization - ERD - Table Naming</vt:lpstr>
      <vt:lpstr>Denormalization: Redundancy by design</vt:lpstr>
      <vt:lpstr>Anomalies - Overview</vt:lpstr>
      <vt:lpstr>Normal Forms - Overview</vt:lpstr>
      <vt:lpstr>Dependencies - Overview</vt:lpstr>
      <vt:lpstr>Dependencies -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Normalization</dc:title>
  <dc:creator>Brad Blake Vincelette</dc:creator>
  <cp:lastModifiedBy>Brad Blake Vincelette</cp:lastModifiedBy>
  <cp:revision>67</cp:revision>
  <dcterms:modified xsi:type="dcterms:W3CDTF">2023-11-10T11:47:34Z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0x01010003221DD8CB34B44CB6B2CD9B4C5AE2D7</vt:lpwstr>
  </property>
  <property fmtid="{D5CDD505-2E9C-101B-9397-08002B2CF9AE}" pid="3" name="MediaServiceImageTags">
    <vt:lpwstr/>
  </property>
</Properties>
</file>