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6" r:id="rId5"/>
    <p:sldMasterId id="2147483715" r:id="rId6"/>
    <p:sldMasterId id="2147483723" r:id="rId7"/>
    <p:sldMasterId id="2147483732" r:id="rId8"/>
  </p:sldMasterIdLst>
  <p:sldIdLst>
    <p:sldId id="256" r:id="rId9"/>
    <p:sldId id="257" r:id="rId10"/>
    <p:sldId id="265" r:id="rId11"/>
    <p:sldId id="258" r:id="rId12"/>
    <p:sldId id="259" r:id="rId13"/>
    <p:sldId id="267" r:id="rId14"/>
    <p:sldId id="263" r:id="rId15"/>
    <p:sldId id="260" r:id="rId16"/>
    <p:sldId id="261" r:id="rId17"/>
    <p:sldId id="264" r:id="rId18"/>
    <p:sldId id="262" r:id="rId19"/>
    <p:sldId id="266" r:id="rId20"/>
    <p:sldId id="26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/>
              <a:t>Xilinx Confidential – Internal</a:t>
            </a:r>
          </a:p>
        </p:txBody>
      </p:sp>
      <p:pic>
        <p:nvPicPr>
          <p:cNvPr id="6" name="Picture 1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0663" y="6456363"/>
            <a:ext cx="2133600" cy="3635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2011/7/17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Red 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 dirty="0">
                <a:solidFill>
                  <a:srgbClr val="0094A8"/>
                </a:solidFill>
              </a:rPr>
              <a:t>Xilinx Confidential – Internal • Unpublished Work ©</a:t>
            </a:r>
            <a:r>
              <a:rPr lang="en-US" sz="600" dirty="0">
                <a:solidFill>
                  <a:srgbClr val="0094A8"/>
                </a:solidFill>
              </a:rPr>
              <a:t> </a:t>
            </a:r>
            <a:r>
              <a:rPr lang="en-US" sz="600" b="1" dirty="0">
                <a:solidFill>
                  <a:srgbClr val="0094A8"/>
                </a:solidFill>
              </a:rPr>
              <a:t>Copyright 2010 Xilinx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008CA8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507E2B66-D052-4F0A-9212-458B7C68C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80E1280-B3AB-4E6F-B2AB-F1B75FDEAB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0F3190DC-2BF6-46D1-9DA4-8CA685E0BD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9574F54-B4D3-4654-BCF6-9EDF88E8BC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7F0D264C-EAEF-4C8B-BE01-579C463424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19CC76E6-4438-4BCB-BC4F-2CF2D44931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D07BBE12-A490-4D09-932E-8D9694408B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B48B8527-50B0-4E08-92C1-A72F27DFB6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2F59FAA-7034-4518-9FD0-6F494FD2DF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66A49A90-CA0B-48A6-9E62-6E2B2CD5CE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6ECF2C0-B874-4F5A-8FC7-192660CA4D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DE01A509-1894-4B74-A548-CFCD1D3AC9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186DFD60-9ED7-41AD-9F9D-513032C3B6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A59A6924-3484-4555-A525-0121F496C7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0FC0BED5-2D6E-480A-AECB-A819CB1318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BB507ACB-069F-4BDF-8835-1FB7E13985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191C296D-F03A-448A-A5A9-547D2408CB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8E8AB49-5911-49EF-B3E3-74F323337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F1F9CD8-8709-4DD9-8419-C9BBA17BB8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BA2C0C8F-46AE-4DC7-8319-5233909ACD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E3F0CFA-939A-4E2C-8FC1-FC711D6666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3140075"/>
            <a:ext cx="1943100" cy="2070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140075"/>
            <a:ext cx="5676900" cy="207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65B8567B-B53F-409F-A336-C5637C2597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>
                <a:solidFill>
                  <a:srgbClr val="000000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6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4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FE2B4492-CDD3-43B8-934A-125EB5B6CA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94C81FCD-1C7A-4F02-B20E-29AF399B35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75FB26EB-B7EF-401E-83AF-5D370AC3EF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DA8F929-CDF9-480D-813F-473D9A309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B81959BE-0D57-4AA8-BA05-D627A3F5B7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1588"/>
            <a:ext cx="2895600" cy="214312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Xilinx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" y="6351588"/>
            <a:ext cx="22098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Presentation Name   </a:t>
            </a:r>
            <a:fld id="{FA465D7C-C0E0-49DE-8E0A-1B53F89FFB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Xilinx Confidential – Internal • Unpublished Work ©</a:t>
            </a:r>
            <a:r>
              <a:rPr lang="en-US" sz="600" dirty="0">
                <a:solidFill>
                  <a:srgbClr val="0094A8"/>
                </a:solidFill>
                <a:latin typeface="Arial Narrow" pitchFamily="34" charset="0"/>
              </a:rPr>
              <a:t> </a:t>
            </a: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Copyright 2010 Xilinx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509FE43E-544C-41F7-A6B0-D68E1E128B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>
                <a:solidFill>
                  <a:srgbClr val="000000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6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4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C94B756-E62F-4760-8BA9-C7CCE140F4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075045D-21C7-41A8-BF59-0FA3DDFD9F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5611F5E3-5318-4027-A262-851D731B5A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732D3F65-1379-4702-A10F-1A4DF55ECA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AC4174F1-4448-443A-AD40-4E0DFD16F1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1588"/>
            <a:ext cx="2895600" cy="214312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Xilinx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" y="6351588"/>
            <a:ext cx="22098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Presentation Name   </a:t>
            </a:r>
            <a:fld id="{E2762192-67CA-490B-B3B4-BB2423346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Xilinx Confidential – Internal • Unpublished Work ©</a:t>
            </a:r>
            <a:r>
              <a:rPr lang="en-US" sz="600" dirty="0">
                <a:solidFill>
                  <a:srgbClr val="0094A8"/>
                </a:solidFill>
                <a:latin typeface="Arial Narrow" pitchFamily="34" charset="0"/>
              </a:rPr>
              <a:t> </a:t>
            </a: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Copyright 2010 Xilinx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E9C0920-FDA3-4C10-9A78-A06D671390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>
                <a:solidFill>
                  <a:srgbClr val="000000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6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4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1A41B718-74FA-4473-BD8B-317A51772C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026EC48-E556-43C6-9316-53AADB5E68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26688695-9104-4E1F-9C67-B7D3567EA9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6E48BD9D-055A-4AE8-A3BA-72C5D678D4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1588"/>
            <a:ext cx="2895600" cy="214312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Xilinx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" y="6351588"/>
            <a:ext cx="22098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Presentation Name   </a:t>
            </a:r>
            <a:fld id="{A59A9ACF-5D77-45A9-BF24-D6C6C9F9B8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Xilinx Confidential – Internal • Unpublished Work ©</a:t>
            </a:r>
            <a:r>
              <a:rPr lang="en-US" sz="600" dirty="0">
                <a:solidFill>
                  <a:srgbClr val="0094A8"/>
                </a:solidFill>
                <a:latin typeface="Arial Narrow" pitchFamily="34" charset="0"/>
              </a:rPr>
              <a:t> </a:t>
            </a: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Copyright 2010 Xilinx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5925639-E30F-46BE-A1C3-D0058F9396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>
                <a:solidFill>
                  <a:srgbClr val="000000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6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4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EA36A85-F5F2-4A2B-81AA-0310CE6D5A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4DF49643-ACF9-42A0-BDA0-A28556C820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BCD79603-C25A-4350-B909-853AD05879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3ECC262-9E6D-4E09-AB00-A14D2C4800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FC394D24-52EA-4654-B126-11F3050F18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1588"/>
            <a:ext cx="2895600" cy="214312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Xilinx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" y="6351588"/>
            <a:ext cx="22098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Presentation Name   </a:t>
            </a:r>
            <a:fld id="{39881CA9-3382-4434-B0D3-B28082130C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Xilinx Confidential – Internal • Unpublished Work ©</a:t>
            </a:r>
            <a:r>
              <a:rPr lang="en-US" sz="600" dirty="0">
                <a:solidFill>
                  <a:srgbClr val="0094A8"/>
                </a:solidFill>
                <a:latin typeface="Arial Narrow" pitchFamily="34" charset="0"/>
              </a:rPr>
              <a:t> </a:t>
            </a: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Copyright 2010 Xilinx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D9C6690E-5FB0-48ED-8BED-CFDBE86FD4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600" b="1">
                <a:solidFill>
                  <a:srgbClr val="000000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6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4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54DA124-F275-4BDA-84AA-B9BCE652DD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D5AAB9A-CFCB-4457-BDEB-78D80097C5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745DFCBD-9820-4A5F-B679-1FEB347903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436E211-0ACE-4275-B0BE-002EE0C41E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0454F1E8-5117-4A4E-9815-DE13780398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9063"/>
            <a:ext cx="3886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1588"/>
            <a:ext cx="2895600" cy="214312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Xilinx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" y="6351588"/>
            <a:ext cx="22098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Presentation Name   </a:t>
            </a:r>
            <a:fld id="{E4348640-91A2-41DA-B764-4FB4DDB8AA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Red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Xilinx_Logo_corp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Xilinx Confidential – Internal • Unpublished Work ©</a:t>
            </a:r>
            <a:r>
              <a:rPr lang="en-US" sz="600" dirty="0">
                <a:solidFill>
                  <a:srgbClr val="0094A8"/>
                </a:solidFill>
                <a:latin typeface="Arial Narrow" pitchFamily="34" charset="0"/>
              </a:rPr>
              <a:t> </a:t>
            </a:r>
            <a:r>
              <a:rPr lang="en-US" sz="600" b="1" dirty="0">
                <a:solidFill>
                  <a:srgbClr val="0094A8"/>
                </a:solidFill>
                <a:latin typeface="Arial Narrow" pitchFamily="34" charset="0"/>
              </a:rPr>
              <a:t>Copyright 2010 Xilinx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6248400"/>
            <a:ext cx="8458200" cy="3048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5E2426A-8471-4882-85D4-253FAE8AEC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9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Red Head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</a:rPr>
              <a:t>Xilinx Confidential – Internal • Unpublished Work ©</a:t>
            </a:r>
            <a:r>
              <a:rPr lang="en-US" sz="600">
                <a:solidFill>
                  <a:srgbClr val="0094A8"/>
                </a:solidFill>
              </a:rPr>
              <a:t> </a:t>
            </a:r>
            <a:r>
              <a:rPr lang="en-US" sz="600" b="1">
                <a:solidFill>
                  <a:srgbClr val="0094A8"/>
                </a:solidFill>
              </a:rPr>
              <a:t>Copyright 2009 Xilinx</a:t>
            </a:r>
          </a:p>
        </p:txBody>
      </p:sp>
      <p:pic>
        <p:nvPicPr>
          <p:cNvPr id="1031" name="Picture 25" descr="Xilinx_Logo_corp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 Head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91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128974F1-7836-47FD-9F2F-25D6421C5C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</a:rPr>
              <a:t>Xilinx Confidential – Internal • Unpublished Work ©</a:t>
            </a:r>
            <a:r>
              <a:rPr lang="en-US" sz="600">
                <a:solidFill>
                  <a:srgbClr val="0094A8"/>
                </a:solidFill>
              </a:rPr>
              <a:t> </a:t>
            </a:r>
            <a:r>
              <a:rPr lang="en-US" sz="600" b="1">
                <a:solidFill>
                  <a:srgbClr val="0094A8"/>
                </a:solidFill>
              </a:rPr>
              <a:t>Copyright 2009 Xilinx</a:t>
            </a:r>
          </a:p>
        </p:txBody>
      </p:sp>
      <p:pic>
        <p:nvPicPr>
          <p:cNvPr id="2055" name="Picture 17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114300" indent="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defRPr b="1">
          <a:solidFill>
            <a:schemeClr val="tx2"/>
          </a:solidFill>
          <a:latin typeface="+mn-lt"/>
        </a:defRPr>
      </a:lvl2pPr>
      <a:lvl3pPr marL="228600" indent="6858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redba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140075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243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82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09543B06-B3FA-4237-B9F4-05FA70C0D93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</a:rPr>
              <a:t>Xilinx Confidential – Internal • Unpublished Work ©</a:t>
            </a:r>
            <a:r>
              <a:rPr lang="en-US" sz="600">
                <a:solidFill>
                  <a:srgbClr val="0094A8"/>
                </a:solidFill>
              </a:rPr>
              <a:t> </a:t>
            </a:r>
            <a:r>
              <a:rPr lang="en-US" sz="600" b="1">
                <a:solidFill>
                  <a:srgbClr val="0094A8"/>
                </a:solidFill>
              </a:rPr>
              <a:t>Copyright 2009 Xilinx</a:t>
            </a:r>
          </a:p>
        </p:txBody>
      </p:sp>
      <p:pic>
        <p:nvPicPr>
          <p:cNvPr id="3079" name="Picture 11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 Head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8CA8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5C4E9184-B597-44D7-A3FD-972CBBF8A2C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4103" name="Picture 7" descr="Xilinx_Logo_corp_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19813" y="6508750"/>
            <a:ext cx="180181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008CA8"/>
                </a:solidFill>
                <a:latin typeface="Arial"/>
              </a:rPr>
              <a:t>Published on 02/15/2011</a:t>
            </a:r>
            <a:endParaRPr lang="en-US" sz="1000" dirty="0">
              <a:solidFill>
                <a:srgbClr val="008CA8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d Head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8CA8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ECD5BCA1-D9B6-4698-8761-0CDE119209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5127" name="Picture 7" descr="Xilinx_Logo_corp_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19813" y="6508750"/>
            <a:ext cx="180181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008CA8"/>
                </a:solidFill>
                <a:latin typeface="Arial"/>
              </a:rPr>
              <a:t>Published on 02/15/2011</a:t>
            </a:r>
            <a:endParaRPr lang="en-US" sz="1000" dirty="0">
              <a:solidFill>
                <a:srgbClr val="008CA8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d Heade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8CA8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99CCEDFE-10F3-4ABD-8207-D4DB8CE1C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6151" name="Picture 7" descr="Xilinx_Logo_corp_RGB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19813" y="6508750"/>
            <a:ext cx="180181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008CA8"/>
                </a:solidFill>
                <a:latin typeface="Arial"/>
              </a:rPr>
              <a:t>Published on 02/15/2011</a:t>
            </a:r>
            <a:endParaRPr lang="en-US" sz="1000" dirty="0">
              <a:solidFill>
                <a:srgbClr val="008CA8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d Head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8CA8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E90FB3F5-546C-4C3A-AF42-80AD4CB9D6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7175" name="Picture 7" descr="Xilinx_Logo_corp_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19813" y="6508750"/>
            <a:ext cx="180181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008CA8"/>
                </a:solidFill>
                <a:latin typeface="Arial"/>
              </a:rPr>
              <a:t>Published on 02/15/2011</a:t>
            </a:r>
            <a:endParaRPr lang="en-US" sz="1000" dirty="0">
              <a:solidFill>
                <a:srgbClr val="008CA8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d Head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</a:t>
            </a:r>
            <a:br>
              <a:rPr lang="en-US" altLang="zh-CN" smtClean="0"/>
            </a:br>
            <a:r>
              <a:rPr lang="en-US" altLang="zh-CN" smtClean="0"/>
              <a:t>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8CA8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Page </a:t>
            </a:r>
            <a:fld id="{4E7F6B57-E3FD-4186-A961-EC48A1EEA2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600" b="1">
                <a:solidFill>
                  <a:srgbClr val="0094A8"/>
                </a:solidFill>
                <a:latin typeface="Arial" pitchFamily="34" charset="0"/>
              </a:rPr>
              <a:t>Xilinx Confidential – Internal</a:t>
            </a:r>
          </a:p>
        </p:txBody>
      </p:sp>
      <p:pic>
        <p:nvPicPr>
          <p:cNvPr id="8199" name="Picture 7" descr="Xilinx_Logo_corp_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19813" y="6508750"/>
            <a:ext cx="180181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008CA8"/>
                </a:solidFill>
                <a:latin typeface="Arial"/>
              </a:rPr>
              <a:t>Published on 02/15/2011</a:t>
            </a:r>
            <a:endParaRPr lang="en-US" sz="1000" dirty="0">
              <a:solidFill>
                <a:srgbClr val="008CA8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Lauren </a:t>
            </a:r>
            <a:r>
              <a:rPr lang="en-US" altLang="zh-CN" dirty="0" err="1" smtClean="0"/>
              <a:t>Gao</a:t>
            </a:r>
            <a:endParaRPr lang="en-US" altLang="zh-CN" dirty="0" smtClean="0"/>
          </a:p>
          <a:p>
            <a:r>
              <a:rPr lang="en-US" altLang="zh-CN" dirty="0" err="1" smtClean="0"/>
              <a:t>Comtech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BB Block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Estimation for Two BB Block	</a:t>
            </a:r>
            <a:br>
              <a:rPr lang="en-US" altLang="zh-CN" dirty="0" smtClean="0"/>
            </a:br>
            <a:r>
              <a:rPr lang="en-US" altLang="zh-CN" dirty="0" smtClean="0"/>
              <a:t>(In </a:t>
            </a:r>
            <a:r>
              <a:rPr lang="en-US" altLang="zh-CN" dirty="0" err="1" smtClean="0"/>
              <a:t>PlanAhead</a:t>
            </a:r>
            <a:r>
              <a:rPr lang="en-US" altLang="zh-CN" dirty="0" smtClean="0"/>
              <a:t>, After Synthesis)</a:t>
            </a:r>
            <a:endParaRPr lang="zh-CN" altLang="en-US" dirty="0"/>
          </a:p>
        </p:txBody>
      </p:sp>
      <p:pic>
        <p:nvPicPr>
          <p:cNvPr id="1026" name="Picture 2" descr="E:\Data\Design\BB\BB\two_bb_b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96752"/>
            <a:ext cx="4608512" cy="5016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 Hierarchy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4464496" cy="26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47664" y="471585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bb_sym</a:t>
            </a:r>
            <a:r>
              <a:rPr lang="en-US" altLang="zh-CN" sz="2000" dirty="0" smtClean="0">
                <a:solidFill>
                  <a:srgbClr val="FF0000"/>
                </a:solidFill>
              </a:rPr>
              <a:t>: Generate Pseudo-random QAM256 Symbol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2620888"/>
          </a:xfrm>
        </p:spPr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Sumavision</a:t>
            </a:r>
            <a:r>
              <a:rPr lang="en-US" altLang="zh-CN" dirty="0" smtClean="0"/>
              <a:t> 24 Channels with two BB Blocks. One supports 16 channels and the other supports 8 channels. But both have the same architecture.</a:t>
            </a:r>
          </a:p>
          <a:p>
            <a:r>
              <a:rPr lang="en-US" altLang="zh-CN" dirty="0" smtClean="0"/>
              <a:t>In </a:t>
            </a:r>
            <a:r>
              <a:rPr lang="en-US" altLang="zh-CN" dirty="0" err="1" smtClean="0"/>
              <a:t>PlanAhead</a:t>
            </a:r>
            <a:r>
              <a:rPr lang="en-US" altLang="zh-CN" dirty="0" smtClean="0"/>
              <a:t>, Make pin assignments by auto-place I/O ports.</a:t>
            </a:r>
          </a:p>
          <a:p>
            <a:r>
              <a:rPr lang="en-US" altLang="zh-CN" dirty="0" smtClean="0"/>
              <a:t>In </a:t>
            </a:r>
            <a:r>
              <a:rPr lang="en-US" altLang="zh-CN" dirty="0" err="1" smtClean="0"/>
              <a:t>ucf</a:t>
            </a:r>
            <a:r>
              <a:rPr lang="en-US" altLang="zh-CN" dirty="0" smtClean="0"/>
              <a:t>, only set global clock period constraint, 2.5 ns (400MHz)</a:t>
            </a:r>
          </a:p>
          <a:p>
            <a:r>
              <a:rPr lang="en-US" altLang="zh-CN" dirty="0" smtClean="0"/>
              <a:t>After par, the timing report indicates the timing is closure with 2.5 ns.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50912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If combine the BB block with the rest blocks, we should make a good pin assignments and  area group for the critical blocks to make timing closure.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Utilization after PAR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Number </a:t>
            </a:r>
            <a:r>
              <a:rPr lang="en-US" altLang="zh-CN" dirty="0" smtClean="0"/>
              <a:t>of occupied Slices:  2,122 out of  11,640   18%</a:t>
            </a:r>
          </a:p>
          <a:p>
            <a:r>
              <a:rPr lang="en-US" altLang="zh-CN" dirty="0" smtClean="0"/>
              <a:t>Number </a:t>
            </a:r>
            <a:r>
              <a:rPr lang="en-US" altLang="zh-CN" dirty="0" smtClean="0"/>
              <a:t>of DSP48E1s: 32 out of     288   11%</a:t>
            </a:r>
          </a:p>
          <a:p>
            <a:r>
              <a:rPr lang="en-US" altLang="zh-CN" dirty="0" smtClean="0"/>
              <a:t>Number of RAMB36E1/FIFO36E1s:   32 out of     156   20%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RTL Hierarchy for One BB Block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17614"/>
            <a:ext cx="7701587" cy="25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BB Block for </a:t>
            </a:r>
            <a:r>
              <a:rPr lang="en-US" altLang="zh-CN" dirty="0" err="1" smtClean="0"/>
              <a:t>Sumavision</a:t>
            </a:r>
            <a:r>
              <a:rPr lang="en-US" altLang="zh-CN" dirty="0" smtClean="0"/>
              <a:t> 24 Channels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26469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SRRC Performance</a:t>
            </a:r>
            <a:br>
              <a:rPr lang="en-US" altLang="zh-CN" dirty="0" smtClean="0"/>
            </a:br>
            <a:r>
              <a:rPr lang="en-US" altLang="zh-CN" dirty="0" smtClean="0"/>
              <a:t>C_SRRC_12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6101"/>
            <a:ext cx="9042741" cy="443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SRRC Performance</a:t>
            </a:r>
            <a:br>
              <a:rPr lang="en-US" altLang="zh-CN" dirty="0" smtClean="0"/>
            </a:br>
            <a:r>
              <a:rPr lang="en-US" altLang="zh-CN" dirty="0" smtClean="0"/>
              <a:t>C_SRRC_18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677922"/>
            <a:ext cx="9145016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SRRC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sets of filter coefficients for SRRC in the design. One is C_SRRC_12 and the other is C_SRRC_18.</a:t>
            </a:r>
          </a:p>
          <a:p>
            <a:r>
              <a:rPr lang="en-US" altLang="zh-CN" dirty="0" smtClean="0"/>
              <a:t>In my opinion, only one of them is enough for </a:t>
            </a:r>
            <a:r>
              <a:rPr lang="en-US" altLang="zh-CN" dirty="0" err="1" smtClean="0"/>
              <a:t>Sumavision</a:t>
            </a:r>
            <a:r>
              <a:rPr lang="en-US" altLang="zh-CN" dirty="0" smtClean="0"/>
              <a:t>. Because the coefficients will occupy many SLICEM, it is helpful to select one of them as the final coefficient.</a:t>
            </a:r>
          </a:p>
          <a:p>
            <a:r>
              <a:rPr lang="en-US" altLang="zh-CN" dirty="0" smtClean="0"/>
              <a:t>In fact, according to simulation result analysis, only one set of coefficient is used in the design.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SRRC Output </a:t>
            </a:r>
            <a:br>
              <a:rPr lang="en-US" altLang="zh-CN" dirty="0" smtClean="0"/>
            </a:br>
            <a:r>
              <a:rPr lang="en-US" altLang="zh-CN" dirty="0" smtClean="0"/>
              <a:t>Frequency </a:t>
            </a:r>
            <a:r>
              <a:rPr lang="en-US" altLang="zh-CN" dirty="0" err="1" smtClean="0"/>
              <a:t>Domai</a:t>
            </a:r>
            <a:r>
              <a:rPr lang="en-US" altLang="zh-CN" dirty="0" smtClean="0"/>
              <a:t> with Blackman window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128792" cy="534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Delay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BDelay.vhd</a:t>
            </a:r>
          </a:p>
          <a:p>
            <a:r>
              <a:rPr lang="en-US" altLang="zh-CN" dirty="0" smtClean="0"/>
              <a:t>UDelay.vhd</a:t>
            </a:r>
          </a:p>
          <a:p>
            <a:r>
              <a:rPr lang="en-US" altLang="zh-CN" dirty="0" smtClean="0"/>
              <a:t>Delay.vhd</a:t>
            </a:r>
          </a:p>
          <a:p>
            <a:r>
              <a:rPr lang="en-US" altLang="zh-CN" dirty="0" smtClean="0"/>
              <a:t>All the delay unit has the same function. That is to delay the input data with predefined clock period.</a:t>
            </a:r>
          </a:p>
          <a:p>
            <a:r>
              <a:rPr lang="en-US" altLang="zh-CN" dirty="0" smtClean="0"/>
              <a:t>The parameter “SIZE” determines the delay taps.</a:t>
            </a:r>
          </a:p>
          <a:p>
            <a:r>
              <a:rPr lang="en-US" altLang="zh-CN" dirty="0" err="1" smtClean="0"/>
              <a:t>BDelay</a:t>
            </a:r>
            <a:r>
              <a:rPr lang="en-US" altLang="zh-CN" dirty="0" smtClean="0"/>
              <a:t>: input data type =&gt;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r>
              <a:rPr lang="en-US" altLang="zh-CN" dirty="0" err="1" smtClean="0"/>
              <a:t>UDelay</a:t>
            </a:r>
            <a:r>
              <a:rPr lang="en-US" altLang="zh-CN" dirty="0" smtClean="0"/>
              <a:t>: input data type =&gt; unsigned</a:t>
            </a:r>
          </a:p>
          <a:p>
            <a:r>
              <a:rPr lang="en-US" altLang="zh-CN" dirty="0" smtClean="0"/>
              <a:t>Delay  :  input data type =&gt; </a:t>
            </a:r>
            <a:r>
              <a:rPr lang="en-US" altLang="zh-CN" dirty="0" err="1" smtClean="0"/>
              <a:t>std_logic_vector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Estimation for One BB Block</a:t>
            </a:r>
            <a:br>
              <a:rPr lang="en-US" altLang="zh-CN" dirty="0" smtClean="0"/>
            </a:br>
            <a:r>
              <a:rPr lang="en-US" altLang="zh-CN" dirty="0" smtClean="0"/>
              <a:t>(In </a:t>
            </a:r>
            <a:r>
              <a:rPr lang="en-US" altLang="zh-CN" dirty="0" err="1" smtClean="0"/>
              <a:t>PlanAhead</a:t>
            </a:r>
            <a:r>
              <a:rPr lang="en-US" altLang="zh-CN" dirty="0" smtClean="0"/>
              <a:t> after Elaborate)</a:t>
            </a:r>
            <a:endParaRPr lang="zh-CN" altLang="en-US" dirty="0"/>
          </a:p>
        </p:txBody>
      </p:sp>
      <p:pic>
        <p:nvPicPr>
          <p:cNvPr id="4098" name="Picture 2" descr="C:\Users\yjgao\Desktop\BB\BB_Res_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44588"/>
            <a:ext cx="4680520" cy="4792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ght Design - Paragraph Text">
  <a:themeElements>
    <a:clrScheme name="Light Design - Paragraph Tex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Light Design - Paragraph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Design - Paragraph Tex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- Paragraph Tex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- Paragraph Tex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ransitions">
  <a:themeElements>
    <a:clrScheme name="Transitions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Transi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ansitions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nsitions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nsitions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ight Design">
  <a:themeElements>
    <a:clrScheme name="xilinx with blue links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0070C0"/>
      </a:hlink>
      <a:folHlink>
        <a:srgbClr val="8B8D09"/>
      </a:folHlink>
    </a:clrScheme>
    <a:fontScheme name="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ight Design">
  <a:themeElements>
    <a:clrScheme name="xilinx with blue links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0070C0"/>
      </a:hlink>
      <a:folHlink>
        <a:srgbClr val="8B8D09"/>
      </a:folHlink>
    </a:clrScheme>
    <a:fontScheme name="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Light Design">
  <a:themeElements>
    <a:clrScheme name="xilinx with blue links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0070C0"/>
      </a:hlink>
      <a:folHlink>
        <a:srgbClr val="8B8D09"/>
      </a:folHlink>
    </a:clrScheme>
    <a:fontScheme name="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Light Design">
  <a:themeElements>
    <a:clrScheme name="xilinx with blue links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0070C0"/>
      </a:hlink>
      <a:folHlink>
        <a:srgbClr val="8B8D09"/>
      </a:folHlink>
    </a:clrScheme>
    <a:fontScheme name="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Light Design">
  <a:themeElements>
    <a:clrScheme name="xilinx with blue links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0070C0"/>
      </a:hlink>
      <a:folHlink>
        <a:srgbClr val="8B8D09"/>
      </a:folHlink>
    </a:clrScheme>
    <a:fontScheme name="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Xilinx</Template>
  <TotalTime>164</TotalTime>
  <Words>313</Words>
  <Application>Microsoft Office PowerPoint</Application>
  <PresentationFormat>全屏显示(4:3)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Xilinx</vt:lpstr>
      <vt:lpstr>Light Design - Paragraph Text</vt:lpstr>
      <vt:lpstr>Transitions</vt:lpstr>
      <vt:lpstr>Light Design</vt:lpstr>
      <vt:lpstr>1_Light Design</vt:lpstr>
      <vt:lpstr>2_Light Design</vt:lpstr>
      <vt:lpstr>3_Light Design</vt:lpstr>
      <vt:lpstr>4_Light Design</vt:lpstr>
      <vt:lpstr>BB Block</vt:lpstr>
      <vt:lpstr>RTL Hierarchy for One BB Block</vt:lpstr>
      <vt:lpstr>BB Block for Sumavision 24 Channels</vt:lpstr>
      <vt:lpstr>SRRC Performance C_SRRC_12</vt:lpstr>
      <vt:lpstr>SRRC Performance C_SRRC_18</vt:lpstr>
      <vt:lpstr>SRRC Coefficients</vt:lpstr>
      <vt:lpstr>SRRC Output  Frequency Domai with Blackman window</vt:lpstr>
      <vt:lpstr>Delay Unit</vt:lpstr>
      <vt:lpstr>Resource Estimation for One BB Block (In PlanAhead after Elaborate)</vt:lpstr>
      <vt:lpstr>Resource Estimation for Two BB Block  (In PlanAhead, After Synthesis)</vt:lpstr>
      <vt:lpstr>Simulation Hierarchy</vt:lpstr>
      <vt:lpstr>Timing</vt:lpstr>
      <vt:lpstr>Resource Utilization after PAR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 Block</dc:title>
  <dc:creator>yjgao</dc:creator>
  <cp:lastModifiedBy>laurengao</cp:lastModifiedBy>
  <cp:revision>27</cp:revision>
  <dcterms:created xsi:type="dcterms:W3CDTF">2011-07-08T06:53:56Z</dcterms:created>
  <dcterms:modified xsi:type="dcterms:W3CDTF">2011-07-17T02:27:34Z</dcterms:modified>
</cp:coreProperties>
</file>