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94" r:id="rId2"/>
    <p:sldId id="257" r:id="rId3"/>
    <p:sldId id="258" r:id="rId4"/>
    <p:sldId id="259" r:id="rId5"/>
    <p:sldId id="260" r:id="rId6"/>
    <p:sldId id="261" r:id="rId7"/>
    <p:sldId id="368" r:id="rId8"/>
    <p:sldId id="263" r:id="rId9"/>
    <p:sldId id="264" r:id="rId10"/>
    <p:sldId id="265" r:id="rId11"/>
    <p:sldId id="266" r:id="rId12"/>
    <p:sldId id="369" r:id="rId13"/>
    <p:sldId id="370" r:id="rId14"/>
    <p:sldId id="371" r:id="rId15"/>
    <p:sldId id="372" r:id="rId16"/>
    <p:sldId id="373" r:id="rId17"/>
    <p:sldId id="267" r:id="rId18"/>
    <p:sldId id="268" r:id="rId19"/>
    <p:sldId id="270" r:id="rId20"/>
    <p:sldId id="271" r:id="rId21"/>
    <p:sldId id="273" r:id="rId22"/>
    <p:sldId id="275" r:id="rId23"/>
    <p:sldId id="276" r:id="rId24"/>
    <p:sldId id="277" r:id="rId25"/>
    <p:sldId id="278" r:id="rId26"/>
    <p:sldId id="279" r:id="rId27"/>
    <p:sldId id="280" r:id="rId28"/>
    <p:sldId id="374" r:id="rId29"/>
    <p:sldId id="282" r:id="rId30"/>
    <p:sldId id="283" r:id="rId31"/>
    <p:sldId id="284" r:id="rId32"/>
    <p:sldId id="285" r:id="rId33"/>
    <p:sldId id="332" r:id="rId34"/>
    <p:sldId id="335" r:id="rId35"/>
    <p:sldId id="337" r:id="rId36"/>
    <p:sldId id="338" r:id="rId37"/>
    <p:sldId id="340" r:id="rId38"/>
    <p:sldId id="345" r:id="rId39"/>
    <p:sldId id="348" r:id="rId40"/>
    <p:sldId id="352" r:id="rId41"/>
    <p:sldId id="355" r:id="rId42"/>
    <p:sldId id="358" r:id="rId43"/>
    <p:sldId id="286" r:id="rId44"/>
    <p:sldId id="288" r:id="rId45"/>
    <p:sldId id="289" r:id="rId46"/>
    <p:sldId id="291" r:id="rId4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78" d="100"/>
          <a:sy n="78" d="100"/>
        </p:scale>
        <p:origin x="1594" y="3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6/18/2025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6/18/2025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6/18/2025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6/18/2025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6/18/2025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6/18/2025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6/18/2025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6/18/2025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6/18/2025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6/18/2025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6/18/2025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6/18/2025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D5CD925-3799-B99D-8711-A051BA8412E9}"/>
              </a:ext>
            </a:extLst>
          </p:cNvPr>
          <p:cNvSpPr txBox="1">
            <a:spLocks/>
          </p:cNvSpPr>
          <p:nvPr/>
        </p:nvSpPr>
        <p:spPr>
          <a:xfrm>
            <a:off x="685800" y="2130425"/>
            <a:ext cx="7772400" cy="1470025"/>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just">
              <a:lnSpc>
                <a:spcPct val="130000"/>
              </a:lnSpc>
              <a:spcBef>
                <a:spcPts val="600"/>
              </a:spcBef>
              <a:spcAft>
                <a:spcPts val="600"/>
              </a:spcAft>
            </a:pPr>
            <a:r>
              <a:rPr lang="en-US" b="1"/>
              <a:t>Sameer Africa PLC</a:t>
            </a:r>
            <a:endParaRPr lang="en-US" b="1" dirty="0"/>
          </a:p>
        </p:txBody>
      </p:sp>
      <p:sp>
        <p:nvSpPr>
          <p:cNvPr id="5" name="Subtitle 2">
            <a:extLst>
              <a:ext uri="{FF2B5EF4-FFF2-40B4-BE49-F238E27FC236}">
                <a16:creationId xmlns:a16="http://schemas.microsoft.com/office/drawing/2014/main" id="{E077C512-E3BB-DCED-94C5-E6017A6E3656}"/>
              </a:ext>
            </a:extLst>
          </p:cNvPr>
          <p:cNvSpPr txBox="1">
            <a:spLocks/>
          </p:cNvSpPr>
          <p:nvPr/>
        </p:nvSpPr>
        <p:spPr>
          <a:xfrm>
            <a:off x="1371600" y="3886200"/>
            <a:ext cx="6400800" cy="1752600"/>
          </a:xfrm>
          <a:prstGeom prst="rect">
            <a:avLst/>
          </a:prstGeom>
        </p:spPr>
        <p:txBody>
          <a:bodyPr vert="horz" lIns="91440" tIns="45720" rIns="91440" bIns="45720" rtlCol="0">
            <a:normAutofit fontScale="8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just">
              <a:lnSpc>
                <a:spcPct val="130000"/>
              </a:lnSpc>
              <a:spcBef>
                <a:spcPts val="600"/>
              </a:spcBef>
              <a:spcAft>
                <a:spcPts val="600"/>
              </a:spcAft>
              <a:buNone/>
            </a:pPr>
            <a:r>
              <a:rPr lang="en-US" b="1" dirty="0"/>
              <a:t>56th Annual General Meeting</a:t>
            </a:r>
          </a:p>
          <a:p>
            <a:pPr marL="0" indent="0" algn="just">
              <a:lnSpc>
                <a:spcPct val="130000"/>
              </a:lnSpc>
              <a:spcBef>
                <a:spcPts val="600"/>
              </a:spcBef>
              <a:spcAft>
                <a:spcPts val="600"/>
              </a:spcAft>
              <a:buNone/>
            </a:pPr>
            <a:r>
              <a:rPr lang="en-US" b="1" dirty="0"/>
              <a:t>Chairman's Aide Memoire</a:t>
            </a:r>
          </a:p>
          <a:p>
            <a:pPr marL="0" indent="0" algn="just">
              <a:lnSpc>
                <a:spcPct val="130000"/>
              </a:lnSpc>
              <a:spcBef>
                <a:spcPts val="600"/>
              </a:spcBef>
              <a:spcAft>
                <a:spcPts val="600"/>
              </a:spcAft>
              <a:buNone/>
            </a:pPr>
            <a:r>
              <a:rPr lang="en-US" b="1" dirty="0"/>
              <a:t>19th June 2025</a:t>
            </a:r>
          </a:p>
        </p:txBody>
      </p:sp>
      <p:pic>
        <p:nvPicPr>
          <p:cNvPr id="6" name="Picture 5" descr="sameer logo.png">
            <a:extLst>
              <a:ext uri="{FF2B5EF4-FFF2-40B4-BE49-F238E27FC236}">
                <a16:creationId xmlns:a16="http://schemas.microsoft.com/office/drawing/2014/main" id="{6ADD5E0F-A9AE-6D7C-D3DF-ED72820F6A25}"/>
              </a:ext>
            </a:extLst>
          </p:cNvPr>
          <p:cNvPicPr>
            <a:picLocks noChangeAspect="1"/>
          </p:cNvPicPr>
          <p:nvPr/>
        </p:nvPicPr>
        <p:blipFill>
          <a:blip r:embed="rId2"/>
          <a:stretch>
            <a:fillRect/>
          </a:stretch>
        </p:blipFill>
        <p:spPr>
          <a:xfrm>
            <a:off x="7863840" y="91440"/>
            <a:ext cx="1097280" cy="548640"/>
          </a:xfrm>
          <a:prstGeom prst="rect">
            <a:avLst/>
          </a:prstGeom>
        </p:spPr>
      </p:pic>
      <p:sp>
        <p:nvSpPr>
          <p:cNvPr id="7" name="Rectangle 6">
            <a:extLst>
              <a:ext uri="{FF2B5EF4-FFF2-40B4-BE49-F238E27FC236}">
                <a16:creationId xmlns:a16="http://schemas.microsoft.com/office/drawing/2014/main" id="{550769CF-40D9-1ABB-CA24-3F07D51F5FB8}"/>
              </a:ext>
            </a:extLst>
          </p:cNvPr>
          <p:cNvSpPr/>
          <p:nvPr/>
        </p:nvSpPr>
        <p:spPr>
          <a:xfrm>
            <a:off x="0" y="0"/>
            <a:ext cx="9144000" cy="6858000"/>
          </a:xfrm>
          <a:prstGeom prst="rect">
            <a:avLst/>
          </a:prstGeom>
          <a:noFill/>
          <a:ln w="36576"/>
        </p:spPr>
        <p:style>
          <a:lnRef idx="1">
            <a:schemeClr val="accent1"/>
          </a:lnRef>
          <a:fillRef idx="3">
            <a:schemeClr val="accent1"/>
          </a:fillRef>
          <a:effectRef idx="2">
            <a:schemeClr val="accent1"/>
          </a:effectRef>
          <a:fontRef idx="minor">
            <a:schemeClr val="lt1"/>
          </a:fontRef>
        </p:style>
        <p:txBody>
          <a:bodyPr rtlCol="0" anchor="ctr"/>
          <a:lstStyle/>
          <a:p>
            <a:pPr algn="just">
              <a:lnSpc>
                <a:spcPct val="130000"/>
              </a:lnSpc>
              <a:spcBef>
                <a:spcPts val="600"/>
              </a:spcBef>
              <a:spcAft>
                <a:spcPts val="600"/>
              </a:spcAft>
            </a:pPr>
            <a:endParaRPr/>
          </a:p>
        </p:txBody>
      </p:sp>
      <p:pic>
        <p:nvPicPr>
          <p:cNvPr id="8" name="Picture 7" descr="a693182b-eb8d-4b02-90d5-5b60b3ef0711.png"/>
          <p:cNvPicPr>
            <a:picLocks noChangeAspect="1"/>
          </p:cNvPicPr>
          <p:nvPr/>
        </p:nvPicPr>
        <p:blipFill>
          <a:blip r:embed="rId3"/>
          <a:stretch>
            <a:fillRect/>
          </a:stretch>
        </p:blipFill>
        <p:spPr>
          <a:xfrm>
            <a:off x="7955280" y="91440"/>
            <a:ext cx="1005840" cy="502920"/>
          </a:xfrm>
          <a:prstGeom prst="rect">
            <a:avLst/>
          </a:prstGeom>
        </p:spPr>
      </p:pic>
      <p:sp>
        <p:nvSpPr>
          <p:cNvPr id="9" name="Rectangle 8"/>
          <p:cNvSpPr/>
          <p:nvPr/>
        </p:nvSpPr>
        <p:spPr>
          <a:xfrm>
            <a:off x="0" y="0"/>
            <a:ext cx="9144000" cy="6858000"/>
          </a:xfrm>
          <a:prstGeom prst="rect">
            <a:avLst/>
          </a:prstGeom>
          <a:noFill/>
          <a:ln w="27432">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Tree>
    <p:extLst>
      <p:ext uri="{BB962C8B-B14F-4D97-AF65-F5344CB8AC3E}">
        <p14:creationId xmlns:p14="http://schemas.microsoft.com/office/powerpoint/2010/main" val="30082687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i="1" dirty="0"/>
              <a:t>Here with me on this live stream are: </a:t>
            </a:r>
            <a:endParaRPr lang="en-KE" dirty="0"/>
          </a:p>
          <a:p>
            <a:pPr lvl="0"/>
            <a:r>
              <a:rPr lang="en-US" i="1" dirty="0"/>
              <a:t>Mr. John Mugo - Managing Director</a:t>
            </a:r>
            <a:endParaRPr lang="en-KE" dirty="0"/>
          </a:p>
          <a:p>
            <a:pPr lvl="0"/>
            <a:r>
              <a:rPr lang="en-US" i="1" dirty="0"/>
              <a:t>Ms. Millicent Ngetich - Company Secretary</a:t>
            </a:r>
            <a:endParaRPr lang="en-KE" dirty="0"/>
          </a:p>
          <a:p>
            <a:r>
              <a:rPr lang="en-US" dirty="0"/>
              <a:t>Mr. Elvis Ogeto</a:t>
            </a:r>
            <a:r>
              <a:rPr lang="en-US" b="1" dirty="0"/>
              <a:t> </a:t>
            </a:r>
            <a:r>
              <a:rPr lang="en-US" i="1" dirty="0"/>
              <a:t>- Audit Partner </a:t>
            </a:r>
            <a:r>
              <a:rPr lang="en-US" dirty="0"/>
              <a:t>RSM East Africa LLP</a:t>
            </a:r>
            <a:r>
              <a:rPr lang="en-US" i="1" dirty="0"/>
              <a:t> - our external auditors.</a:t>
            </a:r>
            <a:endParaRPr dirty="0"/>
          </a:p>
        </p:txBody>
      </p:sp>
      <p:pic>
        <p:nvPicPr>
          <p:cNvPr id="4" name="Picture 3" descr="a693182b-eb8d-4b02-90d5-5b60b3ef0711.png"/>
          <p:cNvPicPr>
            <a:picLocks noChangeAspect="1"/>
          </p:cNvPicPr>
          <p:nvPr/>
        </p:nvPicPr>
        <p:blipFill>
          <a:blip r:embed="rId2"/>
          <a:stretch>
            <a:fillRect/>
          </a:stretch>
        </p:blipFill>
        <p:spPr>
          <a:xfrm>
            <a:off x="7955280" y="91440"/>
            <a:ext cx="1005840" cy="502920"/>
          </a:xfrm>
          <a:prstGeom prst="rect">
            <a:avLst/>
          </a:prstGeom>
        </p:spPr>
      </p:pic>
      <p:sp>
        <p:nvSpPr>
          <p:cNvPr id="5" name="Rectangle 4"/>
          <p:cNvSpPr/>
          <p:nvPr/>
        </p:nvSpPr>
        <p:spPr>
          <a:xfrm>
            <a:off x="0" y="0"/>
            <a:ext cx="9144000" cy="6858000"/>
          </a:xfrm>
          <a:prstGeom prst="rect">
            <a:avLst/>
          </a:prstGeom>
          <a:noFill/>
          <a:ln w="27432">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95400"/>
            <a:ext cx="8229600" cy="4525963"/>
          </a:xfrm>
        </p:spPr>
        <p:txBody>
          <a:bodyPr/>
          <a:lstStyle/>
          <a:p>
            <a:pPr marL="0" indent="0" algn="just">
              <a:lnSpc>
                <a:spcPct val="130000"/>
              </a:lnSpc>
              <a:spcBef>
                <a:spcPts val="600"/>
              </a:spcBef>
              <a:spcAft>
                <a:spcPts val="600"/>
              </a:spcAft>
              <a:buNone/>
            </a:pPr>
            <a:r>
              <a:rPr lang="en-US" dirty="0">
                <a:highlight>
                  <a:srgbClr val="FFFF00"/>
                </a:highlight>
              </a:rPr>
              <a:t>Notice and Agenda of the meeting</a:t>
            </a:r>
          </a:p>
          <a:p>
            <a:pPr marL="0" indent="0" algn="just">
              <a:lnSpc>
                <a:spcPct val="130000"/>
              </a:lnSpc>
              <a:spcBef>
                <a:spcPts val="600"/>
              </a:spcBef>
              <a:spcAft>
                <a:spcPts val="600"/>
              </a:spcAft>
              <a:buNone/>
            </a:pPr>
            <a:r>
              <a:rPr dirty="0"/>
              <a:t>I now invite the Company Secretary, Ms. Millicent Ngetich, to read the Notice convening the meeting.</a:t>
            </a:r>
          </a:p>
        </p:txBody>
      </p:sp>
      <p:pic>
        <p:nvPicPr>
          <p:cNvPr id="4" name="Picture 3" descr="a693182b-eb8d-4b02-90d5-5b60b3ef0711.png"/>
          <p:cNvPicPr>
            <a:picLocks noChangeAspect="1"/>
          </p:cNvPicPr>
          <p:nvPr/>
        </p:nvPicPr>
        <p:blipFill>
          <a:blip r:embed="rId2"/>
          <a:stretch>
            <a:fillRect/>
          </a:stretch>
        </p:blipFill>
        <p:spPr>
          <a:xfrm>
            <a:off x="7955280" y="91440"/>
            <a:ext cx="1005840" cy="502920"/>
          </a:xfrm>
          <a:prstGeom prst="rect">
            <a:avLst/>
          </a:prstGeom>
        </p:spPr>
      </p:pic>
      <p:sp>
        <p:nvSpPr>
          <p:cNvPr id="5" name="Rectangle 4"/>
          <p:cNvSpPr/>
          <p:nvPr/>
        </p:nvSpPr>
        <p:spPr>
          <a:xfrm>
            <a:off x="0" y="0"/>
            <a:ext cx="9144000" cy="6858000"/>
          </a:xfrm>
          <a:prstGeom prst="rect">
            <a:avLst/>
          </a:prstGeom>
          <a:noFill/>
          <a:ln w="27432">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E9AF9A-64B5-C468-D482-2EB82CFE0382}"/>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4035009-69CB-A7A9-E43E-54FDD04F02C7}"/>
              </a:ext>
            </a:extLst>
          </p:cNvPr>
          <p:cNvSpPr>
            <a:spLocks noGrp="1"/>
          </p:cNvSpPr>
          <p:nvPr>
            <p:ph idx="1"/>
          </p:nvPr>
        </p:nvSpPr>
        <p:spPr>
          <a:xfrm>
            <a:off x="457200" y="904568"/>
            <a:ext cx="8323006" cy="5279922"/>
          </a:xfrm>
        </p:spPr>
        <p:txBody>
          <a:bodyPr>
            <a:normAutofit fontScale="70000" lnSpcReduction="20000"/>
          </a:bodyPr>
          <a:lstStyle/>
          <a:p>
            <a:pPr marL="0" indent="0" algn="just">
              <a:lnSpc>
                <a:spcPct val="130000"/>
              </a:lnSpc>
              <a:spcBef>
                <a:spcPts val="600"/>
              </a:spcBef>
              <a:spcAft>
                <a:spcPts val="600"/>
              </a:spcAft>
              <a:buNone/>
            </a:pPr>
            <a:r>
              <a:rPr lang="en-US" b="1" dirty="0">
                <a:highlight>
                  <a:srgbClr val="FF0000"/>
                </a:highlight>
              </a:rPr>
              <a:t>COMPANY SECRETARY </a:t>
            </a:r>
          </a:p>
          <a:p>
            <a:pPr marL="0" indent="0">
              <a:buNone/>
            </a:pPr>
            <a:r>
              <a:rPr lang="en-GB" dirty="0"/>
              <a:t>Shareholders, the Notice of the Annual General Meeting was published on </a:t>
            </a:r>
            <a:r>
              <a:rPr lang="en-GB" b="1" u="sng" dirty="0"/>
              <a:t>28</a:t>
            </a:r>
            <a:r>
              <a:rPr lang="en-GB" b="1" u="sng" baseline="30000" dirty="0"/>
              <a:t>th</a:t>
            </a:r>
            <a:r>
              <a:rPr lang="en-GB" b="1" u="sng" dirty="0"/>
              <a:t> May 2025</a:t>
            </a:r>
            <a:r>
              <a:rPr lang="en-GB" dirty="0"/>
              <a:t> in the Daily Nation newspaper, the Company’s website and shareholders have also been able to access the same upon request via USSD as well as on your livestream link under the Packs module. I will now proceed to read the notice and agenda of the meeting.</a:t>
            </a:r>
            <a:endParaRPr lang="en-KE" dirty="0"/>
          </a:p>
          <a:p>
            <a:pPr marL="0" indent="0">
              <a:buNone/>
            </a:pPr>
            <a:r>
              <a:rPr lang="en-US" b="1" dirty="0"/>
              <a:t> </a:t>
            </a:r>
            <a:endParaRPr lang="en-KE" dirty="0"/>
          </a:p>
          <a:p>
            <a:pPr marL="0" indent="0">
              <a:buNone/>
            </a:pPr>
            <a:r>
              <a:rPr lang="en-US" b="1" u="sng" dirty="0"/>
              <a:t>NOTICE IS HEREBY GIVEN that the 56th Annual General Meeting (AGM) of the Shareholders of Sameer Africa PLC will be held on Thursday 19</a:t>
            </a:r>
            <a:r>
              <a:rPr lang="en-US" b="1" u="sng" baseline="30000" dirty="0"/>
              <a:t>th</a:t>
            </a:r>
            <a:r>
              <a:rPr lang="en-US" b="1" u="sng" dirty="0"/>
              <a:t> June 2025 starting at 10.00 a.m. in the manner set out in the notes to transact the following business:</a:t>
            </a:r>
            <a:endParaRPr lang="en-KE" dirty="0"/>
          </a:p>
          <a:p>
            <a:pPr marL="0" indent="0">
              <a:buNone/>
            </a:pPr>
            <a:endParaRPr lang="en-KE" dirty="0"/>
          </a:p>
          <a:p>
            <a:pPr marL="0" indent="0">
              <a:buNone/>
            </a:pPr>
            <a:r>
              <a:rPr lang="en-US" dirty="0"/>
              <a:t>The first Agenda is to read the notice convening the meeting and determine if a quorum is present, which we have already done.</a:t>
            </a:r>
            <a:endParaRPr dirty="0"/>
          </a:p>
        </p:txBody>
      </p:sp>
      <p:pic>
        <p:nvPicPr>
          <p:cNvPr id="4" name="Picture 3" descr="a693182b-eb8d-4b02-90d5-5b60b3ef0711.png">
            <a:extLst>
              <a:ext uri="{FF2B5EF4-FFF2-40B4-BE49-F238E27FC236}">
                <a16:creationId xmlns:a16="http://schemas.microsoft.com/office/drawing/2014/main" id="{8CBE0A5B-07DB-1D01-682B-052F0F31D24C}"/>
              </a:ext>
            </a:extLst>
          </p:cNvPr>
          <p:cNvPicPr>
            <a:picLocks noChangeAspect="1"/>
          </p:cNvPicPr>
          <p:nvPr/>
        </p:nvPicPr>
        <p:blipFill>
          <a:blip r:embed="rId2"/>
          <a:stretch>
            <a:fillRect/>
          </a:stretch>
        </p:blipFill>
        <p:spPr>
          <a:xfrm>
            <a:off x="7955280" y="91440"/>
            <a:ext cx="1005840" cy="502920"/>
          </a:xfrm>
          <a:prstGeom prst="rect">
            <a:avLst/>
          </a:prstGeom>
        </p:spPr>
      </p:pic>
      <p:sp>
        <p:nvSpPr>
          <p:cNvPr id="5" name="Rectangle 4">
            <a:extLst>
              <a:ext uri="{FF2B5EF4-FFF2-40B4-BE49-F238E27FC236}">
                <a16:creationId xmlns:a16="http://schemas.microsoft.com/office/drawing/2014/main" id="{81591739-3093-680D-56C0-036BD9D3224C}"/>
              </a:ext>
            </a:extLst>
          </p:cNvPr>
          <p:cNvSpPr/>
          <p:nvPr/>
        </p:nvSpPr>
        <p:spPr>
          <a:xfrm>
            <a:off x="0" y="0"/>
            <a:ext cx="9144000" cy="6858000"/>
          </a:xfrm>
          <a:prstGeom prst="rect">
            <a:avLst/>
          </a:prstGeom>
          <a:noFill/>
          <a:ln w="27432">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Tree>
    <p:extLst>
      <p:ext uri="{BB962C8B-B14F-4D97-AF65-F5344CB8AC3E}">
        <p14:creationId xmlns:p14="http://schemas.microsoft.com/office/powerpoint/2010/main" val="37468392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B2B756-716B-E79E-DBD5-98AD387979BA}"/>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F94AB23-DA5D-C7B0-B246-E8EC811A1209}"/>
              </a:ext>
            </a:extLst>
          </p:cNvPr>
          <p:cNvSpPr>
            <a:spLocks noGrp="1"/>
          </p:cNvSpPr>
          <p:nvPr>
            <p:ph idx="1"/>
          </p:nvPr>
        </p:nvSpPr>
        <p:spPr>
          <a:xfrm>
            <a:off x="457200" y="1295400"/>
            <a:ext cx="8229600" cy="4525963"/>
          </a:xfrm>
        </p:spPr>
        <p:txBody>
          <a:bodyPr>
            <a:normAutofit fontScale="77500" lnSpcReduction="20000"/>
          </a:bodyPr>
          <a:lstStyle/>
          <a:p>
            <a:pPr marL="0" indent="0">
              <a:buNone/>
            </a:pPr>
            <a:r>
              <a:rPr lang="en-US" b="1" u="sng" dirty="0"/>
              <a:t>ORDINARY BUSINESS</a:t>
            </a:r>
            <a:endParaRPr lang="en-KE" dirty="0"/>
          </a:p>
          <a:p>
            <a:pPr marL="0" indent="0">
              <a:buNone/>
            </a:pPr>
            <a:endParaRPr lang="en-KE" dirty="0"/>
          </a:p>
          <a:p>
            <a:pPr marL="0" lvl="0" indent="0">
              <a:buNone/>
            </a:pPr>
            <a:r>
              <a:rPr lang="en-US" b="1" dirty="0"/>
              <a:t>2.  Report and Financial Statements for the Year ended 31st   December 2024</a:t>
            </a:r>
            <a:endParaRPr lang="en-KE" dirty="0"/>
          </a:p>
          <a:p>
            <a:pPr marL="0" indent="0">
              <a:buNone/>
            </a:pPr>
            <a:r>
              <a:rPr lang="en-US" dirty="0"/>
              <a:t>	To receive, consider and, if deemed fit, adopt the Audited 	Consolidated Financial Statements for the year ended 31</a:t>
            </a:r>
            <a:r>
              <a:rPr lang="en-US" baseline="30000" dirty="0"/>
              <a:t>st</a:t>
            </a:r>
            <a:r>
              <a:rPr lang="en-US" dirty="0"/>
              <a:t> 	December 2024 together with the reports of the Directors 	and Auditors thereon.</a:t>
            </a:r>
            <a:endParaRPr lang="en-KE" dirty="0"/>
          </a:p>
          <a:p>
            <a:pPr marL="0" indent="0">
              <a:buNone/>
            </a:pPr>
            <a:endParaRPr lang="en-KE" dirty="0"/>
          </a:p>
          <a:p>
            <a:pPr marL="0" lvl="0" indent="0">
              <a:buNone/>
            </a:pPr>
            <a:r>
              <a:rPr lang="en-US" b="1" dirty="0"/>
              <a:t>3.  Dividend</a:t>
            </a:r>
            <a:endParaRPr lang="en-KE" dirty="0"/>
          </a:p>
          <a:p>
            <a:pPr marL="0" indent="0">
              <a:buNone/>
            </a:pPr>
            <a:r>
              <a:rPr lang="en-US" dirty="0"/>
              <a:t>	To note that the Directors do not recommend the payment 	of a dividend for the financial year ended 31</a:t>
            </a:r>
            <a:r>
              <a:rPr lang="en-US" baseline="30000" dirty="0"/>
              <a:t>st</a:t>
            </a:r>
            <a:r>
              <a:rPr lang="en-US" dirty="0"/>
              <a:t> December 	2024.</a:t>
            </a:r>
            <a:endParaRPr dirty="0"/>
          </a:p>
        </p:txBody>
      </p:sp>
      <p:pic>
        <p:nvPicPr>
          <p:cNvPr id="4" name="Picture 3" descr="a693182b-eb8d-4b02-90d5-5b60b3ef0711.png">
            <a:extLst>
              <a:ext uri="{FF2B5EF4-FFF2-40B4-BE49-F238E27FC236}">
                <a16:creationId xmlns:a16="http://schemas.microsoft.com/office/drawing/2014/main" id="{C92CFEB8-C8A7-0701-69BA-CA6D2177A092}"/>
              </a:ext>
            </a:extLst>
          </p:cNvPr>
          <p:cNvPicPr>
            <a:picLocks noChangeAspect="1"/>
          </p:cNvPicPr>
          <p:nvPr/>
        </p:nvPicPr>
        <p:blipFill>
          <a:blip r:embed="rId2"/>
          <a:stretch>
            <a:fillRect/>
          </a:stretch>
        </p:blipFill>
        <p:spPr>
          <a:xfrm>
            <a:off x="7955280" y="91440"/>
            <a:ext cx="1005840" cy="502920"/>
          </a:xfrm>
          <a:prstGeom prst="rect">
            <a:avLst/>
          </a:prstGeom>
        </p:spPr>
      </p:pic>
      <p:sp>
        <p:nvSpPr>
          <p:cNvPr id="5" name="Rectangle 4">
            <a:extLst>
              <a:ext uri="{FF2B5EF4-FFF2-40B4-BE49-F238E27FC236}">
                <a16:creationId xmlns:a16="http://schemas.microsoft.com/office/drawing/2014/main" id="{317077DF-3907-BCE0-62D1-94992F7BA5A2}"/>
              </a:ext>
            </a:extLst>
          </p:cNvPr>
          <p:cNvSpPr/>
          <p:nvPr/>
        </p:nvSpPr>
        <p:spPr>
          <a:xfrm>
            <a:off x="0" y="0"/>
            <a:ext cx="9144000" cy="6858000"/>
          </a:xfrm>
          <a:prstGeom prst="rect">
            <a:avLst/>
          </a:prstGeom>
          <a:noFill/>
          <a:ln w="27432">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Tree>
    <p:extLst>
      <p:ext uri="{BB962C8B-B14F-4D97-AF65-F5344CB8AC3E}">
        <p14:creationId xmlns:p14="http://schemas.microsoft.com/office/powerpoint/2010/main" val="34362418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A0D5A9-B2DA-2DC7-5F12-3912BCB0A07F}"/>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D491260-1D0F-1E0C-BD1F-B2B0CC267B87}"/>
              </a:ext>
            </a:extLst>
          </p:cNvPr>
          <p:cNvSpPr>
            <a:spLocks noGrp="1"/>
          </p:cNvSpPr>
          <p:nvPr>
            <p:ph idx="1"/>
          </p:nvPr>
        </p:nvSpPr>
        <p:spPr>
          <a:xfrm>
            <a:off x="228600" y="774700"/>
            <a:ext cx="8732520" cy="5765800"/>
          </a:xfrm>
        </p:spPr>
        <p:txBody>
          <a:bodyPr>
            <a:normAutofit fontScale="70000" lnSpcReduction="20000"/>
          </a:bodyPr>
          <a:lstStyle/>
          <a:p>
            <a:pPr marL="0" lvl="0" indent="0">
              <a:buNone/>
            </a:pPr>
            <a:r>
              <a:rPr lang="en-US" b="1" dirty="0"/>
              <a:t>4.   Elections of Directors</a:t>
            </a:r>
            <a:endParaRPr lang="en-KE" sz="2400" dirty="0"/>
          </a:p>
          <a:p>
            <a:pPr marL="0" lvl="0" indent="0">
              <a:buNone/>
            </a:pPr>
            <a:r>
              <a:rPr lang="en-US" dirty="0"/>
              <a:t>	(</a:t>
            </a:r>
            <a:r>
              <a:rPr lang="en-US" dirty="0" err="1"/>
              <a:t>i</a:t>
            </a:r>
            <a:r>
              <a:rPr lang="en-US" dirty="0"/>
              <a:t>) In accordance with Articles 1.123, 1.124, and 1.125 of the 			Company’s Article of  Association, the following Director retires by 	rotation, and being eligible, offers himself for re-election:</a:t>
            </a:r>
            <a:endParaRPr lang="en-KE" sz="2400" dirty="0"/>
          </a:p>
          <a:p>
            <a:pPr marL="0" lvl="0" indent="0">
              <a:buNone/>
            </a:pPr>
            <a:r>
              <a:rPr lang="en-US" dirty="0"/>
              <a:t>		a) Mr. Akif H. Butt</a:t>
            </a:r>
            <a:endParaRPr lang="en-KE" sz="2400" dirty="0"/>
          </a:p>
          <a:p>
            <a:pPr marL="0" lvl="0" indent="0">
              <a:buNone/>
            </a:pPr>
            <a:r>
              <a:rPr lang="en-US" dirty="0"/>
              <a:t>      (ii) Pursuant to Guideline 2.5 of the Code of Corporate Governance 	Practices for Issuers of Securities to the Public 2015, to approve 	the 	continuation in office of the following Directors who are over seventy 	years old:</a:t>
            </a:r>
            <a:endParaRPr lang="en-KE" sz="2400" dirty="0"/>
          </a:p>
          <a:p>
            <a:pPr marL="971550" lvl="1" indent="-514350">
              <a:buAutoNum type="alphaLcParenR"/>
            </a:pPr>
            <a:r>
              <a:rPr lang="en-US" dirty="0"/>
              <a:t>Eng. Erastus K. </a:t>
            </a:r>
            <a:r>
              <a:rPr lang="en-US" dirty="0" err="1"/>
              <a:t>Mwongera</a:t>
            </a:r>
            <a:endParaRPr lang="en-US" sz="2000" dirty="0"/>
          </a:p>
          <a:p>
            <a:pPr marL="971550" lvl="1" indent="-514350">
              <a:buAutoNum type="alphaLcParenR"/>
            </a:pPr>
            <a:r>
              <a:rPr lang="en-US" dirty="0"/>
              <a:t>Mr. Peter Gitonga</a:t>
            </a:r>
            <a:endParaRPr lang="en-KE" sz="2000" dirty="0"/>
          </a:p>
          <a:p>
            <a:endParaRPr lang="en-KE" sz="2400" dirty="0"/>
          </a:p>
          <a:p>
            <a:pPr marL="0" lvl="0" indent="0">
              <a:buNone/>
            </a:pPr>
            <a:r>
              <a:rPr lang="en-US" dirty="0"/>
              <a:t>	(iii) In accordance with the provisions of Section 769 of the Companies 	Act, 2015, 	the following Directors, being members of the Board Audit, 	Risk and Corporate 	Governance Committee, be elected to continue to 	serve as members of the said Committee:</a:t>
            </a:r>
            <a:endParaRPr lang="en-KE" sz="2400" dirty="0"/>
          </a:p>
          <a:p>
            <a:pPr marL="971550" lvl="1" indent="-514350">
              <a:buAutoNum type="alphaLcParenR"/>
            </a:pPr>
            <a:r>
              <a:rPr lang="en-US" dirty="0"/>
              <a:t>Dr. Lydia M. Mbuthia</a:t>
            </a:r>
            <a:endParaRPr lang="en-US" sz="2000" dirty="0"/>
          </a:p>
          <a:p>
            <a:pPr marL="971550" lvl="1" indent="-514350">
              <a:buAutoNum type="alphaLcParenR"/>
            </a:pPr>
            <a:r>
              <a:rPr lang="en-US" dirty="0"/>
              <a:t>Ms. Patricia W. Kiwanuka</a:t>
            </a:r>
            <a:endParaRPr lang="en-US" sz="2000" dirty="0"/>
          </a:p>
          <a:p>
            <a:pPr marL="971550" lvl="1" indent="-514350">
              <a:buAutoNum type="alphaLcParenR"/>
            </a:pPr>
            <a:r>
              <a:rPr lang="en-US" dirty="0"/>
              <a:t>Mr. Sameer N. Merali</a:t>
            </a:r>
            <a:endParaRPr dirty="0"/>
          </a:p>
        </p:txBody>
      </p:sp>
      <p:pic>
        <p:nvPicPr>
          <p:cNvPr id="4" name="Picture 3" descr="a693182b-eb8d-4b02-90d5-5b60b3ef0711.png">
            <a:extLst>
              <a:ext uri="{FF2B5EF4-FFF2-40B4-BE49-F238E27FC236}">
                <a16:creationId xmlns:a16="http://schemas.microsoft.com/office/drawing/2014/main" id="{AF421A0D-CC0A-D4D2-B44C-A823CA6FF8E0}"/>
              </a:ext>
            </a:extLst>
          </p:cNvPr>
          <p:cNvPicPr>
            <a:picLocks noChangeAspect="1"/>
          </p:cNvPicPr>
          <p:nvPr/>
        </p:nvPicPr>
        <p:blipFill>
          <a:blip r:embed="rId2"/>
          <a:stretch>
            <a:fillRect/>
          </a:stretch>
        </p:blipFill>
        <p:spPr>
          <a:xfrm>
            <a:off x="7955280" y="91440"/>
            <a:ext cx="1005840" cy="502920"/>
          </a:xfrm>
          <a:prstGeom prst="rect">
            <a:avLst/>
          </a:prstGeom>
        </p:spPr>
      </p:pic>
      <p:sp>
        <p:nvSpPr>
          <p:cNvPr id="5" name="Rectangle 4">
            <a:extLst>
              <a:ext uri="{FF2B5EF4-FFF2-40B4-BE49-F238E27FC236}">
                <a16:creationId xmlns:a16="http://schemas.microsoft.com/office/drawing/2014/main" id="{BBB27510-1D17-5367-3078-D327F19BA1B6}"/>
              </a:ext>
            </a:extLst>
          </p:cNvPr>
          <p:cNvSpPr/>
          <p:nvPr/>
        </p:nvSpPr>
        <p:spPr>
          <a:xfrm>
            <a:off x="0" y="0"/>
            <a:ext cx="9144000" cy="6858000"/>
          </a:xfrm>
          <a:prstGeom prst="rect">
            <a:avLst/>
          </a:prstGeom>
          <a:noFill/>
          <a:ln w="27432">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Tree>
    <p:extLst>
      <p:ext uri="{BB962C8B-B14F-4D97-AF65-F5344CB8AC3E}">
        <p14:creationId xmlns:p14="http://schemas.microsoft.com/office/powerpoint/2010/main" val="40264593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7CBA8E-5A59-9674-CAA8-7A5E3111CD96}"/>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63BE5A-8A87-7D0E-A580-2129612C806D}"/>
              </a:ext>
            </a:extLst>
          </p:cNvPr>
          <p:cNvSpPr>
            <a:spLocks noGrp="1"/>
          </p:cNvSpPr>
          <p:nvPr>
            <p:ph idx="1"/>
          </p:nvPr>
        </p:nvSpPr>
        <p:spPr>
          <a:xfrm>
            <a:off x="228600" y="774700"/>
            <a:ext cx="8732520" cy="5765800"/>
          </a:xfrm>
        </p:spPr>
        <p:txBody>
          <a:bodyPr>
            <a:normAutofit fontScale="92500" lnSpcReduction="20000"/>
          </a:bodyPr>
          <a:lstStyle/>
          <a:p>
            <a:pPr marL="0" lvl="0" indent="0">
              <a:buNone/>
            </a:pPr>
            <a:r>
              <a:rPr lang="en-US" b="1" dirty="0"/>
              <a:t>5. Remuneration of Directors</a:t>
            </a:r>
            <a:endParaRPr lang="en-KE" dirty="0"/>
          </a:p>
          <a:p>
            <a:pPr marL="0" indent="0">
              <a:buNone/>
            </a:pPr>
            <a:r>
              <a:rPr lang="en-US" dirty="0"/>
              <a:t>	To receive, consider, and if deemed fit, approve the 	Directors’ Remuneration Report and to authorize 	the Board to fix the remuneration of Directors.</a:t>
            </a:r>
            <a:endParaRPr lang="en-KE" dirty="0"/>
          </a:p>
          <a:p>
            <a:pPr marL="0" indent="0">
              <a:buNone/>
            </a:pPr>
            <a:endParaRPr lang="en-KE" dirty="0"/>
          </a:p>
          <a:p>
            <a:pPr marL="0" lvl="0" indent="0">
              <a:buNone/>
            </a:pPr>
            <a:r>
              <a:rPr lang="en-US" b="1" dirty="0"/>
              <a:t>6. Appointment of Auditors</a:t>
            </a:r>
            <a:endParaRPr lang="en-KE" dirty="0"/>
          </a:p>
          <a:p>
            <a:pPr marL="0" indent="0">
              <a:buNone/>
            </a:pPr>
            <a:r>
              <a:rPr lang="en-US" dirty="0"/>
              <a:t>	To re-appoint Messrs. RSM Eastern Africa LLP, 	Certified Public Accountants, as the Auditors of the 	Company until the conclusion of the next Annual 	General Meeting in accordance with the provisions 	of section 721(2) of the Companies Act, 2015 and to 	authorize the Directors to fix their remuneration for 	the ensuing year.</a:t>
            </a:r>
            <a:endParaRPr dirty="0"/>
          </a:p>
        </p:txBody>
      </p:sp>
      <p:pic>
        <p:nvPicPr>
          <p:cNvPr id="4" name="Picture 3" descr="a693182b-eb8d-4b02-90d5-5b60b3ef0711.png">
            <a:extLst>
              <a:ext uri="{FF2B5EF4-FFF2-40B4-BE49-F238E27FC236}">
                <a16:creationId xmlns:a16="http://schemas.microsoft.com/office/drawing/2014/main" id="{B83CA22B-E302-EC48-3376-CF71606B92CC}"/>
              </a:ext>
            </a:extLst>
          </p:cNvPr>
          <p:cNvPicPr>
            <a:picLocks noChangeAspect="1"/>
          </p:cNvPicPr>
          <p:nvPr/>
        </p:nvPicPr>
        <p:blipFill>
          <a:blip r:embed="rId2"/>
          <a:stretch>
            <a:fillRect/>
          </a:stretch>
        </p:blipFill>
        <p:spPr>
          <a:xfrm>
            <a:off x="7955280" y="91440"/>
            <a:ext cx="1005840" cy="502920"/>
          </a:xfrm>
          <a:prstGeom prst="rect">
            <a:avLst/>
          </a:prstGeom>
        </p:spPr>
      </p:pic>
      <p:sp>
        <p:nvSpPr>
          <p:cNvPr id="5" name="Rectangle 4">
            <a:extLst>
              <a:ext uri="{FF2B5EF4-FFF2-40B4-BE49-F238E27FC236}">
                <a16:creationId xmlns:a16="http://schemas.microsoft.com/office/drawing/2014/main" id="{C8E871BA-6D49-F8FE-8626-BEA385DAB2EF}"/>
              </a:ext>
            </a:extLst>
          </p:cNvPr>
          <p:cNvSpPr/>
          <p:nvPr/>
        </p:nvSpPr>
        <p:spPr>
          <a:xfrm>
            <a:off x="0" y="0"/>
            <a:ext cx="9144000" cy="6858000"/>
          </a:xfrm>
          <a:prstGeom prst="rect">
            <a:avLst/>
          </a:prstGeom>
          <a:noFill/>
          <a:ln w="27432">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Tree>
    <p:extLst>
      <p:ext uri="{BB962C8B-B14F-4D97-AF65-F5344CB8AC3E}">
        <p14:creationId xmlns:p14="http://schemas.microsoft.com/office/powerpoint/2010/main" val="1907453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E725C5-6ED1-D5E5-96AD-F693DAED1948}"/>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85AE3BD-702A-530C-3DE5-D900BC251F4E}"/>
              </a:ext>
            </a:extLst>
          </p:cNvPr>
          <p:cNvSpPr>
            <a:spLocks noGrp="1"/>
          </p:cNvSpPr>
          <p:nvPr>
            <p:ph idx="1"/>
          </p:nvPr>
        </p:nvSpPr>
        <p:spPr>
          <a:xfrm>
            <a:off x="228600" y="774700"/>
            <a:ext cx="8732520" cy="5765800"/>
          </a:xfrm>
        </p:spPr>
        <p:txBody>
          <a:bodyPr>
            <a:normAutofit fontScale="70000" lnSpcReduction="20000"/>
          </a:bodyPr>
          <a:lstStyle/>
          <a:p>
            <a:pPr marL="0" indent="0">
              <a:buNone/>
            </a:pPr>
            <a:r>
              <a:rPr lang="en-US" b="1" u="sng" dirty="0"/>
              <a:t>SPECIAL BUSINESS</a:t>
            </a:r>
            <a:endParaRPr lang="en-KE" dirty="0"/>
          </a:p>
          <a:p>
            <a:pPr marL="0" indent="0">
              <a:buNone/>
            </a:pPr>
            <a:endParaRPr lang="en-KE" dirty="0"/>
          </a:p>
          <a:p>
            <a:pPr marL="0" lvl="0" indent="0">
              <a:buNone/>
            </a:pPr>
            <a:r>
              <a:rPr lang="en-US" b="1" dirty="0"/>
              <a:t>7. 	Delegation of Authority to the Board</a:t>
            </a:r>
            <a:endParaRPr lang="en-KE" dirty="0"/>
          </a:p>
          <a:p>
            <a:pPr marL="0" indent="0">
              <a:buNone/>
            </a:pPr>
            <a:r>
              <a:rPr lang="en-US" dirty="0"/>
              <a:t>	To consider and, if thought fit, to pass the following Resolution as an 	Ordinary Resolution:</a:t>
            </a:r>
            <a:endParaRPr lang="en-KE" dirty="0"/>
          </a:p>
          <a:p>
            <a:pPr marL="0" indent="0">
              <a:buNone/>
            </a:pPr>
            <a:r>
              <a:rPr lang="en-US" dirty="0"/>
              <a:t>	To authorize the Board to formulate, approve, implement and regularly 	review policy documents as a continuing obligation envisaged under 	Regulation 8.21 of the Thirteenth Schedule of the Capital Markets 	(Public Offers, Listings and Disclosures) Regulations, 2023 for:</a:t>
            </a:r>
            <a:endParaRPr lang="en-KE" dirty="0"/>
          </a:p>
          <a:p>
            <a:pPr marL="971550" lvl="1" indent="-571500">
              <a:buFont typeface="+mj-lt"/>
              <a:buAutoNum type="romanLcPeriod"/>
            </a:pPr>
            <a:r>
              <a:rPr lang="en-US" dirty="0"/>
              <a:t>Board Remuneration;</a:t>
            </a:r>
            <a:endParaRPr lang="en-KE" dirty="0"/>
          </a:p>
          <a:p>
            <a:pPr marL="971550" lvl="1" indent="-571500">
              <a:buFont typeface="+mj-lt"/>
              <a:buAutoNum type="romanLcPeriod"/>
            </a:pPr>
            <a:r>
              <a:rPr lang="en-US" dirty="0"/>
              <a:t>Effective Communication with Stakeholders;</a:t>
            </a:r>
            <a:endParaRPr lang="en-KE" dirty="0"/>
          </a:p>
          <a:p>
            <a:pPr marL="971550" lvl="1" indent="-571500">
              <a:buFont typeface="+mj-lt"/>
              <a:buAutoNum type="romanLcPeriod"/>
            </a:pPr>
            <a:r>
              <a:rPr lang="en-US" dirty="0"/>
              <a:t>Corporate Disclosures Policies and Procedures;</a:t>
            </a:r>
            <a:endParaRPr lang="en-KE" dirty="0"/>
          </a:p>
          <a:p>
            <a:pPr marL="971550" lvl="1" indent="-571500">
              <a:buFont typeface="+mj-lt"/>
              <a:buAutoNum type="romanLcPeriod"/>
            </a:pPr>
            <a:r>
              <a:rPr lang="en-US" dirty="0"/>
              <a:t>Dispute Resolution for Internal and External Dispute; and</a:t>
            </a:r>
            <a:endParaRPr lang="en-KE" dirty="0"/>
          </a:p>
          <a:p>
            <a:pPr marL="971550" lvl="1" indent="-571500">
              <a:buFont typeface="+mj-lt"/>
              <a:buAutoNum type="romanLcPeriod"/>
            </a:pPr>
            <a:r>
              <a:rPr lang="en-US" dirty="0"/>
              <a:t>Board Members’ attraction and Retention. </a:t>
            </a:r>
            <a:endParaRPr lang="en-KE" dirty="0"/>
          </a:p>
          <a:p>
            <a:pPr marL="0" indent="0">
              <a:buNone/>
            </a:pPr>
            <a:endParaRPr lang="en-KE" dirty="0"/>
          </a:p>
          <a:p>
            <a:pPr marL="0" lvl="0" indent="0">
              <a:buNone/>
            </a:pPr>
            <a:r>
              <a:rPr lang="en-US" b="1" dirty="0"/>
              <a:t>8. 	Any Other Business</a:t>
            </a:r>
          </a:p>
          <a:p>
            <a:pPr marL="0" lvl="0" indent="0">
              <a:buNone/>
            </a:pPr>
            <a:r>
              <a:rPr lang="en-US" b="1" dirty="0"/>
              <a:t>	</a:t>
            </a:r>
            <a:r>
              <a:rPr lang="en-US" dirty="0"/>
              <a:t>To consider any other business for which due notice has been given.</a:t>
            </a:r>
            <a:endParaRPr dirty="0"/>
          </a:p>
        </p:txBody>
      </p:sp>
      <p:pic>
        <p:nvPicPr>
          <p:cNvPr id="4" name="Picture 3" descr="a693182b-eb8d-4b02-90d5-5b60b3ef0711.png">
            <a:extLst>
              <a:ext uri="{FF2B5EF4-FFF2-40B4-BE49-F238E27FC236}">
                <a16:creationId xmlns:a16="http://schemas.microsoft.com/office/drawing/2014/main" id="{238B83D1-A280-0038-2E42-7AF583408B2F}"/>
              </a:ext>
            </a:extLst>
          </p:cNvPr>
          <p:cNvPicPr>
            <a:picLocks noChangeAspect="1"/>
          </p:cNvPicPr>
          <p:nvPr/>
        </p:nvPicPr>
        <p:blipFill>
          <a:blip r:embed="rId2"/>
          <a:stretch>
            <a:fillRect/>
          </a:stretch>
        </p:blipFill>
        <p:spPr>
          <a:xfrm>
            <a:off x="7955280" y="91440"/>
            <a:ext cx="1005840" cy="502920"/>
          </a:xfrm>
          <a:prstGeom prst="rect">
            <a:avLst/>
          </a:prstGeom>
        </p:spPr>
      </p:pic>
      <p:sp>
        <p:nvSpPr>
          <p:cNvPr id="5" name="Rectangle 4">
            <a:extLst>
              <a:ext uri="{FF2B5EF4-FFF2-40B4-BE49-F238E27FC236}">
                <a16:creationId xmlns:a16="http://schemas.microsoft.com/office/drawing/2014/main" id="{09F333E0-BDD3-1336-E373-E1FC958D0647}"/>
              </a:ext>
            </a:extLst>
          </p:cNvPr>
          <p:cNvSpPr/>
          <p:nvPr/>
        </p:nvSpPr>
        <p:spPr>
          <a:xfrm>
            <a:off x="0" y="0"/>
            <a:ext cx="9144000" cy="6858000"/>
          </a:xfrm>
          <a:prstGeom prst="rect">
            <a:avLst/>
          </a:prstGeom>
          <a:noFill/>
          <a:ln w="27432">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Tree>
    <p:extLst>
      <p:ext uri="{BB962C8B-B14F-4D97-AF65-F5344CB8AC3E}">
        <p14:creationId xmlns:p14="http://schemas.microsoft.com/office/powerpoint/2010/main" val="13990314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61604"/>
            <a:ext cx="8229600" cy="4525963"/>
          </a:xfrm>
        </p:spPr>
        <p:txBody>
          <a:bodyPr>
            <a:normAutofit lnSpcReduction="10000"/>
          </a:bodyPr>
          <a:lstStyle/>
          <a:p>
            <a:pPr marL="0" indent="0" algn="just">
              <a:lnSpc>
                <a:spcPct val="130000"/>
              </a:lnSpc>
              <a:spcBef>
                <a:spcPts val="600"/>
              </a:spcBef>
              <a:spcAft>
                <a:spcPts val="600"/>
              </a:spcAft>
              <a:buNone/>
            </a:pPr>
            <a:r>
              <a:rPr lang="en-US" b="1" dirty="0">
                <a:highlight>
                  <a:srgbClr val="FF0000"/>
                </a:highlight>
              </a:rPr>
              <a:t>CHAIRMAN</a:t>
            </a:r>
            <a:endParaRPr lang="en-KE" dirty="0">
              <a:highlight>
                <a:srgbClr val="FF0000"/>
              </a:highlight>
            </a:endParaRPr>
          </a:p>
          <a:p>
            <a:pPr marL="0" indent="0" algn="just">
              <a:lnSpc>
                <a:spcPct val="130000"/>
              </a:lnSpc>
              <a:spcBef>
                <a:spcPts val="600"/>
              </a:spcBef>
              <a:spcAft>
                <a:spcPts val="600"/>
              </a:spcAft>
              <a:buNone/>
            </a:pPr>
            <a:r>
              <a:rPr lang="en-US" i="1" dirty="0">
                <a:highlight>
                  <a:srgbClr val="FFFF00"/>
                </a:highlight>
              </a:rPr>
              <a:t>Presentation of the Audited Consolidated Financial Statements and Reports</a:t>
            </a:r>
          </a:p>
          <a:p>
            <a:pPr marL="0" indent="0" algn="just">
              <a:lnSpc>
                <a:spcPct val="130000"/>
              </a:lnSpc>
              <a:spcBef>
                <a:spcPts val="600"/>
              </a:spcBef>
              <a:spcAft>
                <a:spcPts val="600"/>
              </a:spcAft>
              <a:buNone/>
            </a:pPr>
            <a:r>
              <a:rPr dirty="0"/>
              <a:t>The Chairman’s Statement for the year ended 31st December 2024, is contained in the Audited Consolidated Financial Statements on pages 5 to 9. I will however provide some highlights.</a:t>
            </a:r>
          </a:p>
        </p:txBody>
      </p:sp>
      <p:pic>
        <p:nvPicPr>
          <p:cNvPr id="4" name="Picture 3" descr="a693182b-eb8d-4b02-90d5-5b60b3ef0711.png"/>
          <p:cNvPicPr>
            <a:picLocks noChangeAspect="1"/>
          </p:cNvPicPr>
          <p:nvPr/>
        </p:nvPicPr>
        <p:blipFill>
          <a:blip r:embed="rId2"/>
          <a:stretch>
            <a:fillRect/>
          </a:stretch>
        </p:blipFill>
        <p:spPr>
          <a:xfrm>
            <a:off x="7955280" y="91440"/>
            <a:ext cx="1005840" cy="502920"/>
          </a:xfrm>
          <a:prstGeom prst="rect">
            <a:avLst/>
          </a:prstGeom>
        </p:spPr>
      </p:pic>
      <p:sp>
        <p:nvSpPr>
          <p:cNvPr id="5" name="Rectangle 4"/>
          <p:cNvSpPr/>
          <p:nvPr/>
        </p:nvSpPr>
        <p:spPr>
          <a:xfrm>
            <a:off x="0" y="0"/>
            <a:ext cx="9144000" cy="6858000"/>
          </a:xfrm>
          <a:prstGeom prst="rect">
            <a:avLst/>
          </a:prstGeom>
          <a:noFill/>
          <a:ln w="27432">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66018"/>
            <a:ext cx="8229600" cy="4525963"/>
          </a:xfrm>
        </p:spPr>
        <p:txBody>
          <a:bodyPr>
            <a:normAutofit lnSpcReduction="10000"/>
          </a:bodyPr>
          <a:lstStyle/>
          <a:p>
            <a:pPr marL="0" indent="0" algn="just">
              <a:lnSpc>
                <a:spcPct val="130000"/>
              </a:lnSpc>
              <a:spcBef>
                <a:spcPts val="600"/>
              </a:spcBef>
              <a:spcAft>
                <a:spcPts val="600"/>
              </a:spcAft>
              <a:buNone/>
            </a:pPr>
            <a:r>
              <a:rPr i="1" dirty="0">
                <a:solidFill>
                  <a:srgbClr val="FF0000"/>
                </a:solidFill>
              </a:rPr>
              <a:t>(Chairman reads an abridged version of his statement)</a:t>
            </a:r>
            <a:r>
              <a:rPr dirty="0"/>
              <a:t>.</a:t>
            </a:r>
            <a:endParaRPr lang="en-US" dirty="0"/>
          </a:p>
          <a:p>
            <a:pPr marL="0" indent="0" algn="just">
              <a:lnSpc>
                <a:spcPct val="130000"/>
              </a:lnSpc>
              <a:spcBef>
                <a:spcPts val="600"/>
              </a:spcBef>
              <a:spcAft>
                <a:spcPts val="600"/>
              </a:spcAft>
              <a:buNone/>
            </a:pPr>
            <a:r>
              <a:rPr lang="en-US" i="1" dirty="0">
                <a:highlight>
                  <a:srgbClr val="FFFF00"/>
                </a:highlight>
              </a:rPr>
              <a:t>MANAGING DIRECTOR’S STATEMENT</a:t>
            </a:r>
          </a:p>
          <a:p>
            <a:pPr marL="0" indent="0" algn="just">
              <a:lnSpc>
                <a:spcPct val="130000"/>
              </a:lnSpc>
              <a:spcBef>
                <a:spcPts val="600"/>
              </a:spcBef>
              <a:spcAft>
                <a:spcPts val="600"/>
              </a:spcAft>
              <a:buNone/>
            </a:pPr>
            <a:r>
              <a:rPr lang="en-US" b="1" dirty="0"/>
              <a:t>Members, the Managing Director’s statement is contained in the Audited Consolidated Financial Statements from page 10 to 14 and I propose that this is taken as read</a:t>
            </a:r>
            <a:endParaRPr i="1" dirty="0">
              <a:highlight>
                <a:srgbClr val="FFFF00"/>
              </a:highlight>
            </a:endParaRPr>
          </a:p>
        </p:txBody>
      </p:sp>
      <p:pic>
        <p:nvPicPr>
          <p:cNvPr id="4" name="Picture 3" descr="a693182b-eb8d-4b02-90d5-5b60b3ef0711.png"/>
          <p:cNvPicPr>
            <a:picLocks noChangeAspect="1"/>
          </p:cNvPicPr>
          <p:nvPr/>
        </p:nvPicPr>
        <p:blipFill>
          <a:blip r:embed="rId2"/>
          <a:stretch>
            <a:fillRect/>
          </a:stretch>
        </p:blipFill>
        <p:spPr>
          <a:xfrm>
            <a:off x="7955280" y="91440"/>
            <a:ext cx="1005840" cy="502920"/>
          </a:xfrm>
          <a:prstGeom prst="rect">
            <a:avLst/>
          </a:prstGeom>
        </p:spPr>
      </p:pic>
      <p:sp>
        <p:nvSpPr>
          <p:cNvPr id="5" name="Rectangle 4"/>
          <p:cNvSpPr/>
          <p:nvPr/>
        </p:nvSpPr>
        <p:spPr>
          <a:xfrm>
            <a:off x="0" y="0"/>
            <a:ext cx="9144000" cy="6858000"/>
          </a:xfrm>
          <a:prstGeom prst="rect">
            <a:avLst/>
          </a:prstGeom>
          <a:noFill/>
          <a:ln w="27432">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lgn="just">
              <a:lnSpc>
                <a:spcPct val="130000"/>
              </a:lnSpc>
              <a:spcBef>
                <a:spcPts val="600"/>
              </a:spcBef>
              <a:spcAft>
                <a:spcPts val="600"/>
              </a:spcAft>
              <a:buNone/>
            </a:pPr>
            <a:r>
              <a:rPr lang="en-US" i="1" dirty="0">
                <a:highlight>
                  <a:srgbClr val="FFFF00"/>
                </a:highlight>
              </a:rPr>
              <a:t>DIRECTOR’S REPORT</a:t>
            </a:r>
          </a:p>
          <a:p>
            <a:pPr marL="0" indent="0" algn="just">
              <a:lnSpc>
                <a:spcPct val="130000"/>
              </a:lnSpc>
              <a:spcBef>
                <a:spcPts val="600"/>
              </a:spcBef>
              <a:spcAft>
                <a:spcPts val="600"/>
              </a:spcAft>
              <a:buNone/>
            </a:pPr>
            <a:r>
              <a:rPr dirty="0"/>
              <a:t>Shareholders, the Directors’ Report is also contained in the Audited Consolidated Financial Statements at page 27, and I propose that it is taken as read.</a:t>
            </a:r>
          </a:p>
        </p:txBody>
      </p:sp>
      <p:pic>
        <p:nvPicPr>
          <p:cNvPr id="4" name="Picture 3" descr="a693182b-eb8d-4b02-90d5-5b60b3ef0711.png"/>
          <p:cNvPicPr>
            <a:picLocks noChangeAspect="1"/>
          </p:cNvPicPr>
          <p:nvPr/>
        </p:nvPicPr>
        <p:blipFill>
          <a:blip r:embed="rId2"/>
          <a:stretch>
            <a:fillRect/>
          </a:stretch>
        </p:blipFill>
        <p:spPr>
          <a:xfrm>
            <a:off x="7955280" y="91440"/>
            <a:ext cx="1005840" cy="502920"/>
          </a:xfrm>
          <a:prstGeom prst="rect">
            <a:avLst/>
          </a:prstGeom>
        </p:spPr>
      </p:pic>
      <p:sp>
        <p:nvSpPr>
          <p:cNvPr id="5" name="Rectangle 4"/>
          <p:cNvSpPr/>
          <p:nvPr/>
        </p:nvSpPr>
        <p:spPr>
          <a:xfrm>
            <a:off x="0" y="0"/>
            <a:ext cx="9144000" cy="6858000"/>
          </a:xfrm>
          <a:prstGeom prst="rect">
            <a:avLst/>
          </a:prstGeom>
          <a:noFill/>
          <a:ln w="27432">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39368"/>
            <a:ext cx="8229600" cy="4873752"/>
          </a:xfrm>
        </p:spPr>
        <p:txBody>
          <a:bodyPr>
            <a:normAutofit fontScale="77500" lnSpcReduction="20000"/>
          </a:bodyPr>
          <a:lstStyle/>
          <a:p>
            <a:pPr marL="0" indent="0" algn="just">
              <a:lnSpc>
                <a:spcPct val="130000"/>
              </a:lnSpc>
              <a:spcBef>
                <a:spcPts val="600"/>
              </a:spcBef>
              <a:spcAft>
                <a:spcPts val="600"/>
              </a:spcAft>
              <a:buNone/>
            </a:pPr>
            <a:r>
              <a:rPr lang="en-US" b="1" dirty="0">
                <a:highlight>
                  <a:srgbClr val="FF0000"/>
                </a:highlight>
              </a:rPr>
              <a:t>CHAIRMAN</a:t>
            </a:r>
          </a:p>
          <a:p>
            <a:pPr marL="0" indent="0" algn="just">
              <a:lnSpc>
                <a:spcPct val="130000"/>
              </a:lnSpc>
              <a:spcBef>
                <a:spcPts val="600"/>
              </a:spcBef>
              <a:spcAft>
                <a:spcPts val="600"/>
              </a:spcAft>
              <a:buNone/>
            </a:pPr>
            <a:r>
              <a:rPr lang="en-US" dirty="0">
                <a:highlight>
                  <a:srgbClr val="FFFF00"/>
                </a:highlight>
              </a:rPr>
              <a:t>Calls the meeting to Order at 10.00 am</a:t>
            </a:r>
            <a:endParaRPr lang="en-KE" dirty="0">
              <a:highlight>
                <a:srgbClr val="FFFF00"/>
              </a:highlight>
            </a:endParaRPr>
          </a:p>
          <a:p>
            <a:pPr marL="0" indent="0" algn="just">
              <a:lnSpc>
                <a:spcPct val="130000"/>
              </a:lnSpc>
              <a:spcBef>
                <a:spcPts val="600"/>
              </a:spcBef>
              <a:spcAft>
                <a:spcPts val="600"/>
              </a:spcAft>
              <a:buNone/>
            </a:pPr>
            <a:r>
              <a:rPr lang="en-US" dirty="0"/>
              <a:t>I now call this meeting to order.</a:t>
            </a:r>
          </a:p>
          <a:p>
            <a:pPr marL="0" indent="0" algn="just">
              <a:lnSpc>
                <a:spcPct val="130000"/>
              </a:lnSpc>
              <a:spcBef>
                <a:spcPts val="600"/>
              </a:spcBef>
              <a:spcAft>
                <a:spcPts val="600"/>
              </a:spcAft>
              <a:buNone/>
            </a:pPr>
            <a:r>
              <a:rPr dirty="0"/>
              <a:t>Distinguished Shareholders, Directors, Ladies and Gentlemen. It is my pleasure and </a:t>
            </a:r>
            <a:r>
              <a:rPr dirty="0" err="1"/>
              <a:t>honour</a:t>
            </a:r>
            <a:r>
              <a:rPr dirty="0"/>
              <a:t> to welcome you all to the 56th Annual General meeting of Sameer Africa PLC. This AGM is being conducted by electronic means in line with the provisions of Section 283 of the Companies Act, 2015, and Article 1.77 of the Articles of Association of the Company.</a:t>
            </a:r>
          </a:p>
        </p:txBody>
      </p:sp>
      <p:pic>
        <p:nvPicPr>
          <p:cNvPr id="4" name="Picture 3" descr="a693182b-eb8d-4b02-90d5-5b60b3ef0711.png"/>
          <p:cNvPicPr>
            <a:picLocks noChangeAspect="1"/>
          </p:cNvPicPr>
          <p:nvPr/>
        </p:nvPicPr>
        <p:blipFill>
          <a:blip r:embed="rId2"/>
          <a:stretch>
            <a:fillRect/>
          </a:stretch>
        </p:blipFill>
        <p:spPr>
          <a:xfrm>
            <a:off x="7955280" y="91440"/>
            <a:ext cx="1005840" cy="502920"/>
          </a:xfrm>
          <a:prstGeom prst="rect">
            <a:avLst/>
          </a:prstGeom>
        </p:spPr>
      </p:pic>
      <p:sp>
        <p:nvSpPr>
          <p:cNvPr id="5" name="Rectangle 4"/>
          <p:cNvSpPr/>
          <p:nvPr/>
        </p:nvSpPr>
        <p:spPr>
          <a:xfrm>
            <a:off x="0" y="0"/>
            <a:ext cx="9144000" cy="6858000"/>
          </a:xfrm>
          <a:prstGeom prst="rect">
            <a:avLst/>
          </a:prstGeom>
          <a:noFill/>
          <a:ln w="27432">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lgn="just">
              <a:lnSpc>
                <a:spcPct val="130000"/>
              </a:lnSpc>
              <a:spcBef>
                <a:spcPts val="600"/>
              </a:spcBef>
              <a:spcAft>
                <a:spcPts val="600"/>
              </a:spcAft>
              <a:buNone/>
            </a:pPr>
            <a:r>
              <a:rPr dirty="0"/>
              <a:t>I now invite Shareholders to view the Audited Consolidated Financial Statements.</a:t>
            </a:r>
            <a:endParaRPr lang="en-US" dirty="0"/>
          </a:p>
          <a:p>
            <a:pPr marL="0" indent="0" algn="just">
              <a:lnSpc>
                <a:spcPct val="130000"/>
              </a:lnSpc>
              <a:spcBef>
                <a:spcPts val="600"/>
              </a:spcBef>
              <a:spcAft>
                <a:spcPts val="600"/>
              </a:spcAft>
              <a:buNone/>
            </a:pPr>
            <a:r>
              <a:rPr lang="en-US" dirty="0"/>
              <a:t>Please pay particular attention to the consolidated statement of profit or loss and other comprehensive income and the consolidated statement of financial position.</a:t>
            </a:r>
          </a:p>
          <a:p>
            <a:pPr marL="0" indent="0" algn="just">
              <a:lnSpc>
                <a:spcPct val="130000"/>
              </a:lnSpc>
              <a:spcBef>
                <a:spcPts val="600"/>
              </a:spcBef>
              <a:spcAft>
                <a:spcPts val="600"/>
              </a:spcAft>
              <a:buNone/>
            </a:pPr>
            <a:endParaRPr dirty="0"/>
          </a:p>
        </p:txBody>
      </p:sp>
      <p:pic>
        <p:nvPicPr>
          <p:cNvPr id="4" name="Picture 3" descr="a693182b-eb8d-4b02-90d5-5b60b3ef0711.png"/>
          <p:cNvPicPr>
            <a:picLocks noChangeAspect="1"/>
          </p:cNvPicPr>
          <p:nvPr/>
        </p:nvPicPr>
        <p:blipFill>
          <a:blip r:embed="rId2"/>
          <a:stretch>
            <a:fillRect/>
          </a:stretch>
        </p:blipFill>
        <p:spPr>
          <a:xfrm>
            <a:off x="7955280" y="91440"/>
            <a:ext cx="1005840" cy="502920"/>
          </a:xfrm>
          <a:prstGeom prst="rect">
            <a:avLst/>
          </a:prstGeom>
        </p:spPr>
      </p:pic>
      <p:sp>
        <p:nvSpPr>
          <p:cNvPr id="5" name="Rectangle 4"/>
          <p:cNvSpPr/>
          <p:nvPr/>
        </p:nvSpPr>
        <p:spPr>
          <a:xfrm>
            <a:off x="0" y="0"/>
            <a:ext cx="9144000" cy="6858000"/>
          </a:xfrm>
          <a:prstGeom prst="rect">
            <a:avLst/>
          </a:prstGeom>
          <a:noFill/>
          <a:ln w="27432">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lgn="just">
              <a:lnSpc>
                <a:spcPct val="130000"/>
              </a:lnSpc>
              <a:spcBef>
                <a:spcPts val="600"/>
              </a:spcBef>
              <a:spcAft>
                <a:spcPts val="600"/>
              </a:spcAft>
              <a:buNone/>
            </a:pPr>
            <a:r>
              <a:rPr dirty="0"/>
              <a:t>I now invite our auditor, Mr. Elvis Ogeto, from RSM East Africa LLP, to read the auditor’s report.</a:t>
            </a:r>
            <a:endParaRPr lang="en-US" dirty="0"/>
          </a:p>
          <a:p>
            <a:pPr marL="0" indent="0" algn="just">
              <a:lnSpc>
                <a:spcPct val="130000"/>
              </a:lnSpc>
              <a:spcBef>
                <a:spcPts val="600"/>
              </a:spcBef>
              <a:spcAft>
                <a:spcPts val="600"/>
              </a:spcAft>
              <a:buNone/>
            </a:pPr>
            <a:r>
              <a:rPr lang="en-US" i="1" dirty="0">
                <a:highlight>
                  <a:srgbClr val="FFFF00"/>
                </a:highlight>
              </a:rPr>
              <a:t>(Auditor to read his report)</a:t>
            </a:r>
          </a:p>
          <a:p>
            <a:pPr marL="0" indent="0" algn="just">
              <a:lnSpc>
                <a:spcPct val="130000"/>
              </a:lnSpc>
              <a:spcBef>
                <a:spcPts val="600"/>
              </a:spcBef>
              <a:spcAft>
                <a:spcPts val="600"/>
              </a:spcAft>
              <a:buNone/>
            </a:pPr>
            <a:r>
              <a:rPr lang="en-US" b="1" dirty="0">
                <a:highlight>
                  <a:srgbClr val="FF0000"/>
                </a:highlight>
              </a:rPr>
              <a:t>CHAIRMAN</a:t>
            </a:r>
            <a:endParaRPr lang="en-US" dirty="0">
              <a:highlight>
                <a:srgbClr val="FF0000"/>
              </a:highlight>
            </a:endParaRPr>
          </a:p>
          <a:p>
            <a:pPr marL="0" indent="0" algn="just">
              <a:lnSpc>
                <a:spcPct val="130000"/>
              </a:lnSpc>
              <a:spcBef>
                <a:spcPts val="600"/>
              </a:spcBef>
              <a:spcAft>
                <a:spcPts val="600"/>
              </a:spcAft>
              <a:buNone/>
            </a:pPr>
            <a:r>
              <a:rPr lang="en-US" dirty="0"/>
              <a:t>Thank you, Mr. Ogeto.</a:t>
            </a:r>
          </a:p>
        </p:txBody>
      </p:sp>
      <p:pic>
        <p:nvPicPr>
          <p:cNvPr id="4" name="Picture 3" descr="a693182b-eb8d-4b02-90d5-5b60b3ef0711.png"/>
          <p:cNvPicPr>
            <a:picLocks noChangeAspect="1"/>
          </p:cNvPicPr>
          <p:nvPr/>
        </p:nvPicPr>
        <p:blipFill>
          <a:blip r:embed="rId2"/>
          <a:stretch>
            <a:fillRect/>
          </a:stretch>
        </p:blipFill>
        <p:spPr>
          <a:xfrm>
            <a:off x="7955280" y="91440"/>
            <a:ext cx="1005840" cy="502920"/>
          </a:xfrm>
          <a:prstGeom prst="rect">
            <a:avLst/>
          </a:prstGeom>
        </p:spPr>
      </p:pic>
      <p:sp>
        <p:nvSpPr>
          <p:cNvPr id="5" name="Rectangle 4"/>
          <p:cNvSpPr/>
          <p:nvPr/>
        </p:nvSpPr>
        <p:spPr>
          <a:xfrm>
            <a:off x="0" y="0"/>
            <a:ext cx="9144000" cy="6858000"/>
          </a:xfrm>
          <a:prstGeom prst="rect">
            <a:avLst/>
          </a:prstGeom>
          <a:noFill/>
          <a:ln w="27432">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19784"/>
            <a:ext cx="8229600" cy="4525963"/>
          </a:xfrm>
        </p:spPr>
        <p:txBody>
          <a:bodyPr>
            <a:normAutofit fontScale="92500"/>
          </a:bodyPr>
          <a:lstStyle/>
          <a:p>
            <a:pPr marL="0" indent="0" algn="just">
              <a:lnSpc>
                <a:spcPct val="130000"/>
              </a:lnSpc>
              <a:spcBef>
                <a:spcPts val="600"/>
              </a:spcBef>
              <a:spcAft>
                <a:spcPts val="600"/>
              </a:spcAft>
              <a:buNone/>
            </a:pPr>
            <a:r>
              <a:rPr lang="en-US" i="1" dirty="0">
                <a:highlight>
                  <a:srgbClr val="FFFF00"/>
                </a:highlight>
              </a:rPr>
              <a:t>Question &amp; Answer Session</a:t>
            </a:r>
          </a:p>
          <a:p>
            <a:pPr marL="0" indent="0" algn="just">
              <a:lnSpc>
                <a:spcPct val="130000"/>
              </a:lnSpc>
              <a:spcBef>
                <a:spcPts val="600"/>
              </a:spcBef>
              <a:spcAft>
                <a:spcPts val="600"/>
              </a:spcAft>
              <a:buNone/>
            </a:pPr>
            <a:r>
              <a:rPr dirty="0"/>
              <a:t>We have received a number of questions from you, Shareholders, and we have posted the responses on the virtual AGM platform. I encourage you to view the detailed responses there and invite you to continue posting your questions on the platform in the course of this AGM.</a:t>
            </a:r>
          </a:p>
        </p:txBody>
      </p:sp>
      <p:pic>
        <p:nvPicPr>
          <p:cNvPr id="4" name="Picture 3" descr="a693182b-eb8d-4b02-90d5-5b60b3ef0711.png"/>
          <p:cNvPicPr>
            <a:picLocks noChangeAspect="1"/>
          </p:cNvPicPr>
          <p:nvPr/>
        </p:nvPicPr>
        <p:blipFill>
          <a:blip r:embed="rId2"/>
          <a:stretch>
            <a:fillRect/>
          </a:stretch>
        </p:blipFill>
        <p:spPr>
          <a:xfrm>
            <a:off x="7955280" y="91440"/>
            <a:ext cx="1005840" cy="502920"/>
          </a:xfrm>
          <a:prstGeom prst="rect">
            <a:avLst/>
          </a:prstGeom>
        </p:spPr>
      </p:pic>
      <p:sp>
        <p:nvSpPr>
          <p:cNvPr id="5" name="Rectangle 4"/>
          <p:cNvSpPr/>
          <p:nvPr/>
        </p:nvSpPr>
        <p:spPr>
          <a:xfrm>
            <a:off x="0" y="0"/>
            <a:ext cx="9144000" cy="6858000"/>
          </a:xfrm>
          <a:prstGeom prst="rect">
            <a:avLst/>
          </a:prstGeom>
          <a:noFill/>
          <a:ln w="27432">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66018"/>
            <a:ext cx="8229600" cy="4525963"/>
          </a:xfrm>
        </p:spPr>
        <p:txBody>
          <a:bodyPr>
            <a:normAutofit fontScale="85000" lnSpcReduction="10000"/>
          </a:bodyPr>
          <a:lstStyle/>
          <a:p>
            <a:pPr marL="0" indent="0" algn="just">
              <a:lnSpc>
                <a:spcPct val="130000"/>
              </a:lnSpc>
              <a:spcBef>
                <a:spcPts val="600"/>
              </a:spcBef>
              <a:spcAft>
                <a:spcPts val="600"/>
              </a:spcAft>
              <a:buNone/>
            </a:pPr>
            <a:r>
              <a:rPr dirty="0"/>
              <a:t>Members, we shall provide an opportunity to members who wish to ask questions during the meeting to do so using the “Q&amp;A” button on your streaming screen. Please note that we might not be able to receive and respond to all the questions members may wish to raise during the meeting due to time limitations and therefore, we encourage members to continue posting their questions by dialing the USSD code </a:t>
            </a:r>
            <a:r>
              <a:rPr b="1" dirty="0"/>
              <a:t>*483*905# </a:t>
            </a:r>
            <a:r>
              <a:rPr dirty="0"/>
              <a:t>and selecting the option ‘</a:t>
            </a:r>
            <a:r>
              <a:rPr i="1" dirty="0"/>
              <a:t>Ask Question</a:t>
            </a:r>
            <a:r>
              <a:rPr dirty="0"/>
              <a:t>’ on the prompts.</a:t>
            </a:r>
          </a:p>
        </p:txBody>
      </p:sp>
      <p:pic>
        <p:nvPicPr>
          <p:cNvPr id="4" name="Picture 3" descr="a693182b-eb8d-4b02-90d5-5b60b3ef0711.png"/>
          <p:cNvPicPr>
            <a:picLocks noChangeAspect="1"/>
          </p:cNvPicPr>
          <p:nvPr/>
        </p:nvPicPr>
        <p:blipFill>
          <a:blip r:embed="rId2"/>
          <a:stretch>
            <a:fillRect/>
          </a:stretch>
        </p:blipFill>
        <p:spPr>
          <a:xfrm>
            <a:off x="7955280" y="91440"/>
            <a:ext cx="1005840" cy="502920"/>
          </a:xfrm>
          <a:prstGeom prst="rect">
            <a:avLst/>
          </a:prstGeom>
        </p:spPr>
      </p:pic>
      <p:sp>
        <p:nvSpPr>
          <p:cNvPr id="5" name="Rectangle 4"/>
          <p:cNvSpPr/>
          <p:nvPr/>
        </p:nvSpPr>
        <p:spPr>
          <a:xfrm>
            <a:off x="0" y="0"/>
            <a:ext cx="9144000" cy="6858000"/>
          </a:xfrm>
          <a:prstGeom prst="rect">
            <a:avLst/>
          </a:prstGeom>
          <a:noFill/>
          <a:ln w="27432">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68552"/>
            <a:ext cx="8229600" cy="4525963"/>
          </a:xfrm>
        </p:spPr>
        <p:txBody>
          <a:bodyPr/>
          <a:lstStyle/>
          <a:p>
            <a:pPr marL="0" indent="0" algn="just">
              <a:lnSpc>
                <a:spcPct val="130000"/>
              </a:lnSpc>
              <a:spcBef>
                <a:spcPts val="600"/>
              </a:spcBef>
              <a:spcAft>
                <a:spcPts val="600"/>
              </a:spcAft>
              <a:buNone/>
            </a:pPr>
            <a:r>
              <a:rPr dirty="0"/>
              <a:t>All the questions received shall be collated and responses published on our website 24 hours after the meeting.</a:t>
            </a:r>
          </a:p>
        </p:txBody>
      </p:sp>
      <p:pic>
        <p:nvPicPr>
          <p:cNvPr id="4" name="Picture 3" descr="a693182b-eb8d-4b02-90d5-5b60b3ef0711.png"/>
          <p:cNvPicPr>
            <a:picLocks noChangeAspect="1"/>
          </p:cNvPicPr>
          <p:nvPr/>
        </p:nvPicPr>
        <p:blipFill>
          <a:blip r:embed="rId2"/>
          <a:stretch>
            <a:fillRect/>
          </a:stretch>
        </p:blipFill>
        <p:spPr>
          <a:xfrm>
            <a:off x="7955280" y="91440"/>
            <a:ext cx="1005840" cy="502920"/>
          </a:xfrm>
          <a:prstGeom prst="rect">
            <a:avLst/>
          </a:prstGeom>
        </p:spPr>
      </p:pic>
      <p:sp>
        <p:nvSpPr>
          <p:cNvPr id="5" name="Rectangle 4"/>
          <p:cNvSpPr/>
          <p:nvPr/>
        </p:nvSpPr>
        <p:spPr>
          <a:xfrm>
            <a:off x="0" y="0"/>
            <a:ext cx="9144000" cy="6858000"/>
          </a:xfrm>
          <a:prstGeom prst="rect">
            <a:avLst/>
          </a:prstGeom>
          <a:noFill/>
          <a:ln w="27432">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83208"/>
            <a:ext cx="8229600" cy="4525963"/>
          </a:xfrm>
        </p:spPr>
        <p:txBody>
          <a:bodyPr/>
          <a:lstStyle/>
          <a:p>
            <a:pPr marL="0" indent="0" algn="just">
              <a:lnSpc>
                <a:spcPct val="130000"/>
              </a:lnSpc>
              <a:spcBef>
                <a:spcPts val="600"/>
              </a:spcBef>
              <a:spcAft>
                <a:spcPts val="600"/>
              </a:spcAft>
              <a:buNone/>
            </a:pPr>
            <a:r>
              <a:rPr dirty="0"/>
              <a:t>Shareholders, let me now invite those wishing to call in with questions, to proceed and dial-in.</a:t>
            </a:r>
            <a:endParaRPr lang="en-US" dirty="0"/>
          </a:p>
          <a:p>
            <a:pPr marL="0" indent="0" algn="just">
              <a:lnSpc>
                <a:spcPct val="130000"/>
              </a:lnSpc>
              <a:spcBef>
                <a:spcPts val="600"/>
              </a:spcBef>
              <a:spcAft>
                <a:spcPts val="600"/>
              </a:spcAft>
              <a:buNone/>
            </a:pPr>
            <a:r>
              <a:rPr lang="en-US" dirty="0"/>
              <a:t>I request the Managing Director to receive the incoming calls.</a:t>
            </a:r>
            <a:endParaRPr dirty="0"/>
          </a:p>
        </p:txBody>
      </p:sp>
      <p:pic>
        <p:nvPicPr>
          <p:cNvPr id="4" name="Picture 3" descr="a693182b-eb8d-4b02-90d5-5b60b3ef0711.png"/>
          <p:cNvPicPr>
            <a:picLocks noChangeAspect="1"/>
          </p:cNvPicPr>
          <p:nvPr/>
        </p:nvPicPr>
        <p:blipFill>
          <a:blip r:embed="rId2"/>
          <a:stretch>
            <a:fillRect/>
          </a:stretch>
        </p:blipFill>
        <p:spPr>
          <a:xfrm>
            <a:off x="7955280" y="91440"/>
            <a:ext cx="1005840" cy="502920"/>
          </a:xfrm>
          <a:prstGeom prst="rect">
            <a:avLst/>
          </a:prstGeom>
        </p:spPr>
      </p:pic>
      <p:sp>
        <p:nvSpPr>
          <p:cNvPr id="5" name="Rectangle 4"/>
          <p:cNvSpPr/>
          <p:nvPr/>
        </p:nvSpPr>
        <p:spPr>
          <a:xfrm>
            <a:off x="0" y="0"/>
            <a:ext cx="9144000" cy="6858000"/>
          </a:xfrm>
          <a:prstGeom prst="rect">
            <a:avLst/>
          </a:prstGeom>
          <a:noFill/>
          <a:ln w="27432">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9700" y="825500"/>
            <a:ext cx="8821420" cy="5753100"/>
          </a:xfrm>
        </p:spPr>
        <p:txBody>
          <a:bodyPr>
            <a:normAutofit fontScale="40000" lnSpcReduction="20000"/>
          </a:bodyPr>
          <a:lstStyle/>
          <a:p>
            <a:pPr marL="0" indent="0">
              <a:buNone/>
            </a:pPr>
            <a:r>
              <a:rPr lang="en-US" sz="6700" b="1" dirty="0">
                <a:highlight>
                  <a:srgbClr val="FF0000"/>
                </a:highlight>
              </a:rPr>
              <a:t>MANAGING DIRECTOR</a:t>
            </a:r>
            <a:endParaRPr lang="en-KE" sz="6700" b="1" dirty="0">
              <a:highlight>
                <a:srgbClr val="FF0000"/>
              </a:highlight>
            </a:endParaRPr>
          </a:p>
          <a:p>
            <a:pPr marL="0" indent="0">
              <a:buNone/>
            </a:pPr>
            <a:r>
              <a:rPr lang="en-US" b="1" i="1" dirty="0"/>
              <a:t> </a:t>
            </a:r>
            <a:endParaRPr lang="en-KE" dirty="0"/>
          </a:p>
          <a:p>
            <a:pPr marL="0" indent="0">
              <a:buNone/>
            </a:pPr>
            <a:r>
              <a:rPr lang="en-GB" sz="4500" b="1" i="1" dirty="0"/>
              <a:t>Call process commences </a:t>
            </a:r>
            <a:endParaRPr lang="en-KE" sz="4500" dirty="0"/>
          </a:p>
          <a:p>
            <a:pPr marL="0" indent="0">
              <a:buNone/>
            </a:pPr>
            <a:r>
              <a:rPr lang="en-US" sz="4500" b="1" i="1" dirty="0"/>
              <a:t>(MD takes three questions from shareholders calling in). </a:t>
            </a:r>
            <a:endParaRPr lang="en-KE" sz="4500" dirty="0"/>
          </a:p>
          <a:p>
            <a:pPr marL="0" indent="0">
              <a:buNone/>
            </a:pPr>
            <a:r>
              <a:rPr lang="en-US" sz="4500" b="1" i="1" dirty="0"/>
              <a:t> </a:t>
            </a:r>
            <a:endParaRPr lang="en-KE" sz="4500" dirty="0"/>
          </a:p>
          <a:p>
            <a:pPr marL="0" indent="0">
              <a:buNone/>
            </a:pPr>
            <a:r>
              <a:rPr lang="en-US" sz="4500" i="1" dirty="0"/>
              <a:t>Hello and thank you for calling in. Please state your name and where you are calling us from.</a:t>
            </a:r>
            <a:endParaRPr lang="en-KE" sz="4500" dirty="0"/>
          </a:p>
          <a:p>
            <a:pPr marL="0" indent="0">
              <a:buNone/>
            </a:pPr>
            <a:r>
              <a:rPr lang="en-US" sz="4500" i="1" dirty="0"/>
              <a:t> </a:t>
            </a:r>
            <a:endParaRPr lang="en-KE" sz="4500" dirty="0"/>
          </a:p>
          <a:p>
            <a:pPr marL="0" indent="0">
              <a:buNone/>
            </a:pPr>
            <a:r>
              <a:rPr lang="en-US" sz="4500" b="1" i="1" dirty="0"/>
              <a:t>(Shareholder response/question)</a:t>
            </a:r>
            <a:endParaRPr lang="en-KE" sz="4500" dirty="0"/>
          </a:p>
          <a:p>
            <a:pPr marL="0" indent="0">
              <a:buNone/>
            </a:pPr>
            <a:r>
              <a:rPr lang="en-US" sz="4500" i="1" dirty="0"/>
              <a:t> </a:t>
            </a:r>
            <a:endParaRPr lang="en-KE" sz="4500" dirty="0"/>
          </a:p>
          <a:p>
            <a:pPr marL="0" indent="0">
              <a:buNone/>
            </a:pPr>
            <a:r>
              <a:rPr lang="en-US" sz="4500" i="1" dirty="0"/>
              <a:t>Please proceed to ask your question.</a:t>
            </a:r>
            <a:endParaRPr lang="en-KE" sz="4500" dirty="0"/>
          </a:p>
          <a:p>
            <a:endParaRPr lang="en-KE" sz="4500" dirty="0"/>
          </a:p>
          <a:p>
            <a:pPr marL="0" indent="0">
              <a:buNone/>
            </a:pPr>
            <a:r>
              <a:rPr lang="en-US" sz="4500" b="1" i="1" dirty="0"/>
              <a:t>(Shareholder response/question)</a:t>
            </a:r>
            <a:endParaRPr lang="en-KE" sz="4500" dirty="0"/>
          </a:p>
          <a:p>
            <a:pPr marL="0" indent="0">
              <a:buNone/>
            </a:pPr>
            <a:r>
              <a:rPr lang="en-US" sz="4500" i="1" dirty="0"/>
              <a:t> </a:t>
            </a:r>
            <a:endParaRPr lang="en-KE" sz="4500" dirty="0"/>
          </a:p>
          <a:p>
            <a:pPr marL="0" indent="0">
              <a:buNone/>
            </a:pPr>
            <a:r>
              <a:rPr lang="en-US" sz="4500" i="1" dirty="0"/>
              <a:t>Thank you. We have noted your question and will respond to it after all the questions are in.  </a:t>
            </a:r>
            <a:endParaRPr lang="en-KE" sz="4500" dirty="0"/>
          </a:p>
          <a:p>
            <a:pPr marL="0" indent="0">
              <a:buNone/>
            </a:pPr>
            <a:endParaRPr lang="en-KE" sz="4500" dirty="0"/>
          </a:p>
          <a:p>
            <a:pPr marL="0" indent="0">
              <a:buNone/>
            </a:pPr>
            <a:r>
              <a:rPr lang="en-US" sz="4500" b="1" i="1" dirty="0"/>
              <a:t>(MD to move to next caller and repeat the process). </a:t>
            </a:r>
            <a:endParaRPr lang="en-KE" sz="4500" dirty="0"/>
          </a:p>
          <a:p>
            <a:pPr marL="0" indent="0">
              <a:buNone/>
            </a:pPr>
            <a:endParaRPr lang="en-KE" sz="4500" dirty="0"/>
          </a:p>
          <a:p>
            <a:pPr marL="0" indent="0">
              <a:buNone/>
            </a:pPr>
            <a:r>
              <a:rPr lang="en-US" sz="4500" b="1" i="1" dirty="0"/>
              <a:t>(Where there may be a delay in receiving phone calls, the MD shall prompt the Company Secretary to read out any questions that may be received in the livestream on the portal)</a:t>
            </a:r>
            <a:endParaRPr sz="4500" dirty="0"/>
          </a:p>
        </p:txBody>
      </p:sp>
      <p:pic>
        <p:nvPicPr>
          <p:cNvPr id="4" name="Picture 3" descr="a693182b-eb8d-4b02-90d5-5b60b3ef0711.png"/>
          <p:cNvPicPr>
            <a:picLocks noChangeAspect="1"/>
          </p:cNvPicPr>
          <p:nvPr/>
        </p:nvPicPr>
        <p:blipFill>
          <a:blip r:embed="rId2"/>
          <a:stretch>
            <a:fillRect/>
          </a:stretch>
        </p:blipFill>
        <p:spPr>
          <a:xfrm>
            <a:off x="7955280" y="91440"/>
            <a:ext cx="1005840" cy="502920"/>
          </a:xfrm>
          <a:prstGeom prst="rect">
            <a:avLst/>
          </a:prstGeom>
        </p:spPr>
      </p:pic>
      <p:sp>
        <p:nvSpPr>
          <p:cNvPr id="5" name="Rectangle 4"/>
          <p:cNvSpPr/>
          <p:nvPr/>
        </p:nvSpPr>
        <p:spPr>
          <a:xfrm>
            <a:off x="0" y="0"/>
            <a:ext cx="9144000" cy="6858000"/>
          </a:xfrm>
          <a:prstGeom prst="rect">
            <a:avLst/>
          </a:prstGeom>
          <a:noFill/>
          <a:ln w="27432">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36600"/>
            <a:ext cx="8229600" cy="5207000"/>
          </a:xfrm>
        </p:spPr>
        <p:txBody>
          <a:bodyPr>
            <a:normAutofit lnSpcReduction="10000"/>
          </a:bodyPr>
          <a:lstStyle/>
          <a:p>
            <a:pPr marL="0" indent="0" algn="just">
              <a:lnSpc>
                <a:spcPct val="130000"/>
              </a:lnSpc>
              <a:spcBef>
                <a:spcPts val="600"/>
              </a:spcBef>
              <a:spcAft>
                <a:spcPts val="600"/>
              </a:spcAft>
              <a:buNone/>
            </a:pPr>
            <a:r>
              <a:rPr lang="en-US" b="1" dirty="0">
                <a:highlight>
                  <a:srgbClr val="FF0000"/>
                </a:highlight>
              </a:rPr>
              <a:t>CHAIRMAN</a:t>
            </a:r>
            <a:endParaRPr lang="en-US" dirty="0"/>
          </a:p>
          <a:p>
            <a:pPr marL="0" indent="0" algn="just">
              <a:lnSpc>
                <a:spcPct val="130000"/>
              </a:lnSpc>
              <a:spcBef>
                <a:spcPts val="600"/>
              </a:spcBef>
              <a:spcAft>
                <a:spcPts val="600"/>
              </a:spcAft>
              <a:buNone/>
            </a:pPr>
            <a:r>
              <a:rPr dirty="0"/>
              <a:t>Thank you, shareholders. Before we proceed to respond to the questions, we shall provide you with the guidelines on how to cast your votes for the Resolutions placed before this AGM and which are outlined in the Notice of this Meeting.</a:t>
            </a:r>
            <a:endParaRPr lang="en-US" dirty="0"/>
          </a:p>
          <a:p>
            <a:pPr marL="0" indent="0" algn="just">
              <a:lnSpc>
                <a:spcPct val="130000"/>
              </a:lnSpc>
              <a:spcBef>
                <a:spcPts val="600"/>
              </a:spcBef>
              <a:spcAft>
                <a:spcPts val="600"/>
              </a:spcAft>
              <a:buNone/>
            </a:pPr>
            <a:r>
              <a:rPr lang="en-US" dirty="0"/>
              <a:t>Please see the screen for the instructions on the voting process.</a:t>
            </a:r>
            <a:endParaRPr dirty="0"/>
          </a:p>
        </p:txBody>
      </p:sp>
      <p:pic>
        <p:nvPicPr>
          <p:cNvPr id="4" name="Picture 3" descr="a693182b-eb8d-4b02-90d5-5b60b3ef0711.png"/>
          <p:cNvPicPr>
            <a:picLocks noChangeAspect="1"/>
          </p:cNvPicPr>
          <p:nvPr/>
        </p:nvPicPr>
        <p:blipFill>
          <a:blip r:embed="rId2"/>
          <a:stretch>
            <a:fillRect/>
          </a:stretch>
        </p:blipFill>
        <p:spPr>
          <a:xfrm>
            <a:off x="7955280" y="91440"/>
            <a:ext cx="1005840" cy="502920"/>
          </a:xfrm>
          <a:prstGeom prst="rect">
            <a:avLst/>
          </a:prstGeom>
        </p:spPr>
      </p:pic>
      <p:sp>
        <p:nvSpPr>
          <p:cNvPr id="5" name="Rectangle 4"/>
          <p:cNvSpPr/>
          <p:nvPr/>
        </p:nvSpPr>
        <p:spPr>
          <a:xfrm>
            <a:off x="0" y="0"/>
            <a:ext cx="9144000" cy="6858000"/>
          </a:xfrm>
          <a:prstGeom prst="rect">
            <a:avLst/>
          </a:prstGeom>
          <a:noFill/>
          <a:ln w="27432">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A58265-0FB0-ED2D-3E36-19C078498D25}"/>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1279CA3-3232-DCFD-A76C-B6D550CD89AD}"/>
              </a:ext>
            </a:extLst>
          </p:cNvPr>
          <p:cNvSpPr>
            <a:spLocks noGrp="1"/>
          </p:cNvSpPr>
          <p:nvPr>
            <p:ph idx="1"/>
          </p:nvPr>
        </p:nvSpPr>
        <p:spPr>
          <a:xfrm>
            <a:off x="457200" y="736600"/>
            <a:ext cx="8229600" cy="5207000"/>
          </a:xfrm>
        </p:spPr>
        <p:txBody>
          <a:bodyPr>
            <a:normAutofit fontScale="85000" lnSpcReduction="10000"/>
          </a:bodyPr>
          <a:lstStyle/>
          <a:p>
            <a:pPr marL="0" indent="0">
              <a:buNone/>
            </a:pPr>
            <a:r>
              <a:rPr lang="en-US" i="1" dirty="0">
                <a:highlight>
                  <a:srgbClr val="FFFF00"/>
                </a:highlight>
              </a:rPr>
              <a:t>(Live Stream takes break)</a:t>
            </a:r>
            <a:endParaRPr lang="en-KE" i="1" dirty="0">
              <a:highlight>
                <a:srgbClr val="FFFF00"/>
              </a:highlight>
            </a:endParaRPr>
          </a:p>
          <a:p>
            <a:pPr marL="0" indent="0">
              <a:buNone/>
            </a:pPr>
            <a:endParaRPr lang="en-KE" dirty="0"/>
          </a:p>
          <a:p>
            <a:pPr marL="0" indent="0">
              <a:buNone/>
            </a:pPr>
            <a:r>
              <a:rPr lang="en-US" i="1" dirty="0"/>
              <a:t>(During the break, Chairman/MD review questions asked by the shareholders who have dialed in and questions received from the livestream).</a:t>
            </a:r>
            <a:endParaRPr lang="en-KE" dirty="0"/>
          </a:p>
          <a:p>
            <a:pPr marL="0" indent="0">
              <a:buNone/>
            </a:pPr>
            <a:endParaRPr lang="en-KE" dirty="0"/>
          </a:p>
          <a:p>
            <a:pPr marL="0" indent="0">
              <a:buNone/>
            </a:pPr>
            <a:r>
              <a:rPr lang="en-US" i="1" dirty="0"/>
              <a:t>After the short break, the Chairman to resume the meeting for the Q &amp; A session which will comprise questions received from shareholders who have dialed in and received during the AGM on the livestream.</a:t>
            </a:r>
            <a:endParaRPr lang="en-KE" dirty="0"/>
          </a:p>
          <a:p>
            <a:pPr marL="0" indent="0">
              <a:buNone/>
            </a:pPr>
            <a:endParaRPr lang="en-KE" dirty="0"/>
          </a:p>
          <a:p>
            <a:pPr marL="0" indent="0">
              <a:buNone/>
            </a:pPr>
            <a:r>
              <a:rPr lang="en-US" i="1" dirty="0">
                <a:highlight>
                  <a:srgbClr val="FFFF00"/>
                </a:highlight>
              </a:rPr>
              <a:t>(Live Stream Resumes)</a:t>
            </a:r>
            <a:endParaRPr dirty="0">
              <a:highlight>
                <a:srgbClr val="FFFF00"/>
              </a:highlight>
            </a:endParaRPr>
          </a:p>
        </p:txBody>
      </p:sp>
      <p:pic>
        <p:nvPicPr>
          <p:cNvPr id="4" name="Picture 3" descr="a693182b-eb8d-4b02-90d5-5b60b3ef0711.png">
            <a:extLst>
              <a:ext uri="{FF2B5EF4-FFF2-40B4-BE49-F238E27FC236}">
                <a16:creationId xmlns:a16="http://schemas.microsoft.com/office/drawing/2014/main" id="{A88BA139-7508-D622-3EC9-A10F2506D134}"/>
              </a:ext>
            </a:extLst>
          </p:cNvPr>
          <p:cNvPicPr>
            <a:picLocks noChangeAspect="1"/>
          </p:cNvPicPr>
          <p:nvPr/>
        </p:nvPicPr>
        <p:blipFill>
          <a:blip r:embed="rId2"/>
          <a:stretch>
            <a:fillRect/>
          </a:stretch>
        </p:blipFill>
        <p:spPr>
          <a:xfrm>
            <a:off x="7955280" y="91440"/>
            <a:ext cx="1005840" cy="502920"/>
          </a:xfrm>
          <a:prstGeom prst="rect">
            <a:avLst/>
          </a:prstGeom>
        </p:spPr>
      </p:pic>
      <p:sp>
        <p:nvSpPr>
          <p:cNvPr id="5" name="Rectangle 4">
            <a:extLst>
              <a:ext uri="{FF2B5EF4-FFF2-40B4-BE49-F238E27FC236}">
                <a16:creationId xmlns:a16="http://schemas.microsoft.com/office/drawing/2014/main" id="{B11693A6-C5CB-EA83-026F-2E48DE027A99}"/>
              </a:ext>
            </a:extLst>
          </p:cNvPr>
          <p:cNvSpPr/>
          <p:nvPr/>
        </p:nvSpPr>
        <p:spPr>
          <a:xfrm>
            <a:off x="0" y="0"/>
            <a:ext cx="9144000" cy="6858000"/>
          </a:xfrm>
          <a:prstGeom prst="rect">
            <a:avLst/>
          </a:prstGeom>
          <a:noFill/>
          <a:ln w="27432">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Tree>
    <p:extLst>
      <p:ext uri="{BB962C8B-B14F-4D97-AF65-F5344CB8AC3E}">
        <p14:creationId xmlns:p14="http://schemas.microsoft.com/office/powerpoint/2010/main" val="25137825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723900"/>
            <a:ext cx="8229600" cy="4525963"/>
          </a:xfrm>
        </p:spPr>
        <p:txBody>
          <a:bodyPr>
            <a:normAutofit fontScale="85000" lnSpcReduction="10000"/>
          </a:bodyPr>
          <a:lstStyle/>
          <a:p>
            <a:pPr marL="0" indent="0" algn="just">
              <a:lnSpc>
                <a:spcPct val="130000"/>
              </a:lnSpc>
              <a:spcBef>
                <a:spcPts val="600"/>
              </a:spcBef>
              <a:spcAft>
                <a:spcPts val="600"/>
              </a:spcAft>
              <a:buNone/>
            </a:pPr>
            <a:r>
              <a:rPr lang="en-US" b="1" dirty="0">
                <a:highlight>
                  <a:srgbClr val="FF0000"/>
                </a:highlight>
              </a:rPr>
              <a:t>CHAIRMAN</a:t>
            </a:r>
            <a:endParaRPr lang="en-US" dirty="0"/>
          </a:p>
          <a:p>
            <a:pPr marL="0" indent="0" algn="just">
              <a:lnSpc>
                <a:spcPct val="130000"/>
              </a:lnSpc>
              <a:spcBef>
                <a:spcPts val="600"/>
              </a:spcBef>
              <a:spcAft>
                <a:spcPts val="600"/>
              </a:spcAft>
              <a:buNone/>
            </a:pPr>
            <a:r>
              <a:rPr dirty="0"/>
              <a:t>I now invite the Managing Director to give a summary of the questions received and the Company’s responses.</a:t>
            </a:r>
            <a:endParaRPr lang="en-US" dirty="0"/>
          </a:p>
          <a:p>
            <a:pPr marL="0" indent="0" algn="just">
              <a:lnSpc>
                <a:spcPct val="130000"/>
              </a:lnSpc>
              <a:spcBef>
                <a:spcPts val="600"/>
              </a:spcBef>
              <a:spcAft>
                <a:spcPts val="600"/>
              </a:spcAft>
              <a:buNone/>
            </a:pPr>
            <a:endParaRPr lang="en-US" dirty="0"/>
          </a:p>
          <a:p>
            <a:pPr marL="0" indent="0">
              <a:buNone/>
            </a:pPr>
            <a:r>
              <a:rPr lang="en-US" b="1" dirty="0">
                <a:highlight>
                  <a:srgbClr val="FF0000"/>
                </a:highlight>
              </a:rPr>
              <a:t>MANAGING DIRECTOR </a:t>
            </a:r>
            <a:endParaRPr lang="en-KE" b="1" dirty="0">
              <a:highlight>
                <a:srgbClr val="FF0000"/>
              </a:highlight>
            </a:endParaRPr>
          </a:p>
          <a:p>
            <a:pPr marL="0" indent="0">
              <a:buNone/>
            </a:pPr>
            <a:r>
              <a:rPr lang="en-US" i="1" dirty="0"/>
              <a:t>To respond to the questions</a:t>
            </a:r>
            <a:endParaRPr lang="en-KE" i="1" dirty="0"/>
          </a:p>
          <a:p>
            <a:pPr marL="0" indent="0">
              <a:buNone/>
            </a:pPr>
            <a:endParaRPr lang="en-KE" dirty="0"/>
          </a:p>
          <a:p>
            <a:pPr marL="0" indent="0">
              <a:buNone/>
            </a:pPr>
            <a:r>
              <a:rPr lang="en-US" i="1" dirty="0">
                <a:highlight>
                  <a:srgbClr val="FFFF00"/>
                </a:highlight>
              </a:rPr>
              <a:t>(Completion of Q &amp; A session)</a:t>
            </a:r>
            <a:endParaRPr dirty="0">
              <a:highlight>
                <a:srgbClr val="FFFF00"/>
              </a:highlight>
            </a:endParaRPr>
          </a:p>
        </p:txBody>
      </p:sp>
      <p:pic>
        <p:nvPicPr>
          <p:cNvPr id="4" name="Picture 3" descr="a693182b-eb8d-4b02-90d5-5b60b3ef0711.png"/>
          <p:cNvPicPr>
            <a:picLocks noChangeAspect="1"/>
          </p:cNvPicPr>
          <p:nvPr/>
        </p:nvPicPr>
        <p:blipFill>
          <a:blip r:embed="rId2"/>
          <a:stretch>
            <a:fillRect/>
          </a:stretch>
        </p:blipFill>
        <p:spPr>
          <a:xfrm>
            <a:off x="7955280" y="91440"/>
            <a:ext cx="1005840" cy="502920"/>
          </a:xfrm>
          <a:prstGeom prst="rect">
            <a:avLst/>
          </a:prstGeom>
        </p:spPr>
      </p:pic>
      <p:sp>
        <p:nvSpPr>
          <p:cNvPr id="5" name="Rectangle 4"/>
          <p:cNvSpPr/>
          <p:nvPr/>
        </p:nvSpPr>
        <p:spPr>
          <a:xfrm>
            <a:off x="0" y="0"/>
            <a:ext cx="9144000" cy="6858000"/>
          </a:xfrm>
          <a:prstGeom prst="rect">
            <a:avLst/>
          </a:prstGeom>
          <a:noFill/>
          <a:ln w="27432">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66018"/>
            <a:ext cx="8229600" cy="4525963"/>
          </a:xfrm>
        </p:spPr>
        <p:txBody>
          <a:bodyPr>
            <a:normAutofit fontScale="77500" lnSpcReduction="20000"/>
          </a:bodyPr>
          <a:lstStyle/>
          <a:p>
            <a:pPr marL="0" indent="0" algn="just">
              <a:lnSpc>
                <a:spcPct val="130000"/>
              </a:lnSpc>
              <a:spcBef>
                <a:spcPts val="600"/>
              </a:spcBef>
              <a:spcAft>
                <a:spcPts val="600"/>
              </a:spcAft>
              <a:buNone/>
            </a:pPr>
            <a:r>
              <a:rPr dirty="0"/>
              <a:t>Shareholders, we have taken significant measures to ensure that this virtual AGM mirrors our usual AGM structure. In this regard, arrangements have been made for Shareholders to access information pertaining to the Audited Consolidated Financial Statements of the Company for the year ended 31st December 2024 and to participate in this meeting. We shall continue having an elaborate Question and Answer session and you can be sending in your questions via the Q</a:t>
            </a:r>
            <a:r>
              <a:rPr lang="en-US" dirty="0"/>
              <a:t>uestion </a:t>
            </a:r>
            <a:r>
              <a:rPr dirty="0"/>
              <a:t>button on your screen</a:t>
            </a:r>
            <a:r>
              <a:rPr lang="en-US" dirty="0"/>
              <a:t>.</a:t>
            </a:r>
            <a:endParaRPr dirty="0"/>
          </a:p>
        </p:txBody>
      </p:sp>
      <p:pic>
        <p:nvPicPr>
          <p:cNvPr id="4" name="Picture 3" descr="a693182b-eb8d-4b02-90d5-5b60b3ef0711.png"/>
          <p:cNvPicPr>
            <a:picLocks noChangeAspect="1"/>
          </p:cNvPicPr>
          <p:nvPr/>
        </p:nvPicPr>
        <p:blipFill>
          <a:blip r:embed="rId2"/>
          <a:stretch>
            <a:fillRect/>
          </a:stretch>
        </p:blipFill>
        <p:spPr>
          <a:xfrm>
            <a:off x="7955280" y="91440"/>
            <a:ext cx="1005840" cy="502920"/>
          </a:xfrm>
          <a:prstGeom prst="rect">
            <a:avLst/>
          </a:prstGeom>
        </p:spPr>
      </p:pic>
      <p:sp>
        <p:nvSpPr>
          <p:cNvPr id="5" name="Rectangle 4"/>
          <p:cNvSpPr/>
          <p:nvPr/>
        </p:nvSpPr>
        <p:spPr>
          <a:xfrm>
            <a:off x="0" y="0"/>
            <a:ext cx="9144000" cy="6858000"/>
          </a:xfrm>
          <a:prstGeom prst="rect">
            <a:avLst/>
          </a:prstGeom>
          <a:noFill/>
          <a:ln w="27432">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30200" y="685800"/>
            <a:ext cx="8630920" cy="5511800"/>
          </a:xfrm>
        </p:spPr>
        <p:txBody>
          <a:bodyPr/>
          <a:lstStyle/>
          <a:p>
            <a:pPr marL="0" indent="0" algn="just">
              <a:lnSpc>
                <a:spcPct val="130000"/>
              </a:lnSpc>
              <a:spcBef>
                <a:spcPts val="600"/>
              </a:spcBef>
              <a:spcAft>
                <a:spcPts val="600"/>
              </a:spcAft>
              <a:buNone/>
            </a:pPr>
            <a:r>
              <a:rPr lang="en-US" b="1" dirty="0">
                <a:highlight>
                  <a:srgbClr val="FF0000"/>
                </a:highlight>
              </a:rPr>
              <a:t>CHAIRMAN</a:t>
            </a:r>
            <a:endParaRPr lang="en-US" dirty="0"/>
          </a:p>
          <a:p>
            <a:pPr marL="0" indent="0" algn="just">
              <a:lnSpc>
                <a:spcPct val="130000"/>
              </a:lnSpc>
              <a:spcBef>
                <a:spcPts val="600"/>
              </a:spcBef>
              <a:spcAft>
                <a:spcPts val="600"/>
              </a:spcAft>
              <a:buNone/>
            </a:pPr>
            <a:r>
              <a:rPr dirty="0"/>
              <a:t>Shareholders, I trust that we have now given adequate consideration to all matters contained in the Audited Consolidated Financial Statements and the questions raised by shareholders. The Q&amp;A session is now closed.</a:t>
            </a:r>
          </a:p>
        </p:txBody>
      </p:sp>
      <p:pic>
        <p:nvPicPr>
          <p:cNvPr id="4" name="Picture 3" descr="a693182b-eb8d-4b02-90d5-5b60b3ef0711.png"/>
          <p:cNvPicPr>
            <a:picLocks noChangeAspect="1"/>
          </p:cNvPicPr>
          <p:nvPr/>
        </p:nvPicPr>
        <p:blipFill>
          <a:blip r:embed="rId2"/>
          <a:stretch>
            <a:fillRect/>
          </a:stretch>
        </p:blipFill>
        <p:spPr>
          <a:xfrm>
            <a:off x="7955280" y="91440"/>
            <a:ext cx="1005840" cy="502920"/>
          </a:xfrm>
          <a:prstGeom prst="rect">
            <a:avLst/>
          </a:prstGeom>
        </p:spPr>
      </p:pic>
      <p:sp>
        <p:nvSpPr>
          <p:cNvPr id="5" name="Rectangle 4"/>
          <p:cNvSpPr/>
          <p:nvPr/>
        </p:nvSpPr>
        <p:spPr>
          <a:xfrm>
            <a:off x="0" y="0"/>
            <a:ext cx="9144000" cy="6858000"/>
          </a:xfrm>
          <a:prstGeom prst="rect">
            <a:avLst/>
          </a:prstGeom>
          <a:noFill/>
          <a:ln w="27432">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618744"/>
            <a:ext cx="8732520" cy="6010656"/>
          </a:xfrm>
        </p:spPr>
        <p:txBody>
          <a:bodyPr>
            <a:normAutofit fontScale="92500"/>
          </a:bodyPr>
          <a:lstStyle/>
          <a:p>
            <a:pPr marL="0" indent="0" algn="just">
              <a:lnSpc>
                <a:spcPct val="130000"/>
              </a:lnSpc>
              <a:spcBef>
                <a:spcPts val="600"/>
              </a:spcBef>
              <a:spcAft>
                <a:spcPts val="600"/>
              </a:spcAft>
              <a:buNone/>
            </a:pPr>
            <a:r>
              <a:rPr lang="en-US" i="1" dirty="0">
                <a:highlight>
                  <a:srgbClr val="FFFF00"/>
                </a:highlight>
              </a:rPr>
              <a:t>AGM Resolutions</a:t>
            </a:r>
          </a:p>
          <a:p>
            <a:pPr marL="0" indent="0" algn="just">
              <a:lnSpc>
                <a:spcPct val="130000"/>
              </a:lnSpc>
              <a:spcBef>
                <a:spcPts val="600"/>
              </a:spcBef>
              <a:spcAft>
                <a:spcPts val="600"/>
              </a:spcAft>
              <a:buNone/>
            </a:pPr>
            <a:r>
              <a:rPr lang="en-US" b="1" dirty="0">
                <a:highlight>
                  <a:srgbClr val="FF0000"/>
                </a:highlight>
              </a:rPr>
              <a:t>CHAIRMAN</a:t>
            </a:r>
            <a:endParaRPr lang="en-US" dirty="0"/>
          </a:p>
          <a:p>
            <a:pPr marL="0" indent="0" algn="just">
              <a:lnSpc>
                <a:spcPct val="130000"/>
              </a:lnSpc>
              <a:spcBef>
                <a:spcPts val="600"/>
              </a:spcBef>
              <a:spcAft>
                <a:spcPts val="600"/>
              </a:spcAft>
              <a:buNone/>
            </a:pPr>
            <a:r>
              <a:rPr dirty="0"/>
              <a:t>Shareholders, the Resolutions that required your approval were posted on the virtual AGM Platform and shareholders were invited to vote on these resolutions. Shareholders, please remember that that voting shall continue until the conclusion of this AGM.</a:t>
            </a:r>
            <a:endParaRPr lang="en-US" dirty="0"/>
          </a:p>
          <a:p>
            <a:pPr marL="0" indent="0" algn="just">
              <a:lnSpc>
                <a:spcPct val="130000"/>
              </a:lnSpc>
              <a:spcBef>
                <a:spcPts val="600"/>
              </a:spcBef>
              <a:spcAft>
                <a:spcPts val="600"/>
              </a:spcAft>
              <a:buNone/>
            </a:pPr>
            <a:r>
              <a:rPr lang="en-US" dirty="0"/>
              <a:t>I now invite the Company Secretary to read all the Resolutions which I put before the meeting for voting.</a:t>
            </a:r>
            <a:endParaRPr dirty="0"/>
          </a:p>
        </p:txBody>
      </p:sp>
      <p:pic>
        <p:nvPicPr>
          <p:cNvPr id="4" name="Picture 3" descr="a693182b-eb8d-4b02-90d5-5b60b3ef0711.png"/>
          <p:cNvPicPr>
            <a:picLocks noChangeAspect="1"/>
          </p:cNvPicPr>
          <p:nvPr/>
        </p:nvPicPr>
        <p:blipFill>
          <a:blip r:embed="rId2"/>
          <a:stretch>
            <a:fillRect/>
          </a:stretch>
        </p:blipFill>
        <p:spPr>
          <a:xfrm>
            <a:off x="7955280" y="91440"/>
            <a:ext cx="1005840" cy="502920"/>
          </a:xfrm>
          <a:prstGeom prst="rect">
            <a:avLst/>
          </a:prstGeom>
        </p:spPr>
      </p:pic>
      <p:sp>
        <p:nvSpPr>
          <p:cNvPr id="5" name="Rectangle 4"/>
          <p:cNvSpPr/>
          <p:nvPr/>
        </p:nvSpPr>
        <p:spPr>
          <a:xfrm>
            <a:off x="0" y="0"/>
            <a:ext cx="9144000" cy="6858000"/>
          </a:xfrm>
          <a:prstGeom prst="rect">
            <a:avLst/>
          </a:prstGeom>
          <a:noFill/>
          <a:ln w="27432">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90630"/>
            <a:ext cx="8229600" cy="4525963"/>
          </a:xfrm>
        </p:spPr>
        <p:txBody>
          <a:bodyPr/>
          <a:lstStyle/>
          <a:p>
            <a:pPr marL="0" indent="0" algn="just">
              <a:lnSpc>
                <a:spcPct val="130000"/>
              </a:lnSpc>
              <a:spcBef>
                <a:spcPts val="600"/>
              </a:spcBef>
              <a:spcAft>
                <a:spcPts val="600"/>
              </a:spcAft>
              <a:buNone/>
            </a:pPr>
            <a:r>
              <a:rPr lang="en-US" dirty="0">
                <a:highlight>
                  <a:srgbClr val="FF0000"/>
                </a:highlight>
              </a:rPr>
              <a:t>COMPANY SECRETARY</a:t>
            </a:r>
          </a:p>
          <a:p>
            <a:pPr marL="0" indent="0" algn="just">
              <a:lnSpc>
                <a:spcPct val="130000"/>
              </a:lnSpc>
              <a:spcBef>
                <a:spcPts val="600"/>
              </a:spcBef>
              <a:spcAft>
                <a:spcPts val="600"/>
              </a:spcAft>
              <a:buNone/>
            </a:pPr>
            <a:r>
              <a:rPr lang="en-US" dirty="0">
                <a:highlight>
                  <a:srgbClr val="FFFF00"/>
                </a:highlight>
              </a:rPr>
              <a:t>(Company Secretary Reads the Resolutions)</a:t>
            </a:r>
          </a:p>
          <a:p>
            <a:pPr marL="0" indent="0" algn="just">
              <a:lnSpc>
                <a:spcPct val="130000"/>
              </a:lnSpc>
              <a:spcBef>
                <a:spcPts val="600"/>
              </a:spcBef>
              <a:spcAft>
                <a:spcPts val="600"/>
              </a:spcAft>
              <a:buNone/>
            </a:pPr>
            <a:r>
              <a:rPr lang="en-US" dirty="0"/>
              <a:t>Members, I will now proceed to read the Resolutions, which will also be displayed on your screen for ease of reference.</a:t>
            </a:r>
          </a:p>
          <a:p>
            <a:pPr marL="0" indent="0" algn="just">
              <a:lnSpc>
                <a:spcPct val="130000"/>
              </a:lnSpc>
              <a:spcBef>
                <a:spcPts val="600"/>
              </a:spcBef>
              <a:spcAft>
                <a:spcPts val="600"/>
              </a:spcAft>
              <a:buNone/>
            </a:pPr>
            <a:endParaRPr dirty="0"/>
          </a:p>
        </p:txBody>
      </p:sp>
      <p:pic>
        <p:nvPicPr>
          <p:cNvPr id="4" name="Picture 3" descr="a693182b-eb8d-4b02-90d5-5b60b3ef0711.png"/>
          <p:cNvPicPr>
            <a:picLocks noChangeAspect="1"/>
          </p:cNvPicPr>
          <p:nvPr/>
        </p:nvPicPr>
        <p:blipFill>
          <a:blip r:embed="rId2"/>
          <a:stretch>
            <a:fillRect/>
          </a:stretch>
        </p:blipFill>
        <p:spPr>
          <a:xfrm>
            <a:off x="7955280" y="91440"/>
            <a:ext cx="1005840" cy="502920"/>
          </a:xfrm>
          <a:prstGeom prst="rect">
            <a:avLst/>
          </a:prstGeom>
        </p:spPr>
      </p:pic>
      <p:sp>
        <p:nvSpPr>
          <p:cNvPr id="5" name="Rectangle 4"/>
          <p:cNvSpPr/>
          <p:nvPr/>
        </p:nvSpPr>
        <p:spPr>
          <a:xfrm>
            <a:off x="0" y="0"/>
            <a:ext cx="9144000" cy="6858000"/>
          </a:xfrm>
          <a:prstGeom prst="rect">
            <a:avLst/>
          </a:prstGeom>
          <a:noFill/>
          <a:ln w="27432">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89000"/>
            <a:ext cx="8229600" cy="5194300"/>
          </a:xfrm>
        </p:spPr>
        <p:txBody>
          <a:bodyPr>
            <a:normAutofit/>
          </a:bodyPr>
          <a:lstStyle/>
          <a:p>
            <a:pPr marL="0" indent="0">
              <a:buNone/>
            </a:pPr>
            <a:r>
              <a:rPr lang="en-US" dirty="0"/>
              <a:t>1. </a:t>
            </a:r>
            <a:r>
              <a:rPr dirty="0"/>
              <a:t>Shareholders, the </a:t>
            </a:r>
            <a:r>
              <a:rPr b="1" dirty="0"/>
              <a:t>1st Resolution</a:t>
            </a:r>
            <a:r>
              <a:rPr dirty="0"/>
              <a:t> put before </a:t>
            </a:r>
            <a:r>
              <a:rPr lang="en-US" dirty="0"/>
              <a:t>	</a:t>
            </a:r>
            <a:r>
              <a:rPr dirty="0"/>
              <a:t>you reads as follows:</a:t>
            </a:r>
            <a:endParaRPr lang="en-US" dirty="0"/>
          </a:p>
          <a:p>
            <a:pPr marL="0" indent="0">
              <a:buNone/>
            </a:pPr>
            <a:r>
              <a:rPr lang="en-US" i="1" dirty="0"/>
              <a:t>	That the audited Consolidated Financial 	Statements for the year ended 31st December 	2024 and the Directors’ and Auditor’s reports 	thereon be and are hereby approved and 	adopted.</a:t>
            </a:r>
          </a:p>
          <a:p>
            <a:pPr marL="0" indent="0">
              <a:buNone/>
            </a:pPr>
            <a:r>
              <a:rPr lang="en-US" dirty="0"/>
              <a:t>The resolution has been proposed by </a:t>
            </a:r>
            <a:r>
              <a:rPr lang="en-US" b="1" dirty="0"/>
              <a:t>WINFRED WANGU NGUGI (No: 622206) </a:t>
            </a:r>
            <a:r>
              <a:rPr lang="en-US" dirty="0"/>
              <a:t>and seconded by </a:t>
            </a:r>
            <a:r>
              <a:rPr lang="en-US" b="1" dirty="0"/>
              <a:t>PAUL WAMBUA KIOKO (No: 15104120)</a:t>
            </a:r>
            <a:endParaRPr b="1" i="1" dirty="0"/>
          </a:p>
        </p:txBody>
      </p:sp>
      <p:pic>
        <p:nvPicPr>
          <p:cNvPr id="6" name="Picture 5" descr="a693182b-eb8d-4b02-90d5-5b60b3ef0711.png">
            <a:extLst>
              <a:ext uri="{FF2B5EF4-FFF2-40B4-BE49-F238E27FC236}">
                <a16:creationId xmlns:a16="http://schemas.microsoft.com/office/drawing/2014/main" id="{518392CC-EFB6-FF42-A351-4FB969AA1D92}"/>
              </a:ext>
            </a:extLst>
          </p:cNvPr>
          <p:cNvPicPr>
            <a:picLocks noChangeAspect="1"/>
          </p:cNvPicPr>
          <p:nvPr/>
        </p:nvPicPr>
        <p:blipFill>
          <a:blip r:embed="rId2"/>
          <a:stretch>
            <a:fillRect/>
          </a:stretch>
        </p:blipFill>
        <p:spPr>
          <a:xfrm>
            <a:off x="7955280" y="91440"/>
            <a:ext cx="1005840" cy="502920"/>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58900"/>
            <a:ext cx="8229600" cy="4525963"/>
          </a:xfrm>
        </p:spPr>
        <p:txBody>
          <a:bodyPr/>
          <a:lstStyle/>
          <a:p>
            <a:pPr marL="0" indent="0">
              <a:buNone/>
            </a:pPr>
            <a:r>
              <a:rPr lang="en-US" dirty="0"/>
              <a:t>2. </a:t>
            </a:r>
            <a:r>
              <a:rPr dirty="0"/>
              <a:t>The next Item is for noting and reads as </a:t>
            </a:r>
            <a:r>
              <a:rPr lang="en-US" dirty="0"/>
              <a:t>	</a:t>
            </a:r>
            <a:r>
              <a:rPr dirty="0"/>
              <a:t>follows:</a:t>
            </a:r>
            <a:endParaRPr lang="en-US" dirty="0"/>
          </a:p>
          <a:p>
            <a:pPr marL="0" indent="0">
              <a:buNone/>
            </a:pPr>
            <a:r>
              <a:rPr lang="en-US" dirty="0"/>
              <a:t>	</a:t>
            </a:r>
            <a:r>
              <a:rPr lang="en-US" i="1" dirty="0"/>
              <a:t>To note that the Directors do not recommend 	the payment of a dividend for the financial 	year ended .31st December 2024</a:t>
            </a:r>
            <a:endParaRPr i="1" dirty="0"/>
          </a:p>
        </p:txBody>
      </p:sp>
      <p:pic>
        <p:nvPicPr>
          <p:cNvPr id="6" name="Picture 5" descr="a693182b-eb8d-4b02-90d5-5b60b3ef0711.png">
            <a:extLst>
              <a:ext uri="{FF2B5EF4-FFF2-40B4-BE49-F238E27FC236}">
                <a16:creationId xmlns:a16="http://schemas.microsoft.com/office/drawing/2014/main" id="{9EAEC46C-225B-B8FD-19D2-896E987BCFC4}"/>
              </a:ext>
            </a:extLst>
          </p:cNvPr>
          <p:cNvPicPr>
            <a:picLocks noChangeAspect="1"/>
          </p:cNvPicPr>
          <p:nvPr/>
        </p:nvPicPr>
        <p:blipFill>
          <a:blip r:embed="rId2"/>
          <a:stretch>
            <a:fillRect/>
          </a:stretch>
        </p:blipFill>
        <p:spPr>
          <a:xfrm>
            <a:off x="7955280" y="91440"/>
            <a:ext cx="1005840" cy="502920"/>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66018"/>
            <a:ext cx="8445500" cy="5323682"/>
          </a:xfrm>
        </p:spPr>
        <p:txBody>
          <a:bodyPr/>
          <a:lstStyle/>
          <a:p>
            <a:pPr marL="0" indent="0">
              <a:buNone/>
            </a:pPr>
            <a:r>
              <a:rPr lang="en-US" dirty="0"/>
              <a:t>3. </a:t>
            </a:r>
            <a:r>
              <a:rPr dirty="0"/>
              <a:t>Shareholders, the </a:t>
            </a:r>
            <a:r>
              <a:rPr b="1" dirty="0"/>
              <a:t>2nd Resolution </a:t>
            </a:r>
            <a:r>
              <a:rPr dirty="0"/>
              <a:t>put before </a:t>
            </a:r>
            <a:r>
              <a:rPr lang="en-US" dirty="0"/>
              <a:t>	</a:t>
            </a:r>
            <a:r>
              <a:rPr dirty="0"/>
              <a:t>you is on Election of Directors.  Please note </a:t>
            </a:r>
            <a:r>
              <a:rPr lang="en-US" dirty="0"/>
              <a:t>	</a:t>
            </a:r>
            <a:r>
              <a:rPr dirty="0"/>
              <a:t>that each Director will be re-elected </a:t>
            </a:r>
            <a:r>
              <a:rPr lang="en-US" dirty="0"/>
              <a:t>	</a:t>
            </a:r>
            <a:r>
              <a:rPr dirty="0"/>
              <a:t>individually. The Resolutions on Election of </a:t>
            </a:r>
            <a:r>
              <a:rPr lang="en-US" dirty="0"/>
              <a:t>	</a:t>
            </a:r>
            <a:r>
              <a:rPr dirty="0"/>
              <a:t>Directors are as follows:</a:t>
            </a:r>
          </a:p>
        </p:txBody>
      </p:sp>
      <p:pic>
        <p:nvPicPr>
          <p:cNvPr id="6" name="Picture 5" descr="a693182b-eb8d-4b02-90d5-5b60b3ef0711.png">
            <a:extLst>
              <a:ext uri="{FF2B5EF4-FFF2-40B4-BE49-F238E27FC236}">
                <a16:creationId xmlns:a16="http://schemas.microsoft.com/office/drawing/2014/main" id="{3D9E1F2E-6C6B-3683-50AB-F5B2991ADE0E}"/>
              </a:ext>
            </a:extLst>
          </p:cNvPr>
          <p:cNvPicPr>
            <a:picLocks noChangeAspect="1"/>
          </p:cNvPicPr>
          <p:nvPr/>
        </p:nvPicPr>
        <p:blipFill>
          <a:blip r:embed="rId2"/>
          <a:stretch>
            <a:fillRect/>
          </a:stretch>
        </p:blipFill>
        <p:spPr>
          <a:xfrm>
            <a:off x="7955280" y="91440"/>
            <a:ext cx="1005840" cy="502920"/>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49300"/>
            <a:ext cx="8229600" cy="5080000"/>
          </a:xfrm>
        </p:spPr>
        <p:txBody>
          <a:bodyPr>
            <a:normAutofit/>
          </a:bodyPr>
          <a:lstStyle/>
          <a:p>
            <a:pPr marL="571500" indent="-571500">
              <a:buAutoNum type="romanLcParenBoth"/>
            </a:pPr>
            <a:r>
              <a:rPr i="1" dirty="0"/>
              <a:t>That in accordance with Articles 1.123, 1.124, </a:t>
            </a:r>
            <a:r>
              <a:rPr lang="en-US" i="1" dirty="0"/>
              <a:t>	</a:t>
            </a:r>
            <a:r>
              <a:rPr i="1" dirty="0"/>
              <a:t>and 1.125 of the Company’s Article of Association, Mr. Akif H. Butt, retires by rotation, and being eligible, be and is hereby re-elected to continue in office as a Director of the Company.</a:t>
            </a:r>
            <a:endParaRPr lang="en-US" i="1" dirty="0"/>
          </a:p>
          <a:p>
            <a:pPr marL="0" indent="0">
              <a:buNone/>
            </a:pPr>
            <a:r>
              <a:rPr lang="en-US" dirty="0"/>
              <a:t>This resolution has been proposed by </a:t>
            </a:r>
            <a:r>
              <a:rPr lang="en-US" b="1" dirty="0"/>
              <a:t>BENSON HOTII NJAGI (No: 6507000)</a:t>
            </a:r>
            <a:r>
              <a:rPr lang="en-US" dirty="0"/>
              <a:t> and seconded by </a:t>
            </a:r>
            <a:r>
              <a:rPr lang="en-US" b="1" dirty="0"/>
              <a:t>ALOIS WAFULA CHAMI (No: 15717)</a:t>
            </a:r>
            <a:endParaRPr b="1" dirty="0"/>
          </a:p>
        </p:txBody>
      </p:sp>
      <p:pic>
        <p:nvPicPr>
          <p:cNvPr id="6" name="Picture 5" descr="a693182b-eb8d-4b02-90d5-5b60b3ef0711.png">
            <a:extLst>
              <a:ext uri="{FF2B5EF4-FFF2-40B4-BE49-F238E27FC236}">
                <a16:creationId xmlns:a16="http://schemas.microsoft.com/office/drawing/2014/main" id="{B1CE4F5C-F1BF-B8B4-277B-7AD119612F08}"/>
              </a:ext>
            </a:extLst>
          </p:cNvPr>
          <p:cNvPicPr>
            <a:picLocks noChangeAspect="1"/>
          </p:cNvPicPr>
          <p:nvPr/>
        </p:nvPicPr>
        <p:blipFill>
          <a:blip r:embed="rId2"/>
          <a:stretch>
            <a:fillRect/>
          </a:stretch>
        </p:blipFill>
        <p:spPr>
          <a:xfrm>
            <a:off x="7955280" y="91440"/>
            <a:ext cx="1005840" cy="502920"/>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571500"/>
            <a:ext cx="8458200" cy="5918200"/>
          </a:xfrm>
        </p:spPr>
        <p:txBody>
          <a:bodyPr>
            <a:normAutofit fontScale="77500" lnSpcReduction="20000"/>
          </a:bodyPr>
          <a:lstStyle/>
          <a:p>
            <a:pPr marL="571500" indent="-571500">
              <a:buAutoNum type="romanLcParenBoth" startAt="2"/>
            </a:pPr>
            <a:r>
              <a:rPr dirty="0"/>
              <a:t>That the following two Directors, who are over</a:t>
            </a:r>
            <a:r>
              <a:rPr lang="en-US" dirty="0"/>
              <a:t> </a:t>
            </a:r>
            <a:r>
              <a:rPr dirty="0"/>
              <a:t>seventy years old retire in accordance with Guideline 2.5 of the Code of Corporate Governance Practices for Issuers of Securities to the Public, 2015, and being eligible, be and are hereby re-elected to continue in office as Directors of the Company:</a:t>
            </a:r>
            <a:endParaRPr lang="en-US" dirty="0"/>
          </a:p>
          <a:p>
            <a:pPr marL="571500" indent="-571500">
              <a:buAutoNum type="romanLcParenBoth" startAt="2"/>
            </a:pPr>
            <a:endParaRPr lang="en-US" dirty="0"/>
          </a:p>
          <a:p>
            <a:pPr marL="0" indent="0">
              <a:buNone/>
            </a:pPr>
            <a:r>
              <a:rPr lang="en-US" dirty="0"/>
              <a:t>	a) Eng. Erastus </a:t>
            </a:r>
            <a:r>
              <a:rPr lang="en-US" dirty="0" err="1"/>
              <a:t>Mwongera</a:t>
            </a:r>
            <a:endParaRPr lang="en-US" dirty="0"/>
          </a:p>
          <a:p>
            <a:pPr marL="0" indent="0">
              <a:buNone/>
            </a:pPr>
            <a:r>
              <a:rPr lang="en-US" dirty="0"/>
              <a:t>	This resolution has been proposed by </a:t>
            </a:r>
            <a:r>
              <a:rPr lang="en-US" b="1" dirty="0"/>
              <a:t>MARGARET 	NDUKU NZAU 	(No: 895490)</a:t>
            </a:r>
            <a:r>
              <a:rPr lang="en-US" dirty="0"/>
              <a:t> and seconded by </a:t>
            </a:r>
            <a:r>
              <a:rPr lang="en-US" b="1" dirty="0"/>
              <a:t>ALLAN 	KARIUKI KAHURA (No: 	100781)</a:t>
            </a:r>
          </a:p>
          <a:p>
            <a:pPr marL="0" indent="0">
              <a:buNone/>
            </a:pPr>
            <a:endParaRPr lang="en-US" b="1" dirty="0"/>
          </a:p>
          <a:p>
            <a:pPr marL="0" indent="0">
              <a:buNone/>
            </a:pPr>
            <a:r>
              <a:rPr lang="en-US" b="1" dirty="0"/>
              <a:t>	</a:t>
            </a:r>
            <a:r>
              <a:rPr lang="en-US" dirty="0"/>
              <a:t>b)</a:t>
            </a:r>
            <a:r>
              <a:rPr lang="en-US" b="1" dirty="0"/>
              <a:t> </a:t>
            </a:r>
            <a:r>
              <a:rPr lang="en-US" dirty="0"/>
              <a:t>Mr. Peter Gitonga</a:t>
            </a:r>
          </a:p>
          <a:p>
            <a:pPr marL="0" indent="0">
              <a:buNone/>
            </a:pPr>
            <a:r>
              <a:rPr lang="en-US" b="1" dirty="0"/>
              <a:t>	</a:t>
            </a:r>
            <a:r>
              <a:rPr lang="en-US" dirty="0"/>
              <a:t> This resolution has been proposed by </a:t>
            </a:r>
            <a:r>
              <a:rPr lang="en-US" b="1" dirty="0"/>
              <a:t>EUNICE WAITHIRA 	KIHARA (No: 72982)</a:t>
            </a:r>
            <a:r>
              <a:rPr lang="en-US" dirty="0"/>
              <a:t> and seconded </a:t>
            </a:r>
            <a:r>
              <a:rPr lang="en-US" b="1" dirty="0"/>
              <a:t>by ELIZABETH 	GATHONI 	KAHU (No: 1171780)</a:t>
            </a:r>
          </a:p>
          <a:p>
            <a:pPr marL="0" indent="0">
              <a:buNone/>
            </a:pPr>
            <a:r>
              <a:rPr lang="en-US" dirty="0"/>
              <a:t>	</a:t>
            </a:r>
            <a:endParaRPr dirty="0"/>
          </a:p>
        </p:txBody>
      </p:sp>
      <p:pic>
        <p:nvPicPr>
          <p:cNvPr id="6" name="Picture 5" descr="a693182b-eb8d-4b02-90d5-5b60b3ef0711.png">
            <a:extLst>
              <a:ext uri="{FF2B5EF4-FFF2-40B4-BE49-F238E27FC236}">
                <a16:creationId xmlns:a16="http://schemas.microsoft.com/office/drawing/2014/main" id="{9A50BFDE-32BB-EF44-A2E9-B7FC4D5A55F7}"/>
              </a:ext>
            </a:extLst>
          </p:cNvPr>
          <p:cNvPicPr>
            <a:picLocks noChangeAspect="1"/>
          </p:cNvPicPr>
          <p:nvPr/>
        </p:nvPicPr>
        <p:blipFill>
          <a:blip r:embed="rId2"/>
          <a:stretch>
            <a:fillRect/>
          </a:stretch>
        </p:blipFill>
        <p:spPr>
          <a:xfrm>
            <a:off x="7955280" y="91440"/>
            <a:ext cx="1005840" cy="502920"/>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7800" y="927100"/>
            <a:ext cx="8712200" cy="5702300"/>
          </a:xfrm>
        </p:spPr>
        <p:txBody>
          <a:bodyPr>
            <a:normAutofit lnSpcReduction="10000"/>
          </a:bodyPr>
          <a:lstStyle/>
          <a:p>
            <a:pPr marL="0" indent="0">
              <a:buNone/>
            </a:pPr>
            <a:r>
              <a:rPr lang="en-US" dirty="0"/>
              <a:t>(iii) </a:t>
            </a:r>
            <a:r>
              <a:rPr dirty="0"/>
              <a:t>That in accordance with the provisions of </a:t>
            </a:r>
            <a:r>
              <a:rPr lang="en-US" dirty="0"/>
              <a:t>		</a:t>
            </a:r>
            <a:r>
              <a:rPr dirty="0"/>
              <a:t>Section 769 of the Companies Act, 2015, the </a:t>
            </a:r>
            <a:r>
              <a:rPr lang="en-US" dirty="0"/>
              <a:t>	</a:t>
            </a:r>
            <a:r>
              <a:rPr dirty="0"/>
              <a:t>following Directors, being members of the </a:t>
            </a:r>
            <a:r>
              <a:rPr lang="en-US" dirty="0"/>
              <a:t>	</a:t>
            </a:r>
            <a:r>
              <a:rPr dirty="0"/>
              <a:t>Board Audit, Risk and Corporate Governance </a:t>
            </a:r>
            <a:r>
              <a:rPr lang="en-US" dirty="0"/>
              <a:t>	</a:t>
            </a:r>
            <a:r>
              <a:rPr dirty="0"/>
              <a:t>Committee, be and are hereby appointed </a:t>
            </a:r>
            <a:r>
              <a:rPr lang="en-US" dirty="0"/>
              <a:t>	</a:t>
            </a:r>
            <a:r>
              <a:rPr dirty="0"/>
              <a:t>individually to continue to serve as members </a:t>
            </a:r>
            <a:r>
              <a:rPr lang="en-US" dirty="0"/>
              <a:t>	</a:t>
            </a:r>
            <a:r>
              <a:rPr dirty="0"/>
              <a:t>of the said Committee:</a:t>
            </a:r>
            <a:endParaRPr lang="en-US" dirty="0"/>
          </a:p>
          <a:p>
            <a:pPr marL="0" indent="0">
              <a:buNone/>
            </a:pPr>
            <a:endParaRPr lang="en-US" dirty="0"/>
          </a:p>
          <a:p>
            <a:pPr marL="0" indent="0">
              <a:buNone/>
            </a:pPr>
            <a:r>
              <a:rPr lang="en-US" dirty="0"/>
              <a:t>	a) Dr. Lydia M. Mbuthia</a:t>
            </a:r>
          </a:p>
          <a:p>
            <a:pPr marL="0" indent="0">
              <a:buNone/>
            </a:pPr>
            <a:r>
              <a:rPr lang="en-US" dirty="0"/>
              <a:t>	This resolution has been proposed by </a:t>
            </a:r>
            <a:r>
              <a:rPr lang="en-US" b="1" dirty="0"/>
              <a:t>REGINA 	WANGUI MURUU (No: 195480)</a:t>
            </a:r>
            <a:r>
              <a:rPr lang="en-US" dirty="0"/>
              <a:t> and seconded 	by </a:t>
            </a:r>
            <a:r>
              <a:rPr lang="en-US" b="1" dirty="0"/>
              <a:t>CHARLES CHARAGU IRUBU (No: 3340775)</a:t>
            </a:r>
            <a:endParaRPr b="1" dirty="0"/>
          </a:p>
        </p:txBody>
      </p:sp>
      <p:pic>
        <p:nvPicPr>
          <p:cNvPr id="6" name="Picture 5" descr="a693182b-eb8d-4b02-90d5-5b60b3ef0711.png">
            <a:extLst>
              <a:ext uri="{FF2B5EF4-FFF2-40B4-BE49-F238E27FC236}">
                <a16:creationId xmlns:a16="http://schemas.microsoft.com/office/drawing/2014/main" id="{4577B1D1-EE33-011C-C517-0566AC70E802}"/>
              </a:ext>
            </a:extLst>
          </p:cNvPr>
          <p:cNvPicPr>
            <a:picLocks noChangeAspect="1"/>
          </p:cNvPicPr>
          <p:nvPr/>
        </p:nvPicPr>
        <p:blipFill>
          <a:blip r:embed="rId2"/>
          <a:stretch>
            <a:fillRect/>
          </a:stretch>
        </p:blipFill>
        <p:spPr>
          <a:xfrm>
            <a:off x="7955280" y="91440"/>
            <a:ext cx="1005840" cy="502920"/>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63600"/>
            <a:ext cx="8445500" cy="5308600"/>
          </a:xfrm>
        </p:spPr>
        <p:txBody>
          <a:bodyPr>
            <a:normAutofit fontScale="92500"/>
          </a:bodyPr>
          <a:lstStyle/>
          <a:p>
            <a:pPr marL="0" indent="0">
              <a:buNone/>
            </a:pPr>
            <a:r>
              <a:rPr lang="en-US" dirty="0"/>
              <a:t>	b) </a:t>
            </a:r>
            <a:r>
              <a:rPr dirty="0"/>
              <a:t>Ms. Patricia W. Kiwanuka</a:t>
            </a:r>
            <a:endParaRPr lang="en-US" dirty="0"/>
          </a:p>
          <a:p>
            <a:pPr marL="0" indent="0">
              <a:buNone/>
            </a:pPr>
            <a:r>
              <a:rPr lang="en-US" dirty="0"/>
              <a:t>	This resolution has been proposed by </a:t>
            </a:r>
            <a:r>
              <a:rPr lang="en-US" b="1" dirty="0"/>
              <a:t>DAVID 	MACHARIA MWANGI (No: 6045936)</a:t>
            </a:r>
            <a:r>
              <a:rPr lang="en-US" dirty="0"/>
              <a:t> and 	seconded by </a:t>
            </a:r>
            <a:r>
              <a:rPr lang="en-US" b="1" dirty="0"/>
              <a:t>BEATRICE WANJIRU MAINA (No: 	1981668)</a:t>
            </a:r>
          </a:p>
          <a:p>
            <a:pPr marL="0" indent="0">
              <a:buNone/>
            </a:pPr>
            <a:endParaRPr lang="en-US" b="1" dirty="0"/>
          </a:p>
          <a:p>
            <a:pPr marL="0" indent="0">
              <a:buNone/>
            </a:pPr>
            <a:r>
              <a:rPr lang="en-US" dirty="0"/>
              <a:t>	c) Mr. Sameer N. Merali</a:t>
            </a:r>
          </a:p>
          <a:p>
            <a:pPr marL="0" indent="0">
              <a:buNone/>
            </a:pPr>
            <a:r>
              <a:rPr lang="en-US" dirty="0"/>
              <a:t>	This resolution has been proposed by </a:t>
            </a:r>
            <a:r>
              <a:rPr lang="en-US" b="1" dirty="0"/>
              <a:t>ALOIS 	WAFULA CHAMI (No: 15717)</a:t>
            </a:r>
            <a:r>
              <a:rPr lang="en-US" dirty="0"/>
              <a:t> and seconded by 	</a:t>
            </a:r>
            <a:r>
              <a:rPr lang="en-US" b="1" dirty="0"/>
              <a:t>VIRGINIA NYAMBURA MWANGI (No: 	6518443)</a:t>
            </a:r>
            <a:endParaRPr b="1" dirty="0"/>
          </a:p>
        </p:txBody>
      </p:sp>
      <p:pic>
        <p:nvPicPr>
          <p:cNvPr id="6" name="Picture 5" descr="a693182b-eb8d-4b02-90d5-5b60b3ef0711.png">
            <a:extLst>
              <a:ext uri="{FF2B5EF4-FFF2-40B4-BE49-F238E27FC236}">
                <a16:creationId xmlns:a16="http://schemas.microsoft.com/office/drawing/2014/main" id="{667F8162-0E12-9123-54DE-692ACC08B00A}"/>
              </a:ext>
            </a:extLst>
          </p:cNvPr>
          <p:cNvPicPr>
            <a:picLocks noChangeAspect="1"/>
          </p:cNvPicPr>
          <p:nvPr/>
        </p:nvPicPr>
        <p:blipFill>
          <a:blip r:embed="rId2"/>
          <a:stretch>
            <a:fillRect/>
          </a:stretch>
        </p:blipFill>
        <p:spPr>
          <a:xfrm>
            <a:off x="7955280" y="91440"/>
            <a:ext cx="1005840" cy="50292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66018"/>
            <a:ext cx="8229600" cy="4525963"/>
          </a:xfrm>
        </p:spPr>
        <p:txBody>
          <a:bodyPr/>
          <a:lstStyle/>
          <a:p>
            <a:pPr marL="0" indent="0" algn="just">
              <a:lnSpc>
                <a:spcPct val="130000"/>
              </a:lnSpc>
              <a:spcBef>
                <a:spcPts val="600"/>
              </a:spcBef>
              <a:spcAft>
                <a:spcPts val="600"/>
              </a:spcAft>
              <a:buNone/>
            </a:pPr>
            <a:r>
              <a:rPr dirty="0"/>
              <a:t>We shall also allow some live calls during the session, for those who have registered for the service. You can also vote using the “</a:t>
            </a:r>
            <a:r>
              <a:rPr lang="en-US" b="1" dirty="0"/>
              <a:t>Resolution</a:t>
            </a:r>
            <a:r>
              <a:rPr dirty="0"/>
              <a:t>” button on your dashboard or by dialing the USSD code provided.</a:t>
            </a:r>
          </a:p>
        </p:txBody>
      </p:sp>
      <p:pic>
        <p:nvPicPr>
          <p:cNvPr id="4" name="Picture 3" descr="a693182b-eb8d-4b02-90d5-5b60b3ef0711.png"/>
          <p:cNvPicPr>
            <a:picLocks noChangeAspect="1"/>
          </p:cNvPicPr>
          <p:nvPr/>
        </p:nvPicPr>
        <p:blipFill>
          <a:blip r:embed="rId2"/>
          <a:stretch>
            <a:fillRect/>
          </a:stretch>
        </p:blipFill>
        <p:spPr>
          <a:xfrm>
            <a:off x="7955280" y="91440"/>
            <a:ext cx="1005840" cy="502920"/>
          </a:xfrm>
          <a:prstGeom prst="rect">
            <a:avLst/>
          </a:prstGeom>
        </p:spPr>
      </p:pic>
      <p:sp>
        <p:nvSpPr>
          <p:cNvPr id="5" name="Rectangle 4"/>
          <p:cNvSpPr/>
          <p:nvPr/>
        </p:nvSpPr>
        <p:spPr>
          <a:xfrm>
            <a:off x="0" y="0"/>
            <a:ext cx="9144000" cy="6858000"/>
          </a:xfrm>
          <a:prstGeom prst="rect">
            <a:avLst/>
          </a:prstGeom>
          <a:noFill/>
          <a:ln w="27432">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5600" y="533400"/>
            <a:ext cx="8788400" cy="5435600"/>
          </a:xfrm>
        </p:spPr>
        <p:txBody>
          <a:bodyPr>
            <a:normAutofit fontScale="92500"/>
          </a:bodyPr>
          <a:lstStyle/>
          <a:p>
            <a:pPr marL="0" indent="0">
              <a:buNone/>
            </a:pPr>
            <a:r>
              <a:rPr lang="en-US" dirty="0"/>
              <a:t>4. </a:t>
            </a:r>
            <a:r>
              <a:rPr dirty="0"/>
              <a:t>Shareholders, the </a:t>
            </a:r>
            <a:r>
              <a:rPr b="1" dirty="0"/>
              <a:t>3rd Resolution </a:t>
            </a:r>
            <a:r>
              <a:rPr dirty="0"/>
              <a:t>put before </a:t>
            </a:r>
            <a:r>
              <a:rPr lang="en-US" dirty="0"/>
              <a:t>	</a:t>
            </a:r>
            <a:r>
              <a:rPr dirty="0"/>
              <a:t>you</a:t>
            </a:r>
            <a:r>
              <a:rPr lang="en-US" dirty="0"/>
              <a:t> </a:t>
            </a:r>
            <a:r>
              <a:rPr dirty="0"/>
              <a:t>is contained on page 28 of the Audited Consolidated Financial Statements, and reads </a:t>
            </a:r>
            <a:r>
              <a:rPr lang="en-US" dirty="0"/>
              <a:t>	</a:t>
            </a:r>
            <a:r>
              <a:rPr dirty="0"/>
              <a:t>as </a:t>
            </a:r>
            <a:r>
              <a:rPr lang="en-US" dirty="0"/>
              <a:t>	</a:t>
            </a:r>
            <a:r>
              <a:rPr dirty="0"/>
              <a:t>follows:</a:t>
            </a:r>
            <a:endParaRPr lang="en-US" dirty="0"/>
          </a:p>
          <a:p>
            <a:pPr marL="0" indent="0">
              <a:buNone/>
            </a:pPr>
            <a:r>
              <a:rPr lang="en-US" dirty="0"/>
              <a:t>	</a:t>
            </a:r>
            <a:r>
              <a:rPr lang="en-US" i="1" dirty="0"/>
              <a:t>That the Directors’ Remuneration Report as 	provided in the Audited Consolidated Financial 	Statements for the year ended 31st December 	2024, be and is hereby approved, and the Board 	authorized to fix the remuneration of Directors.</a:t>
            </a:r>
          </a:p>
          <a:p>
            <a:pPr marL="0" indent="0">
              <a:buNone/>
            </a:pPr>
            <a:r>
              <a:rPr lang="en-US" dirty="0"/>
              <a:t>This resolution has been proposed by </a:t>
            </a:r>
            <a:r>
              <a:rPr lang="en-US" b="1" dirty="0"/>
              <a:t>GEORGE WILLIAM AWUOR (No: 50695)</a:t>
            </a:r>
            <a:r>
              <a:rPr lang="en-US" dirty="0"/>
              <a:t> and seconded  by </a:t>
            </a:r>
            <a:r>
              <a:rPr lang="en-US" b="1" dirty="0"/>
              <a:t>MARY WANGARI WAINAINA (No: 34304)</a:t>
            </a:r>
            <a:endParaRPr lang="en-US" b="1" i="1" dirty="0"/>
          </a:p>
          <a:p>
            <a:pPr marL="0" indent="0">
              <a:buNone/>
            </a:pPr>
            <a:endParaRPr i="1" dirty="0"/>
          </a:p>
        </p:txBody>
      </p:sp>
      <p:pic>
        <p:nvPicPr>
          <p:cNvPr id="6" name="Picture 5" descr="a693182b-eb8d-4b02-90d5-5b60b3ef0711.png">
            <a:extLst>
              <a:ext uri="{FF2B5EF4-FFF2-40B4-BE49-F238E27FC236}">
                <a16:creationId xmlns:a16="http://schemas.microsoft.com/office/drawing/2014/main" id="{53E06A13-B268-8101-CC41-6461D59E96FB}"/>
              </a:ext>
            </a:extLst>
          </p:cNvPr>
          <p:cNvPicPr>
            <a:picLocks noChangeAspect="1"/>
          </p:cNvPicPr>
          <p:nvPr/>
        </p:nvPicPr>
        <p:blipFill>
          <a:blip r:embed="rId2"/>
          <a:stretch>
            <a:fillRect/>
          </a:stretch>
        </p:blipFill>
        <p:spPr>
          <a:xfrm>
            <a:off x="7955280" y="91440"/>
            <a:ext cx="1005840" cy="502920"/>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42900" y="965200"/>
            <a:ext cx="8356600" cy="5321300"/>
          </a:xfrm>
        </p:spPr>
        <p:txBody>
          <a:bodyPr>
            <a:normAutofit fontScale="92500" lnSpcReduction="20000"/>
          </a:bodyPr>
          <a:lstStyle/>
          <a:p>
            <a:pPr marL="0" indent="0">
              <a:buNone/>
            </a:pPr>
            <a:r>
              <a:rPr lang="en-US" dirty="0"/>
              <a:t>5. </a:t>
            </a:r>
            <a:r>
              <a:rPr dirty="0"/>
              <a:t>Shareholders, the </a:t>
            </a:r>
            <a:r>
              <a:rPr b="1" dirty="0"/>
              <a:t>4th Resolution</a:t>
            </a:r>
            <a:r>
              <a:rPr dirty="0"/>
              <a:t> put before </a:t>
            </a:r>
            <a:r>
              <a:rPr lang="en-US" dirty="0"/>
              <a:t>	</a:t>
            </a:r>
            <a:r>
              <a:rPr dirty="0"/>
              <a:t>you </a:t>
            </a:r>
            <a:r>
              <a:rPr lang="en-US" dirty="0"/>
              <a:t>	</a:t>
            </a:r>
            <a:r>
              <a:rPr dirty="0"/>
              <a:t>reads as follows:</a:t>
            </a:r>
            <a:endParaRPr lang="en-US" dirty="0"/>
          </a:p>
          <a:p>
            <a:pPr marL="0" indent="0">
              <a:buNone/>
            </a:pPr>
            <a:r>
              <a:rPr lang="en-US" i="1" dirty="0"/>
              <a:t>	That in accordance with the provisions of Section 	721 	(2) of the Companies Act, 2015, Messrs. 	RSM Eastern Africa LLP, who being eligible and 	have expressed	their 	willingness to continue to 	serve, be and are 	hereby re-appointed as Auditors 	of the Company and the Directors 	authorized to 	fix their 	remuneration for the ensuing year.</a:t>
            </a:r>
          </a:p>
          <a:p>
            <a:pPr marL="0" indent="0">
              <a:buNone/>
            </a:pPr>
            <a:endParaRPr lang="en-US" dirty="0"/>
          </a:p>
          <a:p>
            <a:pPr marL="0" indent="0">
              <a:buNone/>
            </a:pPr>
            <a:r>
              <a:rPr lang="en-US" dirty="0"/>
              <a:t>This resolution has been proposed by </a:t>
            </a:r>
            <a:r>
              <a:rPr lang="en-US" b="1" dirty="0"/>
              <a:t>WILLIAM MUIGAI MWATHI (No: 398322)</a:t>
            </a:r>
            <a:r>
              <a:rPr lang="en-US" dirty="0"/>
              <a:t> and seconded by </a:t>
            </a:r>
            <a:r>
              <a:rPr lang="en-US" b="1" dirty="0"/>
              <a:t>DAVID KIHARA NJOROGE (No: 1867946)</a:t>
            </a:r>
            <a:endParaRPr b="1" i="1" dirty="0"/>
          </a:p>
        </p:txBody>
      </p:sp>
      <p:pic>
        <p:nvPicPr>
          <p:cNvPr id="6" name="Picture 5" descr="a693182b-eb8d-4b02-90d5-5b60b3ef0711.png">
            <a:extLst>
              <a:ext uri="{FF2B5EF4-FFF2-40B4-BE49-F238E27FC236}">
                <a16:creationId xmlns:a16="http://schemas.microsoft.com/office/drawing/2014/main" id="{2058FB8B-32E2-D634-61B1-BA5410DE83C4}"/>
              </a:ext>
            </a:extLst>
          </p:cNvPr>
          <p:cNvPicPr>
            <a:picLocks noChangeAspect="1"/>
          </p:cNvPicPr>
          <p:nvPr/>
        </p:nvPicPr>
        <p:blipFill>
          <a:blip r:embed="rId2"/>
          <a:stretch>
            <a:fillRect/>
          </a:stretch>
        </p:blipFill>
        <p:spPr>
          <a:xfrm>
            <a:off x="7955280" y="91440"/>
            <a:ext cx="1005840" cy="502920"/>
          </a:xfrm>
          <a:prstGeom prst="rect">
            <a:avLst/>
          </a:prstGeo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49300"/>
            <a:ext cx="8559800" cy="5740400"/>
          </a:xfrm>
        </p:spPr>
        <p:txBody>
          <a:bodyPr>
            <a:normAutofit fontScale="70000" lnSpcReduction="20000"/>
          </a:bodyPr>
          <a:lstStyle/>
          <a:p>
            <a:pPr marL="0" indent="0">
              <a:buNone/>
            </a:pPr>
            <a:r>
              <a:rPr lang="en-US" dirty="0"/>
              <a:t>6. </a:t>
            </a:r>
            <a:r>
              <a:rPr dirty="0"/>
              <a:t>Shareholders, the </a:t>
            </a:r>
            <a:r>
              <a:rPr b="1" dirty="0"/>
              <a:t>5th and last Resolution </a:t>
            </a:r>
            <a:r>
              <a:rPr dirty="0"/>
              <a:t>put before you relates to delegation of Authority to the Board and reads as follows:</a:t>
            </a:r>
            <a:endParaRPr lang="en-US" dirty="0"/>
          </a:p>
          <a:p>
            <a:pPr marL="0" indent="0">
              <a:buNone/>
            </a:pPr>
            <a:r>
              <a:rPr lang="en-US" dirty="0"/>
              <a:t>That as a continuing obligation envisaged under Regulation 8.21 of the Thirteenth Schedule of the Capital Markets (Public Offers, Listings and Disclosures) Regulations, 2023, the Board be and is hereby authorized to formulate, approve, implement and regularly review policy documents for:</a:t>
            </a:r>
          </a:p>
          <a:p>
            <a:pPr marL="1428750" lvl="2" indent="-514350">
              <a:buFont typeface="+mj-lt"/>
              <a:buAutoNum type="romanLcPeriod"/>
            </a:pPr>
            <a:r>
              <a:rPr lang="en-US" dirty="0"/>
              <a:t>Remuneration</a:t>
            </a:r>
            <a:endParaRPr lang="en-KE" sz="2000" dirty="0"/>
          </a:p>
          <a:p>
            <a:pPr marL="1428750" lvl="2" indent="-514350">
              <a:buFont typeface="+mj-lt"/>
              <a:buAutoNum type="romanLcPeriod"/>
            </a:pPr>
            <a:r>
              <a:rPr lang="en-US" dirty="0"/>
              <a:t>Effective Communication with stakeholders </a:t>
            </a:r>
            <a:endParaRPr lang="en-KE" sz="2000" dirty="0"/>
          </a:p>
          <a:p>
            <a:pPr marL="1428750" lvl="2" indent="-514350">
              <a:buFont typeface="+mj-lt"/>
              <a:buAutoNum type="romanLcPeriod"/>
            </a:pPr>
            <a:r>
              <a:rPr lang="en-US" dirty="0"/>
              <a:t>Corporate disclosures policies and procedures</a:t>
            </a:r>
            <a:endParaRPr lang="en-KE" sz="2000" dirty="0"/>
          </a:p>
          <a:p>
            <a:pPr marL="1428750" lvl="2" indent="-514350">
              <a:buFont typeface="+mj-lt"/>
              <a:buAutoNum type="romanLcPeriod"/>
            </a:pPr>
            <a:r>
              <a:rPr lang="en-US" dirty="0"/>
              <a:t>Dispute resolution for internal and external disputes; and</a:t>
            </a:r>
            <a:endParaRPr lang="en-KE" sz="2000" dirty="0"/>
          </a:p>
          <a:p>
            <a:pPr marL="1428750" lvl="2" indent="-514350">
              <a:buFont typeface="+mj-lt"/>
              <a:buAutoNum type="romanLcPeriod"/>
            </a:pPr>
            <a:r>
              <a:rPr lang="en-US" dirty="0"/>
              <a:t>Attraction and retention of Directors of the Company</a:t>
            </a:r>
            <a:endParaRPr lang="en-KE" sz="2200" dirty="0"/>
          </a:p>
          <a:p>
            <a:pPr marL="0" indent="0">
              <a:buNone/>
            </a:pPr>
            <a:endParaRPr lang="en-KE" sz="2800" dirty="0"/>
          </a:p>
          <a:p>
            <a:pPr marL="0" indent="0">
              <a:buNone/>
            </a:pPr>
            <a:r>
              <a:rPr lang="en-US" sz="4000" dirty="0"/>
              <a:t>This resolution has been proposed by</a:t>
            </a:r>
            <a:r>
              <a:rPr lang="en-US" dirty="0"/>
              <a:t> </a:t>
            </a:r>
            <a:r>
              <a:rPr lang="en-US" b="1" dirty="0"/>
              <a:t>ANNAH WANGARI THUO</a:t>
            </a:r>
            <a:r>
              <a:rPr lang="en-US" dirty="0"/>
              <a:t> </a:t>
            </a:r>
            <a:r>
              <a:rPr lang="en-US" b="1" dirty="0"/>
              <a:t>(No: 950130)</a:t>
            </a:r>
            <a:r>
              <a:rPr lang="en-US" sz="4000" dirty="0"/>
              <a:t> and seconded by </a:t>
            </a:r>
            <a:r>
              <a:rPr lang="en-US" b="1" dirty="0"/>
              <a:t>MARY KHAVUGWI</a:t>
            </a:r>
            <a:r>
              <a:rPr lang="en-US" dirty="0"/>
              <a:t> </a:t>
            </a:r>
            <a:r>
              <a:rPr lang="en-US" b="1" dirty="0"/>
              <a:t>(No: 20574445).</a:t>
            </a:r>
          </a:p>
          <a:p>
            <a:pPr marL="0" indent="0">
              <a:buNone/>
            </a:pPr>
            <a:endParaRPr lang="en-US" dirty="0"/>
          </a:p>
          <a:p>
            <a:pPr marL="0" indent="0">
              <a:buNone/>
            </a:pPr>
            <a:endParaRPr lang="en-US" dirty="0"/>
          </a:p>
          <a:p>
            <a:pPr marL="0" indent="0">
              <a:buNone/>
            </a:pPr>
            <a:r>
              <a:rPr lang="en-US" sz="4000" dirty="0"/>
              <a:t>Thank you.</a:t>
            </a:r>
            <a:endParaRPr sz="4000" dirty="0"/>
          </a:p>
        </p:txBody>
      </p:sp>
      <p:pic>
        <p:nvPicPr>
          <p:cNvPr id="6" name="Picture 5" descr="a693182b-eb8d-4b02-90d5-5b60b3ef0711.png">
            <a:extLst>
              <a:ext uri="{FF2B5EF4-FFF2-40B4-BE49-F238E27FC236}">
                <a16:creationId xmlns:a16="http://schemas.microsoft.com/office/drawing/2014/main" id="{3445E1DC-6DDF-F24E-8DC7-52073F76A2AB}"/>
              </a:ext>
            </a:extLst>
          </p:cNvPr>
          <p:cNvPicPr>
            <a:picLocks noChangeAspect="1"/>
          </p:cNvPicPr>
          <p:nvPr/>
        </p:nvPicPr>
        <p:blipFill>
          <a:blip r:embed="rId2"/>
          <a:stretch>
            <a:fillRect/>
          </a:stretch>
        </p:blipFill>
        <p:spPr>
          <a:xfrm>
            <a:off x="7955280" y="91440"/>
            <a:ext cx="1005840" cy="502920"/>
          </a:xfrm>
          <a:prstGeom prst="rect">
            <a:avLst/>
          </a:prstGeom>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503920" cy="5588000"/>
          </a:xfrm>
        </p:spPr>
        <p:txBody>
          <a:bodyPr>
            <a:normAutofit fontScale="92500" lnSpcReduction="20000"/>
          </a:bodyPr>
          <a:lstStyle/>
          <a:p>
            <a:pPr marL="0" indent="0" algn="just">
              <a:lnSpc>
                <a:spcPct val="130000"/>
              </a:lnSpc>
              <a:spcBef>
                <a:spcPts val="600"/>
              </a:spcBef>
              <a:spcAft>
                <a:spcPts val="600"/>
              </a:spcAft>
              <a:buNone/>
            </a:pPr>
            <a:r>
              <a:rPr lang="en-US" b="1" dirty="0">
                <a:highlight>
                  <a:srgbClr val="FF0000"/>
                </a:highlight>
              </a:rPr>
              <a:t>CHAIRMAN</a:t>
            </a:r>
            <a:endParaRPr lang="en-US" dirty="0"/>
          </a:p>
          <a:p>
            <a:pPr marL="0" indent="0" algn="just">
              <a:lnSpc>
                <a:spcPct val="130000"/>
              </a:lnSpc>
              <a:spcBef>
                <a:spcPts val="600"/>
              </a:spcBef>
              <a:spcAft>
                <a:spcPts val="600"/>
              </a:spcAft>
              <a:buNone/>
            </a:pPr>
            <a:r>
              <a:rPr dirty="0"/>
              <a:t>I wish to thank you, our shareholders, for having taken the time to consider and vote on these resolutions.</a:t>
            </a:r>
            <a:endParaRPr lang="en-US" dirty="0"/>
          </a:p>
          <a:p>
            <a:pPr marL="0" indent="0" algn="just">
              <a:lnSpc>
                <a:spcPct val="130000"/>
              </a:lnSpc>
              <a:spcBef>
                <a:spcPts val="600"/>
              </a:spcBef>
              <a:spcAft>
                <a:spcPts val="600"/>
              </a:spcAft>
              <a:buNone/>
            </a:pPr>
            <a:r>
              <a:rPr lang="en-US" dirty="0"/>
              <a:t>All the resolutions presented, and results of shareholder voting, will be published on the Company’s website within 24 hours following the conclusion of the AGM. The results will be based on the number of votes cast by shareholders registered for the AGM.</a:t>
            </a:r>
            <a:endParaRPr dirty="0"/>
          </a:p>
        </p:txBody>
      </p:sp>
      <p:pic>
        <p:nvPicPr>
          <p:cNvPr id="4" name="Picture 3" descr="a693182b-eb8d-4b02-90d5-5b60b3ef0711.png"/>
          <p:cNvPicPr>
            <a:picLocks noChangeAspect="1"/>
          </p:cNvPicPr>
          <p:nvPr/>
        </p:nvPicPr>
        <p:blipFill>
          <a:blip r:embed="rId2"/>
          <a:stretch>
            <a:fillRect/>
          </a:stretch>
        </p:blipFill>
        <p:spPr>
          <a:xfrm>
            <a:off x="7955280" y="91440"/>
            <a:ext cx="1005840" cy="502920"/>
          </a:xfrm>
          <a:prstGeom prst="rect">
            <a:avLst/>
          </a:prstGeom>
        </p:spPr>
      </p:pic>
      <p:sp>
        <p:nvSpPr>
          <p:cNvPr id="5" name="Rectangle 4"/>
          <p:cNvSpPr/>
          <p:nvPr/>
        </p:nvSpPr>
        <p:spPr>
          <a:xfrm>
            <a:off x="0" y="0"/>
            <a:ext cx="9144000" cy="6858000"/>
          </a:xfrm>
          <a:prstGeom prst="rect">
            <a:avLst/>
          </a:prstGeom>
          <a:noFill/>
          <a:ln w="27432">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03300"/>
            <a:ext cx="8503920" cy="5029200"/>
          </a:xfrm>
        </p:spPr>
        <p:txBody>
          <a:bodyPr/>
          <a:lstStyle/>
          <a:p>
            <a:pPr marL="0" indent="0" algn="just">
              <a:lnSpc>
                <a:spcPct val="130000"/>
              </a:lnSpc>
              <a:spcBef>
                <a:spcPts val="600"/>
              </a:spcBef>
              <a:spcAft>
                <a:spcPts val="600"/>
              </a:spcAft>
              <a:buNone/>
            </a:pPr>
            <a:r>
              <a:rPr dirty="0"/>
              <a:t>I now invite the Company Secretary to confirm whether any notice of any other business has been received for consideration.</a:t>
            </a:r>
            <a:endParaRPr lang="en-US" dirty="0"/>
          </a:p>
          <a:p>
            <a:pPr marL="0" indent="0" algn="just">
              <a:lnSpc>
                <a:spcPct val="130000"/>
              </a:lnSpc>
              <a:spcBef>
                <a:spcPts val="600"/>
              </a:spcBef>
              <a:spcAft>
                <a:spcPts val="600"/>
              </a:spcAft>
              <a:buNone/>
            </a:pPr>
            <a:endParaRPr lang="en-US" dirty="0"/>
          </a:p>
          <a:p>
            <a:pPr marL="0" indent="0" algn="just">
              <a:lnSpc>
                <a:spcPct val="130000"/>
              </a:lnSpc>
              <a:spcBef>
                <a:spcPts val="600"/>
              </a:spcBef>
              <a:spcAft>
                <a:spcPts val="600"/>
              </a:spcAft>
              <a:buNone/>
            </a:pPr>
            <a:r>
              <a:rPr lang="en-US" dirty="0">
                <a:highlight>
                  <a:srgbClr val="FF0000"/>
                </a:highlight>
              </a:rPr>
              <a:t>COMPANY SECRETARY</a:t>
            </a:r>
          </a:p>
          <a:p>
            <a:pPr marL="0" indent="0" algn="just">
              <a:lnSpc>
                <a:spcPct val="130000"/>
              </a:lnSpc>
              <a:spcBef>
                <a:spcPts val="600"/>
              </a:spcBef>
              <a:spcAft>
                <a:spcPts val="600"/>
              </a:spcAft>
              <a:buNone/>
            </a:pPr>
            <a:r>
              <a:rPr lang="en-US" dirty="0"/>
              <a:t>Thank you, Chairman. I confirm that no notice of any other business has been received.</a:t>
            </a:r>
            <a:endParaRPr dirty="0"/>
          </a:p>
        </p:txBody>
      </p:sp>
      <p:pic>
        <p:nvPicPr>
          <p:cNvPr id="4" name="Picture 3" descr="a693182b-eb8d-4b02-90d5-5b60b3ef0711.png"/>
          <p:cNvPicPr>
            <a:picLocks noChangeAspect="1"/>
          </p:cNvPicPr>
          <p:nvPr/>
        </p:nvPicPr>
        <p:blipFill>
          <a:blip r:embed="rId2"/>
          <a:stretch>
            <a:fillRect/>
          </a:stretch>
        </p:blipFill>
        <p:spPr>
          <a:xfrm>
            <a:off x="7955280" y="91440"/>
            <a:ext cx="1005840" cy="502920"/>
          </a:xfrm>
          <a:prstGeom prst="rect">
            <a:avLst/>
          </a:prstGeom>
        </p:spPr>
      </p:pic>
      <p:sp>
        <p:nvSpPr>
          <p:cNvPr id="5" name="Rectangle 4"/>
          <p:cNvSpPr/>
          <p:nvPr/>
        </p:nvSpPr>
        <p:spPr>
          <a:xfrm>
            <a:off x="0" y="0"/>
            <a:ext cx="9144000" cy="6858000"/>
          </a:xfrm>
          <a:prstGeom prst="rect">
            <a:avLst/>
          </a:prstGeom>
          <a:noFill/>
          <a:ln w="27432">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74700"/>
            <a:ext cx="8229600" cy="5295900"/>
          </a:xfrm>
        </p:spPr>
        <p:txBody>
          <a:bodyPr>
            <a:normAutofit fontScale="92500"/>
          </a:bodyPr>
          <a:lstStyle/>
          <a:p>
            <a:pPr marL="0" indent="0" algn="just">
              <a:lnSpc>
                <a:spcPct val="130000"/>
              </a:lnSpc>
              <a:spcBef>
                <a:spcPts val="600"/>
              </a:spcBef>
              <a:spcAft>
                <a:spcPts val="600"/>
              </a:spcAft>
              <a:buNone/>
            </a:pPr>
            <a:r>
              <a:rPr lang="en-US" b="1" dirty="0">
                <a:highlight>
                  <a:srgbClr val="FF0000"/>
                </a:highlight>
              </a:rPr>
              <a:t>CHAIRMAN</a:t>
            </a:r>
            <a:endParaRPr lang="en-US" dirty="0"/>
          </a:p>
          <a:p>
            <a:pPr marL="0" indent="0" algn="just">
              <a:lnSpc>
                <a:spcPct val="130000"/>
              </a:lnSpc>
              <a:spcBef>
                <a:spcPts val="600"/>
              </a:spcBef>
              <a:spcAft>
                <a:spcPts val="600"/>
              </a:spcAft>
              <a:buNone/>
            </a:pPr>
            <a:r>
              <a:rPr dirty="0"/>
              <a:t>I take this opportunity to express my gratitude to you all for attending the Annual General Meeting and look forward to seeing you all next year.</a:t>
            </a:r>
            <a:endParaRPr lang="en-US" dirty="0"/>
          </a:p>
          <a:p>
            <a:pPr marL="0" indent="0" algn="just">
              <a:lnSpc>
                <a:spcPct val="130000"/>
              </a:lnSpc>
              <a:spcBef>
                <a:spcPts val="600"/>
              </a:spcBef>
              <a:spcAft>
                <a:spcPts val="600"/>
              </a:spcAft>
              <a:buNone/>
            </a:pPr>
            <a:r>
              <a:rPr lang="en-US" dirty="0"/>
              <a:t>Last but not least, I wish to sincerely appreciate Image Registrars Limited and all the service providers who were instrumental in organizing and ensuring the success of this virtual AGM</a:t>
            </a:r>
            <a:endParaRPr dirty="0"/>
          </a:p>
        </p:txBody>
      </p:sp>
      <p:pic>
        <p:nvPicPr>
          <p:cNvPr id="4" name="Picture 3" descr="a693182b-eb8d-4b02-90d5-5b60b3ef0711.png"/>
          <p:cNvPicPr>
            <a:picLocks noChangeAspect="1"/>
          </p:cNvPicPr>
          <p:nvPr/>
        </p:nvPicPr>
        <p:blipFill>
          <a:blip r:embed="rId2"/>
          <a:stretch>
            <a:fillRect/>
          </a:stretch>
        </p:blipFill>
        <p:spPr>
          <a:xfrm>
            <a:off x="7955280" y="91440"/>
            <a:ext cx="1005840" cy="502920"/>
          </a:xfrm>
          <a:prstGeom prst="rect">
            <a:avLst/>
          </a:prstGeom>
        </p:spPr>
      </p:pic>
      <p:sp>
        <p:nvSpPr>
          <p:cNvPr id="5" name="Rectangle 4"/>
          <p:cNvSpPr/>
          <p:nvPr/>
        </p:nvSpPr>
        <p:spPr>
          <a:xfrm>
            <a:off x="0" y="0"/>
            <a:ext cx="9144000" cy="6858000"/>
          </a:xfrm>
          <a:prstGeom prst="rect">
            <a:avLst/>
          </a:prstGeom>
          <a:noFill/>
          <a:ln w="27432">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lgn="just">
              <a:lnSpc>
                <a:spcPct val="130000"/>
              </a:lnSpc>
              <a:spcBef>
                <a:spcPts val="600"/>
              </a:spcBef>
              <a:spcAft>
                <a:spcPts val="600"/>
              </a:spcAft>
              <a:buNone/>
            </a:pPr>
            <a:r>
              <a:rPr dirty="0"/>
              <a:t>That concludes the business of the 56th Annual General Meeting. Please note that voting has now closed.</a:t>
            </a:r>
            <a:endParaRPr lang="en-US" dirty="0"/>
          </a:p>
          <a:p>
            <a:pPr marL="0" indent="0" algn="just">
              <a:lnSpc>
                <a:spcPct val="130000"/>
              </a:lnSpc>
              <a:spcBef>
                <a:spcPts val="600"/>
              </a:spcBef>
              <a:spcAft>
                <a:spcPts val="600"/>
              </a:spcAft>
              <a:buNone/>
            </a:pPr>
            <a:r>
              <a:rPr lang="en-US" dirty="0"/>
              <a:t>God bless you all and God bless Sameer Africa PLC.</a:t>
            </a:r>
            <a:endParaRPr dirty="0"/>
          </a:p>
        </p:txBody>
      </p:sp>
      <p:pic>
        <p:nvPicPr>
          <p:cNvPr id="4" name="Picture 3" descr="a693182b-eb8d-4b02-90d5-5b60b3ef0711.png"/>
          <p:cNvPicPr>
            <a:picLocks noChangeAspect="1"/>
          </p:cNvPicPr>
          <p:nvPr/>
        </p:nvPicPr>
        <p:blipFill>
          <a:blip r:embed="rId2"/>
          <a:stretch>
            <a:fillRect/>
          </a:stretch>
        </p:blipFill>
        <p:spPr>
          <a:xfrm>
            <a:off x="7955280" y="91440"/>
            <a:ext cx="1005840" cy="502920"/>
          </a:xfrm>
          <a:prstGeom prst="rect">
            <a:avLst/>
          </a:prstGeom>
        </p:spPr>
      </p:pic>
      <p:sp>
        <p:nvSpPr>
          <p:cNvPr id="5" name="Rectangle 4"/>
          <p:cNvSpPr/>
          <p:nvPr/>
        </p:nvSpPr>
        <p:spPr>
          <a:xfrm>
            <a:off x="0" y="0"/>
            <a:ext cx="9144000" cy="6858000"/>
          </a:xfrm>
          <a:prstGeom prst="rect">
            <a:avLst/>
          </a:prstGeom>
          <a:noFill/>
          <a:ln w="27432">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66018"/>
            <a:ext cx="8229600" cy="4525963"/>
          </a:xfrm>
        </p:spPr>
        <p:txBody>
          <a:bodyPr/>
          <a:lstStyle/>
          <a:p>
            <a:pPr marL="0" indent="0" algn="just">
              <a:lnSpc>
                <a:spcPct val="130000"/>
              </a:lnSpc>
              <a:spcBef>
                <a:spcPts val="600"/>
              </a:spcBef>
              <a:spcAft>
                <a:spcPts val="600"/>
              </a:spcAft>
              <a:buNone/>
            </a:pPr>
            <a:r>
              <a:rPr lang="en-US" dirty="0">
                <a:highlight>
                  <a:srgbClr val="FFFF00"/>
                </a:highlight>
              </a:rPr>
              <a:t>Prayers</a:t>
            </a:r>
          </a:p>
          <a:p>
            <a:pPr marL="0" indent="0" algn="just">
              <a:lnSpc>
                <a:spcPct val="130000"/>
              </a:lnSpc>
              <a:spcBef>
                <a:spcPts val="600"/>
              </a:spcBef>
              <a:spcAft>
                <a:spcPts val="600"/>
              </a:spcAft>
              <a:buNone/>
            </a:pPr>
            <a:r>
              <a:rPr dirty="0"/>
              <a:t>Before we commence our program for today, as is the custom, I wish to place the proceedings before Almighty God and hereby invite Mr. Hassan Awadh to recite an Islamic prayer and Ms. Faith Kairu to recite a Christian prayer.</a:t>
            </a:r>
          </a:p>
        </p:txBody>
      </p:sp>
      <p:pic>
        <p:nvPicPr>
          <p:cNvPr id="4" name="Picture 3" descr="a693182b-eb8d-4b02-90d5-5b60b3ef0711.png"/>
          <p:cNvPicPr>
            <a:picLocks noChangeAspect="1"/>
          </p:cNvPicPr>
          <p:nvPr/>
        </p:nvPicPr>
        <p:blipFill>
          <a:blip r:embed="rId2"/>
          <a:stretch>
            <a:fillRect/>
          </a:stretch>
        </p:blipFill>
        <p:spPr>
          <a:xfrm>
            <a:off x="7955280" y="91440"/>
            <a:ext cx="1005840" cy="502920"/>
          </a:xfrm>
          <a:prstGeom prst="rect">
            <a:avLst/>
          </a:prstGeom>
        </p:spPr>
      </p:pic>
      <p:sp>
        <p:nvSpPr>
          <p:cNvPr id="5" name="Rectangle 4"/>
          <p:cNvSpPr/>
          <p:nvPr/>
        </p:nvSpPr>
        <p:spPr>
          <a:xfrm>
            <a:off x="0" y="0"/>
            <a:ext cx="9144000" cy="6858000"/>
          </a:xfrm>
          <a:prstGeom prst="rect">
            <a:avLst/>
          </a:prstGeom>
          <a:noFill/>
          <a:ln w="27432">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66018"/>
            <a:ext cx="8229600" cy="4525963"/>
          </a:xfrm>
        </p:spPr>
        <p:txBody>
          <a:bodyPr/>
          <a:lstStyle/>
          <a:p>
            <a:pPr marL="0" indent="0" algn="just">
              <a:lnSpc>
                <a:spcPct val="130000"/>
              </a:lnSpc>
              <a:spcBef>
                <a:spcPts val="600"/>
              </a:spcBef>
              <a:spcAft>
                <a:spcPts val="600"/>
              </a:spcAft>
              <a:buNone/>
            </a:pPr>
            <a:r>
              <a:rPr lang="en-US" b="1" dirty="0">
                <a:highlight>
                  <a:srgbClr val="FF0000"/>
                </a:highlight>
              </a:rPr>
              <a:t>CHAIRMAN</a:t>
            </a:r>
            <a:endParaRPr lang="en-KE" dirty="0">
              <a:highlight>
                <a:srgbClr val="FF0000"/>
              </a:highlight>
            </a:endParaRPr>
          </a:p>
          <a:p>
            <a:pPr marL="0" indent="0" algn="just">
              <a:lnSpc>
                <a:spcPct val="130000"/>
              </a:lnSpc>
              <a:spcBef>
                <a:spcPts val="600"/>
              </a:spcBef>
              <a:spcAft>
                <a:spcPts val="600"/>
              </a:spcAft>
              <a:buNone/>
            </a:pPr>
            <a:r>
              <a:rPr dirty="0"/>
              <a:t>Thank you both for your prayers</a:t>
            </a:r>
            <a:r>
              <a:rPr lang="en-US" dirty="0"/>
              <a:t>.</a:t>
            </a:r>
          </a:p>
          <a:p>
            <a:pPr marL="0" indent="0" algn="just">
              <a:lnSpc>
                <a:spcPct val="130000"/>
              </a:lnSpc>
              <a:spcBef>
                <a:spcPts val="600"/>
              </a:spcBef>
              <a:spcAft>
                <a:spcPts val="600"/>
              </a:spcAft>
              <a:buNone/>
            </a:pPr>
            <a:r>
              <a:rPr lang="en-US" dirty="0">
                <a:highlight>
                  <a:srgbClr val="FFFF00"/>
                </a:highlight>
              </a:rPr>
              <a:t>Constitution of the meeting</a:t>
            </a:r>
          </a:p>
          <a:p>
            <a:pPr marL="0" indent="0" algn="just">
              <a:lnSpc>
                <a:spcPct val="130000"/>
              </a:lnSpc>
              <a:spcBef>
                <a:spcPts val="600"/>
              </a:spcBef>
              <a:spcAft>
                <a:spcPts val="600"/>
              </a:spcAft>
              <a:buNone/>
            </a:pPr>
            <a:r>
              <a:rPr lang="en-US" dirty="0"/>
              <a:t>Members, I now take this opportunity to invite the Company Secretary to confirm whether this meeting is duly convened and constituted.</a:t>
            </a:r>
          </a:p>
          <a:p>
            <a:pPr marL="0" indent="0" algn="just">
              <a:lnSpc>
                <a:spcPct val="130000"/>
              </a:lnSpc>
              <a:spcBef>
                <a:spcPts val="600"/>
              </a:spcBef>
              <a:spcAft>
                <a:spcPts val="600"/>
              </a:spcAft>
              <a:buNone/>
            </a:pPr>
            <a:endParaRPr dirty="0"/>
          </a:p>
        </p:txBody>
      </p:sp>
      <p:pic>
        <p:nvPicPr>
          <p:cNvPr id="4" name="Picture 3" descr="a693182b-eb8d-4b02-90d5-5b60b3ef0711.png"/>
          <p:cNvPicPr>
            <a:picLocks noChangeAspect="1"/>
          </p:cNvPicPr>
          <p:nvPr/>
        </p:nvPicPr>
        <p:blipFill>
          <a:blip r:embed="rId2"/>
          <a:stretch>
            <a:fillRect/>
          </a:stretch>
        </p:blipFill>
        <p:spPr>
          <a:xfrm>
            <a:off x="7955280" y="91440"/>
            <a:ext cx="1005840" cy="502920"/>
          </a:xfrm>
          <a:prstGeom prst="rect">
            <a:avLst/>
          </a:prstGeom>
        </p:spPr>
      </p:pic>
      <p:sp>
        <p:nvSpPr>
          <p:cNvPr id="5" name="Rectangle 4"/>
          <p:cNvSpPr/>
          <p:nvPr/>
        </p:nvSpPr>
        <p:spPr>
          <a:xfrm>
            <a:off x="0" y="0"/>
            <a:ext cx="9144000" cy="6858000"/>
          </a:xfrm>
          <a:prstGeom prst="rect">
            <a:avLst/>
          </a:prstGeom>
          <a:noFill/>
          <a:ln w="27432">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6DEF6F-075C-F6B6-C6F6-72E46EE1D2A0}"/>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9D3DBEA-DE79-995F-0925-61A957F4A597}"/>
              </a:ext>
            </a:extLst>
          </p:cNvPr>
          <p:cNvSpPr>
            <a:spLocks noGrp="1"/>
          </p:cNvSpPr>
          <p:nvPr>
            <p:ph idx="1"/>
          </p:nvPr>
        </p:nvSpPr>
        <p:spPr>
          <a:xfrm>
            <a:off x="457200" y="1166018"/>
            <a:ext cx="8229600" cy="4525963"/>
          </a:xfrm>
        </p:spPr>
        <p:txBody>
          <a:bodyPr>
            <a:normAutofit fontScale="85000" lnSpcReduction="10000"/>
          </a:bodyPr>
          <a:lstStyle/>
          <a:p>
            <a:pPr marL="0" indent="0">
              <a:buNone/>
            </a:pPr>
            <a:r>
              <a:rPr lang="en-US" b="1" dirty="0">
                <a:highlight>
                  <a:srgbClr val="FF0000"/>
                </a:highlight>
              </a:rPr>
              <a:t>COMPANY SECRETARY</a:t>
            </a:r>
            <a:endParaRPr lang="en-KE" dirty="0">
              <a:highlight>
                <a:srgbClr val="FF0000"/>
              </a:highlight>
            </a:endParaRPr>
          </a:p>
          <a:p>
            <a:r>
              <a:rPr lang="en-US" i="1" dirty="0"/>
              <a:t>I confirm that a total number of </a:t>
            </a:r>
            <a:r>
              <a:rPr lang="en-US" b="1" i="1" dirty="0"/>
              <a:t>493</a:t>
            </a:r>
            <a:r>
              <a:rPr lang="en-US" i="1" dirty="0"/>
              <a:t> shareholders and proxies holding a total of </a:t>
            </a:r>
            <a:r>
              <a:rPr lang="en-US" b="1" i="1" dirty="0"/>
              <a:t>219,572,709</a:t>
            </a:r>
            <a:r>
              <a:rPr lang="en-US" i="1" dirty="0"/>
              <a:t> representing </a:t>
            </a:r>
            <a:r>
              <a:rPr lang="en-US" b="1" i="1" dirty="0"/>
              <a:t>78.89</a:t>
            </a:r>
            <a:r>
              <a:rPr lang="en-US" i="1" dirty="0"/>
              <a:t>% of the Company’s total shareholding have registered and are participating in the virtual Annual General Meeting. </a:t>
            </a:r>
            <a:endParaRPr lang="en-KE" dirty="0"/>
          </a:p>
          <a:p>
            <a:pPr marL="0" indent="0">
              <a:buNone/>
            </a:pPr>
            <a:endParaRPr lang="en-KE" dirty="0"/>
          </a:p>
          <a:p>
            <a:r>
              <a:rPr lang="en-US" i="1" dirty="0"/>
              <a:t>Pursuant to Article 1.71 of the Company’s Articles of Association, two members present in person or by proxy shall constitute quorum. I therefore confirm that the meeting is properly constituted and quorate.</a:t>
            </a:r>
            <a:endParaRPr lang="en-US" dirty="0"/>
          </a:p>
          <a:p>
            <a:pPr marL="0" indent="0" algn="just">
              <a:lnSpc>
                <a:spcPct val="130000"/>
              </a:lnSpc>
              <a:spcBef>
                <a:spcPts val="600"/>
              </a:spcBef>
              <a:spcAft>
                <a:spcPts val="600"/>
              </a:spcAft>
              <a:buNone/>
            </a:pPr>
            <a:endParaRPr dirty="0"/>
          </a:p>
        </p:txBody>
      </p:sp>
      <p:pic>
        <p:nvPicPr>
          <p:cNvPr id="4" name="Picture 3" descr="a693182b-eb8d-4b02-90d5-5b60b3ef0711.png">
            <a:extLst>
              <a:ext uri="{FF2B5EF4-FFF2-40B4-BE49-F238E27FC236}">
                <a16:creationId xmlns:a16="http://schemas.microsoft.com/office/drawing/2014/main" id="{0DE9875E-86F6-4453-533A-2D20306B8955}"/>
              </a:ext>
            </a:extLst>
          </p:cNvPr>
          <p:cNvPicPr>
            <a:picLocks noChangeAspect="1"/>
          </p:cNvPicPr>
          <p:nvPr/>
        </p:nvPicPr>
        <p:blipFill>
          <a:blip r:embed="rId2"/>
          <a:stretch>
            <a:fillRect/>
          </a:stretch>
        </p:blipFill>
        <p:spPr>
          <a:xfrm>
            <a:off x="7955280" y="91440"/>
            <a:ext cx="1005840" cy="502920"/>
          </a:xfrm>
          <a:prstGeom prst="rect">
            <a:avLst/>
          </a:prstGeom>
        </p:spPr>
      </p:pic>
      <p:sp>
        <p:nvSpPr>
          <p:cNvPr id="5" name="Rectangle 4">
            <a:extLst>
              <a:ext uri="{FF2B5EF4-FFF2-40B4-BE49-F238E27FC236}">
                <a16:creationId xmlns:a16="http://schemas.microsoft.com/office/drawing/2014/main" id="{8D0C35EC-F3D3-C9DF-17C8-4AB9F1E11FA4}"/>
              </a:ext>
            </a:extLst>
          </p:cNvPr>
          <p:cNvSpPr/>
          <p:nvPr/>
        </p:nvSpPr>
        <p:spPr>
          <a:xfrm>
            <a:off x="0" y="0"/>
            <a:ext cx="9144000" cy="6858000"/>
          </a:xfrm>
          <a:prstGeom prst="rect">
            <a:avLst/>
          </a:prstGeom>
          <a:noFill/>
          <a:ln w="27432">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Tree>
    <p:extLst>
      <p:ext uri="{BB962C8B-B14F-4D97-AF65-F5344CB8AC3E}">
        <p14:creationId xmlns:p14="http://schemas.microsoft.com/office/powerpoint/2010/main" val="17876916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66018"/>
            <a:ext cx="8229600" cy="4525963"/>
          </a:xfrm>
        </p:spPr>
        <p:txBody>
          <a:bodyPr>
            <a:normAutofit fontScale="85000" lnSpcReduction="10000"/>
          </a:bodyPr>
          <a:lstStyle/>
          <a:p>
            <a:pPr marL="0" indent="0" algn="just">
              <a:lnSpc>
                <a:spcPct val="130000"/>
              </a:lnSpc>
              <a:spcBef>
                <a:spcPts val="600"/>
              </a:spcBef>
              <a:spcAft>
                <a:spcPts val="600"/>
              </a:spcAft>
              <a:buNone/>
            </a:pPr>
            <a:r>
              <a:rPr lang="en-US" b="1" dirty="0">
                <a:highlight>
                  <a:srgbClr val="FF0000"/>
                </a:highlight>
              </a:rPr>
              <a:t>CHAIRMAN</a:t>
            </a:r>
            <a:endParaRPr lang="en-US" dirty="0"/>
          </a:p>
          <a:p>
            <a:pPr marL="0" indent="0" algn="just">
              <a:lnSpc>
                <a:spcPct val="130000"/>
              </a:lnSpc>
              <a:spcBef>
                <a:spcPts val="600"/>
              </a:spcBef>
              <a:spcAft>
                <a:spcPts val="600"/>
              </a:spcAft>
              <a:buNone/>
            </a:pPr>
            <a:r>
              <a:rPr dirty="0"/>
              <a:t>Thank you, Company Secretary.</a:t>
            </a:r>
            <a:endParaRPr lang="en-US" dirty="0"/>
          </a:p>
          <a:p>
            <a:pPr marL="0" indent="0" algn="just">
              <a:lnSpc>
                <a:spcPct val="130000"/>
              </a:lnSpc>
              <a:spcBef>
                <a:spcPts val="600"/>
              </a:spcBef>
              <a:spcAft>
                <a:spcPts val="600"/>
              </a:spcAft>
              <a:buNone/>
            </a:pPr>
            <a:r>
              <a:rPr lang="en-US" dirty="0">
                <a:highlight>
                  <a:srgbClr val="FFFF00"/>
                </a:highlight>
              </a:rPr>
              <a:t>Introduction of Directors to Shareholders</a:t>
            </a:r>
          </a:p>
          <a:p>
            <a:pPr marL="0" indent="0" algn="just">
              <a:lnSpc>
                <a:spcPct val="130000"/>
              </a:lnSpc>
              <a:spcBef>
                <a:spcPts val="600"/>
              </a:spcBef>
              <a:spcAft>
                <a:spcPts val="600"/>
              </a:spcAft>
              <a:buNone/>
            </a:pPr>
            <a:r>
              <a:rPr lang="en-US" dirty="0"/>
              <a:t>At this point, allow me to introduce the Members of our Board who are either here in person or connected on the virtual platform. For those who may not know them I will proceed to introduce them starting with myself:</a:t>
            </a:r>
            <a:endParaRPr dirty="0"/>
          </a:p>
        </p:txBody>
      </p:sp>
      <p:pic>
        <p:nvPicPr>
          <p:cNvPr id="4" name="Picture 3" descr="a693182b-eb8d-4b02-90d5-5b60b3ef0711.png"/>
          <p:cNvPicPr>
            <a:picLocks noChangeAspect="1"/>
          </p:cNvPicPr>
          <p:nvPr/>
        </p:nvPicPr>
        <p:blipFill>
          <a:blip r:embed="rId2"/>
          <a:stretch>
            <a:fillRect/>
          </a:stretch>
        </p:blipFill>
        <p:spPr>
          <a:xfrm>
            <a:off x="7955280" y="91440"/>
            <a:ext cx="1005840" cy="502920"/>
          </a:xfrm>
          <a:prstGeom prst="rect">
            <a:avLst/>
          </a:prstGeom>
        </p:spPr>
      </p:pic>
      <p:sp>
        <p:nvSpPr>
          <p:cNvPr id="5" name="Rectangle 4"/>
          <p:cNvSpPr/>
          <p:nvPr/>
        </p:nvSpPr>
        <p:spPr>
          <a:xfrm>
            <a:off x="0" y="0"/>
            <a:ext cx="9144000" cy="6858000"/>
          </a:xfrm>
          <a:prstGeom prst="rect">
            <a:avLst/>
          </a:prstGeom>
          <a:noFill/>
          <a:ln w="27432">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66018"/>
            <a:ext cx="8331200" cy="4853782"/>
          </a:xfrm>
        </p:spPr>
        <p:txBody>
          <a:bodyPr>
            <a:normAutofit/>
          </a:bodyPr>
          <a:lstStyle/>
          <a:p>
            <a:pPr lvl="0"/>
            <a:r>
              <a:rPr lang="en-US" sz="2800" i="1" dirty="0"/>
              <a:t>Eng. Erastus </a:t>
            </a:r>
            <a:r>
              <a:rPr lang="en-US" sz="2800" i="1" dirty="0" err="1"/>
              <a:t>Mwongera</a:t>
            </a:r>
            <a:r>
              <a:rPr lang="en-US" sz="2800" i="1" dirty="0"/>
              <a:t> - Chairman</a:t>
            </a:r>
            <a:endParaRPr lang="en-KE" sz="2800" dirty="0"/>
          </a:p>
          <a:p>
            <a:pPr lvl="0"/>
            <a:r>
              <a:rPr lang="en-US" sz="2800" i="1" dirty="0"/>
              <a:t>Dr. Lydia Muthoni Mbuthia - Independent/Non-Executive Director </a:t>
            </a:r>
            <a:endParaRPr lang="en-KE" sz="2800" dirty="0"/>
          </a:p>
          <a:p>
            <a:pPr lvl="0"/>
            <a:r>
              <a:rPr lang="en-US" sz="2800" i="1" dirty="0"/>
              <a:t>Mr. Sameer N. Merali - Non-Executive Director</a:t>
            </a:r>
            <a:endParaRPr lang="en-KE" sz="2800" dirty="0"/>
          </a:p>
          <a:p>
            <a:pPr lvl="0"/>
            <a:r>
              <a:rPr lang="en-US" sz="2800" i="1" dirty="0"/>
              <a:t>Mr. Peter M. Gitonga - Non-Executive Director</a:t>
            </a:r>
            <a:endParaRPr lang="en-KE" sz="2800" dirty="0"/>
          </a:p>
          <a:p>
            <a:pPr lvl="0"/>
            <a:r>
              <a:rPr lang="en-US" sz="2800" i="1" dirty="0"/>
              <a:t>Mr. Akif H. Butt - Non-Executive Director</a:t>
            </a:r>
            <a:endParaRPr lang="en-KE" sz="2800" dirty="0"/>
          </a:p>
          <a:p>
            <a:r>
              <a:rPr lang="en-US" sz="2800" i="1" dirty="0" err="1"/>
              <a:t>Ms</a:t>
            </a:r>
            <a:r>
              <a:rPr lang="en-US" sz="2800" i="1" dirty="0"/>
              <a:t> Patricia Kiwanuka - Independent Non-Executive Director</a:t>
            </a:r>
          </a:p>
          <a:p>
            <a:pPr marL="0" indent="0">
              <a:buNone/>
            </a:pPr>
            <a:r>
              <a:rPr lang="en-US" sz="2800" i="1" dirty="0">
                <a:solidFill>
                  <a:srgbClr val="FF0000"/>
                </a:solidFill>
              </a:rPr>
              <a:t>(Photos of Directors attending virtually to be displayed)</a:t>
            </a:r>
          </a:p>
          <a:p>
            <a:pPr marL="0" indent="0">
              <a:buNone/>
            </a:pPr>
            <a:endParaRPr sz="2800" dirty="0"/>
          </a:p>
        </p:txBody>
      </p:sp>
      <p:pic>
        <p:nvPicPr>
          <p:cNvPr id="4" name="Picture 3" descr="a693182b-eb8d-4b02-90d5-5b60b3ef0711.png"/>
          <p:cNvPicPr>
            <a:picLocks noChangeAspect="1"/>
          </p:cNvPicPr>
          <p:nvPr/>
        </p:nvPicPr>
        <p:blipFill>
          <a:blip r:embed="rId2"/>
          <a:stretch>
            <a:fillRect/>
          </a:stretch>
        </p:blipFill>
        <p:spPr>
          <a:xfrm>
            <a:off x="7955280" y="91440"/>
            <a:ext cx="1005840" cy="502920"/>
          </a:xfrm>
          <a:prstGeom prst="rect">
            <a:avLst/>
          </a:prstGeom>
        </p:spPr>
      </p:pic>
      <p:sp>
        <p:nvSpPr>
          <p:cNvPr id="5" name="Rectangle 4"/>
          <p:cNvSpPr/>
          <p:nvPr/>
        </p:nvSpPr>
        <p:spPr>
          <a:xfrm>
            <a:off x="0" y="0"/>
            <a:ext cx="9144000" cy="6858000"/>
          </a:xfrm>
          <a:prstGeom prst="rect">
            <a:avLst/>
          </a:prstGeom>
          <a:noFill/>
          <a:ln w="27432">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165</TotalTime>
  <Words>3075</Words>
  <Application>Microsoft Office PowerPoint</Application>
  <PresentationFormat>On-screen Show (4:3)</PresentationFormat>
  <Paragraphs>199</Paragraphs>
  <Slides>46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46</vt:i4>
      </vt:variant>
    </vt:vector>
  </HeadingPairs>
  <TitlesOfParts>
    <vt:vector size="49" baseType="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Chemngorem Mercy</dc:creator>
  <cp:keywords/>
  <dc:description>generated using python-pptx</dc:description>
  <cp:lastModifiedBy>Mercy Chemngorem</cp:lastModifiedBy>
  <cp:revision>21</cp:revision>
  <dcterms:created xsi:type="dcterms:W3CDTF">2013-01-27T09:14:16Z</dcterms:created>
  <dcterms:modified xsi:type="dcterms:W3CDTF">2025-06-18T22:39:13Z</dcterms:modified>
  <cp:category/>
</cp:coreProperties>
</file>