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58" r:id="rId4"/>
    <p:sldId id="277" r:id="rId5"/>
    <p:sldId id="275" r:id="rId6"/>
    <p:sldId id="256" r:id="rId7"/>
    <p:sldId id="265" r:id="rId8"/>
    <p:sldId id="272" r:id="rId9"/>
    <p:sldId id="273" r:id="rId10"/>
    <p:sldId id="287" r:id="rId11"/>
    <p:sldId id="285" r:id="rId12"/>
    <p:sldId id="279" r:id="rId13"/>
  </p:sldIdLst>
  <p:sldSz cx="12192000" cy="6858000"/>
  <p:notesSz cx="6858000" cy="9144000"/>
  <p:embeddedFontLst>
    <p:embeddedFont>
      <p:font typeface="微软雅黑" panose="020B0503020204020204" pitchFamily="34" charset="-122"/>
      <p:regular r:id="rId17"/>
    </p:embeddedFont>
    <p:embeddedFont>
      <p:font typeface="MingLiU_HKSCS" panose="02020500000000000000" charset="-120"/>
      <p:regular r:id="rId18"/>
    </p:embeddedFont>
    <p:embeddedFont>
      <p:font typeface="Calibri" panose="020F0502020204030204"/>
      <p:regular r:id="rId19"/>
      <p:bold r:id="rId20"/>
      <p:italic r:id="rId21"/>
      <p:boldItalic r:id="rId22"/>
    </p:embeddedFont>
    <p:embeddedFont>
      <p:font typeface="Calibri Light" panose="020F0302020204030204" charset="0"/>
      <p:regular r:id="rId23"/>
      <p:italic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EDCCD"/>
    <a:srgbClr val="F26667"/>
    <a:srgbClr val="F8C864"/>
    <a:srgbClr val="FDFEFC"/>
    <a:srgbClr val="E2BE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660"/>
  </p:normalViewPr>
  <p:slideViewPr>
    <p:cSldViewPr snapToGrid="0" showGuides="1">
      <p:cViewPr>
        <p:scale>
          <a:sx n="66" d="100"/>
          <a:sy n="66" d="100"/>
        </p:scale>
        <p:origin x="-972" y="-150"/>
      </p:cViewPr>
      <p:guideLst>
        <p:guide orient="horz" pos="2160"/>
        <p:guide pos="38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179F6A-03A2-4761-850C-DC39094BFC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179F6A-03A2-4761-850C-DC39094BFC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179F6A-03A2-4761-850C-DC39094BFC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179F6A-03A2-4761-850C-DC39094BFC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179F6A-03A2-4761-850C-DC39094BFC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179F6A-03A2-4761-850C-DC39094BFC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179F6A-03A2-4761-850C-DC39094BFC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179F6A-03A2-4761-850C-DC39094BFC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179F6A-03A2-4761-850C-DC39094BFC91}"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49"/>
                    </a14:imgEffect>
                  </a14:imgLayer>
                </a14:imgProps>
              </a:ext>
              <a:ext uri="{28A0092B-C50C-407E-A947-70E740481C1C}">
                <a14:useLocalDpi xmlns:a14="http://schemas.microsoft.com/office/drawing/2010/main" val="0"/>
              </a:ext>
            </a:extLst>
          </a:blip>
          <a:srcRect t="7486" b="7931"/>
          <a:stretch>
            <a:fillRect/>
          </a:stretch>
        </p:blipFill>
        <p:spPr>
          <a:xfrm>
            <a:off x="-1" y="0"/>
            <a:ext cx="12192000" cy="68797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179F6A-03A2-4761-850C-DC39094BFC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545432-1828-4D90-B520-E8117378AF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179F6A-03A2-4761-850C-DC39094BFC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45432-1828-4D90-B520-E8117378AF3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79F6A-03A2-4761-850C-DC39094BFC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7486" b="7931"/>
          <a:stretch>
            <a:fillRect/>
          </a:stretch>
        </p:blipFill>
        <p:spPr>
          <a:xfrm>
            <a:off x="-158116" y="-11430"/>
            <a:ext cx="12192000" cy="6879772"/>
          </a:xfrm>
          <a:prstGeom prst="rect">
            <a:avLst/>
          </a:prstGeom>
        </p:spPr>
      </p:pic>
      <p:sp>
        <p:nvSpPr>
          <p:cNvPr id="68" name="任意多边形 67"/>
          <p:cNvSpPr/>
          <p:nvPr/>
        </p:nvSpPr>
        <p:spPr>
          <a:xfrm>
            <a:off x="-42787" y="1525078"/>
            <a:ext cx="701222" cy="1824649"/>
          </a:xfrm>
          <a:custGeom>
            <a:avLst/>
            <a:gdLst>
              <a:gd name="connsiteX0" fmla="*/ 0 w 701222"/>
              <a:gd name="connsiteY0" fmla="*/ 0 h 1824649"/>
              <a:gd name="connsiteX1" fmla="*/ 701222 w 701222"/>
              <a:gd name="connsiteY1" fmla="*/ 0 h 1824649"/>
              <a:gd name="connsiteX2" fmla="*/ 0 w 701222"/>
              <a:gd name="connsiteY2" fmla="*/ 1824649 h 1824649"/>
            </a:gdLst>
            <a:ahLst/>
            <a:cxnLst>
              <a:cxn ang="0">
                <a:pos x="connsiteX0" y="connsiteY0"/>
              </a:cxn>
              <a:cxn ang="0">
                <a:pos x="connsiteX1" y="connsiteY1"/>
              </a:cxn>
              <a:cxn ang="0">
                <a:pos x="connsiteX2" y="connsiteY2"/>
              </a:cxn>
            </a:cxnLst>
            <a:rect l="l" t="t" r="r" b="b"/>
            <a:pathLst>
              <a:path w="701222" h="1824649">
                <a:moveTo>
                  <a:pt x="0" y="0"/>
                </a:moveTo>
                <a:lnTo>
                  <a:pt x="701222" y="0"/>
                </a:lnTo>
                <a:lnTo>
                  <a:pt x="0" y="1824649"/>
                </a:lnTo>
                <a:close/>
              </a:path>
            </a:pathLst>
          </a:custGeom>
          <a:solidFill>
            <a:srgbClr val="DEDCC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42712" y="1537142"/>
            <a:ext cx="2026362" cy="3805496"/>
          </a:xfrm>
          <a:custGeom>
            <a:avLst/>
            <a:gdLst>
              <a:gd name="connsiteX0" fmla="*/ 727420 w 2026362"/>
              <a:gd name="connsiteY0" fmla="*/ 0 h 3805496"/>
              <a:gd name="connsiteX1" fmla="*/ 2026362 w 2026362"/>
              <a:gd name="connsiteY1" fmla="*/ 0 h 3805496"/>
              <a:gd name="connsiteX2" fmla="*/ 563890 w 2026362"/>
              <a:gd name="connsiteY2" fmla="*/ 3805496 h 3805496"/>
              <a:gd name="connsiteX3" fmla="*/ 0 w 2026362"/>
              <a:gd name="connsiteY3" fmla="*/ 3805496 h 3805496"/>
              <a:gd name="connsiteX4" fmla="*/ 0 w 2026362"/>
              <a:gd name="connsiteY4" fmla="*/ 1892819 h 380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62" h="3805496">
                <a:moveTo>
                  <a:pt x="727420" y="0"/>
                </a:moveTo>
                <a:lnTo>
                  <a:pt x="2026362" y="0"/>
                </a:lnTo>
                <a:lnTo>
                  <a:pt x="563890" y="3805496"/>
                </a:lnTo>
                <a:lnTo>
                  <a:pt x="0" y="3805496"/>
                </a:lnTo>
                <a:lnTo>
                  <a:pt x="0" y="1892819"/>
                </a:lnTo>
                <a:close/>
              </a:path>
            </a:pathLst>
          </a:custGeom>
          <a:solidFill>
            <a:srgbClr val="F26667">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p:cNvSpPr/>
          <p:nvPr/>
        </p:nvSpPr>
        <p:spPr>
          <a:xfrm>
            <a:off x="1827511" y="1525707"/>
            <a:ext cx="2761414" cy="3805496"/>
          </a:xfrm>
          <a:prstGeom prst="parallelogram">
            <a:avLst>
              <a:gd name="adj" fmla="val 52961"/>
            </a:avLst>
          </a:prstGeom>
          <a:solidFill>
            <a:srgbClr val="F26667">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9587230" y="1537335"/>
            <a:ext cx="2506345" cy="3805555"/>
          </a:xfrm>
          <a:custGeom>
            <a:avLst/>
            <a:gdLst>
              <a:gd name="connsiteX0" fmla="*/ 1462472 w 2604706"/>
              <a:gd name="connsiteY0" fmla="*/ 0 h 3805496"/>
              <a:gd name="connsiteX1" fmla="*/ 2604706 w 2604706"/>
              <a:gd name="connsiteY1" fmla="*/ 0 h 3805496"/>
              <a:gd name="connsiteX2" fmla="*/ 2604706 w 2604706"/>
              <a:gd name="connsiteY2" fmla="*/ 407770 h 3805496"/>
              <a:gd name="connsiteX3" fmla="*/ 1298942 w 2604706"/>
              <a:gd name="connsiteY3" fmla="*/ 3805496 h 3805496"/>
              <a:gd name="connsiteX4" fmla="*/ 0 w 2604706"/>
              <a:gd name="connsiteY4" fmla="*/ 3805496 h 380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706" h="3805496">
                <a:moveTo>
                  <a:pt x="1462472" y="0"/>
                </a:moveTo>
                <a:lnTo>
                  <a:pt x="2604706" y="0"/>
                </a:lnTo>
                <a:lnTo>
                  <a:pt x="2604706" y="407770"/>
                </a:lnTo>
                <a:lnTo>
                  <a:pt x="1298942" y="3805496"/>
                </a:lnTo>
                <a:lnTo>
                  <a:pt x="0" y="3805496"/>
                </a:lnTo>
                <a:close/>
              </a:path>
            </a:pathLst>
          </a:custGeom>
          <a:solidFill>
            <a:srgbClr val="F8C864">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10790355" y="1940540"/>
            <a:ext cx="1302806" cy="3390029"/>
          </a:xfrm>
          <a:custGeom>
            <a:avLst/>
            <a:gdLst>
              <a:gd name="connsiteX0" fmla="*/ 1302806 w 1302806"/>
              <a:gd name="connsiteY0" fmla="*/ 0 h 3390029"/>
              <a:gd name="connsiteX1" fmla="*/ 1302806 w 1302806"/>
              <a:gd name="connsiteY1" fmla="*/ 3379975 h 3390029"/>
              <a:gd name="connsiteX2" fmla="*/ 1298942 w 1302806"/>
              <a:gd name="connsiteY2" fmla="*/ 3390029 h 3390029"/>
              <a:gd name="connsiteX3" fmla="*/ 0 w 1302806"/>
              <a:gd name="connsiteY3" fmla="*/ 3390029 h 3390029"/>
            </a:gdLst>
            <a:ahLst/>
            <a:cxnLst>
              <a:cxn ang="0">
                <a:pos x="connsiteX0" y="connsiteY0"/>
              </a:cxn>
              <a:cxn ang="0">
                <a:pos x="connsiteX1" y="connsiteY1"/>
              </a:cxn>
              <a:cxn ang="0">
                <a:pos x="connsiteX2" y="connsiteY2"/>
              </a:cxn>
              <a:cxn ang="0">
                <a:pos x="connsiteX3" y="connsiteY3"/>
              </a:cxn>
            </a:cxnLst>
            <a:rect l="l" t="t" r="r" b="b"/>
            <a:pathLst>
              <a:path w="1302806" h="3390029">
                <a:moveTo>
                  <a:pt x="1302806" y="0"/>
                </a:moveTo>
                <a:lnTo>
                  <a:pt x="1302806" y="3379975"/>
                </a:lnTo>
                <a:lnTo>
                  <a:pt x="1298942" y="3390029"/>
                </a:lnTo>
                <a:lnTo>
                  <a:pt x="0" y="3390029"/>
                </a:lnTo>
                <a:close/>
              </a:path>
            </a:pathLst>
          </a:custGeom>
          <a:solidFill>
            <a:srgbClr val="F26667">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518869" y="1537141"/>
            <a:ext cx="2761414" cy="3805496"/>
          </a:xfrm>
          <a:prstGeom prst="parallelogram">
            <a:avLst>
              <a:gd name="adj" fmla="val 52961"/>
            </a:avLst>
          </a:prstGeom>
          <a:solidFill>
            <a:srgbClr val="F8C864">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p:cNvSpPr/>
          <p:nvPr/>
        </p:nvSpPr>
        <p:spPr>
          <a:xfrm>
            <a:off x="3121344" y="1525707"/>
            <a:ext cx="2761414" cy="3805496"/>
          </a:xfrm>
          <a:prstGeom prst="parallelogram">
            <a:avLst>
              <a:gd name="adj" fmla="val 52961"/>
            </a:avLst>
          </a:prstGeom>
          <a:solidFill>
            <a:srgbClr val="DEDCC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4408786" y="1525707"/>
            <a:ext cx="2761414" cy="3805496"/>
          </a:xfrm>
          <a:prstGeom prst="parallelogram">
            <a:avLst>
              <a:gd name="adj" fmla="val 52961"/>
            </a:avLst>
          </a:prstGeom>
          <a:solidFill>
            <a:srgbClr val="F26667">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平行四边形 4"/>
          <p:cNvSpPr/>
          <p:nvPr/>
        </p:nvSpPr>
        <p:spPr>
          <a:xfrm>
            <a:off x="5707454" y="1525711"/>
            <a:ext cx="2761414" cy="3805496"/>
          </a:xfrm>
          <a:prstGeom prst="parallelogram">
            <a:avLst>
              <a:gd name="adj" fmla="val 52961"/>
            </a:avLst>
          </a:prstGeom>
          <a:solidFill>
            <a:srgbClr val="F8C864">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平行四边形 5"/>
          <p:cNvSpPr/>
          <p:nvPr/>
        </p:nvSpPr>
        <p:spPr>
          <a:xfrm>
            <a:off x="7005301" y="1525072"/>
            <a:ext cx="2761414" cy="3805496"/>
          </a:xfrm>
          <a:prstGeom prst="parallelogram">
            <a:avLst>
              <a:gd name="adj" fmla="val 52961"/>
            </a:avLst>
          </a:prstGeom>
          <a:solidFill>
            <a:srgbClr val="F26667">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平行四边形 7"/>
          <p:cNvSpPr/>
          <p:nvPr/>
        </p:nvSpPr>
        <p:spPr>
          <a:xfrm>
            <a:off x="8303579" y="1525072"/>
            <a:ext cx="2761414" cy="3805496"/>
          </a:xfrm>
          <a:prstGeom prst="parallelogram">
            <a:avLst>
              <a:gd name="adj" fmla="val 52961"/>
            </a:avLst>
          </a:prstGeom>
          <a:solidFill>
            <a:srgbClr val="DEDCC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939165" y="1952625"/>
            <a:ext cx="9570720" cy="829945"/>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基于 </a:t>
            </a:r>
            <a:r>
              <a:rPr lang="zh-CN" altLang="en-US" sz="4800" b="1">
                <a:latin typeface="MingLiU_HKSCS" panose="02020500000000000000" charset="-120"/>
                <a:ea typeface="MingLiU_HKSCS" panose="02020500000000000000" charset="-120"/>
              </a:rPr>
              <a:t>Web Crawler</a:t>
            </a:r>
            <a:r>
              <a:rPr lang="zh-CN" altLang="en-US" sz="3600" b="1">
                <a:latin typeface="微软雅黑" panose="020B0503020204020204" pitchFamily="34" charset="-122"/>
                <a:ea typeface="微软雅黑" panose="020B0503020204020204" pitchFamily="34" charset="-122"/>
              </a:rPr>
              <a:t>与</a:t>
            </a:r>
            <a:r>
              <a:rPr lang="zh-CN" altLang="en-US" sz="4400" b="1">
                <a:latin typeface="MingLiU_HKSCS" panose="02020500000000000000" charset="-120"/>
                <a:ea typeface="MingLiU_HKSCS" panose="02020500000000000000" charset="-120"/>
              </a:rPr>
              <a:t>jQuery MiniUI </a:t>
            </a:r>
            <a:r>
              <a:rPr lang="zh-CN" altLang="en-US" sz="3600" b="1">
                <a:latin typeface="微软雅黑" panose="020B0503020204020204" pitchFamily="34" charset="-122"/>
                <a:ea typeface="微软雅黑" panose="020B0503020204020204" pitchFamily="34" charset="-122"/>
                <a:sym typeface="+mn-ea"/>
              </a:rPr>
              <a:t>的</a:t>
            </a:r>
            <a:endParaRPr lang="zh-CN" altLang="en-US" sz="3600" b="1">
              <a:latin typeface="微软雅黑" panose="020B0503020204020204" pitchFamily="34" charset="-122"/>
              <a:ea typeface="微软雅黑" panose="020B0503020204020204" pitchFamily="34" charset="-122"/>
            </a:endParaRPr>
          </a:p>
        </p:txBody>
      </p:sp>
      <p:sp>
        <p:nvSpPr>
          <p:cNvPr id="12" name="文本框 11"/>
          <p:cNvSpPr txBox="1"/>
          <p:nvPr/>
        </p:nvSpPr>
        <p:spPr>
          <a:xfrm>
            <a:off x="4589145" y="3256280"/>
            <a:ext cx="6463030"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sym typeface="+mn-ea"/>
              </a:rPr>
              <a:t>房源信息管理与分析系统</a:t>
            </a:r>
            <a:endParaRPr lang="zh-CN" altLang="en-US" sz="3600" b="1">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7602855" y="5875655"/>
            <a:ext cx="5226685" cy="460375"/>
          </a:xfrm>
          <a:prstGeom prst="rect">
            <a:avLst/>
          </a:prstGeom>
          <a:noFill/>
        </p:spPr>
        <p:txBody>
          <a:bodyPr wrap="square" rtlCol="0">
            <a:spAutoFit/>
          </a:bodyPr>
          <a:p>
            <a:r>
              <a:rPr lang="zh-CN" altLang="en-US" sz="2400" b="1">
                <a:solidFill>
                  <a:schemeClr val="tx1"/>
                </a:solidFill>
                <a:latin typeface="微软雅黑" panose="020B0503020204020204" pitchFamily="34" charset="-122"/>
                <a:ea typeface="微软雅黑" panose="020B0503020204020204" pitchFamily="34" charset="-122"/>
              </a:rPr>
              <a:t>项目负责人：李琦 盛家</a:t>
            </a:r>
            <a:endParaRPr lang="zh-CN" altLang="en-US" sz="24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14:ferris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圆角矩形 6"/>
          <p:cNvSpPr/>
          <p:nvPr/>
        </p:nvSpPr>
        <p:spPr>
          <a:xfrm>
            <a:off x="2821305" y="227965"/>
            <a:ext cx="8226425" cy="6402705"/>
          </a:xfrm>
          <a:prstGeom prst="roundRect">
            <a:avLst>
              <a:gd name="adj" fmla="val 1536"/>
            </a:avLst>
          </a:prstGeom>
          <a:solidFill>
            <a:schemeClr val="bg1">
              <a:alpha val="29000"/>
            </a:schemeClr>
          </a:solidFill>
          <a:ln>
            <a:noFill/>
          </a:ln>
          <a:effectLst>
            <a:outerShdw blurRad="292100" dist="38100" sx="102000" sy="102000" algn="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任意多边形 23"/>
          <p:cNvSpPr/>
          <p:nvPr/>
        </p:nvSpPr>
        <p:spPr>
          <a:xfrm rot="21150444">
            <a:off x="845412" y="522144"/>
            <a:ext cx="1480457" cy="482657"/>
          </a:xfrm>
          <a:custGeom>
            <a:avLst/>
            <a:gdLst>
              <a:gd name="connsiteX0" fmla="*/ 0 w 1480457"/>
              <a:gd name="connsiteY0" fmla="*/ 0 h 482657"/>
              <a:gd name="connsiteX1" fmla="*/ 1480457 w 1480457"/>
              <a:gd name="connsiteY1" fmla="*/ 0 h 482657"/>
              <a:gd name="connsiteX2" fmla="*/ 1480457 w 1480457"/>
              <a:gd name="connsiteY2" fmla="*/ 396663 h 482657"/>
              <a:gd name="connsiteX3" fmla="*/ 776740 w 1480457"/>
              <a:gd name="connsiteY3" fmla="*/ 396663 h 482657"/>
              <a:gd name="connsiteX4" fmla="*/ 740227 w 1480457"/>
              <a:gd name="connsiteY4" fmla="*/ 482657 h 482657"/>
              <a:gd name="connsiteX5" fmla="*/ 703715 w 1480457"/>
              <a:gd name="connsiteY5" fmla="*/ 396663 h 482657"/>
              <a:gd name="connsiteX6" fmla="*/ 0 w 1480457"/>
              <a:gd name="connsiteY6" fmla="*/ 396663 h 4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457" h="482657">
                <a:moveTo>
                  <a:pt x="0" y="0"/>
                </a:moveTo>
                <a:lnTo>
                  <a:pt x="1480457" y="0"/>
                </a:lnTo>
                <a:lnTo>
                  <a:pt x="1480457" y="396663"/>
                </a:lnTo>
                <a:lnTo>
                  <a:pt x="776740" y="396663"/>
                </a:lnTo>
                <a:lnTo>
                  <a:pt x="740227" y="482657"/>
                </a:lnTo>
                <a:lnTo>
                  <a:pt x="703715" y="396663"/>
                </a:lnTo>
                <a:lnTo>
                  <a:pt x="0" y="396663"/>
                </a:lnTo>
                <a:close/>
              </a:path>
            </a:pathLst>
          </a:custGeom>
          <a:solidFill>
            <a:srgbClr val="FDFEF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2400" b="1" dirty="0">
                <a:solidFill>
                  <a:schemeClr val="bg1">
                    <a:lumMod val="50000"/>
                  </a:schemeClr>
                </a:solidFill>
                <a:latin typeface="微软雅黑" panose="020B0503020204020204" pitchFamily="34" charset="-122"/>
                <a:ea typeface="微软雅黑" panose="020B0503020204020204" pitchFamily="34" charset="-122"/>
              </a:rPr>
              <a:t>结果分析</a:t>
            </a:r>
            <a:endParaRPr lang="zh-CN"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descr="macman"/>
          <p:cNvPicPr>
            <a:picLocks noChangeAspect="1"/>
          </p:cNvPicPr>
          <p:nvPr/>
        </p:nvPicPr>
        <p:blipFill>
          <a:blip r:embed="rId1"/>
          <a:stretch>
            <a:fillRect/>
          </a:stretch>
        </p:blipFill>
        <p:spPr>
          <a:xfrm>
            <a:off x="1538605" y="1099820"/>
            <a:ext cx="812800" cy="812800"/>
          </a:xfrm>
          <a:prstGeom prst="rect">
            <a:avLst/>
          </a:prstGeom>
        </p:spPr>
      </p:pic>
      <p:sp>
        <p:nvSpPr>
          <p:cNvPr id="3" name="文本框 2"/>
          <p:cNvSpPr txBox="1"/>
          <p:nvPr/>
        </p:nvSpPr>
        <p:spPr>
          <a:xfrm>
            <a:off x="3641725" y="1306830"/>
            <a:ext cx="6585585" cy="3046095"/>
          </a:xfrm>
          <a:prstGeom prst="rect">
            <a:avLst/>
          </a:prstGeom>
          <a:noFill/>
        </p:spPr>
        <p:txBody>
          <a:bodyPr wrap="square" rtlCol="0">
            <a:spAutoFit/>
          </a:bodyPr>
          <a:p>
            <a:pPr algn="l"/>
            <a:r>
              <a:rPr lang="zh-CN" altLang="en-US" sz="2400" b="1">
                <a:solidFill>
                  <a:schemeClr val="bg1"/>
                </a:solidFill>
                <a:latin typeface="微软雅黑" panose="020B0503020204020204" pitchFamily="34" charset="-122"/>
                <a:ea typeface="微软雅黑" panose="020B0503020204020204" pitchFamily="34" charset="-122"/>
              </a:rPr>
              <a:t>此系统同时惠及用户与房产商：</a:t>
            </a:r>
            <a:endParaRPr lang="zh-CN" altLang="en-US" sz="2400" b="1">
              <a:solidFill>
                <a:schemeClr val="bg1"/>
              </a:solidFill>
              <a:latin typeface="微软雅黑" panose="020B0503020204020204" pitchFamily="34" charset="-122"/>
              <a:ea typeface="微软雅黑" panose="020B0503020204020204" pitchFamily="34" charset="-122"/>
            </a:endParaRPr>
          </a:p>
          <a:p>
            <a:pPr algn="l"/>
            <a:endParaRPr lang="zh-CN" altLang="en-US" sz="2400" b="1">
              <a:solidFill>
                <a:schemeClr val="bg1"/>
              </a:solidFill>
              <a:latin typeface="微软雅黑" panose="020B0503020204020204" pitchFamily="34" charset="-122"/>
              <a:ea typeface="微软雅黑" panose="020B0503020204020204" pitchFamily="34" charset="-122"/>
            </a:endParaRPr>
          </a:p>
          <a:p>
            <a:pPr algn="l"/>
            <a:r>
              <a:rPr lang="zh-CN" altLang="en-US" sz="2400" b="1">
                <a:solidFill>
                  <a:schemeClr val="bg1"/>
                </a:solidFill>
                <a:latin typeface="微软雅黑" panose="020B0503020204020204" pitchFamily="34" charset="-122"/>
                <a:ea typeface="微软雅黑" panose="020B0503020204020204" pitchFamily="34" charset="-122"/>
              </a:rPr>
              <a:t>一方面，优化用户选择，使得目标查找更加迅速、简洁，且更具针对性。</a:t>
            </a:r>
            <a:endParaRPr lang="zh-CN" altLang="en-US" sz="2400" b="1">
              <a:solidFill>
                <a:schemeClr val="bg1"/>
              </a:solidFill>
              <a:latin typeface="微软雅黑" panose="020B0503020204020204" pitchFamily="34" charset="-122"/>
              <a:ea typeface="微软雅黑" panose="020B0503020204020204" pitchFamily="34" charset="-122"/>
            </a:endParaRPr>
          </a:p>
          <a:p>
            <a:pPr algn="l"/>
            <a:endParaRPr lang="zh-CN" altLang="en-US" sz="2400" b="1">
              <a:solidFill>
                <a:schemeClr val="bg1"/>
              </a:solidFill>
              <a:latin typeface="微软雅黑" panose="020B0503020204020204" pitchFamily="34" charset="-122"/>
              <a:ea typeface="微软雅黑" panose="020B0503020204020204" pitchFamily="34" charset="-122"/>
            </a:endParaRPr>
          </a:p>
          <a:p>
            <a:pPr algn="l"/>
            <a:r>
              <a:rPr lang="zh-CN" altLang="en-US" sz="2400" b="1">
                <a:solidFill>
                  <a:schemeClr val="bg1"/>
                </a:solidFill>
                <a:latin typeface="微软雅黑" panose="020B0503020204020204" pitchFamily="34" charset="-122"/>
                <a:ea typeface="微软雅黑" panose="020B0503020204020204" pitchFamily="34" charset="-122"/>
              </a:rPr>
              <a:t>另一方面，房产商由数据分析预测结果，可对房源市场进行宏观调控，优化结构，科学管理，增加收益。</a:t>
            </a:r>
            <a:endParaRPr lang="zh-CN" altLang="en-US"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69" name="图片 3"/>
          <p:cNvPicPr>
            <a:picLocks noChangeAspect="1"/>
          </p:cNvPicPr>
          <p:nvPr/>
        </p:nvPicPr>
        <p:blipFill>
          <a:blip r:embed="rId1"/>
          <a:stretch>
            <a:fillRect/>
          </a:stretch>
        </p:blipFill>
        <p:spPr>
          <a:xfrm>
            <a:off x="3979545" y="2620645"/>
            <a:ext cx="3719195" cy="16160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9955" y="819150"/>
            <a:ext cx="8199834" cy="4914900"/>
            <a:chOff x="291705" y="819150"/>
            <a:chExt cx="8199834" cy="4914900"/>
          </a:xfrm>
          <a:effectLst>
            <a:outerShdw blurRad="330200" sx="102000" sy="102000" algn="ctr" rotWithShape="0">
              <a:prstClr val="black">
                <a:alpha val="34000"/>
              </a:prstClr>
            </a:outerShdw>
          </a:effectLst>
        </p:grpSpPr>
        <p:sp>
          <p:nvSpPr>
            <p:cNvPr id="5" name="矩形 4"/>
            <p:cNvSpPr/>
            <p:nvPr/>
          </p:nvSpPr>
          <p:spPr>
            <a:xfrm>
              <a:off x="1930600" y="2457450"/>
              <a:ext cx="1638300" cy="1638300"/>
            </a:xfrm>
            <a:prstGeom prst="rect">
              <a:avLst/>
            </a:prstGeom>
            <a:solidFill>
              <a:srgbClr val="F266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68305" y="2457450"/>
              <a:ext cx="1638300" cy="1638300"/>
            </a:xfrm>
            <a:prstGeom prst="rect">
              <a:avLst/>
            </a:prstGeom>
            <a:solidFill>
              <a:srgbClr val="F8C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10772" y="2457450"/>
              <a:ext cx="1638300" cy="1638300"/>
            </a:xfrm>
            <a:prstGeom prst="rect">
              <a:avLst/>
            </a:prstGeom>
            <a:solidFill>
              <a:srgbClr val="DEDCCD">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44310" y="2457450"/>
              <a:ext cx="1638300" cy="1638300"/>
            </a:xfrm>
            <a:prstGeom prst="rect">
              <a:avLst/>
            </a:prstGeom>
            <a:solidFill>
              <a:srgbClr val="DEDCCD">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68305" y="4095750"/>
              <a:ext cx="1638300" cy="1638300"/>
            </a:xfrm>
            <a:prstGeom prst="rect">
              <a:avLst/>
            </a:prstGeom>
            <a:solidFill>
              <a:srgbClr val="DEDCCD">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10772" y="4095750"/>
              <a:ext cx="1638300" cy="1638300"/>
            </a:xfrm>
            <a:prstGeom prst="rect">
              <a:avLst/>
            </a:prstGeom>
            <a:solidFill>
              <a:srgbClr val="DEDCCD">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91705" y="2457450"/>
              <a:ext cx="1638300" cy="1638300"/>
            </a:xfrm>
            <a:prstGeom prst="rect">
              <a:avLst/>
            </a:prstGeom>
            <a:solidFill>
              <a:srgbClr val="DEDCCD">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853239" y="819150"/>
              <a:ext cx="1638300" cy="1638300"/>
            </a:xfrm>
            <a:prstGeom prst="rect">
              <a:avLst/>
            </a:prstGeom>
            <a:solidFill>
              <a:srgbClr val="F266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stretch>
            <a:fillRect/>
          </a:stretch>
        </p:blipFill>
        <p:spPr>
          <a:xfrm>
            <a:off x="1525788" y="2452599"/>
            <a:ext cx="1638895" cy="1643152"/>
          </a:xfrm>
          <a:prstGeom prst="rect">
            <a:avLst/>
          </a:prstGeom>
        </p:spPr>
      </p:pic>
      <p:pic>
        <p:nvPicPr>
          <p:cNvPr id="26" name="图片 25"/>
          <p:cNvPicPr>
            <a:picLocks noChangeAspect="1"/>
          </p:cNvPicPr>
          <p:nvPr/>
        </p:nvPicPr>
        <p:blipFill rotWithShape="1">
          <a:blip r:embed="rId2" cstate="print"/>
          <a:srcRect r="13441"/>
          <a:stretch>
            <a:fillRect/>
          </a:stretch>
        </p:blipFill>
        <p:spPr>
          <a:xfrm>
            <a:off x="6454420" y="2490699"/>
            <a:ext cx="1641703" cy="1643151"/>
          </a:xfrm>
          <a:prstGeom prst="rect">
            <a:avLst/>
          </a:prstGeom>
        </p:spPr>
      </p:pic>
      <p:pic>
        <p:nvPicPr>
          <p:cNvPr id="27" name="图片 26"/>
          <p:cNvPicPr>
            <a:picLocks noChangeAspect="1"/>
          </p:cNvPicPr>
          <p:nvPr/>
        </p:nvPicPr>
        <p:blipFill rotWithShape="1">
          <a:blip r:embed="rId3" cstate="print"/>
          <a:srcRect r="7536"/>
          <a:stretch>
            <a:fillRect/>
          </a:stretch>
        </p:blipFill>
        <p:spPr>
          <a:xfrm>
            <a:off x="6449618" y="4100601"/>
            <a:ext cx="1645870" cy="1628598"/>
          </a:xfrm>
          <a:prstGeom prst="rect">
            <a:avLst/>
          </a:prstGeom>
        </p:spPr>
      </p:pic>
      <p:pic>
        <p:nvPicPr>
          <p:cNvPr id="28" name="图片 27"/>
          <p:cNvPicPr>
            <a:picLocks noChangeAspect="1"/>
          </p:cNvPicPr>
          <p:nvPr/>
        </p:nvPicPr>
        <p:blipFill rotWithShape="1">
          <a:blip r:embed="rId4" cstate="print">
            <a:duotone>
              <a:prstClr val="black"/>
              <a:schemeClr val="tx2">
                <a:tint val="45000"/>
                <a:satMod val="400000"/>
              </a:schemeClr>
            </a:duotone>
          </a:blip>
          <a:srcRect l="6565" r="7133"/>
          <a:stretch>
            <a:fillRect/>
          </a:stretch>
        </p:blipFill>
        <p:spPr>
          <a:xfrm>
            <a:off x="4815293" y="4095750"/>
            <a:ext cx="1633728" cy="1662543"/>
          </a:xfrm>
          <a:prstGeom prst="rect">
            <a:avLst/>
          </a:prstGeom>
        </p:spPr>
      </p:pic>
      <p:pic>
        <p:nvPicPr>
          <p:cNvPr id="29" name="图片 28"/>
          <p:cNvPicPr>
            <a:picLocks noChangeAspect="1"/>
          </p:cNvPicPr>
          <p:nvPr/>
        </p:nvPicPr>
        <p:blipFill rotWithShape="1">
          <a:blip r:embed="rId5" cstate="print"/>
          <a:srcRect r="5663"/>
          <a:stretch>
            <a:fillRect/>
          </a:stretch>
        </p:blipFill>
        <p:spPr>
          <a:xfrm>
            <a:off x="8104417" y="2462301"/>
            <a:ext cx="1624799" cy="1635738"/>
          </a:xfrm>
          <a:prstGeom prst="rect">
            <a:avLst/>
          </a:prstGeom>
        </p:spPr>
      </p:pic>
      <p:pic>
        <p:nvPicPr>
          <p:cNvPr id="37" name="图片 36"/>
          <p:cNvPicPr>
            <a:picLocks noChangeAspect="1"/>
          </p:cNvPicPr>
          <p:nvPr/>
        </p:nvPicPr>
        <p:blipFill>
          <a:blip r:embed="rId6" cstate="print"/>
          <a:stretch>
            <a:fillRect/>
          </a:stretch>
        </p:blipFill>
        <p:spPr>
          <a:xfrm>
            <a:off x="8636822" y="1211442"/>
            <a:ext cx="529052" cy="388514"/>
          </a:xfrm>
          <a:prstGeom prst="rect">
            <a:avLst/>
          </a:prstGeom>
        </p:spPr>
      </p:pic>
      <p:grpSp>
        <p:nvGrpSpPr>
          <p:cNvPr id="38" name="组合 37"/>
          <p:cNvGrpSpPr/>
          <p:nvPr/>
        </p:nvGrpSpPr>
        <p:grpSpPr>
          <a:xfrm>
            <a:off x="5403362" y="2904556"/>
            <a:ext cx="462546" cy="544476"/>
            <a:chOff x="5476666" y="4489990"/>
            <a:chExt cx="7401247" cy="9085333"/>
          </a:xfrm>
        </p:grpSpPr>
        <p:sp>
          <p:nvSpPr>
            <p:cNvPr id="39" name="Freeform 108"/>
            <p:cNvSpPr/>
            <p:nvPr/>
          </p:nvSpPr>
          <p:spPr bwMode="auto">
            <a:xfrm flipH="1">
              <a:off x="5485495" y="12245912"/>
              <a:ext cx="1027723" cy="1015418"/>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40" name="Rectangle 110"/>
            <p:cNvSpPr>
              <a:spLocks noChangeArrowheads="1"/>
            </p:cNvSpPr>
            <p:nvPr/>
          </p:nvSpPr>
          <p:spPr bwMode="auto">
            <a:xfrm flipH="1">
              <a:off x="5476667" y="9330438"/>
              <a:ext cx="1027723" cy="1002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41" name="Rectangle 111"/>
            <p:cNvSpPr>
              <a:spLocks noChangeArrowheads="1"/>
            </p:cNvSpPr>
            <p:nvPr/>
          </p:nvSpPr>
          <p:spPr bwMode="auto">
            <a:xfrm flipH="1">
              <a:off x="5485495" y="10781497"/>
              <a:ext cx="1027723" cy="10154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42" name="Freeform 109"/>
            <p:cNvSpPr>
              <a:spLocks noEditPoints="1"/>
            </p:cNvSpPr>
            <p:nvPr/>
          </p:nvSpPr>
          <p:spPr bwMode="auto">
            <a:xfrm flipH="1">
              <a:off x="5476666" y="4489990"/>
              <a:ext cx="7401247" cy="9085333"/>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grpSp>
      <p:sp>
        <p:nvSpPr>
          <p:cNvPr id="43" name="文本框 42"/>
          <p:cNvSpPr txBox="1"/>
          <p:nvPr/>
        </p:nvSpPr>
        <p:spPr>
          <a:xfrm>
            <a:off x="3164840" y="3540760"/>
            <a:ext cx="1624330"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lianjiaSpider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068847" y="3540705"/>
            <a:ext cx="1113716"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功能特点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852285" y="1706245"/>
            <a:ext cx="3885565" cy="645160"/>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宋体" panose="02010600030101010101" pitchFamily="2" charset="-122"/>
                <a:sym typeface="微软雅黑" panose="020B0503020204020204" pitchFamily="34" charset="-122"/>
              </a:rPr>
              <a:t>jQuery </a:t>
            </a:r>
            <a:endParaRPr lang="en-US" altLang="zh-CN" b="1" dirty="0">
              <a:solidFill>
                <a:schemeClr val="bg1"/>
              </a:solidFill>
              <a:latin typeface="微软雅黑" panose="020B0503020204020204" pitchFamily="34" charset="-122"/>
              <a:ea typeface="宋体" panose="02010600030101010101" pitchFamily="2" charset="-122"/>
              <a:sym typeface="微软雅黑" panose="020B0503020204020204" pitchFamily="34" charset="-122"/>
            </a:endParaRPr>
          </a:p>
          <a:p>
            <a:pPr algn="ctr"/>
            <a:r>
              <a:rPr lang="en-US" altLang="zh-CN" b="1" dirty="0">
                <a:solidFill>
                  <a:schemeClr val="bg1"/>
                </a:solidFill>
                <a:latin typeface="微软雅黑" panose="020B0503020204020204" pitchFamily="34" charset="-122"/>
                <a:ea typeface="宋体" panose="02010600030101010101" pitchFamily="2" charset="-122"/>
                <a:sym typeface="微软雅黑" panose="020B0503020204020204" pitchFamily="34" charset="-122"/>
              </a:rPr>
              <a:t>      MiniUI</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2" name="图片 1" descr="bug9"/>
          <p:cNvPicPr>
            <a:picLocks noChangeAspect="1"/>
          </p:cNvPicPr>
          <p:nvPr/>
        </p:nvPicPr>
        <p:blipFill>
          <a:blip r:embed="rId7"/>
          <a:stretch>
            <a:fillRect/>
          </a:stretch>
        </p:blipFill>
        <p:spPr>
          <a:xfrm>
            <a:off x="3566795" y="2524760"/>
            <a:ext cx="1016000" cy="101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descr="图片1"/>
          <p:cNvPicPr>
            <a:picLocks noChangeAspect="1"/>
          </p:cNvPicPr>
          <p:nvPr/>
        </p:nvPicPr>
        <p:blipFill>
          <a:blip r:embed="rId1"/>
          <a:stretch>
            <a:fillRect/>
          </a:stretch>
        </p:blipFill>
        <p:spPr>
          <a:xfrm>
            <a:off x="-13335" y="7620"/>
            <a:ext cx="12198985" cy="6861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14:ferris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366553" y="228138"/>
            <a:ext cx="6794618" cy="6402994"/>
          </a:xfrm>
          <a:prstGeom prst="roundRect">
            <a:avLst>
              <a:gd name="adj" fmla="val 1536"/>
            </a:avLst>
          </a:prstGeom>
          <a:solidFill>
            <a:schemeClr val="bg1">
              <a:alpha val="29000"/>
            </a:schemeClr>
          </a:solidFill>
          <a:ln>
            <a:noFill/>
          </a:ln>
          <a:effectLst>
            <a:outerShdw blurRad="292100" dist="38100" sx="102000" sy="102000" algn="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941294" y="242190"/>
            <a:ext cx="3514793" cy="1909150"/>
          </a:xfrm>
          <a:custGeom>
            <a:avLst/>
            <a:gdLst/>
            <a:ahLst/>
            <a:cxnLst/>
            <a:rect l="l" t="t" r="r" b="b"/>
            <a:pathLst>
              <a:path w="3514793" h="1909150">
                <a:moveTo>
                  <a:pt x="725659" y="934256"/>
                </a:moveTo>
                <a:lnTo>
                  <a:pt x="724536" y="943258"/>
                </a:lnTo>
                <a:cubicBezTo>
                  <a:pt x="724536" y="946904"/>
                  <a:pt x="725739" y="949931"/>
                  <a:pt x="728145" y="952337"/>
                </a:cubicBezTo>
                <a:cubicBezTo>
                  <a:pt x="728864" y="953775"/>
                  <a:pt x="729224" y="955425"/>
                  <a:pt x="729224" y="957285"/>
                </a:cubicBezTo>
                <a:cubicBezTo>
                  <a:pt x="729224" y="961651"/>
                  <a:pt x="728443" y="966153"/>
                  <a:pt x="726880" y="970791"/>
                </a:cubicBezTo>
                <a:lnTo>
                  <a:pt x="726880" y="1017970"/>
                </a:lnTo>
                <a:cubicBezTo>
                  <a:pt x="726880" y="1019954"/>
                  <a:pt x="724387" y="1022819"/>
                  <a:pt x="719401" y="1026565"/>
                </a:cubicBezTo>
                <a:cubicBezTo>
                  <a:pt x="708835" y="1033609"/>
                  <a:pt x="703551" y="1040864"/>
                  <a:pt x="703551" y="1048331"/>
                </a:cubicBezTo>
                <a:lnTo>
                  <a:pt x="704146" y="1053878"/>
                </a:lnTo>
                <a:lnTo>
                  <a:pt x="691124" y="1045838"/>
                </a:lnTo>
                <a:cubicBezTo>
                  <a:pt x="689561" y="1042638"/>
                  <a:pt x="682455" y="1037441"/>
                  <a:pt x="669804" y="1030248"/>
                </a:cubicBezTo>
                <a:cubicBezTo>
                  <a:pt x="656683" y="1022385"/>
                  <a:pt x="650122" y="1015961"/>
                  <a:pt x="650122" y="1010975"/>
                </a:cubicBezTo>
                <a:cubicBezTo>
                  <a:pt x="650122" y="1007502"/>
                  <a:pt x="651883" y="1002839"/>
                  <a:pt x="655405" y="996985"/>
                </a:cubicBezTo>
                <a:cubicBezTo>
                  <a:pt x="661210" y="989246"/>
                  <a:pt x="664112" y="983925"/>
                  <a:pt x="664112" y="981023"/>
                </a:cubicBezTo>
                <a:cubicBezTo>
                  <a:pt x="673463" y="970357"/>
                  <a:pt x="685059" y="960410"/>
                  <a:pt x="698900" y="951183"/>
                </a:cubicBezTo>
                <a:cubicBezTo>
                  <a:pt x="700016" y="950067"/>
                  <a:pt x="702571" y="948839"/>
                  <a:pt x="706565" y="947500"/>
                </a:cubicBezTo>
                <a:close/>
                <a:moveTo>
                  <a:pt x="1189847" y="929380"/>
                </a:moveTo>
                <a:cubicBezTo>
                  <a:pt x="1192774" y="929380"/>
                  <a:pt x="1194238" y="932456"/>
                  <a:pt x="1194238" y="938607"/>
                </a:cubicBezTo>
                <a:cubicBezTo>
                  <a:pt x="1194238" y="943940"/>
                  <a:pt x="1194424" y="947785"/>
                  <a:pt x="1194796" y="950141"/>
                </a:cubicBezTo>
                <a:cubicBezTo>
                  <a:pt x="1194498" y="946594"/>
                  <a:pt x="1192848" y="939674"/>
                  <a:pt x="1189847" y="929380"/>
                </a:cubicBezTo>
                <a:close/>
                <a:moveTo>
                  <a:pt x="605941" y="926861"/>
                </a:moveTo>
                <a:lnTo>
                  <a:pt x="605473" y="931054"/>
                </a:lnTo>
                <a:cubicBezTo>
                  <a:pt x="603911" y="945069"/>
                  <a:pt x="603129" y="953031"/>
                  <a:pt x="603129" y="954941"/>
                </a:cubicBezTo>
                <a:cubicBezTo>
                  <a:pt x="603129" y="958042"/>
                  <a:pt x="603129" y="962705"/>
                  <a:pt x="603129" y="968931"/>
                </a:cubicBezTo>
                <a:cubicBezTo>
                  <a:pt x="603129" y="976323"/>
                  <a:pt x="603030" y="980949"/>
                  <a:pt x="602832" y="982809"/>
                </a:cubicBezTo>
                <a:cubicBezTo>
                  <a:pt x="598057" y="979659"/>
                  <a:pt x="594162" y="976515"/>
                  <a:pt x="591149" y="973377"/>
                </a:cubicBezTo>
                <a:lnTo>
                  <a:pt x="585273" y="964752"/>
                </a:lnTo>
                <a:close/>
                <a:moveTo>
                  <a:pt x="771380" y="885029"/>
                </a:moveTo>
                <a:cubicBezTo>
                  <a:pt x="774331" y="885029"/>
                  <a:pt x="778598" y="887113"/>
                  <a:pt x="784179" y="891280"/>
                </a:cubicBezTo>
                <a:lnTo>
                  <a:pt x="801604" y="895513"/>
                </a:lnTo>
                <a:lnTo>
                  <a:pt x="801601" y="896628"/>
                </a:lnTo>
                <a:cubicBezTo>
                  <a:pt x="801595" y="900107"/>
                  <a:pt x="801592" y="903980"/>
                  <a:pt x="801592" y="908246"/>
                </a:cubicBezTo>
                <a:cubicBezTo>
                  <a:pt x="801592" y="912910"/>
                  <a:pt x="801592" y="916022"/>
                  <a:pt x="801592" y="917585"/>
                </a:cubicBezTo>
                <a:cubicBezTo>
                  <a:pt x="801592" y="919148"/>
                  <a:pt x="801592" y="925175"/>
                  <a:pt x="801592" y="935668"/>
                </a:cubicBezTo>
                <a:cubicBezTo>
                  <a:pt x="800029" y="948169"/>
                  <a:pt x="799248" y="955077"/>
                  <a:pt x="799248" y="956392"/>
                </a:cubicBezTo>
                <a:cubicBezTo>
                  <a:pt x="794237" y="963536"/>
                  <a:pt x="788042" y="970286"/>
                  <a:pt x="780663" y="976642"/>
                </a:cubicBezTo>
                <a:lnTo>
                  <a:pt x="761307" y="990118"/>
                </a:lnTo>
                <a:lnTo>
                  <a:pt x="760431" y="985451"/>
                </a:lnTo>
                <a:cubicBezTo>
                  <a:pt x="760041" y="983082"/>
                  <a:pt x="759845" y="981470"/>
                  <a:pt x="759845" y="980614"/>
                </a:cubicBezTo>
                <a:cubicBezTo>
                  <a:pt x="759845" y="968881"/>
                  <a:pt x="762177" y="956789"/>
                  <a:pt x="766840" y="944337"/>
                </a:cubicBezTo>
                <a:cubicBezTo>
                  <a:pt x="766840" y="944287"/>
                  <a:pt x="766840" y="944263"/>
                  <a:pt x="766840" y="944263"/>
                </a:cubicBezTo>
                <a:cubicBezTo>
                  <a:pt x="771454" y="940567"/>
                  <a:pt x="773749" y="938719"/>
                  <a:pt x="773724" y="938719"/>
                </a:cubicBezTo>
                <a:cubicBezTo>
                  <a:pt x="775286" y="938719"/>
                  <a:pt x="776837" y="938719"/>
                  <a:pt x="778374" y="938719"/>
                </a:cubicBezTo>
                <a:cubicBezTo>
                  <a:pt x="790926" y="938719"/>
                  <a:pt x="797201" y="933225"/>
                  <a:pt x="797201" y="922236"/>
                </a:cubicBezTo>
                <a:cubicBezTo>
                  <a:pt x="797201" y="917250"/>
                  <a:pt x="791682" y="912910"/>
                  <a:pt x="780644" y="909214"/>
                </a:cubicBezTo>
                <a:cubicBezTo>
                  <a:pt x="778337" y="906956"/>
                  <a:pt x="775249" y="905828"/>
                  <a:pt x="771380" y="905828"/>
                </a:cubicBezTo>
                <a:cubicBezTo>
                  <a:pt x="771380" y="905828"/>
                  <a:pt x="769110" y="905828"/>
                  <a:pt x="764571" y="905828"/>
                </a:cubicBezTo>
                <a:cubicBezTo>
                  <a:pt x="761420" y="907366"/>
                  <a:pt x="759796" y="908135"/>
                  <a:pt x="759697" y="908135"/>
                </a:cubicBezTo>
                <a:cubicBezTo>
                  <a:pt x="762921" y="908135"/>
                  <a:pt x="764509" y="907328"/>
                  <a:pt x="764459" y="905716"/>
                </a:cubicBezTo>
                <a:cubicBezTo>
                  <a:pt x="762946" y="891925"/>
                  <a:pt x="765253" y="885029"/>
                  <a:pt x="771380" y="885029"/>
                </a:cubicBezTo>
                <a:close/>
                <a:moveTo>
                  <a:pt x="1406987" y="873699"/>
                </a:moveTo>
                <a:lnTo>
                  <a:pt x="1406987" y="874239"/>
                </a:lnTo>
                <a:cubicBezTo>
                  <a:pt x="1405425" y="875058"/>
                  <a:pt x="1403825" y="875467"/>
                  <a:pt x="1402188" y="875467"/>
                </a:cubicBezTo>
                <a:close/>
                <a:moveTo>
                  <a:pt x="1125025" y="836927"/>
                </a:moveTo>
                <a:cubicBezTo>
                  <a:pt x="1119821" y="836923"/>
                  <a:pt x="1117219" y="840455"/>
                  <a:pt x="1117219" y="847524"/>
                </a:cubicBezTo>
                <a:cubicBezTo>
                  <a:pt x="1117219" y="858190"/>
                  <a:pt x="1122440" y="872242"/>
                  <a:pt x="1132883" y="889680"/>
                </a:cubicBezTo>
                <a:cubicBezTo>
                  <a:pt x="1133925" y="890722"/>
                  <a:pt x="1137410" y="900135"/>
                  <a:pt x="1143338" y="917920"/>
                </a:cubicBezTo>
                <a:cubicBezTo>
                  <a:pt x="1149267" y="930149"/>
                  <a:pt x="1152231" y="936263"/>
                  <a:pt x="1152231" y="936263"/>
                </a:cubicBezTo>
                <a:cubicBezTo>
                  <a:pt x="1157092" y="937057"/>
                  <a:pt x="1157961" y="940083"/>
                  <a:pt x="1154835" y="945342"/>
                </a:cubicBezTo>
                <a:cubicBezTo>
                  <a:pt x="1156199" y="952337"/>
                  <a:pt x="1156894" y="956566"/>
                  <a:pt x="1156919" y="958029"/>
                </a:cubicBezTo>
                <a:cubicBezTo>
                  <a:pt x="1156919" y="958029"/>
                  <a:pt x="1157725" y="962134"/>
                  <a:pt x="1159337" y="970345"/>
                </a:cubicBezTo>
                <a:cubicBezTo>
                  <a:pt x="1166307" y="1006857"/>
                  <a:pt x="1178040" y="1025113"/>
                  <a:pt x="1194535" y="1025113"/>
                </a:cubicBezTo>
                <a:lnTo>
                  <a:pt x="1194535" y="1018900"/>
                </a:lnTo>
                <a:cubicBezTo>
                  <a:pt x="1199980" y="1013989"/>
                  <a:pt x="1203480" y="1008528"/>
                  <a:pt x="1205037" y="1002520"/>
                </a:cubicBezTo>
                <a:lnTo>
                  <a:pt x="1204000" y="984970"/>
                </a:lnTo>
                <a:lnTo>
                  <a:pt x="1210311" y="981879"/>
                </a:lnTo>
                <a:cubicBezTo>
                  <a:pt x="1238390" y="953800"/>
                  <a:pt x="1254141" y="929442"/>
                  <a:pt x="1257564" y="908804"/>
                </a:cubicBezTo>
                <a:cubicBezTo>
                  <a:pt x="1257564" y="906870"/>
                  <a:pt x="1257564" y="902740"/>
                  <a:pt x="1257564" y="896414"/>
                </a:cubicBezTo>
                <a:cubicBezTo>
                  <a:pt x="1246203" y="900582"/>
                  <a:pt x="1237100" y="906088"/>
                  <a:pt x="1230254" y="912934"/>
                </a:cubicBezTo>
                <a:lnTo>
                  <a:pt x="1228276" y="916450"/>
                </a:lnTo>
                <a:lnTo>
                  <a:pt x="1226845" y="912697"/>
                </a:lnTo>
                <a:cubicBezTo>
                  <a:pt x="1221440" y="906046"/>
                  <a:pt x="1207930" y="900693"/>
                  <a:pt x="1186312" y="896638"/>
                </a:cubicBezTo>
                <a:cubicBezTo>
                  <a:pt x="1179714" y="895298"/>
                  <a:pt x="1176229" y="894529"/>
                  <a:pt x="1175857" y="894331"/>
                </a:cubicBezTo>
                <a:cubicBezTo>
                  <a:pt x="1175857" y="893735"/>
                  <a:pt x="1174084" y="890796"/>
                  <a:pt x="1170537" y="885513"/>
                </a:cubicBezTo>
                <a:cubicBezTo>
                  <a:pt x="1157217" y="853912"/>
                  <a:pt x="1144070" y="838111"/>
                  <a:pt x="1131097" y="838111"/>
                </a:cubicBezTo>
                <a:cubicBezTo>
                  <a:pt x="1128784" y="837323"/>
                  <a:pt x="1126760" y="836929"/>
                  <a:pt x="1125025" y="836927"/>
                </a:cubicBezTo>
                <a:close/>
                <a:moveTo>
                  <a:pt x="778374" y="768311"/>
                </a:moveTo>
                <a:cubicBezTo>
                  <a:pt x="779937" y="768311"/>
                  <a:pt x="779999" y="768311"/>
                  <a:pt x="778561" y="768311"/>
                </a:cubicBezTo>
                <a:cubicBezTo>
                  <a:pt x="779007" y="769204"/>
                  <a:pt x="781797" y="773085"/>
                  <a:pt x="786932" y="779956"/>
                </a:cubicBezTo>
                <a:cubicBezTo>
                  <a:pt x="790479" y="783503"/>
                  <a:pt x="792253" y="786889"/>
                  <a:pt x="792253" y="790114"/>
                </a:cubicBezTo>
                <a:cubicBezTo>
                  <a:pt x="796916" y="813430"/>
                  <a:pt x="799248" y="836461"/>
                  <a:pt x="799248" y="859207"/>
                </a:cubicBezTo>
                <a:lnTo>
                  <a:pt x="799248" y="860754"/>
                </a:lnTo>
                <a:lnTo>
                  <a:pt x="793983" y="856659"/>
                </a:lnTo>
                <a:cubicBezTo>
                  <a:pt x="791242" y="855183"/>
                  <a:pt x="788606" y="854445"/>
                  <a:pt x="786076" y="854445"/>
                </a:cubicBezTo>
                <a:cubicBezTo>
                  <a:pt x="778511" y="853180"/>
                  <a:pt x="772806" y="851270"/>
                  <a:pt x="768961" y="848715"/>
                </a:cubicBezTo>
                <a:cubicBezTo>
                  <a:pt x="767547" y="847996"/>
                  <a:pt x="766840" y="847599"/>
                  <a:pt x="766840" y="847524"/>
                </a:cubicBezTo>
                <a:lnTo>
                  <a:pt x="766840" y="789295"/>
                </a:lnTo>
                <a:cubicBezTo>
                  <a:pt x="771528" y="789295"/>
                  <a:pt x="773872" y="784582"/>
                  <a:pt x="773872" y="775157"/>
                </a:cubicBezTo>
                <a:cubicBezTo>
                  <a:pt x="773872" y="772329"/>
                  <a:pt x="769978" y="771597"/>
                  <a:pt x="762190" y="772961"/>
                </a:cubicBezTo>
                <a:cubicBezTo>
                  <a:pt x="760155" y="772961"/>
                  <a:pt x="760900" y="772081"/>
                  <a:pt x="764422" y="770320"/>
                </a:cubicBezTo>
                <a:cubicBezTo>
                  <a:pt x="769879" y="768980"/>
                  <a:pt x="774530" y="768311"/>
                  <a:pt x="778374" y="768311"/>
                </a:cubicBezTo>
                <a:close/>
                <a:moveTo>
                  <a:pt x="1357093" y="702677"/>
                </a:moveTo>
                <a:cubicBezTo>
                  <a:pt x="1345038" y="705108"/>
                  <a:pt x="1339010" y="709685"/>
                  <a:pt x="1339010" y="716407"/>
                </a:cubicBezTo>
                <a:cubicBezTo>
                  <a:pt x="1354563" y="744436"/>
                  <a:pt x="1362339" y="767914"/>
                  <a:pt x="1362339" y="786840"/>
                </a:cubicBezTo>
                <a:cubicBezTo>
                  <a:pt x="1362339" y="788105"/>
                  <a:pt x="1362041" y="789630"/>
                  <a:pt x="1361446" y="791416"/>
                </a:cubicBezTo>
                <a:cubicBezTo>
                  <a:pt x="1362140" y="791416"/>
                  <a:pt x="1360156" y="791416"/>
                  <a:pt x="1355493" y="791416"/>
                </a:cubicBezTo>
                <a:cubicBezTo>
                  <a:pt x="1337658" y="793053"/>
                  <a:pt x="1320357" y="795385"/>
                  <a:pt x="1303589" y="798411"/>
                </a:cubicBezTo>
                <a:cubicBezTo>
                  <a:pt x="1297636" y="798411"/>
                  <a:pt x="1294659" y="802330"/>
                  <a:pt x="1294659" y="810168"/>
                </a:cubicBezTo>
                <a:cubicBezTo>
                  <a:pt x="1294659" y="822720"/>
                  <a:pt x="1299769" y="828995"/>
                  <a:pt x="1309989" y="828995"/>
                </a:cubicBezTo>
                <a:cubicBezTo>
                  <a:pt x="1322465" y="825895"/>
                  <a:pt x="1338415" y="824344"/>
                  <a:pt x="1357837" y="824344"/>
                </a:cubicBezTo>
                <a:lnTo>
                  <a:pt x="1365147" y="824344"/>
                </a:lnTo>
                <a:lnTo>
                  <a:pt x="1366515" y="836558"/>
                </a:lnTo>
                <a:cubicBezTo>
                  <a:pt x="1366856" y="840284"/>
                  <a:pt x="1367027" y="843171"/>
                  <a:pt x="1367027" y="845217"/>
                </a:cubicBezTo>
                <a:cubicBezTo>
                  <a:pt x="1367027" y="848938"/>
                  <a:pt x="1367821" y="854829"/>
                  <a:pt x="1369408" y="862891"/>
                </a:cubicBezTo>
                <a:cubicBezTo>
                  <a:pt x="1370921" y="872143"/>
                  <a:pt x="1371678" y="878704"/>
                  <a:pt x="1371678" y="882573"/>
                </a:cubicBezTo>
                <a:cubicBezTo>
                  <a:pt x="1371678" y="883243"/>
                  <a:pt x="1371107" y="884148"/>
                  <a:pt x="1369966" y="885289"/>
                </a:cubicBezTo>
                <a:cubicBezTo>
                  <a:pt x="1358879" y="886679"/>
                  <a:pt x="1348895" y="888849"/>
                  <a:pt x="1340015" y="891801"/>
                </a:cubicBezTo>
                <a:cubicBezTo>
                  <a:pt x="1339444" y="891801"/>
                  <a:pt x="1337299" y="891801"/>
                  <a:pt x="1333578" y="891801"/>
                </a:cubicBezTo>
                <a:cubicBezTo>
                  <a:pt x="1282728" y="900309"/>
                  <a:pt x="1257303" y="910131"/>
                  <a:pt x="1257303" y="921269"/>
                </a:cubicBezTo>
                <a:cubicBezTo>
                  <a:pt x="1259536" y="930298"/>
                  <a:pt x="1264621" y="936114"/>
                  <a:pt x="1272558" y="938719"/>
                </a:cubicBezTo>
                <a:lnTo>
                  <a:pt x="1276874" y="938682"/>
                </a:lnTo>
                <a:lnTo>
                  <a:pt x="1353000" y="921385"/>
                </a:lnTo>
                <a:lnTo>
                  <a:pt x="1353000" y="923389"/>
                </a:lnTo>
                <a:cubicBezTo>
                  <a:pt x="1356125" y="933063"/>
                  <a:pt x="1356944" y="938446"/>
                  <a:pt x="1355456" y="939537"/>
                </a:cubicBezTo>
                <a:cubicBezTo>
                  <a:pt x="1350743" y="967765"/>
                  <a:pt x="1335141" y="999800"/>
                  <a:pt x="1308649" y="1035643"/>
                </a:cubicBezTo>
                <a:cubicBezTo>
                  <a:pt x="1308649" y="1036983"/>
                  <a:pt x="1307744" y="1038558"/>
                  <a:pt x="1305933" y="1040368"/>
                </a:cubicBezTo>
                <a:cubicBezTo>
                  <a:pt x="1302188" y="1042254"/>
                  <a:pt x="1299397" y="1045044"/>
                  <a:pt x="1297561" y="1048740"/>
                </a:cubicBezTo>
                <a:cubicBezTo>
                  <a:pt x="1296024" y="1050278"/>
                  <a:pt x="1294510" y="1052535"/>
                  <a:pt x="1293022" y="1055512"/>
                </a:cubicBezTo>
                <a:cubicBezTo>
                  <a:pt x="1282108" y="1075827"/>
                  <a:pt x="1277296" y="1087398"/>
                  <a:pt x="1278586" y="1090226"/>
                </a:cubicBezTo>
                <a:cubicBezTo>
                  <a:pt x="1278586" y="1085587"/>
                  <a:pt x="1275423" y="1083268"/>
                  <a:pt x="1269098" y="1083268"/>
                </a:cubicBezTo>
                <a:cubicBezTo>
                  <a:pt x="1258110" y="1083268"/>
                  <a:pt x="1253397" y="1091379"/>
                  <a:pt x="1254959" y="1107601"/>
                </a:cubicBezTo>
                <a:cubicBezTo>
                  <a:pt x="1254959" y="1108544"/>
                  <a:pt x="1254959" y="1109015"/>
                  <a:pt x="1254959" y="1109015"/>
                </a:cubicBezTo>
                <a:cubicBezTo>
                  <a:pt x="1254959" y="1120004"/>
                  <a:pt x="1259672" y="1125498"/>
                  <a:pt x="1269098" y="1125498"/>
                </a:cubicBezTo>
                <a:cubicBezTo>
                  <a:pt x="1272670" y="1125498"/>
                  <a:pt x="1274456" y="1125498"/>
                  <a:pt x="1274456" y="1125498"/>
                </a:cubicBezTo>
                <a:cubicBezTo>
                  <a:pt x="1280459" y="1119495"/>
                  <a:pt x="1287503" y="1112451"/>
                  <a:pt x="1295589" y="1104364"/>
                </a:cubicBezTo>
                <a:cubicBezTo>
                  <a:pt x="1303378" y="1095038"/>
                  <a:pt x="1308848" y="1088787"/>
                  <a:pt x="1311998" y="1085612"/>
                </a:cubicBezTo>
                <a:cubicBezTo>
                  <a:pt x="1323755" y="1069154"/>
                  <a:pt x="1335320" y="1051797"/>
                  <a:pt x="1346693" y="1033541"/>
                </a:cubicBezTo>
                <a:lnTo>
                  <a:pt x="1374022" y="986720"/>
                </a:lnTo>
                <a:lnTo>
                  <a:pt x="1374022" y="999292"/>
                </a:lnTo>
                <a:cubicBezTo>
                  <a:pt x="1374022" y="1017040"/>
                  <a:pt x="1373709" y="1034270"/>
                  <a:pt x="1373082" y="1050982"/>
                </a:cubicBezTo>
                <a:lnTo>
                  <a:pt x="1371214" y="1083187"/>
                </a:lnTo>
                <a:lnTo>
                  <a:pt x="1369631" y="1076608"/>
                </a:lnTo>
                <a:cubicBezTo>
                  <a:pt x="1366283" y="1061353"/>
                  <a:pt x="1360044" y="1050327"/>
                  <a:pt x="1350916" y="1043531"/>
                </a:cubicBezTo>
                <a:lnTo>
                  <a:pt x="1343661" y="1054581"/>
                </a:lnTo>
                <a:cubicBezTo>
                  <a:pt x="1343661" y="1058203"/>
                  <a:pt x="1343661" y="1062345"/>
                  <a:pt x="1343661" y="1067009"/>
                </a:cubicBezTo>
                <a:cubicBezTo>
                  <a:pt x="1343661" y="1074797"/>
                  <a:pt x="1343661" y="1081470"/>
                  <a:pt x="1343661" y="1087026"/>
                </a:cubicBezTo>
                <a:cubicBezTo>
                  <a:pt x="1343661" y="1087026"/>
                  <a:pt x="1344479" y="1090288"/>
                  <a:pt x="1346117" y="1096811"/>
                </a:cubicBezTo>
                <a:cubicBezTo>
                  <a:pt x="1349168" y="1108966"/>
                  <a:pt x="1350693" y="1116680"/>
                  <a:pt x="1350693" y="1119954"/>
                </a:cubicBezTo>
                <a:cubicBezTo>
                  <a:pt x="1358407" y="1139228"/>
                  <a:pt x="1367015" y="1148864"/>
                  <a:pt x="1376515" y="1148864"/>
                </a:cubicBezTo>
                <a:cubicBezTo>
                  <a:pt x="1378499" y="1148839"/>
                  <a:pt x="1379491" y="1148827"/>
                  <a:pt x="1379491" y="1148827"/>
                </a:cubicBezTo>
                <a:cubicBezTo>
                  <a:pt x="1390579" y="1146644"/>
                  <a:pt x="1398194" y="1138335"/>
                  <a:pt x="1402336" y="1123898"/>
                </a:cubicBezTo>
                <a:cubicBezTo>
                  <a:pt x="1402336" y="1113703"/>
                  <a:pt x="1403068" y="1100408"/>
                  <a:pt x="1404532" y="1084012"/>
                </a:cubicBezTo>
                <a:cubicBezTo>
                  <a:pt x="1406894" y="1041708"/>
                  <a:pt x="1407945" y="1008710"/>
                  <a:pt x="1407685" y="985018"/>
                </a:cubicBezTo>
                <a:lnTo>
                  <a:pt x="1407066" y="966746"/>
                </a:lnTo>
                <a:lnTo>
                  <a:pt x="1411082" y="968436"/>
                </a:lnTo>
                <a:cubicBezTo>
                  <a:pt x="1424258" y="975426"/>
                  <a:pt x="1448380" y="991367"/>
                  <a:pt x="1483448" y="1016258"/>
                </a:cubicBezTo>
                <a:cubicBezTo>
                  <a:pt x="1493519" y="1022980"/>
                  <a:pt x="1507744" y="1032468"/>
                  <a:pt x="1526124" y="1044722"/>
                </a:cubicBezTo>
                <a:cubicBezTo>
                  <a:pt x="1538948" y="1054321"/>
                  <a:pt x="1546911" y="1059902"/>
                  <a:pt x="1550011" y="1061465"/>
                </a:cubicBezTo>
                <a:cubicBezTo>
                  <a:pt x="1561843" y="1069923"/>
                  <a:pt x="1568367" y="1074152"/>
                  <a:pt x="1569582" y="1074152"/>
                </a:cubicBezTo>
                <a:cubicBezTo>
                  <a:pt x="1569111" y="1073681"/>
                  <a:pt x="1569520" y="1074710"/>
                  <a:pt x="1570810" y="1077241"/>
                </a:cubicBezTo>
                <a:cubicBezTo>
                  <a:pt x="1573687" y="1082970"/>
                  <a:pt x="1578177" y="1085835"/>
                  <a:pt x="1584279" y="1085835"/>
                </a:cubicBezTo>
                <a:cubicBezTo>
                  <a:pt x="1598393" y="1085835"/>
                  <a:pt x="1605450" y="1081891"/>
                  <a:pt x="1605450" y="1074004"/>
                </a:cubicBezTo>
                <a:lnTo>
                  <a:pt x="1605450" y="1055437"/>
                </a:lnTo>
                <a:cubicBezTo>
                  <a:pt x="1597463" y="1051419"/>
                  <a:pt x="1589054" y="1046470"/>
                  <a:pt x="1580223" y="1040592"/>
                </a:cubicBezTo>
                <a:cubicBezTo>
                  <a:pt x="1573600" y="1035655"/>
                  <a:pt x="1568714" y="1032394"/>
                  <a:pt x="1565564" y="1030806"/>
                </a:cubicBezTo>
                <a:cubicBezTo>
                  <a:pt x="1559040" y="1025920"/>
                  <a:pt x="1549850" y="1018478"/>
                  <a:pt x="1537993" y="1008482"/>
                </a:cubicBezTo>
                <a:cubicBezTo>
                  <a:pt x="1519018" y="995410"/>
                  <a:pt x="1504222" y="985835"/>
                  <a:pt x="1493605" y="979758"/>
                </a:cubicBezTo>
                <a:cubicBezTo>
                  <a:pt x="1488620" y="976434"/>
                  <a:pt x="1481451" y="972428"/>
                  <a:pt x="1472100" y="967740"/>
                </a:cubicBezTo>
                <a:cubicBezTo>
                  <a:pt x="1443004" y="950898"/>
                  <a:pt x="1421684" y="935705"/>
                  <a:pt x="1408141" y="922162"/>
                </a:cubicBezTo>
                <a:lnTo>
                  <a:pt x="1406987" y="922162"/>
                </a:lnTo>
                <a:cubicBezTo>
                  <a:pt x="1406987" y="922881"/>
                  <a:pt x="1407769" y="920909"/>
                  <a:pt x="1409331" y="916246"/>
                </a:cubicBezTo>
                <a:cubicBezTo>
                  <a:pt x="1409331" y="909350"/>
                  <a:pt x="1409331" y="906832"/>
                  <a:pt x="1409331" y="908693"/>
                </a:cubicBezTo>
                <a:lnTo>
                  <a:pt x="1463021" y="890015"/>
                </a:lnTo>
                <a:cubicBezTo>
                  <a:pt x="1463021" y="888030"/>
                  <a:pt x="1463827" y="886629"/>
                  <a:pt x="1465440" y="885810"/>
                </a:cubicBezTo>
                <a:cubicBezTo>
                  <a:pt x="1471616" y="875516"/>
                  <a:pt x="1474704" y="868174"/>
                  <a:pt x="1474704" y="863784"/>
                </a:cubicBezTo>
                <a:cubicBezTo>
                  <a:pt x="1472596" y="857409"/>
                  <a:pt x="1467511" y="852212"/>
                  <a:pt x="1459449" y="848194"/>
                </a:cubicBezTo>
                <a:cubicBezTo>
                  <a:pt x="1448386" y="844548"/>
                  <a:pt x="1441788" y="849037"/>
                  <a:pt x="1439655" y="861663"/>
                </a:cubicBezTo>
                <a:lnTo>
                  <a:pt x="1406987" y="873699"/>
                </a:lnTo>
                <a:lnTo>
                  <a:pt x="1406987" y="870369"/>
                </a:lnTo>
                <a:cubicBezTo>
                  <a:pt x="1405325" y="867021"/>
                  <a:pt x="1403775" y="855908"/>
                  <a:pt x="1402336" y="837032"/>
                </a:cubicBezTo>
                <a:cubicBezTo>
                  <a:pt x="1402336" y="830037"/>
                  <a:pt x="1402336" y="825473"/>
                  <a:pt x="1402336" y="823340"/>
                </a:cubicBezTo>
                <a:cubicBezTo>
                  <a:pt x="1407645" y="822447"/>
                  <a:pt x="1413040" y="822000"/>
                  <a:pt x="1418522" y="822000"/>
                </a:cubicBezTo>
                <a:lnTo>
                  <a:pt x="1430073" y="822000"/>
                </a:lnTo>
                <a:lnTo>
                  <a:pt x="1430872" y="829063"/>
                </a:lnTo>
                <a:cubicBezTo>
                  <a:pt x="1432504" y="835244"/>
                  <a:pt x="1436586" y="838334"/>
                  <a:pt x="1443115" y="838334"/>
                </a:cubicBezTo>
                <a:cubicBezTo>
                  <a:pt x="1455270" y="834291"/>
                  <a:pt x="1465018" y="822199"/>
                  <a:pt x="1472360" y="802057"/>
                </a:cubicBezTo>
                <a:cubicBezTo>
                  <a:pt x="1472360" y="796526"/>
                  <a:pt x="1469346" y="793773"/>
                  <a:pt x="1463319" y="793797"/>
                </a:cubicBezTo>
                <a:cubicBezTo>
                  <a:pt x="1439903" y="790647"/>
                  <a:pt x="1417554" y="789060"/>
                  <a:pt x="1396272" y="789035"/>
                </a:cubicBezTo>
                <a:cubicBezTo>
                  <a:pt x="1396966" y="791193"/>
                  <a:pt x="1395800" y="784731"/>
                  <a:pt x="1392774" y="769650"/>
                </a:cubicBezTo>
                <a:cubicBezTo>
                  <a:pt x="1384489" y="725002"/>
                  <a:pt x="1372596" y="702677"/>
                  <a:pt x="1357093" y="702677"/>
                </a:cubicBezTo>
                <a:close/>
                <a:moveTo>
                  <a:pt x="591595" y="695682"/>
                </a:moveTo>
                <a:cubicBezTo>
                  <a:pt x="581425" y="695682"/>
                  <a:pt x="574381" y="702553"/>
                  <a:pt x="570462" y="716295"/>
                </a:cubicBezTo>
                <a:cubicBezTo>
                  <a:pt x="570462" y="722844"/>
                  <a:pt x="570462" y="729231"/>
                  <a:pt x="570462" y="735457"/>
                </a:cubicBezTo>
                <a:cubicBezTo>
                  <a:pt x="570462" y="742576"/>
                  <a:pt x="572049" y="752510"/>
                  <a:pt x="575224" y="765260"/>
                </a:cubicBezTo>
                <a:cubicBezTo>
                  <a:pt x="575968" y="771188"/>
                  <a:pt x="576526" y="776338"/>
                  <a:pt x="576898" y="780710"/>
                </a:cubicBezTo>
                <a:lnTo>
                  <a:pt x="577435" y="791072"/>
                </a:lnTo>
                <a:lnTo>
                  <a:pt x="565811" y="794309"/>
                </a:lnTo>
                <a:cubicBezTo>
                  <a:pt x="560726" y="795481"/>
                  <a:pt x="556869" y="796067"/>
                  <a:pt x="554239" y="796067"/>
                </a:cubicBezTo>
                <a:cubicBezTo>
                  <a:pt x="552776" y="796067"/>
                  <a:pt x="552714" y="794442"/>
                  <a:pt x="554053" y="791193"/>
                </a:cubicBezTo>
                <a:cubicBezTo>
                  <a:pt x="555839" y="781990"/>
                  <a:pt x="552788" y="777389"/>
                  <a:pt x="544900" y="777389"/>
                </a:cubicBezTo>
                <a:cubicBezTo>
                  <a:pt x="538600" y="777389"/>
                  <a:pt x="535450" y="777389"/>
                  <a:pt x="535450" y="777389"/>
                </a:cubicBezTo>
                <a:cubicBezTo>
                  <a:pt x="535450" y="780887"/>
                  <a:pt x="533589" y="783875"/>
                  <a:pt x="529869" y="786356"/>
                </a:cubicBezTo>
                <a:cubicBezTo>
                  <a:pt x="521138" y="796824"/>
                  <a:pt x="516772" y="803992"/>
                  <a:pt x="516772" y="807862"/>
                </a:cubicBezTo>
                <a:cubicBezTo>
                  <a:pt x="516772" y="821951"/>
                  <a:pt x="529261" y="828995"/>
                  <a:pt x="554239" y="828995"/>
                </a:cubicBezTo>
                <a:cubicBezTo>
                  <a:pt x="558158" y="828995"/>
                  <a:pt x="563231" y="828214"/>
                  <a:pt x="569457" y="826651"/>
                </a:cubicBezTo>
                <a:cubicBezTo>
                  <a:pt x="574145" y="825113"/>
                  <a:pt x="577643" y="824344"/>
                  <a:pt x="579949" y="824344"/>
                </a:cubicBezTo>
                <a:cubicBezTo>
                  <a:pt x="579850" y="824344"/>
                  <a:pt x="579801" y="828189"/>
                  <a:pt x="579801" y="835879"/>
                </a:cubicBezTo>
                <a:cubicBezTo>
                  <a:pt x="579801" y="837416"/>
                  <a:pt x="579801" y="839599"/>
                  <a:pt x="579801" y="842427"/>
                </a:cubicBezTo>
                <a:cubicBezTo>
                  <a:pt x="578238" y="848033"/>
                  <a:pt x="578238" y="851989"/>
                  <a:pt x="579801" y="854296"/>
                </a:cubicBezTo>
                <a:cubicBezTo>
                  <a:pt x="577023" y="856330"/>
                  <a:pt x="571640" y="866153"/>
                  <a:pt x="563653" y="883764"/>
                </a:cubicBezTo>
                <a:cubicBezTo>
                  <a:pt x="562363" y="886344"/>
                  <a:pt x="561718" y="887634"/>
                  <a:pt x="561718" y="887634"/>
                </a:cubicBezTo>
                <a:cubicBezTo>
                  <a:pt x="561098" y="888254"/>
                  <a:pt x="558431" y="890920"/>
                  <a:pt x="553718" y="895633"/>
                </a:cubicBezTo>
                <a:cubicBezTo>
                  <a:pt x="552131" y="896427"/>
                  <a:pt x="547195" y="897518"/>
                  <a:pt x="538910" y="898907"/>
                </a:cubicBezTo>
                <a:cubicBezTo>
                  <a:pt x="519463" y="902826"/>
                  <a:pt x="509740" y="910603"/>
                  <a:pt x="509740" y="922236"/>
                </a:cubicBezTo>
                <a:cubicBezTo>
                  <a:pt x="509740" y="930124"/>
                  <a:pt x="512902" y="934068"/>
                  <a:pt x="519227" y="934068"/>
                </a:cubicBezTo>
                <a:cubicBezTo>
                  <a:pt x="523891" y="934068"/>
                  <a:pt x="528566" y="934068"/>
                  <a:pt x="533255" y="934068"/>
                </a:cubicBezTo>
                <a:cubicBezTo>
                  <a:pt x="538736" y="934068"/>
                  <a:pt x="546476" y="932394"/>
                  <a:pt x="556472" y="929045"/>
                </a:cubicBezTo>
                <a:cubicBezTo>
                  <a:pt x="560813" y="927606"/>
                  <a:pt x="563954" y="926527"/>
                  <a:pt x="565895" y="925808"/>
                </a:cubicBezTo>
                <a:lnTo>
                  <a:pt x="567184" y="925182"/>
                </a:lnTo>
                <a:lnTo>
                  <a:pt x="567157" y="925266"/>
                </a:lnTo>
                <a:cubicBezTo>
                  <a:pt x="565877" y="928041"/>
                  <a:pt x="563315" y="932326"/>
                  <a:pt x="559474" y="938121"/>
                </a:cubicBezTo>
                <a:lnTo>
                  <a:pt x="552834" y="947826"/>
                </a:lnTo>
                <a:lnTo>
                  <a:pt x="547244" y="947834"/>
                </a:lnTo>
                <a:cubicBezTo>
                  <a:pt x="545682" y="947834"/>
                  <a:pt x="543239" y="947847"/>
                  <a:pt x="539915" y="947872"/>
                </a:cubicBezTo>
                <a:cubicBezTo>
                  <a:pt x="518260" y="949856"/>
                  <a:pt x="507433" y="955326"/>
                  <a:pt x="507433" y="964280"/>
                </a:cubicBezTo>
                <a:lnTo>
                  <a:pt x="507433" y="972503"/>
                </a:lnTo>
                <a:lnTo>
                  <a:pt x="532633" y="977543"/>
                </a:lnTo>
                <a:lnTo>
                  <a:pt x="530590" y="984374"/>
                </a:lnTo>
                <a:cubicBezTo>
                  <a:pt x="525557" y="994778"/>
                  <a:pt x="512977" y="1011161"/>
                  <a:pt x="492848" y="1033522"/>
                </a:cubicBezTo>
                <a:cubicBezTo>
                  <a:pt x="481165" y="1045205"/>
                  <a:pt x="475013" y="1051667"/>
                  <a:pt x="474393" y="1052907"/>
                </a:cubicBezTo>
                <a:cubicBezTo>
                  <a:pt x="473823" y="1052907"/>
                  <a:pt x="471491" y="1054929"/>
                  <a:pt x="467398" y="1058972"/>
                </a:cubicBezTo>
                <a:cubicBezTo>
                  <a:pt x="467423" y="1058005"/>
                  <a:pt x="464322" y="1056739"/>
                  <a:pt x="458096" y="1055177"/>
                </a:cubicBezTo>
                <a:cubicBezTo>
                  <a:pt x="453632" y="1060683"/>
                  <a:pt x="451399" y="1067740"/>
                  <a:pt x="451399" y="1076348"/>
                </a:cubicBezTo>
                <a:cubicBezTo>
                  <a:pt x="451399" y="1085773"/>
                  <a:pt x="457303" y="1089705"/>
                  <a:pt x="469110" y="1088142"/>
                </a:cubicBezTo>
                <a:cubicBezTo>
                  <a:pt x="469829" y="1088142"/>
                  <a:pt x="470189" y="1088142"/>
                  <a:pt x="470189" y="1088142"/>
                </a:cubicBezTo>
                <a:cubicBezTo>
                  <a:pt x="471751" y="1088142"/>
                  <a:pt x="474840" y="1088142"/>
                  <a:pt x="479453" y="1088142"/>
                </a:cubicBezTo>
                <a:cubicBezTo>
                  <a:pt x="495006" y="1077774"/>
                  <a:pt x="508487" y="1066897"/>
                  <a:pt x="519897" y="1055512"/>
                </a:cubicBezTo>
                <a:cubicBezTo>
                  <a:pt x="544628" y="1016866"/>
                  <a:pt x="559250" y="995844"/>
                  <a:pt x="563764" y="992446"/>
                </a:cubicBezTo>
                <a:cubicBezTo>
                  <a:pt x="576316" y="999391"/>
                  <a:pt x="589065" y="1009338"/>
                  <a:pt x="602013" y="1022286"/>
                </a:cubicBezTo>
                <a:cubicBezTo>
                  <a:pt x="603129" y="1024543"/>
                  <a:pt x="604283" y="1027445"/>
                  <a:pt x="605473" y="1030992"/>
                </a:cubicBezTo>
                <a:cubicBezTo>
                  <a:pt x="605473" y="1040120"/>
                  <a:pt x="610521" y="1045949"/>
                  <a:pt x="620617" y="1048480"/>
                </a:cubicBezTo>
                <a:cubicBezTo>
                  <a:pt x="625082" y="1048480"/>
                  <a:pt x="628765" y="1047016"/>
                  <a:pt x="631667" y="1044089"/>
                </a:cubicBezTo>
                <a:cubicBezTo>
                  <a:pt x="631816" y="1043891"/>
                  <a:pt x="631890" y="1043791"/>
                  <a:pt x="631890" y="1043791"/>
                </a:cubicBezTo>
                <a:cubicBezTo>
                  <a:pt x="631717" y="1043791"/>
                  <a:pt x="656546" y="1057707"/>
                  <a:pt x="706379" y="1085538"/>
                </a:cubicBezTo>
                <a:lnTo>
                  <a:pt x="904618" y="1201177"/>
                </a:lnTo>
                <a:cubicBezTo>
                  <a:pt x="907098" y="1203658"/>
                  <a:pt x="915321" y="1204898"/>
                  <a:pt x="929286" y="1204898"/>
                </a:cubicBezTo>
                <a:cubicBezTo>
                  <a:pt x="940200" y="1200507"/>
                  <a:pt x="946761" y="1192793"/>
                  <a:pt x="948969" y="1181755"/>
                </a:cubicBezTo>
                <a:cubicBezTo>
                  <a:pt x="948969" y="1175926"/>
                  <a:pt x="940027" y="1164888"/>
                  <a:pt x="922142" y="1148641"/>
                </a:cubicBezTo>
                <a:cubicBezTo>
                  <a:pt x="916289" y="1140852"/>
                  <a:pt x="912084" y="1136958"/>
                  <a:pt x="909529" y="1136958"/>
                </a:cubicBezTo>
                <a:cubicBezTo>
                  <a:pt x="904816" y="1133832"/>
                  <a:pt x="897635" y="1132270"/>
                  <a:pt x="887986" y="1132270"/>
                </a:cubicBezTo>
                <a:lnTo>
                  <a:pt x="887986" y="1143730"/>
                </a:lnTo>
                <a:lnTo>
                  <a:pt x="902280" y="1168729"/>
                </a:lnTo>
                <a:lnTo>
                  <a:pt x="836231" y="1137925"/>
                </a:lnTo>
                <a:cubicBezTo>
                  <a:pt x="826756" y="1131625"/>
                  <a:pt x="807780" y="1118726"/>
                  <a:pt x="779305" y="1099230"/>
                </a:cubicBezTo>
                <a:cubicBezTo>
                  <a:pt x="774865" y="1094815"/>
                  <a:pt x="770722" y="1092607"/>
                  <a:pt x="766878" y="1092607"/>
                </a:cubicBezTo>
                <a:lnTo>
                  <a:pt x="722608" y="1065276"/>
                </a:lnTo>
                <a:lnTo>
                  <a:pt x="724782" y="1064444"/>
                </a:lnTo>
                <a:cubicBezTo>
                  <a:pt x="733963" y="1059016"/>
                  <a:pt x="749409" y="1045447"/>
                  <a:pt x="771119" y="1023737"/>
                </a:cubicBezTo>
                <a:cubicBezTo>
                  <a:pt x="780458" y="1014075"/>
                  <a:pt x="787419" y="1007025"/>
                  <a:pt x="792002" y="1002585"/>
                </a:cubicBezTo>
                <a:lnTo>
                  <a:pt x="796941" y="998022"/>
                </a:lnTo>
                <a:lnTo>
                  <a:pt x="796941" y="998743"/>
                </a:lnTo>
                <a:cubicBezTo>
                  <a:pt x="796941" y="999890"/>
                  <a:pt x="796941" y="1001636"/>
                  <a:pt x="796941" y="1003980"/>
                </a:cubicBezTo>
                <a:lnTo>
                  <a:pt x="796321" y="1027544"/>
                </a:lnTo>
                <a:lnTo>
                  <a:pt x="793667" y="1024890"/>
                </a:lnTo>
                <a:cubicBezTo>
                  <a:pt x="783397" y="1024890"/>
                  <a:pt x="779032" y="1029256"/>
                  <a:pt x="780570" y="1037987"/>
                </a:cubicBezTo>
                <a:cubicBezTo>
                  <a:pt x="780570" y="1038657"/>
                  <a:pt x="780570" y="1038992"/>
                  <a:pt x="780570" y="1038992"/>
                </a:cubicBezTo>
                <a:cubicBezTo>
                  <a:pt x="780570" y="1059232"/>
                  <a:pt x="785977" y="1077451"/>
                  <a:pt x="796792" y="1093649"/>
                </a:cubicBezTo>
                <a:cubicBezTo>
                  <a:pt x="801927" y="1096204"/>
                  <a:pt x="805908" y="1097481"/>
                  <a:pt x="808735" y="1097481"/>
                </a:cubicBezTo>
                <a:cubicBezTo>
                  <a:pt x="812307" y="1097481"/>
                  <a:pt x="814093" y="1097481"/>
                  <a:pt x="814093" y="1097481"/>
                </a:cubicBezTo>
                <a:lnTo>
                  <a:pt x="829422" y="1082189"/>
                </a:lnTo>
                <a:cubicBezTo>
                  <a:pt x="831283" y="1069092"/>
                  <a:pt x="832213" y="1060138"/>
                  <a:pt x="832213" y="1055326"/>
                </a:cubicBezTo>
                <a:cubicBezTo>
                  <a:pt x="832139" y="1053391"/>
                  <a:pt x="831370" y="1049422"/>
                  <a:pt x="829906" y="1043419"/>
                </a:cubicBezTo>
                <a:cubicBezTo>
                  <a:pt x="829906" y="1042105"/>
                  <a:pt x="830675" y="1041447"/>
                  <a:pt x="832213" y="1041447"/>
                </a:cubicBezTo>
                <a:cubicBezTo>
                  <a:pt x="832213" y="1035147"/>
                  <a:pt x="832213" y="1029653"/>
                  <a:pt x="832213" y="1024965"/>
                </a:cubicBezTo>
                <a:cubicBezTo>
                  <a:pt x="832163" y="1022087"/>
                  <a:pt x="832945" y="1010975"/>
                  <a:pt x="834557" y="991627"/>
                </a:cubicBezTo>
                <a:cubicBezTo>
                  <a:pt x="834557" y="974958"/>
                  <a:pt x="834557" y="965061"/>
                  <a:pt x="834557" y="961936"/>
                </a:cubicBezTo>
                <a:lnTo>
                  <a:pt x="834557" y="954941"/>
                </a:lnTo>
                <a:cubicBezTo>
                  <a:pt x="834557" y="939364"/>
                  <a:pt x="834557" y="927730"/>
                  <a:pt x="834557" y="920041"/>
                </a:cubicBezTo>
                <a:cubicBezTo>
                  <a:pt x="836120" y="920041"/>
                  <a:pt x="836901" y="916655"/>
                  <a:pt x="836901" y="909883"/>
                </a:cubicBezTo>
                <a:cubicBezTo>
                  <a:pt x="838464" y="906559"/>
                  <a:pt x="839245" y="904898"/>
                  <a:pt x="839245" y="904898"/>
                </a:cubicBezTo>
                <a:cubicBezTo>
                  <a:pt x="838824" y="901772"/>
                  <a:pt x="838410" y="898129"/>
                  <a:pt x="838003" y="893968"/>
                </a:cubicBezTo>
                <a:lnTo>
                  <a:pt x="837644" y="889753"/>
                </a:lnTo>
                <a:lnTo>
                  <a:pt x="838880" y="890703"/>
                </a:lnTo>
                <a:cubicBezTo>
                  <a:pt x="840940" y="891584"/>
                  <a:pt x="843344" y="892024"/>
                  <a:pt x="846091" y="892024"/>
                </a:cubicBezTo>
                <a:cubicBezTo>
                  <a:pt x="851226" y="892024"/>
                  <a:pt x="857576" y="888241"/>
                  <a:pt x="865141" y="880676"/>
                </a:cubicBezTo>
                <a:cubicBezTo>
                  <a:pt x="868465" y="877352"/>
                  <a:pt x="870313" y="875690"/>
                  <a:pt x="870685" y="875690"/>
                </a:cubicBezTo>
                <a:cubicBezTo>
                  <a:pt x="880706" y="872366"/>
                  <a:pt x="896333" y="866922"/>
                  <a:pt x="917566" y="859356"/>
                </a:cubicBezTo>
                <a:lnTo>
                  <a:pt x="939332" y="859356"/>
                </a:lnTo>
                <a:lnTo>
                  <a:pt x="939332" y="878964"/>
                </a:lnTo>
                <a:lnTo>
                  <a:pt x="937211" y="881122"/>
                </a:lnTo>
                <a:cubicBezTo>
                  <a:pt x="935525" y="887993"/>
                  <a:pt x="932486" y="896538"/>
                  <a:pt x="928096" y="906758"/>
                </a:cubicBezTo>
                <a:cubicBezTo>
                  <a:pt x="920580" y="918763"/>
                  <a:pt x="917231" y="923886"/>
                  <a:pt x="918050" y="922124"/>
                </a:cubicBezTo>
                <a:lnTo>
                  <a:pt x="915520" y="922906"/>
                </a:lnTo>
                <a:lnTo>
                  <a:pt x="889847" y="901512"/>
                </a:lnTo>
                <a:cubicBezTo>
                  <a:pt x="887366" y="896600"/>
                  <a:pt x="882021" y="894145"/>
                  <a:pt x="873811" y="894145"/>
                </a:cubicBezTo>
                <a:cubicBezTo>
                  <a:pt x="868155" y="890995"/>
                  <a:pt x="861210" y="893686"/>
                  <a:pt x="852975" y="902219"/>
                </a:cubicBezTo>
                <a:cubicBezTo>
                  <a:pt x="852975" y="904377"/>
                  <a:pt x="852193" y="907775"/>
                  <a:pt x="850631" y="912413"/>
                </a:cubicBezTo>
                <a:cubicBezTo>
                  <a:pt x="847505" y="926428"/>
                  <a:pt x="845943" y="939091"/>
                  <a:pt x="845943" y="950402"/>
                </a:cubicBezTo>
                <a:lnTo>
                  <a:pt x="864918" y="950402"/>
                </a:lnTo>
                <a:cubicBezTo>
                  <a:pt x="864918" y="944746"/>
                  <a:pt x="865551" y="940033"/>
                  <a:pt x="866816" y="936263"/>
                </a:cubicBezTo>
                <a:cubicBezTo>
                  <a:pt x="867981" y="932716"/>
                  <a:pt x="868564" y="930943"/>
                  <a:pt x="868564" y="930943"/>
                </a:cubicBezTo>
                <a:cubicBezTo>
                  <a:pt x="869383" y="930124"/>
                  <a:pt x="869445" y="929603"/>
                  <a:pt x="868750" y="929380"/>
                </a:cubicBezTo>
                <a:lnTo>
                  <a:pt x="896321" y="942625"/>
                </a:lnTo>
                <a:cubicBezTo>
                  <a:pt x="900091" y="944511"/>
                  <a:pt x="901976" y="947053"/>
                  <a:pt x="901976" y="950253"/>
                </a:cubicBezTo>
                <a:cubicBezTo>
                  <a:pt x="901976" y="951518"/>
                  <a:pt x="901307" y="954172"/>
                  <a:pt x="899967" y="958215"/>
                </a:cubicBezTo>
                <a:cubicBezTo>
                  <a:pt x="896643" y="963201"/>
                  <a:pt x="894981" y="967182"/>
                  <a:pt x="894981" y="970159"/>
                </a:cubicBezTo>
                <a:cubicBezTo>
                  <a:pt x="887639" y="978989"/>
                  <a:pt x="879937" y="989854"/>
                  <a:pt x="871876" y="1002752"/>
                </a:cubicBezTo>
                <a:cubicBezTo>
                  <a:pt x="870561" y="1005034"/>
                  <a:pt x="869420" y="1006187"/>
                  <a:pt x="868453" y="1006212"/>
                </a:cubicBezTo>
                <a:cubicBezTo>
                  <a:pt x="866245" y="1006212"/>
                  <a:pt x="864050" y="1004042"/>
                  <a:pt x="861867" y="999701"/>
                </a:cubicBezTo>
                <a:cubicBezTo>
                  <a:pt x="860776" y="998610"/>
                  <a:pt x="860230" y="995311"/>
                  <a:pt x="860230" y="989804"/>
                </a:cubicBezTo>
                <a:cubicBezTo>
                  <a:pt x="849167" y="995311"/>
                  <a:pt x="843636" y="1000036"/>
                  <a:pt x="843636" y="1003980"/>
                </a:cubicBezTo>
                <a:cubicBezTo>
                  <a:pt x="843636" y="1015018"/>
                  <a:pt x="848076" y="1025176"/>
                  <a:pt x="856956" y="1034452"/>
                </a:cubicBezTo>
                <a:cubicBezTo>
                  <a:pt x="859635" y="1032890"/>
                  <a:pt x="861904" y="1033448"/>
                  <a:pt x="863765" y="1036127"/>
                </a:cubicBezTo>
                <a:cubicBezTo>
                  <a:pt x="869767" y="1038136"/>
                  <a:pt x="873997" y="1039141"/>
                  <a:pt x="876452" y="1039141"/>
                </a:cubicBezTo>
                <a:cubicBezTo>
                  <a:pt x="885307" y="1039141"/>
                  <a:pt x="892761" y="1034118"/>
                  <a:pt x="898814" y="1024072"/>
                </a:cubicBezTo>
                <a:lnTo>
                  <a:pt x="924710" y="981730"/>
                </a:lnTo>
                <a:cubicBezTo>
                  <a:pt x="926421" y="978332"/>
                  <a:pt x="927277" y="976633"/>
                  <a:pt x="927277" y="976633"/>
                </a:cubicBezTo>
                <a:lnTo>
                  <a:pt x="926338" y="975126"/>
                </a:lnTo>
                <a:lnTo>
                  <a:pt x="930365" y="978828"/>
                </a:lnTo>
                <a:cubicBezTo>
                  <a:pt x="933751" y="981829"/>
                  <a:pt x="938067" y="985575"/>
                  <a:pt x="943313" y="990064"/>
                </a:cubicBezTo>
                <a:cubicBezTo>
                  <a:pt x="952913" y="999614"/>
                  <a:pt x="958481" y="1005171"/>
                  <a:pt x="960019" y="1006733"/>
                </a:cubicBezTo>
                <a:cubicBezTo>
                  <a:pt x="961359" y="1008073"/>
                  <a:pt x="964248" y="1011719"/>
                  <a:pt x="968688" y="1017672"/>
                </a:cubicBezTo>
                <a:cubicBezTo>
                  <a:pt x="982381" y="1038210"/>
                  <a:pt x="992885" y="1048480"/>
                  <a:pt x="1000203" y="1048480"/>
                </a:cubicBezTo>
                <a:cubicBezTo>
                  <a:pt x="1014292" y="1048480"/>
                  <a:pt x="1021336" y="1042204"/>
                  <a:pt x="1021336" y="1029653"/>
                </a:cubicBezTo>
                <a:cubicBezTo>
                  <a:pt x="1021336" y="1027147"/>
                  <a:pt x="1021336" y="1025895"/>
                  <a:pt x="1021336" y="1025895"/>
                </a:cubicBezTo>
                <a:lnTo>
                  <a:pt x="1008612" y="1015737"/>
                </a:lnTo>
                <a:lnTo>
                  <a:pt x="951313" y="956094"/>
                </a:lnTo>
                <a:cubicBezTo>
                  <a:pt x="951313" y="954507"/>
                  <a:pt x="948969" y="951382"/>
                  <a:pt x="944281" y="946718"/>
                </a:cubicBezTo>
                <a:cubicBezTo>
                  <a:pt x="944281" y="946718"/>
                  <a:pt x="944281" y="946681"/>
                  <a:pt x="944281" y="946607"/>
                </a:cubicBezTo>
                <a:cubicBezTo>
                  <a:pt x="945397" y="943258"/>
                  <a:pt x="948969" y="936313"/>
                  <a:pt x="954996" y="925771"/>
                </a:cubicBezTo>
                <a:cubicBezTo>
                  <a:pt x="968093" y="901264"/>
                  <a:pt x="974642" y="881742"/>
                  <a:pt x="974642" y="867207"/>
                </a:cubicBezTo>
                <a:cubicBezTo>
                  <a:pt x="976204" y="835333"/>
                  <a:pt x="964621" y="820959"/>
                  <a:pt x="939890" y="824084"/>
                </a:cubicBezTo>
                <a:cubicBezTo>
                  <a:pt x="916574" y="824084"/>
                  <a:pt x="886672" y="832021"/>
                  <a:pt x="850184" y="847896"/>
                </a:cubicBezTo>
                <a:lnTo>
                  <a:pt x="835379" y="857641"/>
                </a:lnTo>
                <a:lnTo>
                  <a:pt x="834557" y="842539"/>
                </a:lnTo>
                <a:cubicBezTo>
                  <a:pt x="834483" y="839264"/>
                  <a:pt x="833639" y="834390"/>
                  <a:pt x="832027" y="827916"/>
                </a:cubicBezTo>
                <a:cubicBezTo>
                  <a:pt x="828852" y="781358"/>
                  <a:pt x="821919" y="759927"/>
                  <a:pt x="811228" y="763622"/>
                </a:cubicBezTo>
                <a:cubicBezTo>
                  <a:pt x="813486" y="763622"/>
                  <a:pt x="821001" y="762035"/>
                  <a:pt x="833776" y="758860"/>
                </a:cubicBezTo>
                <a:cubicBezTo>
                  <a:pt x="845632" y="757372"/>
                  <a:pt x="854413" y="756628"/>
                  <a:pt x="860118" y="756628"/>
                </a:cubicBezTo>
                <a:cubicBezTo>
                  <a:pt x="864682" y="756628"/>
                  <a:pt x="866964" y="755797"/>
                  <a:pt x="866964" y="754135"/>
                </a:cubicBezTo>
                <a:cubicBezTo>
                  <a:pt x="866964" y="757285"/>
                  <a:pt x="863851" y="760410"/>
                  <a:pt x="857625" y="763511"/>
                </a:cubicBezTo>
                <a:cubicBezTo>
                  <a:pt x="857625" y="772937"/>
                  <a:pt x="861569" y="777650"/>
                  <a:pt x="869457" y="777650"/>
                </a:cubicBezTo>
                <a:cubicBezTo>
                  <a:pt x="893692" y="777650"/>
                  <a:pt x="907743" y="766115"/>
                  <a:pt x="911613" y="743047"/>
                </a:cubicBezTo>
                <a:cubicBezTo>
                  <a:pt x="911613" y="731711"/>
                  <a:pt x="903006" y="726043"/>
                  <a:pt x="885791" y="726043"/>
                </a:cubicBezTo>
                <a:cubicBezTo>
                  <a:pt x="865625" y="726043"/>
                  <a:pt x="853843" y="726899"/>
                  <a:pt x="850444" y="728611"/>
                </a:cubicBezTo>
                <a:cubicBezTo>
                  <a:pt x="764620" y="734861"/>
                  <a:pt x="710980" y="744238"/>
                  <a:pt x="689524" y="756739"/>
                </a:cubicBezTo>
                <a:cubicBezTo>
                  <a:pt x="689524" y="756739"/>
                  <a:pt x="689524" y="758537"/>
                  <a:pt x="689524" y="762134"/>
                </a:cubicBezTo>
                <a:cubicBezTo>
                  <a:pt x="687961" y="763697"/>
                  <a:pt x="687192" y="766004"/>
                  <a:pt x="687217" y="769055"/>
                </a:cubicBezTo>
                <a:cubicBezTo>
                  <a:pt x="689276" y="777662"/>
                  <a:pt x="693976" y="784409"/>
                  <a:pt x="701319" y="789295"/>
                </a:cubicBezTo>
                <a:cubicBezTo>
                  <a:pt x="705932" y="789295"/>
                  <a:pt x="711067" y="787398"/>
                  <a:pt x="716722" y="783603"/>
                </a:cubicBezTo>
                <a:cubicBezTo>
                  <a:pt x="720009" y="781618"/>
                  <a:pt x="722899" y="780130"/>
                  <a:pt x="725392" y="779138"/>
                </a:cubicBezTo>
                <a:lnTo>
                  <a:pt x="729615" y="778138"/>
                </a:lnTo>
                <a:lnTo>
                  <a:pt x="731075" y="815108"/>
                </a:lnTo>
                <a:cubicBezTo>
                  <a:pt x="731404" y="828310"/>
                  <a:pt x="731568" y="842229"/>
                  <a:pt x="731568" y="856863"/>
                </a:cubicBezTo>
                <a:cubicBezTo>
                  <a:pt x="731568" y="874003"/>
                  <a:pt x="731568" y="891131"/>
                  <a:pt x="731568" y="908246"/>
                </a:cubicBezTo>
                <a:lnTo>
                  <a:pt x="730951" y="911300"/>
                </a:lnTo>
                <a:lnTo>
                  <a:pt x="728145" y="905828"/>
                </a:lnTo>
                <a:cubicBezTo>
                  <a:pt x="722738" y="905828"/>
                  <a:pt x="719252" y="905828"/>
                  <a:pt x="717690" y="905828"/>
                </a:cubicBezTo>
                <a:cubicBezTo>
                  <a:pt x="708289" y="905828"/>
                  <a:pt x="696779" y="909722"/>
                  <a:pt x="683162" y="917511"/>
                </a:cubicBezTo>
                <a:cubicBezTo>
                  <a:pt x="681549" y="922372"/>
                  <a:pt x="678064" y="926813"/>
                  <a:pt x="672707" y="930831"/>
                </a:cubicBezTo>
                <a:cubicBezTo>
                  <a:pt x="668018" y="933981"/>
                  <a:pt x="665079" y="936176"/>
                  <a:pt x="663888" y="937417"/>
                </a:cubicBezTo>
                <a:cubicBezTo>
                  <a:pt x="647418" y="950662"/>
                  <a:pt x="639716" y="960348"/>
                  <a:pt x="640783" y="966475"/>
                </a:cubicBezTo>
                <a:lnTo>
                  <a:pt x="640783" y="936933"/>
                </a:lnTo>
                <a:cubicBezTo>
                  <a:pt x="643611" y="934105"/>
                  <a:pt x="645930" y="926254"/>
                  <a:pt x="647741" y="913381"/>
                </a:cubicBezTo>
                <a:cubicBezTo>
                  <a:pt x="649030" y="907006"/>
                  <a:pt x="649874" y="903409"/>
                  <a:pt x="650271" y="902591"/>
                </a:cubicBezTo>
                <a:cubicBezTo>
                  <a:pt x="685965" y="892892"/>
                  <a:pt x="703812" y="878431"/>
                  <a:pt x="703812" y="859207"/>
                </a:cubicBezTo>
                <a:cubicBezTo>
                  <a:pt x="703812" y="853949"/>
                  <a:pt x="698677" y="850030"/>
                  <a:pt x="688408" y="847450"/>
                </a:cubicBezTo>
                <a:cubicBezTo>
                  <a:pt x="683794" y="847450"/>
                  <a:pt x="681487" y="847450"/>
                  <a:pt x="681487" y="847450"/>
                </a:cubicBezTo>
                <a:cubicBezTo>
                  <a:pt x="674220" y="849261"/>
                  <a:pt x="663529" y="853304"/>
                  <a:pt x="649415" y="859579"/>
                </a:cubicBezTo>
                <a:cubicBezTo>
                  <a:pt x="633490" y="864367"/>
                  <a:pt x="622824" y="868100"/>
                  <a:pt x="617417" y="870779"/>
                </a:cubicBezTo>
                <a:lnTo>
                  <a:pt x="617305" y="870779"/>
                </a:lnTo>
                <a:cubicBezTo>
                  <a:pt x="615792" y="870779"/>
                  <a:pt x="613792" y="871213"/>
                  <a:pt x="611306" y="872081"/>
                </a:cubicBezTo>
                <a:lnTo>
                  <a:pt x="604027" y="875269"/>
                </a:lnTo>
                <a:lnTo>
                  <a:pt x="605771" y="871895"/>
                </a:lnTo>
                <a:cubicBezTo>
                  <a:pt x="607210" y="867554"/>
                  <a:pt x="608723" y="858178"/>
                  <a:pt x="610310" y="843766"/>
                </a:cubicBezTo>
                <a:cubicBezTo>
                  <a:pt x="611774" y="830645"/>
                  <a:pt x="613113" y="822868"/>
                  <a:pt x="614329" y="820438"/>
                </a:cubicBezTo>
                <a:cubicBezTo>
                  <a:pt x="614056" y="819917"/>
                  <a:pt x="614602" y="820438"/>
                  <a:pt x="615966" y="822000"/>
                </a:cubicBezTo>
                <a:cubicBezTo>
                  <a:pt x="618397" y="822000"/>
                  <a:pt x="619612" y="822000"/>
                  <a:pt x="619612" y="822000"/>
                </a:cubicBezTo>
                <a:cubicBezTo>
                  <a:pt x="621175" y="822000"/>
                  <a:pt x="625206" y="822000"/>
                  <a:pt x="631704" y="822000"/>
                </a:cubicBezTo>
                <a:cubicBezTo>
                  <a:pt x="670449" y="818478"/>
                  <a:pt x="689822" y="806435"/>
                  <a:pt x="689822" y="785872"/>
                </a:cubicBezTo>
                <a:cubicBezTo>
                  <a:pt x="680793" y="775008"/>
                  <a:pt x="665042" y="764404"/>
                  <a:pt x="642569" y="754060"/>
                </a:cubicBezTo>
                <a:cubicBezTo>
                  <a:pt x="633416" y="754060"/>
                  <a:pt x="628839" y="758699"/>
                  <a:pt x="628839" y="767976"/>
                </a:cubicBezTo>
                <a:cubicBezTo>
                  <a:pt x="636926" y="772044"/>
                  <a:pt x="645483" y="777389"/>
                  <a:pt x="654512" y="784012"/>
                </a:cubicBezTo>
                <a:cubicBezTo>
                  <a:pt x="651337" y="784409"/>
                  <a:pt x="637645" y="785314"/>
                  <a:pt x="613436" y="786728"/>
                </a:cubicBezTo>
                <a:cubicBezTo>
                  <a:pt x="611327" y="786728"/>
                  <a:pt x="610323" y="786728"/>
                  <a:pt x="610422" y="786728"/>
                </a:cubicBezTo>
                <a:cubicBezTo>
                  <a:pt x="610422" y="785041"/>
                  <a:pt x="609591" y="780911"/>
                  <a:pt x="607929" y="774338"/>
                </a:cubicBezTo>
                <a:cubicBezTo>
                  <a:pt x="606490" y="762680"/>
                  <a:pt x="605771" y="752832"/>
                  <a:pt x="605771" y="744796"/>
                </a:cubicBezTo>
                <a:lnTo>
                  <a:pt x="605771" y="741747"/>
                </a:lnTo>
                <a:lnTo>
                  <a:pt x="606406" y="742470"/>
                </a:lnTo>
                <a:cubicBezTo>
                  <a:pt x="610894" y="746396"/>
                  <a:pt x="615668" y="747084"/>
                  <a:pt x="620728" y="744535"/>
                </a:cubicBezTo>
                <a:lnTo>
                  <a:pt x="624449" y="735978"/>
                </a:lnTo>
                <a:cubicBezTo>
                  <a:pt x="610509" y="709114"/>
                  <a:pt x="599557" y="695682"/>
                  <a:pt x="591595" y="695682"/>
                </a:cubicBezTo>
                <a:close/>
                <a:moveTo>
                  <a:pt x="92384" y="0"/>
                </a:moveTo>
                <a:lnTo>
                  <a:pt x="3422409" y="0"/>
                </a:lnTo>
                <a:cubicBezTo>
                  <a:pt x="3473431" y="0"/>
                  <a:pt x="3514793" y="41362"/>
                  <a:pt x="3514793" y="92384"/>
                </a:cubicBezTo>
                <a:lnTo>
                  <a:pt x="3514793" y="1816766"/>
                </a:lnTo>
                <a:cubicBezTo>
                  <a:pt x="3514793" y="1867788"/>
                  <a:pt x="3473431" y="1909150"/>
                  <a:pt x="3422409" y="1909150"/>
                </a:cubicBezTo>
                <a:lnTo>
                  <a:pt x="92384" y="1909150"/>
                </a:lnTo>
                <a:cubicBezTo>
                  <a:pt x="41362" y="1909150"/>
                  <a:pt x="0" y="1867788"/>
                  <a:pt x="0" y="1816766"/>
                </a:cubicBezTo>
                <a:lnTo>
                  <a:pt x="0" y="92384"/>
                </a:lnTo>
                <a:cubicBezTo>
                  <a:pt x="0" y="41362"/>
                  <a:pt x="41362" y="0"/>
                  <a:pt x="92384" y="0"/>
                </a:cubicBezTo>
                <a:close/>
              </a:path>
            </a:pathLst>
          </a:custGeom>
          <a:solidFill>
            <a:srgbClr val="F26667"/>
          </a:solidFill>
          <a:ln>
            <a:noFill/>
          </a:ln>
          <a:effectLst>
            <a:outerShdw blurRad="177800" dist="38100" dir="13500000" sx="102000" sy="102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方正超粗黑简体" panose="02000000000000000000" pitchFamily="65" charset="-122"/>
              <a:ea typeface="方正超粗黑简体" panose="02000000000000000000" pitchFamily="65" charset="-122"/>
            </a:endParaRPr>
          </a:p>
        </p:txBody>
      </p:sp>
      <p:sp>
        <p:nvSpPr>
          <p:cNvPr id="22" name="文本框 21"/>
          <p:cNvSpPr txBox="1"/>
          <p:nvPr/>
        </p:nvSpPr>
        <p:spPr>
          <a:xfrm>
            <a:off x="2593340" y="1143635"/>
            <a:ext cx="1772920" cy="368300"/>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lianjiaSpider</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 name="任意多边形 23"/>
          <p:cNvSpPr/>
          <p:nvPr/>
        </p:nvSpPr>
        <p:spPr>
          <a:xfrm rot="21150444">
            <a:off x="1474062" y="26844"/>
            <a:ext cx="1480457" cy="482657"/>
          </a:xfrm>
          <a:custGeom>
            <a:avLst/>
            <a:gdLst>
              <a:gd name="connsiteX0" fmla="*/ 0 w 1480457"/>
              <a:gd name="connsiteY0" fmla="*/ 0 h 482657"/>
              <a:gd name="connsiteX1" fmla="*/ 1480457 w 1480457"/>
              <a:gd name="connsiteY1" fmla="*/ 0 h 482657"/>
              <a:gd name="connsiteX2" fmla="*/ 1480457 w 1480457"/>
              <a:gd name="connsiteY2" fmla="*/ 396663 h 482657"/>
              <a:gd name="connsiteX3" fmla="*/ 776740 w 1480457"/>
              <a:gd name="connsiteY3" fmla="*/ 396663 h 482657"/>
              <a:gd name="connsiteX4" fmla="*/ 740227 w 1480457"/>
              <a:gd name="connsiteY4" fmla="*/ 482657 h 482657"/>
              <a:gd name="connsiteX5" fmla="*/ 703715 w 1480457"/>
              <a:gd name="connsiteY5" fmla="*/ 396663 h 482657"/>
              <a:gd name="connsiteX6" fmla="*/ 0 w 1480457"/>
              <a:gd name="connsiteY6" fmla="*/ 396663 h 4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457" h="482657">
                <a:moveTo>
                  <a:pt x="0" y="0"/>
                </a:moveTo>
                <a:lnTo>
                  <a:pt x="1480457" y="0"/>
                </a:lnTo>
                <a:lnTo>
                  <a:pt x="1480457" y="396663"/>
                </a:lnTo>
                <a:lnTo>
                  <a:pt x="776740" y="396663"/>
                </a:lnTo>
                <a:lnTo>
                  <a:pt x="740227" y="482657"/>
                </a:lnTo>
                <a:lnTo>
                  <a:pt x="703715" y="396663"/>
                </a:lnTo>
                <a:lnTo>
                  <a:pt x="0" y="396663"/>
                </a:lnTo>
                <a:close/>
              </a:path>
            </a:pathLst>
          </a:custGeom>
          <a:solidFill>
            <a:srgbClr val="FDFEF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rPr>
              <a:t>工具</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5840095" y="1401445"/>
            <a:ext cx="2022475" cy="645160"/>
          </a:xfrm>
          <a:prstGeom prst="rect">
            <a:avLst/>
          </a:prstGeom>
          <a:noFill/>
        </p:spPr>
        <p:txBody>
          <a:bodyPr wrap="square" rtlCol="0">
            <a:spAutoFit/>
          </a:bodyPr>
          <a:lstStyle/>
          <a:p>
            <a:pPr algn="ctr"/>
            <a:r>
              <a:rPr lang="zh-CN" altLang="en-US" dirty="0" smtClean="0">
                <a:solidFill>
                  <a:schemeClr val="bg1">
                    <a:lumMod val="85000"/>
                  </a:schemeClr>
                </a:solidFill>
                <a:latin typeface="微软雅黑" panose="020B0503020204020204" pitchFamily="34" charset="-122"/>
                <a:ea typeface="微软雅黑" panose="020B0503020204020204" pitchFamily="34" charset="-122"/>
              </a:rPr>
              <a:t>数据抓取地址address</a:t>
            </a:r>
            <a:endParaRPr lang="zh-CN" altLang="en-US" dirty="0" smtClean="0">
              <a:solidFill>
                <a:schemeClr val="bg1">
                  <a:lumMod val="8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6682405" y="546947"/>
            <a:ext cx="699017" cy="657762"/>
            <a:chOff x="5916936" y="1162332"/>
            <a:chExt cx="437425" cy="411609"/>
          </a:xfrm>
        </p:grpSpPr>
        <p:pic>
          <p:nvPicPr>
            <p:cNvPr id="35" name="图片 34"/>
            <p:cNvPicPr>
              <a:picLocks noChangeAspect="1"/>
            </p:cNvPicPr>
            <p:nvPr/>
          </p:nvPicPr>
          <p:blipFill>
            <a:blip r:embed="rId1" cstate="print">
              <a:lum bright="70000" contrast="-70000"/>
              <a:extLst>
                <a:ext uri="{28A0092B-C50C-407E-A947-70E740481C1C}">
                  <a14:useLocalDpi xmlns:a14="http://schemas.microsoft.com/office/drawing/2010/main" val="0"/>
                </a:ext>
              </a:extLst>
            </a:blip>
            <a:stretch>
              <a:fillRect/>
            </a:stretch>
          </p:blipFill>
          <p:spPr>
            <a:xfrm>
              <a:off x="5916936" y="1346998"/>
              <a:ext cx="226943" cy="226943"/>
            </a:xfrm>
            <a:prstGeom prst="rect">
              <a:avLst/>
            </a:prstGeom>
          </p:spPr>
        </p:pic>
        <p:pic>
          <p:nvPicPr>
            <p:cNvPr id="36" name="图片 35"/>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6100358" y="1162332"/>
              <a:ext cx="254003" cy="254003"/>
            </a:xfrm>
            <a:prstGeom prst="rect">
              <a:avLst/>
            </a:prstGeom>
          </p:spPr>
        </p:pic>
      </p:grpSp>
      <p:sp>
        <p:nvSpPr>
          <p:cNvPr id="38" name="文本框 37"/>
          <p:cNvSpPr txBox="1"/>
          <p:nvPr/>
        </p:nvSpPr>
        <p:spPr>
          <a:xfrm>
            <a:off x="7605395" y="2736215"/>
            <a:ext cx="2157730" cy="922020"/>
          </a:xfrm>
          <a:prstGeom prst="rect">
            <a:avLst/>
          </a:prstGeom>
          <a:noFill/>
        </p:spPr>
        <p:txBody>
          <a:bodyPr wrap="square" rtlCol="0">
            <a:sp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rPr>
              <a:t>获取address对应的html页面信息(String resultHtml)</a:t>
            </a:r>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682592" y="3553818"/>
            <a:ext cx="699017" cy="657762"/>
            <a:chOff x="5916936" y="1162332"/>
            <a:chExt cx="437425" cy="411609"/>
          </a:xfrm>
        </p:grpSpPr>
        <p:pic>
          <p:nvPicPr>
            <p:cNvPr id="23" name="图片 22"/>
            <p:cNvPicPr>
              <a:picLocks noChangeAspect="1"/>
            </p:cNvPicPr>
            <p:nvPr/>
          </p:nvPicPr>
          <p:blipFill>
            <a:blip r:embed="rId1" cstate="print">
              <a:lum bright="70000" contrast="-70000"/>
              <a:extLst>
                <a:ext uri="{28A0092B-C50C-407E-A947-70E740481C1C}">
                  <a14:useLocalDpi xmlns:a14="http://schemas.microsoft.com/office/drawing/2010/main" val="0"/>
                </a:ext>
              </a:extLst>
            </a:blip>
            <a:stretch>
              <a:fillRect/>
            </a:stretch>
          </p:blipFill>
          <p:spPr>
            <a:xfrm>
              <a:off x="5916936" y="1346998"/>
              <a:ext cx="226943" cy="226943"/>
            </a:xfrm>
            <a:prstGeom prst="rect">
              <a:avLst/>
            </a:prstGeom>
          </p:spPr>
        </p:pic>
        <p:pic>
          <p:nvPicPr>
            <p:cNvPr id="26" name="图片 25"/>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6100358" y="1162332"/>
              <a:ext cx="254003" cy="254003"/>
            </a:xfrm>
            <a:prstGeom prst="rect">
              <a:avLst/>
            </a:prstGeom>
          </p:spPr>
        </p:pic>
      </p:grpSp>
      <p:sp>
        <p:nvSpPr>
          <p:cNvPr id="27" name="文本框 26"/>
          <p:cNvSpPr txBox="1"/>
          <p:nvPr/>
        </p:nvSpPr>
        <p:spPr>
          <a:xfrm>
            <a:off x="5704840" y="4371975"/>
            <a:ext cx="1765935" cy="1198880"/>
          </a:xfrm>
          <a:prstGeom prst="rect">
            <a:avLst/>
          </a:prstGeom>
          <a:noFill/>
        </p:spPr>
        <p:txBody>
          <a:bodyPr wrap="square" rtlCol="0">
            <a:sp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rPr>
              <a:t>解析resultHtml信息，得到房子实体列表list</a:t>
            </a:r>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p:txBody>
      </p:sp>
      <p:pic>
        <p:nvPicPr>
          <p:cNvPr id="5" name="图片 4" descr="bug9"/>
          <p:cNvPicPr>
            <a:picLocks noChangeAspect="1"/>
          </p:cNvPicPr>
          <p:nvPr/>
        </p:nvPicPr>
        <p:blipFill>
          <a:blip r:embed="rId3"/>
          <a:stretch>
            <a:fillRect/>
          </a:stretch>
        </p:blipFill>
        <p:spPr>
          <a:xfrm>
            <a:off x="10234295" y="241935"/>
            <a:ext cx="1016000" cy="1016000"/>
          </a:xfrm>
          <a:prstGeom prst="rect">
            <a:avLst/>
          </a:prstGeom>
        </p:spPr>
      </p:pic>
      <p:grpSp>
        <p:nvGrpSpPr>
          <p:cNvPr id="6" name="组合 5"/>
          <p:cNvGrpSpPr/>
          <p:nvPr/>
        </p:nvGrpSpPr>
        <p:grpSpPr>
          <a:xfrm>
            <a:off x="7733965" y="1870922"/>
            <a:ext cx="699017" cy="657762"/>
            <a:chOff x="5916936" y="1162332"/>
            <a:chExt cx="437425" cy="411609"/>
          </a:xfrm>
        </p:grpSpPr>
        <p:pic>
          <p:nvPicPr>
            <p:cNvPr id="7" name="图片 6"/>
            <p:cNvPicPr>
              <a:picLocks noChangeAspect="1"/>
            </p:cNvPicPr>
            <p:nvPr/>
          </p:nvPicPr>
          <p:blipFill>
            <a:blip r:embed="rId1" cstate="print">
              <a:lum bright="70000" contrast="-70000"/>
              <a:extLst>
                <a:ext uri="{28A0092B-C50C-407E-A947-70E740481C1C}">
                  <a14:useLocalDpi xmlns:a14="http://schemas.microsoft.com/office/drawing/2010/main" val="0"/>
                </a:ext>
              </a:extLst>
            </a:blip>
            <a:stretch>
              <a:fillRect/>
            </a:stretch>
          </p:blipFill>
          <p:spPr>
            <a:xfrm>
              <a:off x="5916936" y="1346998"/>
              <a:ext cx="226943" cy="226943"/>
            </a:xfrm>
            <a:prstGeom prst="rect">
              <a:avLst/>
            </a:prstGeom>
          </p:spPr>
        </p:pic>
        <p:pic>
          <p:nvPicPr>
            <p:cNvPr id="8" name="图片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6100358" y="1162332"/>
              <a:ext cx="254003" cy="254003"/>
            </a:xfrm>
            <a:prstGeom prst="rect">
              <a:avLst/>
            </a:prstGeom>
          </p:spPr>
        </p:pic>
      </p:grpSp>
      <p:grpSp>
        <p:nvGrpSpPr>
          <p:cNvPr id="9" name="组合 8"/>
          <p:cNvGrpSpPr/>
          <p:nvPr/>
        </p:nvGrpSpPr>
        <p:grpSpPr>
          <a:xfrm>
            <a:off x="7835117" y="4666973"/>
            <a:ext cx="699017" cy="657762"/>
            <a:chOff x="5916936" y="1162332"/>
            <a:chExt cx="437425" cy="411609"/>
          </a:xfrm>
        </p:grpSpPr>
        <p:pic>
          <p:nvPicPr>
            <p:cNvPr id="10" name="图片 9"/>
            <p:cNvPicPr>
              <a:picLocks noChangeAspect="1"/>
            </p:cNvPicPr>
            <p:nvPr/>
          </p:nvPicPr>
          <p:blipFill>
            <a:blip r:embed="rId1" cstate="print">
              <a:lum bright="70000" contrast="-70000"/>
              <a:extLst>
                <a:ext uri="{28A0092B-C50C-407E-A947-70E740481C1C}">
                  <a14:useLocalDpi xmlns:a14="http://schemas.microsoft.com/office/drawing/2010/main" val="0"/>
                </a:ext>
              </a:extLst>
            </a:blip>
            <a:stretch>
              <a:fillRect/>
            </a:stretch>
          </p:blipFill>
          <p:spPr>
            <a:xfrm>
              <a:off x="5916936" y="1346998"/>
              <a:ext cx="226943" cy="226943"/>
            </a:xfrm>
            <a:prstGeom prst="rect">
              <a:avLst/>
            </a:prstGeom>
          </p:spPr>
        </p:pic>
        <p:pic>
          <p:nvPicPr>
            <p:cNvPr id="12" name="图片 11"/>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6100358" y="1162332"/>
              <a:ext cx="254003" cy="254003"/>
            </a:xfrm>
            <a:prstGeom prst="rect">
              <a:avLst/>
            </a:prstGeom>
          </p:spPr>
        </p:pic>
      </p:grpSp>
      <p:sp>
        <p:nvSpPr>
          <p:cNvPr id="13" name="文本框 12"/>
          <p:cNvSpPr txBox="1"/>
          <p:nvPr/>
        </p:nvSpPr>
        <p:spPr>
          <a:xfrm>
            <a:off x="7862570" y="5343525"/>
            <a:ext cx="2371090" cy="1198880"/>
          </a:xfrm>
          <a:prstGeom prst="rect">
            <a:avLst/>
          </a:prstGeom>
          <a:noFill/>
        </p:spPr>
        <p:txBody>
          <a:bodyPr wrap="square" rtlCol="0">
            <a:spAutoFit/>
          </a:bodyPr>
          <a:p>
            <a:pPr algn="ctr"/>
            <a:r>
              <a:rPr lang="zh-CN" altLang="en-US" dirty="0">
                <a:solidFill>
                  <a:schemeClr val="bg1">
                    <a:lumMod val="85000"/>
                  </a:schemeClr>
                </a:solidFill>
                <a:latin typeface="微软雅黑" panose="020B0503020204020204" pitchFamily="34" charset="-122"/>
                <a:ea typeface="微软雅黑" panose="020B0503020204020204" pitchFamily="34" charset="-122"/>
              </a:rPr>
              <a:t>将房子实体列表信息写入到数据库writeHouseInfo2DB(list)</a:t>
            </a:r>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4" name="任意多边形 13"/>
          <p:cNvSpPr/>
          <p:nvPr/>
        </p:nvSpPr>
        <p:spPr>
          <a:xfrm>
            <a:off x="941295" y="2166026"/>
            <a:ext cx="3514793" cy="4464471"/>
          </a:xfrm>
          <a:custGeom>
            <a:avLst/>
            <a:gdLst/>
            <a:ahLst/>
            <a:cxnLst/>
            <a:rect l="l" t="t" r="r" b="b"/>
            <a:pathLst>
              <a:path w="3514793" h="4464471">
                <a:moveTo>
                  <a:pt x="1803713" y="852594"/>
                </a:moveTo>
                <a:cubicBezTo>
                  <a:pt x="1670550" y="988808"/>
                  <a:pt x="1546177" y="1099394"/>
                  <a:pt x="1430593" y="1184352"/>
                </a:cubicBezTo>
                <a:cubicBezTo>
                  <a:pt x="1315009" y="1269309"/>
                  <a:pt x="1172510" y="1343143"/>
                  <a:pt x="1003095" y="1405854"/>
                </a:cubicBezTo>
                <a:lnTo>
                  <a:pt x="1003095" y="1561810"/>
                </a:lnTo>
                <a:cubicBezTo>
                  <a:pt x="1193504" y="1510576"/>
                  <a:pt x="1358387" y="1439475"/>
                  <a:pt x="1497743" y="1348505"/>
                </a:cubicBezTo>
                <a:cubicBezTo>
                  <a:pt x="1602261" y="1280279"/>
                  <a:pt x="1693227" y="1206717"/>
                  <a:pt x="1770642" y="1127821"/>
                </a:cubicBezTo>
                <a:lnTo>
                  <a:pt x="1788002" y="1109392"/>
                </a:lnTo>
                <a:lnTo>
                  <a:pt x="1788002" y="3852110"/>
                </a:lnTo>
                <a:lnTo>
                  <a:pt x="1961173" y="3852110"/>
                </a:lnTo>
                <a:lnTo>
                  <a:pt x="1961173" y="852594"/>
                </a:lnTo>
                <a:close/>
                <a:moveTo>
                  <a:pt x="81965" y="0"/>
                </a:moveTo>
                <a:lnTo>
                  <a:pt x="3432828" y="0"/>
                </a:lnTo>
                <a:cubicBezTo>
                  <a:pt x="3478096" y="0"/>
                  <a:pt x="3514793" y="36697"/>
                  <a:pt x="3514793" y="81965"/>
                </a:cubicBezTo>
                <a:lnTo>
                  <a:pt x="3514793" y="4382506"/>
                </a:lnTo>
                <a:cubicBezTo>
                  <a:pt x="3514793" y="4427774"/>
                  <a:pt x="3478096" y="4464471"/>
                  <a:pt x="3432828" y="4464471"/>
                </a:cubicBezTo>
                <a:lnTo>
                  <a:pt x="81965" y="4464471"/>
                </a:lnTo>
                <a:cubicBezTo>
                  <a:pt x="36697" y="4464471"/>
                  <a:pt x="0" y="4427774"/>
                  <a:pt x="0" y="4382506"/>
                </a:cubicBezTo>
                <a:lnTo>
                  <a:pt x="0" y="81965"/>
                </a:lnTo>
                <a:cubicBezTo>
                  <a:pt x="0" y="36697"/>
                  <a:pt x="36697" y="0"/>
                  <a:pt x="81965" y="0"/>
                </a:cubicBezTo>
                <a:close/>
              </a:path>
            </a:pathLst>
          </a:custGeom>
          <a:solidFill>
            <a:srgbClr val="F8C864"/>
          </a:solidFill>
          <a:ln>
            <a:noFill/>
          </a:ln>
          <a:effectLst>
            <a:outerShdw blurRad="368300" dist="101600" dir="10800000" sx="98000" sy="98000" algn="r" rotWithShape="0">
              <a:prstClr val="black">
                <a:alpha val="7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cxnSp>
        <p:nvCxnSpPr>
          <p:cNvPr id="2" name="直接连接符 1"/>
          <p:cNvCxnSpPr/>
          <p:nvPr/>
        </p:nvCxnSpPr>
        <p:spPr>
          <a:xfrm flipV="1">
            <a:off x="7605395" y="258445"/>
            <a:ext cx="36830" cy="6352540"/>
          </a:xfrm>
          <a:prstGeom prst="line">
            <a:avLst/>
          </a:prstGeom>
          <a:ln w="38100">
            <a:solidFill>
              <a:schemeClr val="bg1">
                <a:lumMod val="65000"/>
                <a:alpha val="66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513873" y="226868"/>
            <a:ext cx="6794618" cy="6402994"/>
          </a:xfrm>
          <a:prstGeom prst="roundRect">
            <a:avLst>
              <a:gd name="adj" fmla="val 1536"/>
            </a:avLst>
          </a:prstGeom>
          <a:solidFill>
            <a:schemeClr val="bg1">
              <a:alpha val="29000"/>
            </a:schemeClr>
          </a:solidFill>
          <a:ln>
            <a:noFill/>
          </a:ln>
          <a:effectLst>
            <a:outerShdw blurRad="292100" dist="38100" sx="102000" sy="102000" algn="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99079" y="226950"/>
            <a:ext cx="3514793" cy="1909150"/>
          </a:xfrm>
          <a:custGeom>
            <a:avLst/>
            <a:gdLst/>
            <a:ahLst/>
            <a:cxnLst/>
            <a:rect l="l" t="t" r="r" b="b"/>
            <a:pathLst>
              <a:path w="3514793" h="1909150">
                <a:moveTo>
                  <a:pt x="1449425" y="965707"/>
                </a:moveTo>
                <a:lnTo>
                  <a:pt x="1534220" y="965707"/>
                </a:lnTo>
                <a:lnTo>
                  <a:pt x="1534220" y="995286"/>
                </a:lnTo>
                <a:lnTo>
                  <a:pt x="1449425" y="995286"/>
                </a:lnTo>
                <a:close/>
                <a:moveTo>
                  <a:pt x="1291667" y="965707"/>
                </a:moveTo>
                <a:lnTo>
                  <a:pt x="1362658" y="965707"/>
                </a:lnTo>
                <a:lnTo>
                  <a:pt x="1362658" y="995286"/>
                </a:lnTo>
                <a:lnTo>
                  <a:pt x="1291667" y="995286"/>
                </a:lnTo>
                <a:close/>
                <a:moveTo>
                  <a:pt x="915355" y="880912"/>
                </a:moveTo>
                <a:cubicBezTo>
                  <a:pt x="908782" y="928239"/>
                  <a:pt x="894978" y="972280"/>
                  <a:pt x="873944" y="1013034"/>
                </a:cubicBezTo>
                <a:lnTo>
                  <a:pt x="806897" y="1013034"/>
                </a:lnTo>
                <a:lnTo>
                  <a:pt x="824644" y="997258"/>
                </a:lnTo>
                <a:cubicBezTo>
                  <a:pt x="807554" y="972280"/>
                  <a:pt x="786520" y="947302"/>
                  <a:pt x="761541" y="922323"/>
                </a:cubicBezTo>
                <a:lnTo>
                  <a:pt x="690550" y="961763"/>
                </a:lnTo>
                <a:cubicBezTo>
                  <a:pt x="691865" y="963077"/>
                  <a:pt x="695151" y="967021"/>
                  <a:pt x="700410" y="973595"/>
                </a:cubicBezTo>
                <a:cubicBezTo>
                  <a:pt x="718815" y="994629"/>
                  <a:pt x="728675" y="1007776"/>
                  <a:pt x="729990" y="1013034"/>
                </a:cubicBezTo>
                <a:lnTo>
                  <a:pt x="658999" y="1013034"/>
                </a:lnTo>
                <a:lnTo>
                  <a:pt x="658999" y="1097829"/>
                </a:lnTo>
                <a:lnTo>
                  <a:pt x="808869" y="1097829"/>
                </a:lnTo>
                <a:cubicBezTo>
                  <a:pt x="760227" y="1120178"/>
                  <a:pt x="703039" y="1134639"/>
                  <a:pt x="637307" y="1141212"/>
                </a:cubicBezTo>
                <a:cubicBezTo>
                  <a:pt x="658341" y="1163561"/>
                  <a:pt x="673460" y="1190512"/>
                  <a:pt x="682662" y="1222063"/>
                </a:cubicBezTo>
                <a:cubicBezTo>
                  <a:pt x="762856" y="1206287"/>
                  <a:pt x="823330" y="1186568"/>
                  <a:pt x="864084" y="1162904"/>
                </a:cubicBezTo>
                <a:cubicBezTo>
                  <a:pt x="921928" y="1174736"/>
                  <a:pt x="995549" y="1194456"/>
                  <a:pt x="1084945" y="1222063"/>
                </a:cubicBezTo>
                <a:lnTo>
                  <a:pt x="1122412" y="1149100"/>
                </a:lnTo>
                <a:cubicBezTo>
                  <a:pt x="1072456" y="1133324"/>
                  <a:pt x="1010667" y="1118206"/>
                  <a:pt x="937047" y="1103745"/>
                </a:cubicBezTo>
                <a:cubicBezTo>
                  <a:pt x="940991" y="1101116"/>
                  <a:pt x="943620" y="1099144"/>
                  <a:pt x="944935" y="1097829"/>
                </a:cubicBezTo>
                <a:lnTo>
                  <a:pt x="1104665" y="1097829"/>
                </a:lnTo>
                <a:lnTo>
                  <a:pt x="1104665" y="1013034"/>
                </a:lnTo>
                <a:lnTo>
                  <a:pt x="978458" y="1013034"/>
                </a:lnTo>
                <a:cubicBezTo>
                  <a:pt x="995549" y="977539"/>
                  <a:pt x="1008038" y="938099"/>
                  <a:pt x="1015926" y="894716"/>
                </a:cubicBezTo>
                <a:close/>
                <a:moveTo>
                  <a:pt x="1449425" y="843444"/>
                </a:moveTo>
                <a:lnTo>
                  <a:pt x="1534220" y="843444"/>
                </a:lnTo>
                <a:lnTo>
                  <a:pt x="1534220" y="874996"/>
                </a:lnTo>
                <a:lnTo>
                  <a:pt x="1449425" y="874996"/>
                </a:lnTo>
                <a:close/>
                <a:moveTo>
                  <a:pt x="1291667" y="843444"/>
                </a:moveTo>
                <a:lnTo>
                  <a:pt x="1360686" y="843444"/>
                </a:lnTo>
                <a:lnTo>
                  <a:pt x="1360686" y="874996"/>
                </a:lnTo>
                <a:lnTo>
                  <a:pt x="1291667" y="874996"/>
                </a:lnTo>
                <a:close/>
                <a:moveTo>
                  <a:pt x="1195040" y="752734"/>
                </a:moveTo>
                <a:cubicBezTo>
                  <a:pt x="1200299" y="970965"/>
                  <a:pt x="1186495" y="1106374"/>
                  <a:pt x="1153629" y="1158960"/>
                </a:cubicBezTo>
                <a:lnTo>
                  <a:pt x="1240396" y="1226007"/>
                </a:lnTo>
                <a:cubicBezTo>
                  <a:pt x="1264059" y="1182624"/>
                  <a:pt x="1278521" y="1135954"/>
                  <a:pt x="1283779" y="1085997"/>
                </a:cubicBezTo>
                <a:lnTo>
                  <a:pt x="1360686" y="1085997"/>
                </a:lnTo>
                <a:lnTo>
                  <a:pt x="1360686" y="1210231"/>
                </a:lnTo>
                <a:lnTo>
                  <a:pt x="1449425" y="1210231"/>
                </a:lnTo>
                <a:lnTo>
                  <a:pt x="1449425" y="1087969"/>
                </a:lnTo>
                <a:lnTo>
                  <a:pt x="1536192" y="1087969"/>
                </a:lnTo>
                <a:lnTo>
                  <a:pt x="1536192" y="1109661"/>
                </a:lnTo>
                <a:cubicBezTo>
                  <a:pt x="1540136" y="1124122"/>
                  <a:pt x="1526989" y="1130695"/>
                  <a:pt x="1496752" y="1129381"/>
                </a:cubicBezTo>
                <a:lnTo>
                  <a:pt x="1467173" y="1129381"/>
                </a:lnTo>
                <a:lnTo>
                  <a:pt x="1498724" y="1220091"/>
                </a:lnTo>
                <a:cubicBezTo>
                  <a:pt x="1557883" y="1221406"/>
                  <a:pt x="1594036" y="1216147"/>
                  <a:pt x="1607183" y="1204316"/>
                </a:cubicBezTo>
                <a:cubicBezTo>
                  <a:pt x="1622959" y="1193798"/>
                  <a:pt x="1630189" y="1167505"/>
                  <a:pt x="1628874" y="1125437"/>
                </a:cubicBezTo>
                <a:lnTo>
                  <a:pt x="1628874" y="752734"/>
                </a:lnTo>
                <a:close/>
                <a:moveTo>
                  <a:pt x="923243" y="744846"/>
                </a:moveTo>
                <a:lnTo>
                  <a:pt x="820700" y="760622"/>
                </a:lnTo>
                <a:cubicBezTo>
                  <a:pt x="825959" y="771139"/>
                  <a:pt x="828588" y="777712"/>
                  <a:pt x="828588" y="780341"/>
                </a:cubicBezTo>
                <a:lnTo>
                  <a:pt x="662943" y="780341"/>
                </a:lnTo>
                <a:lnTo>
                  <a:pt x="662943" y="916407"/>
                </a:lnTo>
                <a:lnTo>
                  <a:pt x="751681" y="916407"/>
                </a:lnTo>
                <a:lnTo>
                  <a:pt x="751681" y="865136"/>
                </a:lnTo>
                <a:lnTo>
                  <a:pt x="832532" y="865136"/>
                </a:lnTo>
                <a:lnTo>
                  <a:pt x="771401" y="906548"/>
                </a:lnTo>
                <a:cubicBezTo>
                  <a:pt x="800323" y="934155"/>
                  <a:pt x="823330" y="958476"/>
                  <a:pt x="840420" y="979511"/>
                </a:cubicBezTo>
                <a:lnTo>
                  <a:pt x="895635" y="936127"/>
                </a:lnTo>
                <a:cubicBezTo>
                  <a:pt x="875916" y="907205"/>
                  <a:pt x="854881" y="883541"/>
                  <a:pt x="832532" y="865136"/>
                </a:cubicBezTo>
                <a:lnTo>
                  <a:pt x="1019870" y="865136"/>
                </a:lnTo>
                <a:lnTo>
                  <a:pt x="1019870" y="904576"/>
                </a:lnTo>
                <a:lnTo>
                  <a:pt x="1106636" y="904576"/>
                </a:lnTo>
                <a:lnTo>
                  <a:pt x="1106636" y="780341"/>
                </a:lnTo>
                <a:lnTo>
                  <a:pt x="933103" y="780341"/>
                </a:lnTo>
                <a:cubicBezTo>
                  <a:pt x="929159" y="764566"/>
                  <a:pt x="925872" y="752734"/>
                  <a:pt x="923243" y="744846"/>
                </a:cubicBezTo>
                <a:close/>
                <a:moveTo>
                  <a:pt x="92384" y="0"/>
                </a:moveTo>
                <a:lnTo>
                  <a:pt x="3422409" y="0"/>
                </a:lnTo>
                <a:cubicBezTo>
                  <a:pt x="3473431" y="0"/>
                  <a:pt x="3514793" y="41362"/>
                  <a:pt x="3514793" y="92384"/>
                </a:cubicBezTo>
                <a:lnTo>
                  <a:pt x="3514793" y="1816766"/>
                </a:lnTo>
                <a:cubicBezTo>
                  <a:pt x="3514793" y="1867788"/>
                  <a:pt x="3473431" y="1909150"/>
                  <a:pt x="3422409" y="1909150"/>
                </a:cubicBezTo>
                <a:lnTo>
                  <a:pt x="92384" y="1909150"/>
                </a:lnTo>
                <a:cubicBezTo>
                  <a:pt x="41362" y="1909150"/>
                  <a:pt x="0" y="1867788"/>
                  <a:pt x="0" y="1816766"/>
                </a:cubicBezTo>
                <a:lnTo>
                  <a:pt x="0" y="92384"/>
                </a:lnTo>
                <a:cubicBezTo>
                  <a:pt x="0" y="41362"/>
                  <a:pt x="41362" y="0"/>
                  <a:pt x="92384" y="0"/>
                </a:cubicBezTo>
                <a:close/>
              </a:path>
            </a:pathLst>
          </a:custGeom>
          <a:solidFill>
            <a:srgbClr val="F26667"/>
          </a:solidFill>
          <a:ln>
            <a:noFill/>
          </a:ln>
          <a:effectLst>
            <a:outerShdw blurRad="177800" dist="38100" dir="13500000" sx="102000" sy="102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26"/>
          <p:cNvSpPr/>
          <p:nvPr/>
        </p:nvSpPr>
        <p:spPr>
          <a:xfrm rot="21150444">
            <a:off x="1510892" y="-18876"/>
            <a:ext cx="1480457" cy="482657"/>
          </a:xfrm>
          <a:custGeom>
            <a:avLst/>
            <a:gdLst>
              <a:gd name="connsiteX0" fmla="*/ 0 w 1480457"/>
              <a:gd name="connsiteY0" fmla="*/ 0 h 482657"/>
              <a:gd name="connsiteX1" fmla="*/ 1480457 w 1480457"/>
              <a:gd name="connsiteY1" fmla="*/ 0 h 482657"/>
              <a:gd name="connsiteX2" fmla="*/ 1480457 w 1480457"/>
              <a:gd name="connsiteY2" fmla="*/ 396663 h 482657"/>
              <a:gd name="connsiteX3" fmla="*/ 776740 w 1480457"/>
              <a:gd name="connsiteY3" fmla="*/ 396663 h 482657"/>
              <a:gd name="connsiteX4" fmla="*/ 740227 w 1480457"/>
              <a:gd name="connsiteY4" fmla="*/ 482657 h 482657"/>
              <a:gd name="connsiteX5" fmla="*/ 703715 w 1480457"/>
              <a:gd name="connsiteY5" fmla="*/ 396663 h 482657"/>
              <a:gd name="connsiteX6" fmla="*/ 0 w 1480457"/>
              <a:gd name="connsiteY6" fmla="*/ 396663 h 4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457" h="482657">
                <a:moveTo>
                  <a:pt x="0" y="0"/>
                </a:moveTo>
                <a:lnTo>
                  <a:pt x="1480457" y="0"/>
                </a:lnTo>
                <a:lnTo>
                  <a:pt x="1480457" y="396663"/>
                </a:lnTo>
                <a:lnTo>
                  <a:pt x="776740" y="396663"/>
                </a:lnTo>
                <a:lnTo>
                  <a:pt x="740227" y="482657"/>
                </a:lnTo>
                <a:lnTo>
                  <a:pt x="703715" y="396663"/>
                </a:lnTo>
                <a:lnTo>
                  <a:pt x="0" y="396663"/>
                </a:lnTo>
                <a:close/>
              </a:path>
            </a:pathLst>
          </a:custGeom>
          <a:solidFill>
            <a:srgbClr val="FDFEF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工具</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descr="spreadsheet"/>
          <p:cNvPicPr>
            <a:picLocks noChangeAspect="1"/>
          </p:cNvPicPr>
          <p:nvPr/>
        </p:nvPicPr>
        <p:blipFill>
          <a:blip r:embed="rId1"/>
          <a:stretch>
            <a:fillRect/>
          </a:stretch>
        </p:blipFill>
        <p:spPr>
          <a:xfrm>
            <a:off x="10031095" y="86360"/>
            <a:ext cx="1219200" cy="1219200"/>
          </a:xfrm>
          <a:prstGeom prst="rect">
            <a:avLst/>
          </a:prstGeom>
        </p:spPr>
      </p:pic>
      <p:sp>
        <p:nvSpPr>
          <p:cNvPr id="4" name="文本框 3"/>
          <p:cNvSpPr txBox="1"/>
          <p:nvPr/>
        </p:nvSpPr>
        <p:spPr>
          <a:xfrm>
            <a:off x="2655570" y="870585"/>
            <a:ext cx="1028700" cy="645160"/>
          </a:xfrm>
          <a:prstGeom prst="rect">
            <a:avLst/>
          </a:prstGeom>
          <a:noFill/>
        </p:spPr>
        <p:txBody>
          <a:bodyPr wrap="square" rtlCol="0">
            <a:spAutoFit/>
          </a:bodyPr>
          <a:p>
            <a:r>
              <a:rPr lang="en-US" altLang="zh-CN" b="1" dirty="0">
                <a:solidFill>
                  <a:schemeClr val="bg1"/>
                </a:solidFill>
                <a:latin typeface="微软雅黑" panose="020B0503020204020204" pitchFamily="34" charset="-122"/>
                <a:ea typeface="宋体" panose="02010600030101010101" pitchFamily="2" charset="-122"/>
                <a:sym typeface="微软雅黑" panose="020B0503020204020204" pitchFamily="34" charset="-122"/>
              </a:rPr>
              <a:t>jQuery </a:t>
            </a:r>
            <a:endParaRPr lang="en-US" altLang="zh-CN" b="1" dirty="0">
              <a:solidFill>
                <a:schemeClr val="bg1"/>
              </a:solidFill>
              <a:latin typeface="微软雅黑" panose="020B0503020204020204" pitchFamily="34" charset="-122"/>
              <a:ea typeface="宋体" panose="02010600030101010101" pitchFamily="2" charset="-122"/>
              <a:sym typeface="微软雅黑" panose="020B0503020204020204" pitchFamily="34" charset="-122"/>
            </a:endParaRPr>
          </a:p>
          <a:p>
            <a:r>
              <a:rPr lang="en-US" altLang="zh-CN" b="1" dirty="0">
                <a:solidFill>
                  <a:schemeClr val="bg1"/>
                </a:solidFill>
                <a:latin typeface="微软雅黑" panose="020B0503020204020204" pitchFamily="34" charset="-122"/>
                <a:ea typeface="宋体" panose="02010600030101010101" pitchFamily="2" charset="-122"/>
                <a:sym typeface="微软雅黑" panose="020B0503020204020204" pitchFamily="34" charset="-122"/>
              </a:rPr>
              <a:t>                  </a:t>
            </a:r>
            <a:endParaRPr lang="zh-CN" altLang="en-US"/>
          </a:p>
        </p:txBody>
      </p:sp>
      <p:sp>
        <p:nvSpPr>
          <p:cNvPr id="5" name="文本框 4"/>
          <p:cNvSpPr txBox="1"/>
          <p:nvPr/>
        </p:nvSpPr>
        <p:spPr>
          <a:xfrm>
            <a:off x="3232150" y="1305560"/>
            <a:ext cx="1223645" cy="368300"/>
          </a:xfrm>
          <a:prstGeom prst="rect">
            <a:avLst/>
          </a:prstGeom>
          <a:noFill/>
        </p:spPr>
        <p:txBody>
          <a:bodyPr wrap="square" rtlCol="0">
            <a:spAutoFit/>
          </a:bodyPr>
          <a:p>
            <a:r>
              <a:rPr lang="en-US" altLang="zh-CN" b="1" dirty="0">
                <a:solidFill>
                  <a:schemeClr val="bg1"/>
                </a:solidFill>
                <a:latin typeface="微软雅黑" panose="020B0503020204020204" pitchFamily="34" charset="-122"/>
                <a:ea typeface="宋体" panose="02010600030101010101" pitchFamily="2" charset="-122"/>
                <a:sym typeface="微软雅黑" panose="020B0503020204020204" pitchFamily="34" charset="-122"/>
              </a:rPr>
              <a:t>MiniUI</a:t>
            </a:r>
            <a:endParaRPr lang="zh-CN" altLang="en-US"/>
          </a:p>
        </p:txBody>
      </p:sp>
      <p:grpSp>
        <p:nvGrpSpPr>
          <p:cNvPr id="9228" name="组合 96"/>
          <p:cNvGrpSpPr/>
          <p:nvPr/>
        </p:nvGrpSpPr>
        <p:grpSpPr>
          <a:xfrm>
            <a:off x="6808153" y="200978"/>
            <a:ext cx="938212" cy="1379537"/>
            <a:chOff x="1125117" y="2292241"/>
            <a:chExt cx="937728" cy="1380512"/>
          </a:xfrm>
        </p:grpSpPr>
        <p:sp>
          <p:nvSpPr>
            <p:cNvPr id="9" name="椭圆 8"/>
            <p:cNvSpPr/>
            <p:nvPr/>
          </p:nvSpPr>
          <p:spPr>
            <a:xfrm>
              <a:off x="1854462" y="3455940"/>
              <a:ext cx="208383" cy="216813"/>
            </a:xfrm>
            <a:prstGeom prst="ellipse">
              <a:avLst/>
            </a:prstGeom>
            <a:solidFill>
              <a:schemeClr val="bg1"/>
            </a:solidFill>
            <a:ln w="57150">
              <a:solidFill>
                <a:srgbClr val="F0C5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11" name="组合 10"/>
            <p:cNvGrpSpPr/>
            <p:nvPr/>
          </p:nvGrpSpPr>
          <p:grpSpPr>
            <a:xfrm>
              <a:off x="1125117" y="2292241"/>
              <a:ext cx="729345" cy="739664"/>
              <a:chOff x="1210613" y="2107574"/>
              <a:chExt cx="927279" cy="983356"/>
            </a:xfrm>
          </p:grpSpPr>
          <p:sp>
            <p:nvSpPr>
              <p:cNvPr id="12" name="椭圆 11"/>
              <p:cNvSpPr/>
              <p:nvPr/>
            </p:nvSpPr>
            <p:spPr>
              <a:xfrm>
                <a:off x="1210613" y="2107574"/>
                <a:ext cx="927279" cy="983356"/>
              </a:xfrm>
              <a:prstGeom prst="ellipse">
                <a:avLst/>
              </a:prstGeom>
              <a:gradFill flip="none" rotWithShape="1">
                <a:gsLst>
                  <a:gs pos="30000">
                    <a:srgbClr val="C6C6C6"/>
                  </a:gs>
                  <a:gs pos="0">
                    <a:schemeClr val="bg1">
                      <a:lumMod val="75000"/>
                    </a:schemeClr>
                  </a:gs>
                  <a:gs pos="61000">
                    <a:srgbClr val="EEEEEE"/>
                  </a:gs>
                  <a:gs pos="100000">
                    <a:schemeClr val="bg1">
                      <a:tint val="23500"/>
                      <a:satMod val="160000"/>
                      <a:lumMod val="96000"/>
                    </a:schemeClr>
                  </a:gs>
                </a:gsLst>
                <a:lin ang="7800000" scaled="0"/>
                <a:tileRect/>
              </a:gradFill>
              <a:ln w="12700"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381000" dist="1778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fontAlgn="base"/>
                <a:endParaRPr lang="zh-CN" altLang="en-US" strike="noStrike" noProof="1" dirty="0"/>
              </a:p>
            </p:txBody>
          </p:sp>
          <p:sp>
            <p:nvSpPr>
              <p:cNvPr id="13" name="椭圆 12"/>
              <p:cNvSpPr/>
              <p:nvPr/>
            </p:nvSpPr>
            <p:spPr>
              <a:xfrm>
                <a:off x="1305024" y="2212886"/>
                <a:ext cx="738455" cy="785610"/>
              </a:xfrm>
              <a:prstGeom prst="ellipse">
                <a:avLst/>
              </a:prstGeom>
              <a:solidFill>
                <a:srgbClr val="F7C66C"/>
              </a:solidFill>
              <a:ln>
                <a:noFill/>
              </a:ln>
              <a:effectLst>
                <a:innerShdw blurRad="25400">
                  <a:schemeClr val="accent4">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cxnSp>
          <p:nvCxnSpPr>
            <p:cNvPr id="35" name="肘形连接符 46"/>
            <p:cNvCxnSpPr>
              <a:stCxn id="13" idx="4"/>
              <a:endCxn id="9" idx="0"/>
            </p:cNvCxnSpPr>
            <p:nvPr/>
          </p:nvCxnSpPr>
          <p:spPr>
            <a:xfrm rot="16200000" flipH="1">
              <a:off x="1477436" y="2974722"/>
              <a:ext cx="493562" cy="468865"/>
            </a:xfrm>
            <a:prstGeom prst="curvedConnector3">
              <a:avLst>
                <a:gd name="adj1" fmla="val 63047"/>
              </a:avLst>
            </a:prstGeom>
            <a:ln w="38100">
              <a:solidFill>
                <a:srgbClr val="F7C66C"/>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6854825" y="400368"/>
            <a:ext cx="1538288" cy="306388"/>
          </a:xfrm>
          <a:prstGeom prst="rect">
            <a:avLst/>
          </a:prstGeom>
          <a:noFill/>
        </p:spPr>
        <p:txBody>
          <a:bodyPr wrap="square" rtlCol="0">
            <a:spAutoFit/>
          </a:bodyPr>
          <a:p>
            <a:r>
              <a:rPr lang="zh-CN" altLang="zh-CN" sz="1400" b="1" noProof="1" dirty="0">
                <a:solidFill>
                  <a:schemeClr val="bg1"/>
                </a:solidFill>
                <a:latin typeface="微软雅黑" panose="020B0503020204020204" pitchFamily="34" charset="-122"/>
                <a:ea typeface="微软雅黑" panose="020B0503020204020204" pitchFamily="34" charset="-122"/>
                <a:cs typeface="+mn-cs"/>
              </a:rPr>
              <a:t>表单</a:t>
            </a:r>
            <a:endParaRPr lang="zh-CN" altLang="zh-CN" sz="1400" b="1" noProof="1" dirty="0">
              <a:solidFill>
                <a:schemeClr val="bg1"/>
              </a:solidFill>
              <a:latin typeface="微软雅黑" panose="020B0503020204020204" pitchFamily="34" charset="-122"/>
              <a:ea typeface="微软雅黑" panose="020B0503020204020204" pitchFamily="34" charset="-122"/>
              <a:cs typeface="+mn-cs"/>
            </a:endParaRPr>
          </a:p>
        </p:txBody>
      </p:sp>
      <p:cxnSp>
        <p:nvCxnSpPr>
          <p:cNvPr id="6" name="直接连接符 5"/>
          <p:cNvCxnSpPr/>
          <p:nvPr/>
        </p:nvCxnSpPr>
        <p:spPr>
          <a:xfrm flipV="1">
            <a:off x="7605395" y="258445"/>
            <a:ext cx="36830" cy="6352540"/>
          </a:xfrm>
          <a:prstGeom prst="line">
            <a:avLst/>
          </a:prstGeom>
          <a:ln w="38100">
            <a:solidFill>
              <a:schemeClr val="bg1">
                <a:lumMod val="65000"/>
                <a:alpha val="66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239" name="文本框 98"/>
          <p:cNvSpPr txBox="1"/>
          <p:nvPr/>
        </p:nvSpPr>
        <p:spPr>
          <a:xfrm>
            <a:off x="5485448" y="258128"/>
            <a:ext cx="1684337" cy="4892675"/>
          </a:xfrm>
          <a:prstGeom prst="rect">
            <a:avLst/>
          </a:prstGeom>
          <a:noFill/>
          <a:ln w="9525">
            <a:noFill/>
          </a:ln>
        </p:spPr>
        <p:txBody>
          <a:bodyPr wrap="square" anchor="t">
            <a:spAutoFit/>
          </a:bodyPr>
          <a:p>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DataBinding</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Form</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Button</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CheckBox</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ListBox</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CheckBoxList</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RadioButtonList</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Calendar</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ButtonEdit</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PopupEdit</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TextBox</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Password</a:t>
            </a:r>
            <a:endParaRPr lang="zh-CN" altLang="en-US" sz="1300" b="1" dirty="0">
              <a:solidFill>
                <a:srgbClr val="FFFF00"/>
              </a:solidFill>
              <a:latin typeface="微软雅黑" panose="020B0503020204020204" pitchFamily="34" charset="-122"/>
              <a:ea typeface="微软雅黑" panose="020B0503020204020204" pitchFamily="34" charset="-122"/>
            </a:endParaRPr>
          </a:p>
          <a:p>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TextArea</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TextBoxList</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ComboBox</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DatePicker</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Spinner</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TimeSpinner</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TreeSelect</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Lookup</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HtmlFile</a:t>
            </a:r>
            <a:endParaRPr lang="zh-CN" altLang="en-US" sz="1300" b="1" dirty="0">
              <a:solidFill>
                <a:srgbClr val="FFFF00"/>
              </a:solidFill>
              <a:latin typeface="微软雅黑" panose="020B0503020204020204" pitchFamily="34" charset="-122"/>
              <a:ea typeface="微软雅黑" panose="020B0503020204020204" pitchFamily="34" charset="-122"/>
            </a:endParaRPr>
          </a:p>
          <a:p>
            <a:r>
              <a:rPr lang="zh-CN" altLang="en-US" sz="1300" b="1" dirty="0">
                <a:solidFill>
                  <a:srgbClr val="FFFF00"/>
                </a:solidFill>
                <a:latin typeface="微软雅黑" panose="020B0503020204020204" pitchFamily="34" charset="-122"/>
                <a:ea typeface="微软雅黑" panose="020B0503020204020204" pitchFamily="34" charset="-122"/>
              </a:rPr>
              <a:t>FileUpload</a:t>
            </a:r>
            <a:endParaRPr lang="zh-CN" altLang="en-US" sz="1300" b="1" dirty="0">
              <a:solidFill>
                <a:srgbClr val="FFFF00"/>
              </a:solidFill>
              <a:latin typeface="微软雅黑" panose="020B0503020204020204" pitchFamily="34" charset="-122"/>
              <a:ea typeface="微软雅黑" panose="020B0503020204020204" pitchFamily="34" charset="-122"/>
            </a:endParaRPr>
          </a:p>
        </p:txBody>
      </p:sp>
      <p:grpSp>
        <p:nvGrpSpPr>
          <p:cNvPr id="9224" name="组合 95"/>
          <p:cNvGrpSpPr/>
          <p:nvPr/>
        </p:nvGrpSpPr>
        <p:grpSpPr>
          <a:xfrm>
            <a:off x="7519988" y="2329815"/>
            <a:ext cx="936625" cy="1433513"/>
            <a:chOff x="3091944" y="3455940"/>
            <a:chExt cx="937728" cy="1434740"/>
          </a:xfrm>
        </p:grpSpPr>
        <p:sp>
          <p:nvSpPr>
            <p:cNvPr id="10" name="椭圆 9"/>
            <p:cNvSpPr/>
            <p:nvPr/>
          </p:nvSpPr>
          <p:spPr>
            <a:xfrm>
              <a:off x="3091944" y="3455940"/>
              <a:ext cx="208383" cy="216813"/>
            </a:xfrm>
            <a:prstGeom prst="ellipse">
              <a:avLst/>
            </a:prstGeom>
            <a:solidFill>
              <a:schemeClr val="bg1"/>
            </a:solidFill>
            <a:ln w="57150">
              <a:solidFill>
                <a:srgbClr val="DD5E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16" name="组合 15"/>
            <p:cNvGrpSpPr/>
            <p:nvPr/>
          </p:nvGrpSpPr>
          <p:grpSpPr>
            <a:xfrm>
              <a:off x="3300327" y="4151016"/>
              <a:ext cx="729345" cy="739664"/>
              <a:chOff x="1210613" y="2107574"/>
              <a:chExt cx="927279" cy="983356"/>
            </a:xfrm>
          </p:grpSpPr>
          <p:sp>
            <p:nvSpPr>
              <p:cNvPr id="24" name="椭圆 23"/>
              <p:cNvSpPr/>
              <p:nvPr/>
            </p:nvSpPr>
            <p:spPr>
              <a:xfrm>
                <a:off x="1210613" y="2107574"/>
                <a:ext cx="927279" cy="983356"/>
              </a:xfrm>
              <a:prstGeom prst="ellipse">
                <a:avLst/>
              </a:prstGeom>
              <a:gradFill flip="none" rotWithShape="1">
                <a:gsLst>
                  <a:gs pos="30000">
                    <a:srgbClr val="C6C6C6"/>
                  </a:gs>
                  <a:gs pos="0">
                    <a:schemeClr val="bg1">
                      <a:lumMod val="75000"/>
                    </a:schemeClr>
                  </a:gs>
                  <a:gs pos="61000">
                    <a:srgbClr val="EEEEEE"/>
                  </a:gs>
                  <a:gs pos="100000">
                    <a:schemeClr val="bg1">
                      <a:tint val="23500"/>
                      <a:satMod val="160000"/>
                      <a:lumMod val="96000"/>
                    </a:schemeClr>
                  </a:gs>
                </a:gsLst>
                <a:lin ang="7800000" scaled="0"/>
                <a:tileRect/>
              </a:gradFill>
              <a:ln w="12700"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381000" dist="1778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fontAlgn="base"/>
                <a:endParaRPr lang="zh-CN" altLang="en-US" strike="noStrike" noProof="1" dirty="0"/>
              </a:p>
            </p:txBody>
          </p:sp>
          <p:sp>
            <p:nvSpPr>
              <p:cNvPr id="25" name="椭圆 24"/>
              <p:cNvSpPr/>
              <p:nvPr/>
            </p:nvSpPr>
            <p:spPr>
              <a:xfrm>
                <a:off x="1305024" y="2212886"/>
                <a:ext cx="738455" cy="785610"/>
              </a:xfrm>
              <a:prstGeom prst="ellipse">
                <a:avLst/>
              </a:prstGeom>
              <a:solidFill>
                <a:srgbClr val="E8584B"/>
              </a:solidFill>
              <a:ln>
                <a:noFill/>
              </a:ln>
              <a:effectLst>
                <a:innerShdw blurRad="25400">
                  <a:srgbClr val="C0000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cxnSp>
          <p:nvCxnSpPr>
            <p:cNvPr id="39" name="肘形连接符 46"/>
            <p:cNvCxnSpPr/>
            <p:nvPr/>
          </p:nvCxnSpPr>
          <p:spPr>
            <a:xfrm rot="16200000" flipV="1">
              <a:off x="3135018" y="3737958"/>
              <a:ext cx="589229" cy="395189"/>
            </a:xfrm>
            <a:prstGeom prst="curvedConnector3">
              <a:avLst>
                <a:gd name="adj1" fmla="val 50000"/>
              </a:avLst>
            </a:prstGeom>
            <a:ln w="38100">
              <a:solidFill>
                <a:srgbClr val="E8584B"/>
              </a:solidFill>
            </a:ln>
          </p:spPr>
          <p:style>
            <a:lnRef idx="1">
              <a:schemeClr val="accent1"/>
            </a:lnRef>
            <a:fillRef idx="0">
              <a:schemeClr val="accent1"/>
            </a:fillRef>
            <a:effectRef idx="0">
              <a:schemeClr val="accent1"/>
            </a:effectRef>
            <a:fontRef idx="minor">
              <a:schemeClr val="tx1"/>
            </a:fontRef>
          </p:style>
        </p:cxnSp>
      </p:grpSp>
      <p:sp>
        <p:nvSpPr>
          <p:cNvPr id="9237" name="文本框 86"/>
          <p:cNvSpPr txBox="1"/>
          <p:nvPr/>
        </p:nvSpPr>
        <p:spPr>
          <a:xfrm>
            <a:off x="7463790" y="3245168"/>
            <a:ext cx="893763" cy="306387"/>
          </a:xfrm>
          <a:prstGeom prst="rect">
            <a:avLst/>
          </a:prstGeom>
          <a:noFill/>
          <a:ln w="9525">
            <a:noFill/>
          </a:ln>
        </p:spPr>
        <p:txBody>
          <a:bodyPr wrap="square" anchor="t">
            <a:spAutoFit/>
          </a:bodyPr>
          <a:p>
            <a:pPr algn="r"/>
            <a:r>
              <a:rPr lang="en-US" altLang="zh-CN" sz="1400" b="1" dirty="0">
                <a:solidFill>
                  <a:srgbClr val="D9D9D9"/>
                </a:solidFill>
                <a:latin typeface="微软雅黑" panose="020B0503020204020204" pitchFamily="34" charset="-122"/>
                <a:ea typeface="微软雅黑" panose="020B0503020204020204" pitchFamily="34" charset="-122"/>
              </a:rPr>
              <a:t> </a:t>
            </a:r>
            <a:r>
              <a:rPr lang="zh-CN" altLang="en-US" sz="1400" b="1" dirty="0">
                <a:solidFill>
                  <a:srgbClr val="D9D9D9"/>
                </a:solidFill>
                <a:latin typeface="微软雅黑" panose="020B0503020204020204" pitchFamily="34" charset="-122"/>
                <a:ea typeface="微软雅黑" panose="020B0503020204020204" pitchFamily="34" charset="-122"/>
              </a:rPr>
              <a:t>布局</a:t>
            </a:r>
            <a:endParaRPr lang="zh-CN" altLang="en-US" sz="1400" b="1" dirty="0">
              <a:solidFill>
                <a:srgbClr val="D9D9D9"/>
              </a:solidFill>
              <a:latin typeface="微软雅黑" panose="020B0503020204020204" pitchFamily="34" charset="-122"/>
              <a:ea typeface="微软雅黑" panose="020B0503020204020204" pitchFamily="34" charset="-122"/>
            </a:endParaRPr>
          </a:p>
        </p:txBody>
      </p:sp>
      <p:sp>
        <p:nvSpPr>
          <p:cNvPr id="9242" name="文本框 105"/>
          <p:cNvSpPr txBox="1"/>
          <p:nvPr/>
        </p:nvSpPr>
        <p:spPr>
          <a:xfrm>
            <a:off x="8054658" y="1673860"/>
            <a:ext cx="1533525" cy="1382713"/>
          </a:xfrm>
          <a:prstGeom prst="rect">
            <a:avLst/>
          </a:prstGeom>
          <a:noFill/>
          <a:ln w="9525">
            <a:noFill/>
          </a:ln>
        </p:spPr>
        <p:txBody>
          <a:bodyPr wrap="square" anchor="t">
            <a:spAutoFit/>
          </a:bodyPr>
          <a:p>
            <a:endParaRPr lang="en-US" altLang="zh-CN" sz="1400" b="1" dirty="0">
              <a:solidFill>
                <a:srgbClr val="FFFF00"/>
              </a:solidFill>
              <a:latin typeface="微软雅黑" panose="020B0503020204020204" pitchFamily="34" charset="-122"/>
              <a:ea typeface="微软雅黑" panose="020B0503020204020204" pitchFamily="34" charset="-122"/>
            </a:endParaRPr>
          </a:p>
          <a:p>
            <a:r>
              <a:rPr lang="en-US" altLang="zh-CN" sz="1400" b="1" dirty="0">
                <a:solidFill>
                  <a:srgbClr val="FFFF00"/>
                </a:solidFill>
                <a:latin typeface="微软雅黑" panose="020B0503020204020204" pitchFamily="34" charset="-122"/>
                <a:ea typeface="微软雅黑" panose="020B0503020204020204" pitchFamily="34" charset="-122"/>
              </a:rPr>
              <a:t>Panel</a:t>
            </a:r>
            <a:endParaRPr lang="en-US" altLang="zh-CN" sz="1400" b="1" dirty="0">
              <a:solidFill>
                <a:srgbClr val="FFFF00"/>
              </a:solidFill>
              <a:latin typeface="微软雅黑" panose="020B0503020204020204" pitchFamily="34" charset="-122"/>
              <a:ea typeface="微软雅黑" panose="020B0503020204020204" pitchFamily="34" charset="-122"/>
            </a:endParaRPr>
          </a:p>
          <a:p>
            <a:r>
              <a:rPr lang="en-US" altLang="zh-CN" sz="1400" b="1" dirty="0">
                <a:solidFill>
                  <a:srgbClr val="FFFF00"/>
                </a:solidFill>
                <a:latin typeface="微软雅黑" panose="020B0503020204020204" pitchFamily="34" charset="-122"/>
                <a:ea typeface="微软雅黑" panose="020B0503020204020204" pitchFamily="34" charset="-122"/>
              </a:rPr>
              <a:t>Window</a:t>
            </a:r>
            <a:endParaRPr lang="en-US" altLang="zh-CN" sz="1400" b="1" dirty="0">
              <a:solidFill>
                <a:srgbClr val="FFFF00"/>
              </a:solidFill>
              <a:latin typeface="微软雅黑" panose="020B0503020204020204" pitchFamily="34" charset="-122"/>
              <a:ea typeface="微软雅黑" panose="020B0503020204020204" pitchFamily="34" charset="-122"/>
            </a:endParaRPr>
          </a:p>
          <a:p>
            <a:r>
              <a:rPr lang="en-US" altLang="zh-CN" sz="1400" b="1" dirty="0">
                <a:solidFill>
                  <a:srgbClr val="FFFF00"/>
                </a:solidFill>
                <a:latin typeface="微软雅黑" panose="020B0503020204020204" pitchFamily="34" charset="-122"/>
                <a:ea typeface="微软雅黑" panose="020B0503020204020204" pitchFamily="34" charset="-122"/>
              </a:rPr>
              <a:t>Splitter</a:t>
            </a:r>
            <a:endParaRPr lang="en-US" altLang="zh-CN" sz="1400" b="1" dirty="0">
              <a:solidFill>
                <a:srgbClr val="FFFF00"/>
              </a:solidFill>
              <a:latin typeface="微软雅黑" panose="020B0503020204020204" pitchFamily="34" charset="-122"/>
              <a:ea typeface="微软雅黑" panose="020B0503020204020204" pitchFamily="34" charset="-122"/>
            </a:endParaRPr>
          </a:p>
          <a:p>
            <a:r>
              <a:rPr lang="en-US" altLang="zh-CN" sz="1400" b="1" dirty="0">
                <a:solidFill>
                  <a:srgbClr val="FFFF00"/>
                </a:solidFill>
                <a:latin typeface="微软雅黑" panose="020B0503020204020204" pitchFamily="34" charset="-122"/>
                <a:ea typeface="微软雅黑" panose="020B0503020204020204" pitchFamily="34" charset="-122"/>
              </a:rPr>
              <a:t>Layout</a:t>
            </a:r>
            <a:endParaRPr lang="en-US" altLang="zh-CN" sz="1400" b="1" dirty="0">
              <a:solidFill>
                <a:srgbClr val="FFFF00"/>
              </a:solidFill>
              <a:latin typeface="微软雅黑" panose="020B0503020204020204" pitchFamily="34" charset="-122"/>
              <a:ea typeface="微软雅黑" panose="020B0503020204020204" pitchFamily="34" charset="-122"/>
            </a:endParaRPr>
          </a:p>
          <a:p>
            <a:r>
              <a:rPr lang="en-US" altLang="zh-CN" sz="1400" b="1" dirty="0">
                <a:solidFill>
                  <a:srgbClr val="FFFF00"/>
                </a:solidFill>
                <a:latin typeface="微软雅黑" panose="020B0503020204020204" pitchFamily="34" charset="-122"/>
                <a:ea typeface="微软雅黑" panose="020B0503020204020204" pitchFamily="34" charset="-122"/>
              </a:rPr>
              <a:t>Fit</a:t>
            </a:r>
            <a:endParaRPr lang="zh-CN" altLang="zh-CN" sz="1400" b="1" dirty="0">
              <a:solidFill>
                <a:srgbClr val="FFFF00"/>
              </a:solidFill>
              <a:latin typeface="微软雅黑" panose="020B0503020204020204" pitchFamily="34" charset="-122"/>
              <a:ea typeface="微软雅黑" panose="020B0503020204020204" pitchFamily="34" charset="-122"/>
            </a:endParaRPr>
          </a:p>
        </p:txBody>
      </p:sp>
      <p:grpSp>
        <p:nvGrpSpPr>
          <p:cNvPr id="9232" name="组合 94"/>
          <p:cNvGrpSpPr/>
          <p:nvPr/>
        </p:nvGrpSpPr>
        <p:grpSpPr>
          <a:xfrm>
            <a:off x="6790690" y="3028950"/>
            <a:ext cx="919163" cy="1379538"/>
            <a:chOff x="8548805" y="2292241"/>
            <a:chExt cx="919026" cy="1380512"/>
          </a:xfrm>
        </p:grpSpPr>
        <p:sp>
          <p:nvSpPr>
            <p:cNvPr id="17" name="椭圆 16"/>
            <p:cNvSpPr/>
            <p:nvPr/>
          </p:nvSpPr>
          <p:spPr>
            <a:xfrm>
              <a:off x="9259448" y="3455940"/>
              <a:ext cx="208383" cy="216813"/>
            </a:xfrm>
            <a:prstGeom prst="ellipse">
              <a:avLst/>
            </a:prstGeom>
            <a:solidFill>
              <a:schemeClr val="bg1"/>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19" name="组合 18"/>
            <p:cNvGrpSpPr/>
            <p:nvPr/>
          </p:nvGrpSpPr>
          <p:grpSpPr>
            <a:xfrm>
              <a:off x="8548805" y="2292241"/>
              <a:ext cx="729345" cy="739664"/>
              <a:chOff x="1210613" y="2107574"/>
              <a:chExt cx="927279" cy="983356"/>
            </a:xfrm>
          </p:grpSpPr>
          <p:sp>
            <p:nvSpPr>
              <p:cNvPr id="33" name="椭圆 32"/>
              <p:cNvSpPr/>
              <p:nvPr/>
            </p:nvSpPr>
            <p:spPr>
              <a:xfrm>
                <a:off x="1210613" y="2107574"/>
                <a:ext cx="927279" cy="983356"/>
              </a:xfrm>
              <a:prstGeom prst="ellipse">
                <a:avLst/>
              </a:prstGeom>
              <a:gradFill flip="none" rotWithShape="1">
                <a:gsLst>
                  <a:gs pos="30000">
                    <a:srgbClr val="C6C6C6"/>
                  </a:gs>
                  <a:gs pos="0">
                    <a:schemeClr val="bg1">
                      <a:lumMod val="75000"/>
                    </a:schemeClr>
                  </a:gs>
                  <a:gs pos="61000">
                    <a:srgbClr val="EEEEEE"/>
                  </a:gs>
                  <a:gs pos="100000">
                    <a:schemeClr val="bg1">
                      <a:tint val="23500"/>
                      <a:satMod val="160000"/>
                      <a:lumMod val="96000"/>
                    </a:schemeClr>
                  </a:gs>
                </a:gsLst>
                <a:lin ang="7800000" scaled="0"/>
                <a:tileRect/>
              </a:gradFill>
              <a:ln w="12700"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381000" dist="1778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fontAlgn="base"/>
                <a:endParaRPr lang="zh-CN" altLang="en-US" strike="noStrike" noProof="1" dirty="0"/>
              </a:p>
            </p:txBody>
          </p:sp>
          <p:sp>
            <p:nvSpPr>
              <p:cNvPr id="21" name="椭圆 20"/>
              <p:cNvSpPr/>
              <p:nvPr/>
            </p:nvSpPr>
            <p:spPr>
              <a:xfrm>
                <a:off x="1305024" y="2212886"/>
                <a:ext cx="738455" cy="785610"/>
              </a:xfrm>
              <a:prstGeom prst="ellipse">
                <a:avLst/>
              </a:prstGeom>
              <a:solidFill>
                <a:srgbClr val="A6A6A6"/>
              </a:solidFill>
              <a:ln>
                <a:noFill/>
              </a:ln>
              <a:effectLst>
                <a:innerShdw blurRad="25400">
                  <a:schemeClr val="tx1">
                    <a:lumMod val="75000"/>
                    <a:lumOff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cxnSp>
          <p:nvCxnSpPr>
            <p:cNvPr id="38" name="肘形连接符 46"/>
            <p:cNvCxnSpPr/>
            <p:nvPr/>
          </p:nvCxnSpPr>
          <p:spPr>
            <a:xfrm rot="16200000" flipH="1">
              <a:off x="8897582" y="2974283"/>
              <a:ext cx="493562" cy="468865"/>
            </a:xfrm>
            <a:prstGeom prst="curvedConnector3">
              <a:avLst>
                <a:gd name="adj1" fmla="val 63047"/>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grpSp>
      <p:sp>
        <p:nvSpPr>
          <p:cNvPr id="9238" name="文本框 89"/>
          <p:cNvSpPr txBox="1"/>
          <p:nvPr/>
        </p:nvSpPr>
        <p:spPr>
          <a:xfrm>
            <a:off x="6407468" y="3275013"/>
            <a:ext cx="1531937" cy="306387"/>
          </a:xfrm>
          <a:prstGeom prst="rect">
            <a:avLst/>
          </a:prstGeom>
          <a:noFill/>
          <a:ln w="9525">
            <a:noFill/>
          </a:ln>
        </p:spPr>
        <p:txBody>
          <a:bodyPr wrap="square" anchor="t">
            <a:spAutoFit/>
          </a:bodyPr>
          <a:p>
            <a:pPr algn="ctr"/>
            <a:r>
              <a:rPr lang="zh-CN" altLang="en-US" sz="1400" b="1" dirty="0">
                <a:solidFill>
                  <a:schemeClr val="tx2"/>
                </a:solidFill>
                <a:latin typeface="微软雅黑" panose="020B0503020204020204" pitchFamily="34" charset="-122"/>
                <a:ea typeface="微软雅黑" panose="020B0503020204020204" pitchFamily="34" charset="-122"/>
              </a:rPr>
              <a:t>导航</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9240" name="文本框 101"/>
          <p:cNvSpPr txBox="1"/>
          <p:nvPr/>
        </p:nvSpPr>
        <p:spPr>
          <a:xfrm>
            <a:off x="6625908" y="3763328"/>
            <a:ext cx="1520825" cy="1600200"/>
          </a:xfrm>
          <a:prstGeom prst="rect">
            <a:avLst/>
          </a:prstGeom>
          <a:noFill/>
          <a:ln w="9525">
            <a:noFill/>
          </a:ln>
        </p:spPr>
        <p:txBody>
          <a:bodyPr wrap="square" anchor="t">
            <a:spAutoFit/>
          </a:bodyPr>
          <a:p>
            <a:endParaRPr lang="zh-CN" altLang="zh-CN" sz="1400" b="1" dirty="0">
              <a:solidFill>
                <a:srgbClr val="FFFF00"/>
              </a:solidFill>
              <a:latin typeface="微软雅黑" panose="020B0503020204020204" pitchFamily="34" charset="-122"/>
              <a:ea typeface="微软雅黑" panose="020B0503020204020204" pitchFamily="34" charset="-122"/>
            </a:endParaRPr>
          </a:p>
          <a:p>
            <a:r>
              <a:rPr lang="zh-CN" altLang="zh-CN" sz="1400" b="1" dirty="0">
                <a:solidFill>
                  <a:schemeClr val="tx2"/>
                </a:solidFill>
                <a:latin typeface="微软雅黑" panose="020B0503020204020204" pitchFamily="34" charset="-122"/>
                <a:ea typeface="微软雅黑" panose="020B0503020204020204" pitchFamily="34" charset="-122"/>
              </a:rPr>
              <a:t>Pager</a:t>
            </a:r>
            <a:endParaRPr lang="zh-CN" altLang="zh-CN" sz="1400" b="1" dirty="0">
              <a:solidFill>
                <a:schemeClr val="tx2"/>
              </a:solidFill>
              <a:latin typeface="微软雅黑" panose="020B0503020204020204" pitchFamily="34" charset="-122"/>
              <a:ea typeface="微软雅黑" panose="020B0503020204020204" pitchFamily="34" charset="-122"/>
            </a:endParaRPr>
          </a:p>
          <a:p>
            <a:r>
              <a:rPr lang="zh-CN" altLang="zh-CN" sz="1400" b="1" dirty="0">
                <a:solidFill>
                  <a:schemeClr val="tx2"/>
                </a:solidFill>
                <a:latin typeface="微软雅黑" panose="020B0503020204020204" pitchFamily="34" charset="-122"/>
                <a:ea typeface="微软雅黑" panose="020B0503020204020204" pitchFamily="34" charset="-122"/>
              </a:rPr>
              <a:t>NavBar</a:t>
            </a:r>
            <a:endParaRPr lang="zh-CN" altLang="zh-CN" sz="1400" b="1" dirty="0">
              <a:solidFill>
                <a:schemeClr val="tx2"/>
              </a:solidFill>
              <a:latin typeface="微软雅黑" panose="020B0503020204020204" pitchFamily="34" charset="-122"/>
              <a:ea typeface="微软雅黑" panose="020B0503020204020204" pitchFamily="34" charset="-122"/>
            </a:endParaRPr>
          </a:p>
          <a:p>
            <a:r>
              <a:rPr lang="zh-CN" altLang="zh-CN" sz="1400" b="1" dirty="0">
                <a:solidFill>
                  <a:schemeClr val="tx2"/>
                </a:solidFill>
                <a:latin typeface="微软雅黑" panose="020B0503020204020204" pitchFamily="34" charset="-122"/>
                <a:ea typeface="微软雅黑" panose="020B0503020204020204" pitchFamily="34" charset="-122"/>
              </a:rPr>
              <a:t>Tree</a:t>
            </a:r>
            <a:endParaRPr lang="zh-CN" altLang="zh-CN" sz="1400" b="1" dirty="0">
              <a:solidFill>
                <a:schemeClr val="tx2"/>
              </a:solidFill>
              <a:latin typeface="微软雅黑" panose="020B0503020204020204" pitchFamily="34" charset="-122"/>
              <a:ea typeface="微软雅黑" panose="020B0503020204020204" pitchFamily="34" charset="-122"/>
            </a:endParaRPr>
          </a:p>
          <a:p>
            <a:r>
              <a:rPr lang="zh-CN" altLang="zh-CN" sz="1400" b="1" dirty="0">
                <a:solidFill>
                  <a:schemeClr val="tx2"/>
                </a:solidFill>
                <a:latin typeface="微软雅黑" panose="020B0503020204020204" pitchFamily="34" charset="-122"/>
                <a:ea typeface="微软雅黑" panose="020B0503020204020204" pitchFamily="34" charset="-122"/>
              </a:rPr>
              <a:t>Tabs</a:t>
            </a:r>
            <a:endParaRPr lang="zh-CN" altLang="zh-CN" sz="1400" b="1" dirty="0">
              <a:solidFill>
                <a:schemeClr val="tx2"/>
              </a:solidFill>
              <a:latin typeface="微软雅黑" panose="020B0503020204020204" pitchFamily="34" charset="-122"/>
              <a:ea typeface="微软雅黑" panose="020B0503020204020204" pitchFamily="34" charset="-122"/>
            </a:endParaRPr>
          </a:p>
          <a:p>
            <a:r>
              <a:rPr lang="zh-CN" altLang="zh-CN" sz="1400" b="1" dirty="0">
                <a:solidFill>
                  <a:schemeClr val="tx2"/>
                </a:solidFill>
                <a:latin typeface="微软雅黑" panose="020B0503020204020204" pitchFamily="34" charset="-122"/>
                <a:ea typeface="微软雅黑" panose="020B0503020204020204" pitchFamily="34" charset="-122"/>
              </a:rPr>
              <a:t>Menu</a:t>
            </a:r>
            <a:endParaRPr lang="zh-CN" altLang="zh-CN" sz="1400" b="1" dirty="0">
              <a:solidFill>
                <a:schemeClr val="tx2"/>
              </a:solidFill>
              <a:latin typeface="微软雅黑" panose="020B0503020204020204" pitchFamily="34" charset="-122"/>
              <a:ea typeface="微软雅黑" panose="020B0503020204020204" pitchFamily="34" charset="-122"/>
            </a:endParaRPr>
          </a:p>
          <a:p>
            <a:r>
              <a:rPr lang="zh-CN" altLang="zh-CN" sz="1400" b="1" dirty="0">
                <a:solidFill>
                  <a:schemeClr val="tx2"/>
                </a:solidFill>
                <a:latin typeface="微软雅黑" panose="020B0503020204020204" pitchFamily="34" charset="-122"/>
                <a:ea typeface="微软雅黑" panose="020B0503020204020204" pitchFamily="34" charset="-122"/>
              </a:rPr>
              <a:t>Toolbar</a:t>
            </a:r>
            <a:endParaRPr lang="zh-CN" altLang="zh-CN" sz="1400" b="1" dirty="0">
              <a:solidFill>
                <a:schemeClr val="tx2"/>
              </a:solidFill>
              <a:latin typeface="微软雅黑" panose="020B0503020204020204" pitchFamily="34" charset="-122"/>
              <a:ea typeface="微软雅黑" panose="020B0503020204020204" pitchFamily="34" charset="-122"/>
            </a:endParaRPr>
          </a:p>
        </p:txBody>
      </p:sp>
      <p:grpSp>
        <p:nvGrpSpPr>
          <p:cNvPr id="9220" name="组合 93"/>
          <p:cNvGrpSpPr/>
          <p:nvPr/>
        </p:nvGrpSpPr>
        <p:grpSpPr>
          <a:xfrm>
            <a:off x="7539355" y="5046345"/>
            <a:ext cx="917575" cy="1433513"/>
            <a:chOff x="8021967" y="3455940"/>
            <a:chExt cx="917568" cy="1434740"/>
          </a:xfrm>
        </p:grpSpPr>
        <p:sp>
          <p:nvSpPr>
            <p:cNvPr id="26" name="椭圆 25"/>
            <p:cNvSpPr/>
            <p:nvPr/>
          </p:nvSpPr>
          <p:spPr>
            <a:xfrm>
              <a:off x="8021967" y="3455940"/>
              <a:ext cx="208383" cy="216813"/>
            </a:xfrm>
            <a:prstGeom prst="ellipse">
              <a:avLst/>
            </a:prstGeom>
            <a:solidFill>
              <a:schemeClr val="bg1"/>
            </a:solidFill>
            <a:ln w="57150">
              <a:solidFill>
                <a:srgbClr val="DD5E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28" name="组合 27"/>
            <p:cNvGrpSpPr/>
            <p:nvPr/>
          </p:nvGrpSpPr>
          <p:grpSpPr>
            <a:xfrm>
              <a:off x="8210190" y="4151016"/>
              <a:ext cx="729345" cy="739664"/>
              <a:chOff x="1210613" y="2107574"/>
              <a:chExt cx="927279" cy="983356"/>
            </a:xfrm>
          </p:grpSpPr>
          <p:sp>
            <p:nvSpPr>
              <p:cNvPr id="36" name="椭圆 35"/>
              <p:cNvSpPr/>
              <p:nvPr/>
            </p:nvSpPr>
            <p:spPr>
              <a:xfrm>
                <a:off x="1210613" y="2107574"/>
                <a:ext cx="927279" cy="983356"/>
              </a:xfrm>
              <a:prstGeom prst="ellipse">
                <a:avLst/>
              </a:prstGeom>
              <a:gradFill flip="none" rotWithShape="1">
                <a:gsLst>
                  <a:gs pos="30000">
                    <a:srgbClr val="C6C6C6"/>
                  </a:gs>
                  <a:gs pos="0">
                    <a:schemeClr val="bg1">
                      <a:lumMod val="75000"/>
                    </a:schemeClr>
                  </a:gs>
                  <a:gs pos="61000">
                    <a:srgbClr val="EEEEEE"/>
                  </a:gs>
                  <a:gs pos="100000">
                    <a:schemeClr val="bg1">
                      <a:tint val="23500"/>
                      <a:satMod val="160000"/>
                      <a:lumMod val="96000"/>
                    </a:schemeClr>
                  </a:gs>
                </a:gsLst>
                <a:lin ang="7800000" scaled="0"/>
                <a:tileRect/>
              </a:gradFill>
              <a:ln w="12700"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381000" dist="1778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fontAlgn="base"/>
                <a:endParaRPr lang="zh-CN" altLang="en-US" strike="noStrike" noProof="1" dirty="0"/>
              </a:p>
            </p:txBody>
          </p:sp>
          <p:sp>
            <p:nvSpPr>
              <p:cNvPr id="37" name="椭圆 36"/>
              <p:cNvSpPr/>
              <p:nvPr/>
            </p:nvSpPr>
            <p:spPr>
              <a:xfrm>
                <a:off x="1305024" y="2212886"/>
                <a:ext cx="738455" cy="785610"/>
              </a:xfrm>
              <a:prstGeom prst="ellipse">
                <a:avLst/>
              </a:prstGeom>
              <a:solidFill>
                <a:srgbClr val="E8584B"/>
              </a:solidFill>
              <a:ln>
                <a:noFill/>
              </a:ln>
              <a:effectLst>
                <a:innerShdw blurRad="25400">
                  <a:srgbClr val="C0000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cxnSp>
          <p:nvCxnSpPr>
            <p:cNvPr id="40" name="肘形连接符 46"/>
            <p:cNvCxnSpPr/>
            <p:nvPr/>
          </p:nvCxnSpPr>
          <p:spPr>
            <a:xfrm rot="16200000" flipV="1">
              <a:off x="8065628" y="3736518"/>
              <a:ext cx="589229" cy="395189"/>
            </a:xfrm>
            <a:prstGeom prst="curvedConnector3">
              <a:avLst>
                <a:gd name="adj1" fmla="val 50000"/>
              </a:avLst>
            </a:prstGeom>
            <a:ln w="38100">
              <a:solidFill>
                <a:srgbClr val="E8584B"/>
              </a:solidFill>
            </a:ln>
          </p:spPr>
          <p:style>
            <a:lnRef idx="1">
              <a:schemeClr val="accent1"/>
            </a:lnRef>
            <a:fillRef idx="0">
              <a:schemeClr val="accent1"/>
            </a:fillRef>
            <a:effectRef idx="0">
              <a:schemeClr val="accent1"/>
            </a:effectRef>
            <a:fontRef idx="minor">
              <a:schemeClr val="tx1"/>
            </a:fontRef>
          </p:style>
        </p:cxnSp>
      </p:grpSp>
      <p:sp>
        <p:nvSpPr>
          <p:cNvPr id="9236" name="文本框 84"/>
          <p:cNvSpPr txBox="1"/>
          <p:nvPr/>
        </p:nvSpPr>
        <p:spPr>
          <a:xfrm>
            <a:off x="7463473" y="5956935"/>
            <a:ext cx="1533525" cy="306388"/>
          </a:xfrm>
          <a:prstGeom prst="rect">
            <a:avLst/>
          </a:prstGeom>
          <a:noFill/>
          <a:ln w="9525">
            <a:noFill/>
          </a:ln>
        </p:spPr>
        <p:txBody>
          <a:bodyPr wrap="square" anchor="t">
            <a:spAutoFit/>
          </a:bodyPr>
          <a:p>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列表</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241" name="文本框 102"/>
          <p:cNvSpPr txBox="1"/>
          <p:nvPr/>
        </p:nvSpPr>
        <p:spPr>
          <a:xfrm>
            <a:off x="7709535" y="4788535"/>
            <a:ext cx="1531938" cy="1168400"/>
          </a:xfrm>
          <a:prstGeom prst="rect">
            <a:avLst/>
          </a:prstGeom>
          <a:noFill/>
          <a:ln w="9525">
            <a:noFill/>
          </a:ln>
        </p:spPr>
        <p:txBody>
          <a:bodyPr wrap="square" anchor="t">
            <a:spAutoFit/>
          </a:bodyPr>
          <a:p>
            <a:pPr algn="r"/>
            <a:endParaRPr lang="zh-CN" altLang="zh-CN" sz="1400" b="1" dirty="0">
              <a:solidFill>
                <a:srgbClr val="FFFF00"/>
              </a:solidFill>
              <a:latin typeface="微软雅黑" panose="020B0503020204020204" pitchFamily="34" charset="-122"/>
              <a:ea typeface="微软雅黑" panose="020B0503020204020204" pitchFamily="34" charset="-122"/>
            </a:endParaRPr>
          </a:p>
          <a:p>
            <a:pPr algn="r"/>
            <a:endParaRPr lang="zh-CN" altLang="zh-CN" sz="1400" b="1" dirty="0">
              <a:solidFill>
                <a:srgbClr val="FFFF00"/>
              </a:solidFill>
              <a:latin typeface="微软雅黑" panose="020B0503020204020204" pitchFamily="34" charset="-122"/>
              <a:ea typeface="微软雅黑" panose="020B0503020204020204" pitchFamily="34" charset="-122"/>
            </a:endParaRPr>
          </a:p>
          <a:p>
            <a:pPr algn="r"/>
            <a:r>
              <a:rPr lang="zh-CN" altLang="zh-CN" sz="1400" b="1" dirty="0">
                <a:solidFill>
                  <a:srgbClr val="FFFF00"/>
                </a:solidFill>
                <a:latin typeface="微软雅黑" panose="020B0503020204020204" pitchFamily="34" charset="-122"/>
                <a:ea typeface="微软雅黑" panose="020B0503020204020204" pitchFamily="34" charset="-122"/>
              </a:rPr>
              <a:t>DataGrid</a:t>
            </a:r>
            <a:endParaRPr lang="zh-CN" altLang="zh-CN" sz="1400" b="1" dirty="0">
              <a:solidFill>
                <a:srgbClr val="FFFF00"/>
              </a:solidFill>
              <a:latin typeface="微软雅黑" panose="020B0503020204020204" pitchFamily="34" charset="-122"/>
              <a:ea typeface="微软雅黑" panose="020B0503020204020204" pitchFamily="34" charset="-122"/>
            </a:endParaRPr>
          </a:p>
          <a:p>
            <a:pPr algn="r"/>
            <a:r>
              <a:rPr lang="zh-CN" altLang="zh-CN" sz="1400" b="1" dirty="0">
                <a:solidFill>
                  <a:srgbClr val="FFFF00"/>
                </a:solidFill>
                <a:latin typeface="微软雅黑" panose="020B0503020204020204" pitchFamily="34" charset="-122"/>
                <a:ea typeface="微软雅黑" panose="020B0503020204020204" pitchFamily="34" charset="-122"/>
              </a:rPr>
              <a:t>Tree</a:t>
            </a:r>
            <a:endParaRPr lang="zh-CN" altLang="zh-CN" sz="1400" b="1" dirty="0">
              <a:solidFill>
                <a:srgbClr val="FFFF00"/>
              </a:solidFill>
              <a:latin typeface="微软雅黑" panose="020B0503020204020204" pitchFamily="34" charset="-122"/>
              <a:ea typeface="微软雅黑" panose="020B0503020204020204" pitchFamily="34" charset="-122"/>
            </a:endParaRPr>
          </a:p>
          <a:p>
            <a:pPr algn="r"/>
            <a:r>
              <a:rPr lang="zh-CN" altLang="zh-CN" sz="1400" b="1" dirty="0">
                <a:solidFill>
                  <a:srgbClr val="FFFF00"/>
                </a:solidFill>
                <a:latin typeface="微软雅黑" panose="020B0503020204020204" pitchFamily="34" charset="-122"/>
                <a:ea typeface="微软雅黑" panose="020B0503020204020204" pitchFamily="34" charset="-122"/>
              </a:rPr>
              <a:t>TreeGrid</a:t>
            </a:r>
            <a:endParaRPr lang="zh-CN" altLang="zh-CN" sz="1400" b="1" dirty="0">
              <a:solidFill>
                <a:srgbClr val="FFFF00"/>
              </a:solidFill>
              <a:latin typeface="微软雅黑" panose="020B0503020204020204" pitchFamily="34" charset="-122"/>
              <a:ea typeface="微软雅黑" panose="020B0503020204020204" pitchFamily="34" charset="-122"/>
            </a:endParaRPr>
          </a:p>
        </p:txBody>
      </p:sp>
      <p:sp>
        <p:nvSpPr>
          <p:cNvPr id="55" name="任意多边形 54"/>
          <p:cNvSpPr/>
          <p:nvPr/>
        </p:nvSpPr>
        <p:spPr>
          <a:xfrm>
            <a:off x="999080" y="2146341"/>
            <a:ext cx="3514793" cy="4464471"/>
          </a:xfrm>
          <a:custGeom>
            <a:avLst/>
            <a:gdLst/>
            <a:ahLst/>
            <a:cxnLst/>
            <a:rect l="l" t="t" r="r" b="b"/>
            <a:pathLst>
              <a:path w="3514793" h="4464471">
                <a:moveTo>
                  <a:pt x="1782224" y="1139730"/>
                </a:moveTo>
                <a:cubicBezTo>
                  <a:pt x="1555984" y="1139730"/>
                  <a:pt x="1386067" y="1203823"/>
                  <a:pt x="1272472" y="1332008"/>
                </a:cubicBezTo>
                <a:cubicBezTo>
                  <a:pt x="1158877" y="1460194"/>
                  <a:pt x="1101083" y="1648849"/>
                  <a:pt x="1099089" y="1897972"/>
                </a:cubicBezTo>
                <a:lnTo>
                  <a:pt x="1219441" y="1897972"/>
                </a:lnTo>
                <a:cubicBezTo>
                  <a:pt x="1219441" y="1786593"/>
                  <a:pt x="1229854" y="1693524"/>
                  <a:pt x="1250680" y="1618765"/>
                </a:cubicBezTo>
                <a:cubicBezTo>
                  <a:pt x="1271506" y="1544005"/>
                  <a:pt x="1304305" y="1480039"/>
                  <a:pt x="1349075" y="1426866"/>
                </a:cubicBezTo>
                <a:cubicBezTo>
                  <a:pt x="1393845" y="1373693"/>
                  <a:pt x="1451861" y="1332103"/>
                  <a:pt x="1523122" y="1302099"/>
                </a:cubicBezTo>
                <a:cubicBezTo>
                  <a:pt x="1594384" y="1272093"/>
                  <a:pt x="1680751" y="1257091"/>
                  <a:pt x="1782224" y="1257091"/>
                </a:cubicBezTo>
                <a:cubicBezTo>
                  <a:pt x="1857837" y="1257091"/>
                  <a:pt x="1928980" y="1267093"/>
                  <a:pt x="1995653" y="1287096"/>
                </a:cubicBezTo>
                <a:cubicBezTo>
                  <a:pt x="2062325" y="1307099"/>
                  <a:pt x="2118830" y="1336107"/>
                  <a:pt x="2165166" y="1374120"/>
                </a:cubicBezTo>
                <a:cubicBezTo>
                  <a:pt x="2211503" y="1412133"/>
                  <a:pt x="2248091" y="1459395"/>
                  <a:pt x="2274931" y="1515907"/>
                </a:cubicBezTo>
                <a:cubicBezTo>
                  <a:pt x="2301771" y="1572420"/>
                  <a:pt x="2315191" y="1637977"/>
                  <a:pt x="2315191" y="1712577"/>
                </a:cubicBezTo>
                <a:cubicBezTo>
                  <a:pt x="2315191" y="1787811"/>
                  <a:pt x="2298527" y="1858290"/>
                  <a:pt x="2265199" y="1924013"/>
                </a:cubicBezTo>
                <a:cubicBezTo>
                  <a:pt x="2231870" y="1989735"/>
                  <a:pt x="2187077" y="2052190"/>
                  <a:pt x="2130817" y="2111377"/>
                </a:cubicBezTo>
                <a:cubicBezTo>
                  <a:pt x="2074558" y="2170564"/>
                  <a:pt x="2009634" y="2228002"/>
                  <a:pt x="1936046" y="2283692"/>
                </a:cubicBezTo>
                <a:cubicBezTo>
                  <a:pt x="1862458" y="2339382"/>
                  <a:pt x="1784170" y="2397152"/>
                  <a:pt x="1701182" y="2457004"/>
                </a:cubicBezTo>
                <a:cubicBezTo>
                  <a:pt x="1633892" y="2502296"/>
                  <a:pt x="1561823" y="2552399"/>
                  <a:pt x="1484975" y="2607313"/>
                </a:cubicBezTo>
                <a:cubicBezTo>
                  <a:pt x="1408127" y="2662227"/>
                  <a:pt x="1337720" y="2721137"/>
                  <a:pt x="1273754" y="2784043"/>
                </a:cubicBezTo>
                <a:cubicBezTo>
                  <a:pt x="1209787" y="2846949"/>
                  <a:pt x="1158220" y="2914540"/>
                  <a:pt x="1119053" y="2986814"/>
                </a:cubicBezTo>
                <a:cubicBezTo>
                  <a:pt x="1079885" y="3059089"/>
                  <a:pt x="1061519" y="3150203"/>
                  <a:pt x="1063956" y="3260158"/>
                </a:cubicBezTo>
                <a:lnTo>
                  <a:pt x="2489239" y="3260158"/>
                </a:lnTo>
                <a:lnTo>
                  <a:pt x="2489239" y="3142797"/>
                </a:lnTo>
                <a:lnTo>
                  <a:pt x="1183691" y="3142797"/>
                </a:lnTo>
                <a:cubicBezTo>
                  <a:pt x="1190718" y="3082122"/>
                  <a:pt x="1225012" y="3016273"/>
                  <a:pt x="1286572" y="2945249"/>
                </a:cubicBezTo>
                <a:cubicBezTo>
                  <a:pt x="1348133" y="2874224"/>
                  <a:pt x="1425298" y="2803675"/>
                  <a:pt x="1518066" y="2733600"/>
                </a:cubicBezTo>
                <a:cubicBezTo>
                  <a:pt x="1610835" y="2663525"/>
                  <a:pt x="1710091" y="2593078"/>
                  <a:pt x="1815837" y="2522260"/>
                </a:cubicBezTo>
                <a:cubicBezTo>
                  <a:pt x="1921582" y="2451441"/>
                  <a:pt x="2020119" y="2375883"/>
                  <a:pt x="2111447" y="2295585"/>
                </a:cubicBezTo>
                <a:cubicBezTo>
                  <a:pt x="2202775" y="2215287"/>
                  <a:pt x="2279631" y="2127298"/>
                  <a:pt x="2342015" y="2031617"/>
                </a:cubicBezTo>
                <a:cubicBezTo>
                  <a:pt x="2404399" y="1935937"/>
                  <a:pt x="2435591" y="1829590"/>
                  <a:pt x="2435591" y="1712577"/>
                </a:cubicBezTo>
                <a:cubicBezTo>
                  <a:pt x="2435591" y="1618037"/>
                  <a:pt x="2418270" y="1535088"/>
                  <a:pt x="2383628" y="1463731"/>
                </a:cubicBezTo>
                <a:cubicBezTo>
                  <a:pt x="2348986" y="1392374"/>
                  <a:pt x="2302238" y="1332515"/>
                  <a:pt x="2243383" y="1284152"/>
                </a:cubicBezTo>
                <a:cubicBezTo>
                  <a:pt x="2184529" y="1235790"/>
                  <a:pt x="2115032" y="1199629"/>
                  <a:pt x="2034892" y="1175669"/>
                </a:cubicBezTo>
                <a:cubicBezTo>
                  <a:pt x="1954752" y="1151710"/>
                  <a:pt x="1870529" y="1139730"/>
                  <a:pt x="1782224" y="1139730"/>
                </a:cubicBezTo>
                <a:close/>
                <a:moveTo>
                  <a:pt x="81965" y="0"/>
                </a:moveTo>
                <a:lnTo>
                  <a:pt x="3432828" y="0"/>
                </a:lnTo>
                <a:cubicBezTo>
                  <a:pt x="3478096" y="0"/>
                  <a:pt x="3514793" y="36697"/>
                  <a:pt x="3514793" y="81965"/>
                </a:cubicBezTo>
                <a:lnTo>
                  <a:pt x="3514793" y="4382506"/>
                </a:lnTo>
                <a:cubicBezTo>
                  <a:pt x="3514793" y="4427774"/>
                  <a:pt x="3478096" y="4464471"/>
                  <a:pt x="3432828" y="4464471"/>
                </a:cubicBezTo>
                <a:lnTo>
                  <a:pt x="81965" y="4464471"/>
                </a:lnTo>
                <a:cubicBezTo>
                  <a:pt x="36697" y="4464471"/>
                  <a:pt x="0" y="4427774"/>
                  <a:pt x="0" y="4382506"/>
                </a:cubicBezTo>
                <a:lnTo>
                  <a:pt x="0" y="81965"/>
                </a:lnTo>
                <a:cubicBezTo>
                  <a:pt x="0" y="36697"/>
                  <a:pt x="36697" y="0"/>
                  <a:pt x="81965" y="0"/>
                </a:cubicBezTo>
                <a:close/>
              </a:path>
            </a:pathLst>
          </a:custGeom>
          <a:solidFill>
            <a:srgbClr val="F8C864"/>
          </a:solidFill>
          <a:ln>
            <a:noFill/>
          </a:ln>
          <a:effectLst>
            <a:outerShdw blurRad="368300" dist="101600" dir="10800000" sx="98000" sy="98000" algn="r" rotWithShape="0">
              <a:prstClr val="black">
                <a:alpha val="7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1044575" y="227965"/>
            <a:ext cx="9352915" cy="6402705"/>
          </a:xfrm>
          <a:prstGeom prst="roundRect">
            <a:avLst>
              <a:gd name="adj" fmla="val 1536"/>
            </a:avLst>
          </a:prstGeom>
          <a:solidFill>
            <a:schemeClr val="bg1">
              <a:alpha val="29000"/>
            </a:schemeClr>
          </a:solidFill>
          <a:ln>
            <a:noFill/>
          </a:ln>
          <a:effectLst>
            <a:outerShdw blurRad="292100" dist="38100" sx="102000" sy="102000" algn="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1"/>
          <a:stretch>
            <a:fillRect/>
          </a:stretch>
        </p:blipFill>
        <p:spPr>
          <a:xfrm>
            <a:off x="1044575" y="-27305"/>
            <a:ext cx="9761220" cy="6913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14:ferris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3" descr="chart"/>
          <p:cNvPicPr>
            <a:picLocks noChangeAspect="1"/>
          </p:cNvPicPr>
          <p:nvPr/>
        </p:nvPicPr>
        <p:blipFill>
          <a:blip r:embed="rId1"/>
          <a:stretch>
            <a:fillRect/>
          </a:stretch>
        </p:blipFill>
        <p:spPr>
          <a:xfrm>
            <a:off x="1096010" y="-47625"/>
            <a:ext cx="9754235" cy="6928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60" y="768350"/>
            <a:ext cx="12212320" cy="5553075"/>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6" name="图片 5" descr="Area Distribution"/>
          <p:cNvPicPr>
            <a:picLocks noChangeAspect="1"/>
          </p:cNvPicPr>
          <p:nvPr/>
        </p:nvPicPr>
        <p:blipFill>
          <a:blip r:embed="rId1"/>
          <a:stretch>
            <a:fillRect/>
          </a:stretch>
        </p:blipFill>
        <p:spPr>
          <a:xfrm>
            <a:off x="227965" y="1298575"/>
            <a:ext cx="6523990" cy="4492625"/>
          </a:xfrm>
          <a:prstGeom prst="rect">
            <a:avLst/>
          </a:prstGeom>
        </p:spPr>
      </p:pic>
      <p:sp>
        <p:nvSpPr>
          <p:cNvPr id="8" name="文本框 7"/>
          <p:cNvSpPr txBox="1"/>
          <p:nvPr/>
        </p:nvSpPr>
        <p:spPr>
          <a:xfrm>
            <a:off x="6957695" y="1298575"/>
            <a:ext cx="4709795" cy="4492625"/>
          </a:xfrm>
          <a:prstGeom prst="rect">
            <a:avLst/>
          </a:prstGeom>
          <a:noFill/>
        </p:spPr>
        <p:txBody>
          <a:bodyPr wrap="square" rtlCol="0">
            <a:spAutoFit/>
          </a:bodyPr>
          <a:p>
            <a:r>
              <a:rPr lang="zh-CN" altLang="en-US" sz="2200" b="1">
                <a:solidFill>
                  <a:schemeClr val="accent2">
                    <a:lumMod val="50000"/>
                  </a:schemeClr>
                </a:solidFill>
              </a:rPr>
              <a:t>该展示了北京市各地铁线周围二手房出售数量的分布情况，将各地铁线路用不同的颜色鲜明直观的表示了出来，体现出以下几点：</a:t>
            </a:r>
            <a:endParaRPr lang="zh-CN" altLang="en-US" sz="2200" b="1">
              <a:solidFill>
                <a:schemeClr val="accent2">
                  <a:lumMod val="50000"/>
                </a:schemeClr>
              </a:solidFill>
            </a:endParaRPr>
          </a:p>
          <a:p>
            <a:endParaRPr lang="zh-CN" altLang="en-US" sz="2200" b="1">
              <a:solidFill>
                <a:schemeClr val="accent2">
                  <a:lumMod val="50000"/>
                </a:schemeClr>
              </a:solidFill>
            </a:endParaRPr>
          </a:p>
          <a:p>
            <a:r>
              <a:rPr lang="zh-CN" altLang="en-US" sz="2200" b="1">
                <a:solidFill>
                  <a:schemeClr val="accent2">
                    <a:lumMod val="50000"/>
                  </a:schemeClr>
                </a:solidFill>
              </a:rPr>
              <a:t>（1）北京市在售二手房主要分布在4号线,5号线,6号线,7号线,10号线,13号线,14号线东段附近。</a:t>
            </a:r>
            <a:endParaRPr lang="zh-CN" altLang="en-US" sz="2200" b="1">
              <a:solidFill>
                <a:schemeClr val="accent2">
                  <a:lumMod val="50000"/>
                </a:schemeClr>
              </a:solidFill>
            </a:endParaRPr>
          </a:p>
          <a:p>
            <a:r>
              <a:rPr lang="zh-CN" altLang="en-US" sz="2200" b="1">
                <a:solidFill>
                  <a:schemeClr val="accent2">
                    <a:lumMod val="50000"/>
                  </a:schemeClr>
                </a:solidFill>
              </a:rPr>
              <a:t>（2）其中10号线附近在售的二手房最多。</a:t>
            </a:r>
            <a:endParaRPr lang="zh-CN" altLang="en-US" sz="2200" b="1">
              <a:solidFill>
                <a:schemeClr val="accent2">
                  <a:lumMod val="50000"/>
                </a:schemeClr>
              </a:solidFill>
            </a:endParaRPr>
          </a:p>
          <a:p>
            <a:r>
              <a:rPr lang="zh-CN" altLang="en-US" sz="2200" b="1">
                <a:solidFill>
                  <a:schemeClr val="accent2">
                    <a:lumMod val="50000"/>
                  </a:schemeClr>
                </a:solidFill>
                <a:sym typeface="+mn-ea"/>
              </a:rPr>
              <a:t>（</a:t>
            </a:r>
            <a:r>
              <a:rPr lang="en-US" altLang="zh-CN" sz="2200" b="1">
                <a:solidFill>
                  <a:schemeClr val="accent2">
                    <a:lumMod val="50000"/>
                  </a:schemeClr>
                </a:solidFill>
                <a:sym typeface="+mn-ea"/>
              </a:rPr>
              <a:t>3</a:t>
            </a:r>
            <a:r>
              <a:rPr lang="zh-CN" altLang="en-US" sz="2200" b="1">
                <a:solidFill>
                  <a:schemeClr val="accent2">
                    <a:lumMod val="50000"/>
                  </a:schemeClr>
                </a:solidFill>
                <a:sym typeface="+mn-ea"/>
              </a:rPr>
              <a:t>）</a:t>
            </a:r>
            <a:r>
              <a:rPr lang="zh-CN" altLang="en-US" sz="2200" b="1">
                <a:solidFill>
                  <a:schemeClr val="accent2">
                    <a:lumMod val="50000"/>
                  </a:schemeClr>
                </a:solidFill>
              </a:rPr>
              <a:t>而14号线西段,16号线,八通线,亦庄线,昌平线,房山线,机场线附近在售的二手房数量极少</a:t>
            </a:r>
            <a:endParaRPr lang="zh-CN" altLang="en-US" sz="2200" b="1">
              <a:solidFill>
                <a:schemeClr val="accent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60" y="768350"/>
            <a:ext cx="12212320" cy="5553075"/>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7" name="图片 6" descr="echarts"/>
          <p:cNvPicPr>
            <a:picLocks noChangeAspect="1"/>
          </p:cNvPicPr>
          <p:nvPr/>
        </p:nvPicPr>
        <p:blipFill>
          <a:blip r:embed="rId1"/>
          <a:stretch>
            <a:fillRect/>
          </a:stretch>
        </p:blipFill>
        <p:spPr>
          <a:xfrm>
            <a:off x="5473065" y="1183005"/>
            <a:ext cx="6531610" cy="4497705"/>
          </a:xfrm>
          <a:prstGeom prst="rect">
            <a:avLst/>
          </a:prstGeom>
        </p:spPr>
      </p:pic>
      <p:sp>
        <p:nvSpPr>
          <p:cNvPr id="8" name="文本框 7"/>
          <p:cNvSpPr txBox="1"/>
          <p:nvPr/>
        </p:nvSpPr>
        <p:spPr>
          <a:xfrm>
            <a:off x="352425" y="1183005"/>
            <a:ext cx="4709795" cy="4492625"/>
          </a:xfrm>
          <a:prstGeom prst="rect">
            <a:avLst/>
          </a:prstGeom>
          <a:noFill/>
        </p:spPr>
        <p:txBody>
          <a:bodyPr wrap="square" rtlCol="0">
            <a:spAutoFit/>
          </a:bodyPr>
          <a:p>
            <a:r>
              <a:rPr lang="zh-CN" altLang="en-US" sz="2200" b="1">
                <a:solidFill>
                  <a:schemeClr val="accent6">
                    <a:lumMod val="50000"/>
                  </a:schemeClr>
                </a:solidFill>
              </a:rPr>
              <a:t>而饼形柱状图展示了北京市地铁线周围二手房售价的最值及均值情况，主要可以概括为以下几点：</a:t>
            </a:r>
            <a:endParaRPr lang="zh-CN" altLang="en-US" sz="2200" b="1">
              <a:solidFill>
                <a:schemeClr val="accent6">
                  <a:lumMod val="50000"/>
                </a:schemeClr>
              </a:solidFill>
            </a:endParaRPr>
          </a:p>
          <a:p>
            <a:endParaRPr lang="zh-CN" altLang="en-US" sz="2200" b="1">
              <a:solidFill>
                <a:schemeClr val="accent6">
                  <a:lumMod val="50000"/>
                </a:schemeClr>
              </a:solidFill>
            </a:endParaRPr>
          </a:p>
          <a:p>
            <a:r>
              <a:rPr lang="zh-CN" altLang="en-US" sz="2200" b="1">
                <a:solidFill>
                  <a:schemeClr val="accent6">
                    <a:lumMod val="50000"/>
                  </a:schemeClr>
                </a:solidFill>
              </a:rPr>
              <a:t>（1）地铁1~16号线及机场线二手房平均售价在7~8万/平米之间。</a:t>
            </a:r>
            <a:endParaRPr lang="zh-CN" altLang="en-US" sz="2200" b="1">
              <a:solidFill>
                <a:schemeClr val="accent6">
                  <a:lumMod val="50000"/>
                </a:schemeClr>
              </a:solidFill>
            </a:endParaRPr>
          </a:p>
          <a:p>
            <a:r>
              <a:rPr lang="zh-CN" altLang="en-US" sz="2200" b="1">
                <a:solidFill>
                  <a:schemeClr val="accent6">
                    <a:lumMod val="50000"/>
                  </a:schemeClr>
                </a:solidFill>
              </a:rPr>
              <a:t>（2）其中2号线附近在售的二手房平均售价最高，大约10万/平米。</a:t>
            </a:r>
            <a:endParaRPr lang="zh-CN" altLang="en-US" sz="2200" b="1">
              <a:solidFill>
                <a:schemeClr val="accent6">
                  <a:lumMod val="50000"/>
                </a:schemeClr>
              </a:solidFill>
            </a:endParaRPr>
          </a:p>
          <a:p>
            <a:r>
              <a:rPr lang="zh-CN" altLang="en-US" sz="2200" b="1">
                <a:solidFill>
                  <a:schemeClr val="accent6">
                    <a:lumMod val="50000"/>
                  </a:schemeClr>
                </a:solidFill>
              </a:rPr>
              <a:t>（3）八通线,亦庄线,昌平线,房山线附近二手房平均售价在4~5万/平米之间。</a:t>
            </a:r>
            <a:endParaRPr lang="zh-CN" altLang="en-US" sz="2200" b="1">
              <a:solidFill>
                <a:schemeClr val="accent6">
                  <a:lumMod val="50000"/>
                </a:schemeClr>
              </a:solidFill>
            </a:endParaRPr>
          </a:p>
          <a:p>
            <a:r>
              <a:rPr lang="zh-CN" altLang="en-US" sz="2200" b="1">
                <a:solidFill>
                  <a:schemeClr val="accent6">
                    <a:lumMod val="50000"/>
                  </a:schemeClr>
                </a:solidFill>
              </a:rPr>
              <a:t>（4）1~13号线二手房最高售价无显著差距。</a:t>
            </a:r>
            <a:endParaRPr lang="zh-CN" altLang="en-US" sz="2200" b="1">
              <a:solidFill>
                <a:schemeClr val="accent6">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14:ferris dir="l"/>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984</Words>
  <Application>WPS 演示</Application>
  <PresentationFormat>自定义</PresentationFormat>
  <Paragraphs>103</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微软雅黑</vt:lpstr>
      <vt:lpstr>MingLiU_HKSCS</vt:lpstr>
      <vt:lpstr>Calibri</vt:lpstr>
      <vt:lpstr>方正超粗黑简体</vt:lpstr>
      <vt:lpstr>Arial Unicode MS</vt:lpstr>
      <vt:lpstr>Calibri Light</vt:lpstr>
      <vt:lpstr>黑体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程泽源</dc:creator>
  <cp:lastModifiedBy>wind*</cp:lastModifiedBy>
  <cp:revision>81</cp:revision>
  <dcterms:created xsi:type="dcterms:W3CDTF">2014-02-21T04:13:00Z</dcterms:created>
  <dcterms:modified xsi:type="dcterms:W3CDTF">2017-11-13T12:17:16Z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