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09" r:id="rId1"/>
  </p:sldMasterIdLst>
  <p:notesMasterIdLst>
    <p:notesMasterId r:id="rId10"/>
  </p:notesMasterIdLst>
  <p:handoutMasterIdLst>
    <p:handoutMasterId r:id="rId11"/>
  </p:handoutMasterIdLst>
  <p:sldIdLst>
    <p:sldId id="282" r:id="rId2"/>
    <p:sldId id="579" r:id="rId3"/>
    <p:sldId id="656" r:id="rId4"/>
    <p:sldId id="661" r:id="rId5"/>
    <p:sldId id="657" r:id="rId6"/>
    <p:sldId id="658" r:id="rId7"/>
    <p:sldId id="659" r:id="rId8"/>
    <p:sldId id="660" r:id="rId9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52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orient="horz" pos="112">
          <p15:clr>
            <a:srgbClr val="A4A3A4"/>
          </p15:clr>
        </p15:guide>
        <p15:guide id="6" orient="horz" pos="3612" userDrawn="1">
          <p15:clr>
            <a:srgbClr val="A4A3A4"/>
          </p15:clr>
        </p15:guide>
        <p15:guide id="7" orient="horz" pos="1680">
          <p15:clr>
            <a:srgbClr val="A4A3A4"/>
          </p15:clr>
        </p15:guide>
        <p15:guide id="8" orient="horz" pos="2478" userDrawn="1">
          <p15:clr>
            <a:srgbClr val="A4A3A4"/>
          </p15:clr>
        </p15:guide>
        <p15:guide id="9" pos="4740">
          <p15:clr>
            <a:srgbClr val="A4A3A4"/>
          </p15:clr>
        </p15:guide>
        <p15:guide id="10" pos="5692">
          <p15:clr>
            <a:srgbClr val="A4A3A4"/>
          </p15:clr>
        </p15:guide>
        <p15:guide id="11" pos="5759">
          <p15:clr>
            <a:srgbClr val="A4A3A4"/>
          </p15:clr>
        </p15:guide>
        <p15:guide id="12" pos="385">
          <p15:clr>
            <a:srgbClr val="A4A3A4"/>
          </p15:clr>
        </p15:guide>
        <p15:guide id="13" pos="3316">
          <p15:clr>
            <a:srgbClr val="A4A3A4"/>
          </p15:clr>
        </p15:guide>
        <p15:guide id="14" pos="3367">
          <p15:clr>
            <a:srgbClr val="A4A3A4"/>
          </p15:clr>
        </p15:guide>
        <p15:guide id="15" pos="1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E"/>
    <a:srgbClr val="F49B00"/>
    <a:srgbClr val="000000"/>
    <a:srgbClr val="5F5F5F"/>
    <a:srgbClr val="FF0000"/>
    <a:srgbClr val="4D4D4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5854" autoAdjust="0"/>
  </p:normalViewPr>
  <p:slideViewPr>
    <p:cSldViewPr>
      <p:cViewPr varScale="1">
        <p:scale>
          <a:sx n="82" d="100"/>
          <a:sy n="82" d="100"/>
        </p:scale>
        <p:origin x="1858" y="58"/>
      </p:cViewPr>
      <p:guideLst>
        <p:guide orient="horz" pos="862"/>
        <p:guide orient="horz" pos="4247"/>
        <p:guide orient="horz" pos="4052"/>
        <p:guide orient="horz" pos="2523"/>
        <p:guide orient="horz" pos="112"/>
        <p:guide orient="horz" pos="3612"/>
        <p:guide orient="horz" pos="1680"/>
        <p:guide orient="horz" pos="2478"/>
        <p:guide pos="4740"/>
        <p:guide pos="5692"/>
        <p:guide pos="5759"/>
        <p:guide pos="385"/>
        <p:guide pos="3316"/>
        <p:guide pos="3367"/>
        <p:guide pos="1928"/>
      </p:guideLst>
    </p:cSldViewPr>
  </p:slideViewPr>
  <p:outlineViewPr>
    <p:cViewPr>
      <p:scale>
        <a:sx n="33" d="100"/>
        <a:sy n="33" d="100"/>
      </p:scale>
      <p:origin x="0" y="19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4C02278B-3E87-46E1-98CF-4B18D07CB25C}" type="datetimeFigureOut">
              <a:rPr lang="de-DE"/>
              <a:pPr>
                <a:defRPr/>
              </a:pPr>
              <a:t>12.03.2024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EF1CD82E-6C22-4C02-AC89-A181116A93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21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80275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DAC977F-DC30-4472-B173-C7B2A5CCBD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8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6AB3E5-BC4D-47C5-B925-5C67354E58AE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EAE2D3B-A383-40FC-8A25-14B8C4733C27}" type="slidenum">
              <a:rPr lang="de-DE" altLang="de-DE"/>
              <a:pPr algn="r"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7B2FDA0-F3FC-4FB7-92AA-BDF9498A343F}" type="slidenum">
              <a:rPr lang="de-DE" altLang="de-DE"/>
              <a:pPr algn="r"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06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7B2FDA0-F3FC-4FB7-92AA-BDF9498A343F}" type="slidenum">
              <a:rPr lang="de-DE" altLang="de-DE"/>
              <a:pPr algn="r">
                <a:spcBef>
                  <a:spcPct val="0"/>
                </a:spcBef>
              </a:pPr>
              <a:t>4</a:t>
            </a:fld>
            <a:endParaRPr lang="de-DE" altLang="de-D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75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7B2FDA0-F3FC-4FB7-92AA-BDF9498A343F}" type="slidenum">
              <a:rPr lang="de-DE" altLang="de-DE"/>
              <a:pPr algn="r">
                <a:spcBef>
                  <a:spcPct val="0"/>
                </a:spcBef>
              </a:pPr>
              <a:t>5</a:t>
            </a:fld>
            <a:endParaRPr lang="de-DE" altLang="de-D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05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7B2FDA0-F3FC-4FB7-92AA-BDF9498A343F}" type="slidenum">
              <a:rPr lang="de-DE" altLang="de-DE"/>
              <a:pPr algn="r"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28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7B2FDA0-F3FC-4FB7-92AA-BDF9498A343F}" type="slidenum">
              <a:rPr lang="de-DE" altLang="de-DE"/>
              <a:pPr algn="r">
                <a:spcBef>
                  <a:spcPct val="0"/>
                </a:spcBef>
              </a:pPr>
              <a:t>7</a:t>
            </a:fld>
            <a:endParaRPr lang="de-DE" altLang="de-D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04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7B2FDA0-F3FC-4FB7-92AA-BDF9498A343F}" type="slidenum">
              <a:rPr lang="de-DE" altLang="de-DE"/>
              <a:pPr algn="r">
                <a:spcBef>
                  <a:spcPct val="0"/>
                </a:spcBef>
              </a:pPr>
              <a:t>8</a:t>
            </a:fld>
            <a:endParaRPr lang="de-DE" altLang="de-D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81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9388" y="179388"/>
            <a:ext cx="8780462" cy="6262687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0" hangingPunct="0">
              <a:defRPr/>
            </a:pPr>
            <a:endParaRPr lang="de-DE" altLang="de-DE">
              <a:solidFill>
                <a:srgbClr val="6F6F6E"/>
              </a:solidFill>
            </a:endParaRPr>
          </a:p>
        </p:txBody>
      </p:sp>
      <p:pic>
        <p:nvPicPr>
          <p:cNvPr id="4" name="Picture 7" descr="mask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938"/>
            <a:ext cx="6223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>
            <a:spLocks noChangeArrowheads="1"/>
          </p:cNvSpPr>
          <p:nvPr userDrawn="1"/>
        </p:nvSpPr>
        <p:spPr bwMode="auto">
          <a:xfrm>
            <a:off x="0" y="6524625"/>
            <a:ext cx="6588125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>
              <a:solidFill>
                <a:srgbClr val="6F6F6E"/>
              </a:solidFill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99592" y="4509120"/>
            <a:ext cx="7291388" cy="11430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7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33375"/>
            <a:ext cx="22923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73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159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4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782673"/>
            <a:ext cx="838604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76956" y="2123564"/>
            <a:ext cx="838604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5"/>
          </p:nvPr>
        </p:nvSpPr>
        <p:spPr>
          <a:xfrm>
            <a:off x="376956" y="2600325"/>
            <a:ext cx="83679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111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ehre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782673"/>
            <a:ext cx="838604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76956" y="2123564"/>
            <a:ext cx="419504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Bildplatzhalter 21"/>
          <p:cNvSpPr>
            <a:spLocks noGrp="1"/>
          </p:cNvSpPr>
          <p:nvPr>
            <p:ph type="pic" sz="quarter" idx="15"/>
          </p:nvPr>
        </p:nvSpPr>
        <p:spPr>
          <a:xfrm>
            <a:off x="405531" y="2564904"/>
            <a:ext cx="4080744" cy="169277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6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4644008" y="2132856"/>
            <a:ext cx="2394844" cy="212481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7" name="Bildplatzhalter 21"/>
          <p:cNvSpPr>
            <a:spLocks noGrp="1"/>
          </p:cNvSpPr>
          <p:nvPr>
            <p:ph type="pic" sz="quarter" idx="18"/>
          </p:nvPr>
        </p:nvSpPr>
        <p:spPr>
          <a:xfrm>
            <a:off x="7198196" y="2564904"/>
            <a:ext cx="1602756" cy="169277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8" name="Bildplatzhalter 21"/>
          <p:cNvSpPr>
            <a:spLocks noGrp="1"/>
          </p:cNvSpPr>
          <p:nvPr>
            <p:ph type="pic" sz="quarter" idx="19"/>
          </p:nvPr>
        </p:nvSpPr>
        <p:spPr>
          <a:xfrm>
            <a:off x="7324725" y="4391024"/>
            <a:ext cx="1476227" cy="194535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9" name="Bildplatzhalter 21"/>
          <p:cNvSpPr>
            <a:spLocks noGrp="1"/>
          </p:cNvSpPr>
          <p:nvPr>
            <p:ph type="pic" sz="quarter" idx="20"/>
          </p:nvPr>
        </p:nvSpPr>
        <p:spPr>
          <a:xfrm>
            <a:off x="4644008" y="4391024"/>
            <a:ext cx="2520280" cy="1918295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0" name="Bildplatzhalter 21"/>
          <p:cNvSpPr>
            <a:spLocks noGrp="1"/>
          </p:cNvSpPr>
          <p:nvPr>
            <p:ph type="pic" sz="quarter" idx="21"/>
          </p:nvPr>
        </p:nvSpPr>
        <p:spPr>
          <a:xfrm>
            <a:off x="2910458" y="4391024"/>
            <a:ext cx="1575817" cy="1918295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Bildplatzhalter 21"/>
          <p:cNvSpPr>
            <a:spLocks noGrp="1"/>
          </p:cNvSpPr>
          <p:nvPr>
            <p:ph type="pic" sz="quarter" idx="22"/>
          </p:nvPr>
        </p:nvSpPr>
        <p:spPr>
          <a:xfrm>
            <a:off x="795908" y="4391024"/>
            <a:ext cx="1956817" cy="163830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4864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90603" y="1782673"/>
            <a:ext cx="424847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4590603" y="2123564"/>
            <a:ext cx="4248472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76956" y="1772816"/>
            <a:ext cx="4051028" cy="46085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591050" y="2780928"/>
            <a:ext cx="4248150" cy="36004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Drittasde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53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links, Text rechts,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1920" y="1782673"/>
            <a:ext cx="381642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51920" y="2123564"/>
            <a:ext cx="381642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52433" y="2780928"/>
            <a:ext cx="4986768" cy="36004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6"/>
          </p:nvPr>
        </p:nvSpPr>
        <p:spPr>
          <a:xfrm rot="763720">
            <a:off x="7740649" y="1628774"/>
            <a:ext cx="1114880" cy="11160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txBody>
          <a:bodyPr wrap="none" lIns="36000" tIns="36000" rIns="36000" bIns="36000" anchor="ctr" anchorCtr="1"/>
          <a:lstStyle>
            <a:lvl1pPr marL="0" indent="0" algn="ctr">
              <a:buNone/>
              <a:defRPr sz="1600"/>
            </a:lvl1pPr>
            <a:lvl2pPr marL="292100" indent="0" algn="ctr">
              <a:buNone/>
              <a:defRPr sz="1600"/>
            </a:lvl2pPr>
            <a:lvl3pPr marL="571500" indent="0" algn="ctr">
              <a:buNone/>
              <a:defRPr sz="1600"/>
            </a:lvl3pPr>
            <a:lvl4pPr marL="863600" indent="0" algn="ctr">
              <a:buNone/>
              <a:defRPr sz="1600"/>
            </a:lvl4pPr>
            <a:lvl5pPr marL="1143000" indent="0" algn="ctr">
              <a:buNone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/>
          </p:nvPr>
        </p:nvSpPr>
        <p:spPr>
          <a:xfrm>
            <a:off x="381000" y="1773238"/>
            <a:ext cx="1495425" cy="1646237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9"/>
          </p:nvPr>
        </p:nvSpPr>
        <p:spPr>
          <a:xfrm>
            <a:off x="2017812" y="1772816"/>
            <a:ext cx="1495425" cy="1646237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20"/>
          </p:nvPr>
        </p:nvSpPr>
        <p:spPr>
          <a:xfrm>
            <a:off x="381000" y="3554388"/>
            <a:ext cx="3133725" cy="1890836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290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, Text rechts,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1920" y="1782673"/>
            <a:ext cx="381642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51920" y="2123564"/>
            <a:ext cx="381642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76956" y="1772816"/>
            <a:ext cx="3252069" cy="46085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52433" y="2780928"/>
            <a:ext cx="4910568" cy="36004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Drittasde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6"/>
          </p:nvPr>
        </p:nvSpPr>
        <p:spPr>
          <a:xfrm rot="763720">
            <a:off x="7740649" y="1628774"/>
            <a:ext cx="1114880" cy="11160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txBody>
          <a:bodyPr wrap="none" lIns="36000" tIns="36000" rIns="36000" bIns="36000" anchor="ctr" anchorCtr="1"/>
          <a:lstStyle>
            <a:lvl1pPr marL="0" indent="0" algn="ctr">
              <a:buNone/>
              <a:defRPr sz="1600"/>
            </a:lvl1pPr>
            <a:lvl2pPr marL="292100" indent="0" algn="ctr">
              <a:buNone/>
              <a:defRPr sz="1600"/>
            </a:lvl2pPr>
            <a:lvl3pPr marL="571500" indent="0" algn="ctr">
              <a:buNone/>
              <a:defRPr sz="1600"/>
            </a:lvl3pPr>
            <a:lvl4pPr marL="863600" indent="0" algn="ctr">
              <a:buNone/>
              <a:defRPr sz="1600"/>
            </a:lvl4pPr>
            <a:lvl5pPr marL="1143000" indent="0" algn="ctr">
              <a:buNone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806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572001" y="2780928"/>
            <a:ext cx="4265838" cy="3600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92100" indent="0">
              <a:buNone/>
              <a:defRPr sz="1600">
                <a:solidFill>
                  <a:schemeClr val="tx1"/>
                </a:solidFill>
              </a:defRPr>
            </a:lvl2pPr>
            <a:lvl3pPr marL="571500" indent="0">
              <a:buNone/>
              <a:defRPr sz="1600">
                <a:solidFill>
                  <a:schemeClr val="tx1"/>
                </a:solidFill>
              </a:defRPr>
            </a:lvl3pPr>
            <a:lvl4pPr marL="863600" indent="0">
              <a:buNone/>
              <a:defRPr sz="1600">
                <a:solidFill>
                  <a:schemeClr val="tx1"/>
                </a:solidFill>
              </a:defRPr>
            </a:lvl4pPr>
            <a:lvl5pPr marL="11430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 err="1"/>
              <a:t>Drittasde</a:t>
            </a:r>
            <a:r>
              <a:rPr lang="de-DE" dirty="0"/>
              <a:t>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82673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1000" y="2123564"/>
            <a:ext cx="83820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81000" y="2780928"/>
            <a:ext cx="4114800" cy="3600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92100" indent="0">
              <a:buNone/>
              <a:defRPr sz="1600">
                <a:solidFill>
                  <a:schemeClr val="tx1"/>
                </a:solidFill>
              </a:defRPr>
            </a:lvl2pPr>
            <a:lvl3pPr marL="571500" indent="0">
              <a:buNone/>
              <a:defRPr sz="1600">
                <a:solidFill>
                  <a:schemeClr val="tx1"/>
                </a:solidFill>
              </a:defRPr>
            </a:lvl3pPr>
            <a:lvl4pPr marL="863600" indent="0">
              <a:buNone/>
              <a:defRPr sz="1600">
                <a:solidFill>
                  <a:schemeClr val="tx1"/>
                </a:solidFill>
              </a:defRPr>
            </a:lvl4pPr>
            <a:lvl5pPr marL="11430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Drittasde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2054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äul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15"/>
          </p:nvPr>
        </p:nvSpPr>
        <p:spPr>
          <a:xfrm>
            <a:off x="381000" y="2636912"/>
            <a:ext cx="8382000" cy="3744416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82673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1000" y="2123564"/>
            <a:ext cx="83820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901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äul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82673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1000" y="2123564"/>
            <a:ext cx="83820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1001" y="2780928"/>
            <a:ext cx="8382000" cy="36004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Drittasde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413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89138"/>
            <a:ext cx="8640763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9388" y="179388"/>
            <a:ext cx="8780462" cy="10795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0" hangingPunct="0">
              <a:defRPr/>
            </a:pPr>
            <a:endParaRPr lang="de-DE" altLang="de-DE">
              <a:solidFill>
                <a:srgbClr val="6F6F6E"/>
              </a:solidFill>
            </a:endParaRPr>
          </a:p>
        </p:txBody>
      </p:sp>
      <p:pic>
        <p:nvPicPr>
          <p:cNvPr id="1028" name="Picture 7" descr="mask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275"/>
            <a:ext cx="6223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/>
          <p:cNvSpPr>
            <a:spLocks noChangeArrowheads="1"/>
          </p:cNvSpPr>
          <p:nvPr/>
        </p:nvSpPr>
        <p:spPr bwMode="auto">
          <a:xfrm>
            <a:off x="34925" y="6475945"/>
            <a:ext cx="4249043" cy="3719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08000" tIns="108000" rIns="108000" bIns="108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rgbClr val="6F6F6E"/>
                </a:solidFill>
              </a:rPr>
              <a:t>© THRO</a:t>
            </a:r>
            <a:r>
              <a:rPr lang="de-DE" altLang="de-DE" sz="1000" baseline="0" dirty="0">
                <a:solidFill>
                  <a:srgbClr val="6F6F6E"/>
                </a:solidFill>
              </a:rPr>
              <a:t> | </a:t>
            </a:r>
            <a:r>
              <a:rPr lang="de-DE" altLang="de-DE" sz="1000" dirty="0">
                <a:solidFill>
                  <a:srgbClr val="6F6F6E"/>
                </a:solidFill>
              </a:rPr>
              <a:t>Zentrale Studienberatung</a:t>
            </a:r>
            <a:r>
              <a:rPr lang="de-DE" altLang="de-DE" sz="1000" baseline="0" dirty="0">
                <a:solidFill>
                  <a:srgbClr val="6F6F6E"/>
                </a:solidFill>
              </a:rPr>
              <a:t> | </a:t>
            </a:r>
            <a:fld id="{C9B691BA-AE62-49E2-B51C-5EA8CA1326EF}" type="datetime4">
              <a:rPr lang="de-DE" altLang="de-DE" sz="1000" smtClean="0">
                <a:solidFill>
                  <a:srgbClr val="6F6F6E"/>
                </a:solidFill>
              </a:rPr>
              <a:pPr>
                <a:defRPr/>
              </a:pPr>
              <a:t>12. März 2024</a:t>
            </a:fld>
            <a:r>
              <a:rPr lang="de-DE" altLang="de-DE" sz="1000" baseline="0" dirty="0">
                <a:solidFill>
                  <a:srgbClr val="6F6F6E"/>
                </a:solidFill>
              </a:rPr>
              <a:t> |</a:t>
            </a:r>
            <a:r>
              <a:rPr lang="de-DE" altLang="de-DE" sz="1000" dirty="0">
                <a:solidFill>
                  <a:srgbClr val="6F6F6E"/>
                </a:solidFill>
              </a:rPr>
              <a:t> Seite </a:t>
            </a:r>
            <a:fld id="{50AA3EC5-1B3C-4295-AE04-BD85814F56CF}" type="slidenum">
              <a:rPr lang="de-DE" altLang="de-DE" sz="1000" smtClean="0">
                <a:solidFill>
                  <a:srgbClr val="6F6F6E"/>
                </a:solidFill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6F6F6E"/>
              </a:solidFill>
            </a:endParaRPr>
          </a:p>
        </p:txBody>
      </p:sp>
      <p:pic>
        <p:nvPicPr>
          <p:cNvPr id="7" name="Grafik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69318"/>
            <a:ext cx="22923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85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6" r:id="rId10"/>
    <p:sldLayoutId id="214748478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18" charset="0"/>
        <a:buChar char="•"/>
        <a:defRPr sz="1400">
          <a:solidFill>
            <a:schemeClr val="bg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18" charset="0"/>
        <a:buChar char="•"/>
        <a:defRPr sz="1400">
          <a:solidFill>
            <a:schemeClr val="bg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18" charset="0"/>
        <a:buChar char="•"/>
        <a:defRPr sz="1400">
          <a:solidFill>
            <a:schemeClr val="bg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18" charset="0"/>
        <a:buChar char="•"/>
        <a:defRPr sz="1400">
          <a:solidFill>
            <a:schemeClr val="bg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18" charset="0"/>
        <a:buChar char="•"/>
        <a:defRPr sz="1400">
          <a:solidFill>
            <a:schemeClr val="bg1"/>
          </a:solidFill>
          <a:latin typeface="+mn-lt"/>
          <a:ea typeface="+mn-ea"/>
        </a:defRPr>
      </a:lvl5pPr>
      <a:lvl6pPr marL="17018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5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5123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altLang="de-DE"/>
          </a:p>
        </p:txBody>
      </p:sp>
      <p:pic>
        <p:nvPicPr>
          <p:cNvPr id="5124" name="Picture 2" descr="einstie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8780462" cy="62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181100" y="2133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</a:pPr>
            <a:r>
              <a:rPr lang="de-DE" altLang="de-DE" sz="3800" b="1"/>
              <a:t> 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181100" y="2857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</a:pPr>
            <a:r>
              <a:rPr lang="de-DE" altLang="de-DE" sz="3800" b="1"/>
              <a:t> </a:t>
            </a:r>
          </a:p>
        </p:txBody>
      </p:sp>
      <p:pic>
        <p:nvPicPr>
          <p:cNvPr id="5127" name="Picture 5" descr="mask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938"/>
            <a:ext cx="6223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33375"/>
            <a:ext cx="22923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51000" y="5238750"/>
            <a:ext cx="6808788" cy="854075"/>
          </a:xfrm>
        </p:spPr>
        <p:txBody>
          <a:bodyPr/>
          <a:lstStyle/>
          <a:p>
            <a:pPr marL="0" indent="0" eaLnBrk="1" hangingPunct="1">
              <a:lnSpc>
                <a:spcPts val="2200"/>
              </a:lnSpc>
              <a:buNone/>
            </a:pPr>
            <a:r>
              <a:rPr lang="en-GB" altLang="de-DE" sz="1800" b="1" dirty="0">
                <a:solidFill>
                  <a:srgbClr val="F8F8F8"/>
                </a:solidFill>
              </a:rPr>
              <a:t> Degree starter </a:t>
            </a:r>
            <a:r>
              <a:rPr lang="en-GB" altLang="de-DE" sz="1800" b="1">
                <a:solidFill>
                  <a:srgbClr val="F8F8F8"/>
                </a:solidFill>
              </a:rPr>
              <a:t>programme summer semester 2024</a:t>
            </a:r>
            <a:endParaRPr lang="en-GB" altLang="de-DE" sz="1800" b="1" dirty="0">
              <a:solidFill>
                <a:srgbClr val="F8F8F8"/>
              </a:solidFill>
            </a:endParaRPr>
          </a:p>
          <a:p>
            <a:pPr marL="0" indent="0" eaLnBrk="1" hangingPunct="1">
              <a:lnSpc>
                <a:spcPts val="2200"/>
              </a:lnSpc>
              <a:buFont typeface="Times" pitchFamily="18" charset="0"/>
              <a:buNone/>
            </a:pPr>
            <a:r>
              <a:rPr lang="de-DE" altLang="de-DE" sz="1800" b="1" dirty="0">
                <a:solidFill>
                  <a:srgbClr val="F8F8F8"/>
                </a:solidFill>
              </a:rPr>
              <a:t>„Personal </a:t>
            </a:r>
            <a:r>
              <a:rPr lang="de-DE" altLang="de-DE" sz="1800" b="1" dirty="0" err="1">
                <a:solidFill>
                  <a:srgbClr val="F8F8F8"/>
                </a:solidFill>
              </a:rPr>
              <a:t>responsibility</a:t>
            </a:r>
            <a:r>
              <a:rPr lang="de-DE" altLang="de-DE" sz="1800" b="1" dirty="0">
                <a:solidFill>
                  <a:srgbClr val="F8F8F8"/>
                </a:solidFill>
              </a:rPr>
              <a:t> in </a:t>
            </a:r>
            <a:r>
              <a:rPr lang="de-DE" altLang="de-DE" sz="1800" b="1" dirty="0" err="1">
                <a:solidFill>
                  <a:srgbClr val="F8F8F8"/>
                </a:solidFill>
              </a:rPr>
              <a:t>your</a:t>
            </a:r>
            <a:r>
              <a:rPr lang="de-DE" altLang="de-DE" sz="1800" b="1" dirty="0">
                <a:solidFill>
                  <a:srgbClr val="F8F8F8"/>
                </a:solidFill>
              </a:rPr>
              <a:t> </a:t>
            </a:r>
            <a:r>
              <a:rPr lang="de-DE" altLang="de-DE" sz="1800" b="1" dirty="0" err="1">
                <a:solidFill>
                  <a:srgbClr val="F8F8F8"/>
                </a:solidFill>
              </a:rPr>
              <a:t>studies</a:t>
            </a:r>
            <a:r>
              <a:rPr lang="de-DE" altLang="de-DE" sz="1800" b="1" dirty="0">
                <a:solidFill>
                  <a:srgbClr val="F8F8F8"/>
                </a:solidFill>
              </a:rPr>
              <a:t>“</a:t>
            </a:r>
          </a:p>
          <a:p>
            <a:pPr marL="0" indent="0" eaLnBrk="1" hangingPunct="1">
              <a:lnSpc>
                <a:spcPts val="2200"/>
              </a:lnSpc>
              <a:buFont typeface="Times" pitchFamily="18" charset="0"/>
              <a:buNone/>
            </a:pPr>
            <a:endParaRPr lang="de-DE" altLang="de-DE" sz="1800" dirty="0">
              <a:solidFill>
                <a:srgbClr val="F8F8F8"/>
              </a:solidFill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181100" y="2857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</a:pPr>
            <a:r>
              <a:rPr lang="de-DE" altLang="de-DE" sz="3800" b="1"/>
              <a:t> </a:t>
            </a: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1649413" y="4437063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None/>
            </a:pPr>
            <a:r>
              <a:rPr lang="en-GB" altLang="de-DE" sz="3800" b="1" dirty="0">
                <a:solidFill>
                  <a:srgbClr val="F8F8F8"/>
                </a:solidFill>
              </a:rPr>
              <a:t>On your marks, get set, go…</a:t>
            </a:r>
          </a:p>
          <a:p>
            <a:pPr eaLnBrk="1" hangingPunct="1">
              <a:lnSpc>
                <a:spcPts val="4500"/>
              </a:lnSpc>
              <a:buFontTx/>
              <a:buNone/>
            </a:pPr>
            <a:endParaRPr lang="de-DE" altLang="de-DE" sz="3800" b="1" dirty="0">
              <a:solidFill>
                <a:srgbClr val="F8F8F8"/>
              </a:solidFill>
            </a:endParaRPr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981075"/>
            <a:ext cx="2935288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02964" y="2132856"/>
            <a:ext cx="8425308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12082" y="2096887"/>
            <a:ext cx="8251975" cy="536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</a:pPr>
            <a:r>
              <a:rPr lang="de-DE" altLang="de-DE" sz="3200" dirty="0">
                <a:solidFill>
                  <a:srgbClr val="5F5F5F"/>
                </a:solidFill>
              </a:rPr>
              <a:t>Task:</a:t>
            </a:r>
          </a:p>
          <a:p>
            <a:pPr eaLnBrk="1" hangingPunct="1">
              <a:lnSpc>
                <a:spcPts val="4500"/>
              </a:lnSpc>
              <a:buFontTx/>
              <a:buNone/>
            </a:pPr>
            <a:endParaRPr lang="de-DE" altLang="de-DE" sz="32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4500"/>
              </a:lnSpc>
              <a:buNone/>
            </a:pPr>
            <a:r>
              <a:rPr lang="en-GB" sz="3200" b="1" dirty="0">
                <a:solidFill>
                  <a:srgbClr val="5F5F5F"/>
                </a:solidFill>
              </a:rPr>
              <a:t>Decide for yourself and spontaneously whether you agree or disagree to each of the following statements.</a:t>
            </a:r>
            <a:endParaRPr lang="de-DE" sz="32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buNone/>
            </a:pPr>
            <a:r>
              <a:rPr lang="en-GB" sz="3200" b="1" dirty="0">
                <a:solidFill>
                  <a:srgbClr val="5F5F5F"/>
                </a:solidFill>
              </a:rPr>
              <a:t>Note your answers.</a:t>
            </a:r>
            <a:endParaRPr lang="de-DE" sz="3200" b="1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02964" y="2132856"/>
            <a:ext cx="8425308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I always need to take notes in lectures.</a:t>
            </a:r>
            <a:endParaRPr 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buFontTx/>
              <a:buNone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A) AGREE					B) DISAGREE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spcAft>
                <a:spcPts val="1200"/>
              </a:spcAft>
              <a:buNone/>
              <a:defRPr/>
            </a:pPr>
            <a:r>
              <a:rPr lang="de-DE" altLang="de-DE" sz="3200" b="1" dirty="0">
                <a:solidFill>
                  <a:srgbClr val="5F5F5F"/>
                </a:solidFill>
              </a:rPr>
              <a:t>Statement 2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I only go to events I am interested in.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A) AGREE					B) DISAGREE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02964" y="1664205"/>
            <a:ext cx="245686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</a:pPr>
            <a:r>
              <a:rPr lang="de-DE" altLang="de-DE" sz="3200" b="1" dirty="0">
                <a:solidFill>
                  <a:srgbClr val="5F5F5F"/>
                </a:solidFill>
              </a:rPr>
              <a:t>Statement 1</a:t>
            </a:r>
          </a:p>
        </p:txBody>
      </p:sp>
    </p:spTree>
    <p:extLst>
      <p:ext uri="{BB962C8B-B14F-4D97-AF65-F5344CB8AC3E}">
        <p14:creationId xmlns:p14="http://schemas.microsoft.com/office/powerpoint/2010/main" val="218558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21201" y="2165611"/>
            <a:ext cx="8425308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Building up a social network is important when studying.</a:t>
            </a:r>
            <a:endParaRPr 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buFontTx/>
              <a:buNone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A) AGREE					B) DISAGREE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spcAft>
                <a:spcPts val="1200"/>
              </a:spcAft>
              <a:buNone/>
              <a:defRPr/>
            </a:pPr>
            <a:r>
              <a:rPr lang="de-DE" altLang="de-DE" sz="3200" b="1" dirty="0">
                <a:solidFill>
                  <a:srgbClr val="5F5F5F"/>
                </a:solidFill>
              </a:rPr>
              <a:t>Statement 4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If I don’t pass an exam I’m not bothered, I’ll just take it again next time.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A) AGREE					B) DISAGREE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02964" y="1664205"/>
            <a:ext cx="77612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</a:pPr>
            <a:r>
              <a:rPr lang="de-DE" altLang="de-DE" sz="3200" b="1" dirty="0">
                <a:solidFill>
                  <a:srgbClr val="5F5F5F"/>
                </a:solidFill>
              </a:rPr>
              <a:t>Statement 3</a:t>
            </a:r>
          </a:p>
        </p:txBody>
      </p:sp>
    </p:spTree>
    <p:extLst>
      <p:ext uri="{BB962C8B-B14F-4D97-AF65-F5344CB8AC3E}">
        <p14:creationId xmlns:p14="http://schemas.microsoft.com/office/powerpoint/2010/main" val="196266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02964" y="2132856"/>
            <a:ext cx="8425308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I should always do my homework.</a:t>
            </a:r>
            <a:endParaRPr lang="de-DE" altLang="de-DE" sz="1800" b="1" dirty="0">
              <a:solidFill>
                <a:srgbClr val="5F5F5F"/>
              </a:solidFill>
            </a:endParaRPr>
          </a:p>
          <a:p>
            <a:pPr marL="342900" indent="-342900" eaLnBrk="1" hangingPunct="1">
              <a:lnSpc>
                <a:spcPts val="4500"/>
              </a:lnSpc>
              <a:buFontTx/>
              <a:buAutoNum type="alphaUcParenR"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AGREE					B) DISAGREE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spcAft>
                <a:spcPts val="1200"/>
              </a:spcAft>
              <a:buNone/>
              <a:defRPr/>
            </a:pPr>
            <a:r>
              <a:rPr lang="de-DE" altLang="de-DE" sz="3200" b="1" dirty="0">
                <a:solidFill>
                  <a:srgbClr val="5F5F5F"/>
                </a:solidFill>
              </a:rPr>
              <a:t>Statement 6</a:t>
            </a: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I have lots of free time now that I am a student.</a:t>
            </a:r>
          </a:p>
          <a:p>
            <a:pPr eaLnBrk="1" hangingPunct="1">
              <a:lnSpc>
                <a:spcPct val="100000"/>
              </a:lnSpc>
              <a:buNone/>
              <a:defRPr/>
            </a:pPr>
            <a:endParaRPr 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A) AGREE					B) DISAGREE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02964" y="1664205"/>
            <a:ext cx="231285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4500"/>
              </a:lnSpc>
              <a:buFontTx/>
              <a:buNone/>
            </a:pPr>
            <a:r>
              <a:rPr lang="de-DE" altLang="de-DE" sz="3200" b="1" dirty="0">
                <a:solidFill>
                  <a:srgbClr val="5F5F5F"/>
                </a:solidFill>
              </a:rPr>
              <a:t>Statement 5</a:t>
            </a:r>
          </a:p>
        </p:txBody>
      </p:sp>
    </p:spTree>
    <p:extLst>
      <p:ext uri="{BB962C8B-B14F-4D97-AF65-F5344CB8AC3E}">
        <p14:creationId xmlns:p14="http://schemas.microsoft.com/office/powerpoint/2010/main" val="29390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02964" y="2348880"/>
            <a:ext cx="8425308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I study best throughout the semester and not right before the exams.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en-GB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A) AGREE					B) DISAGREE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spcAft>
                <a:spcPts val="1200"/>
              </a:spcAft>
              <a:buNone/>
              <a:defRPr/>
            </a:pPr>
            <a:r>
              <a:rPr lang="de-DE" altLang="de-DE" sz="3200" b="1" dirty="0">
                <a:solidFill>
                  <a:srgbClr val="5F5F5F"/>
                </a:solidFill>
              </a:rPr>
              <a:t>Statement 8</a:t>
            </a:r>
          </a:p>
          <a:p>
            <a:pPr eaLnBrk="1" hangingPunct="1">
              <a:lnSpc>
                <a:spcPts val="2900"/>
              </a:lnSpc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I am all on my own when my studies aren’t going well or I have problems organising my studies.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A) AGREE					B) DISAGREE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02964" y="1664205"/>
            <a:ext cx="77612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FontTx/>
              <a:buNone/>
            </a:pPr>
            <a:r>
              <a:rPr lang="de-DE" altLang="de-DE" sz="3200" b="1" dirty="0">
                <a:solidFill>
                  <a:srgbClr val="5F5F5F"/>
                </a:solidFill>
              </a:rPr>
              <a:t>Statement 7</a:t>
            </a:r>
          </a:p>
        </p:txBody>
      </p:sp>
    </p:spTree>
    <p:extLst>
      <p:ext uri="{BB962C8B-B14F-4D97-AF65-F5344CB8AC3E}">
        <p14:creationId xmlns:p14="http://schemas.microsoft.com/office/powerpoint/2010/main" val="85033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02964" y="2348880"/>
            <a:ext cx="8425308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2900"/>
              </a:lnSpc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I should be as well dressed for an online lecture as I would be for a lecture in person.</a:t>
            </a:r>
          </a:p>
          <a:p>
            <a:pPr marL="342900" indent="-342900" eaLnBrk="1" hangingPunct="1">
              <a:lnSpc>
                <a:spcPts val="4500"/>
              </a:lnSpc>
              <a:buFontTx/>
              <a:buAutoNum type="alphaUcParenR"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AGREE					B) DISAGREE</a:t>
            </a:r>
          </a:p>
          <a:p>
            <a:pPr eaLnBrk="1" hangingPunct="1">
              <a:lnSpc>
                <a:spcPts val="45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ts val="4500"/>
              </a:lnSpc>
              <a:spcAft>
                <a:spcPts val="1200"/>
              </a:spcAft>
              <a:buNone/>
              <a:defRPr/>
            </a:pPr>
            <a:r>
              <a:rPr lang="de-DE" altLang="de-DE" sz="3200" b="1" dirty="0">
                <a:solidFill>
                  <a:srgbClr val="5F5F5F"/>
                </a:solidFill>
              </a:rPr>
              <a:t>Statement 10</a:t>
            </a: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en-GB" sz="1800" b="1" dirty="0">
                <a:solidFill>
                  <a:srgbClr val="5F5F5F"/>
                </a:solidFill>
              </a:rPr>
              <a:t>Online teaching gives me more free time. </a:t>
            </a:r>
            <a:endParaRPr 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ct val="100000"/>
              </a:lnSpc>
              <a:buNone/>
              <a:defRPr/>
            </a:pPr>
            <a:endParaRPr lang="de-DE" altLang="de-DE" sz="1800" b="1" dirty="0">
              <a:solidFill>
                <a:srgbClr val="5F5F5F"/>
              </a:solidFill>
            </a:endParaRP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de-DE" altLang="de-DE" sz="1800" b="1" dirty="0">
                <a:solidFill>
                  <a:srgbClr val="5F5F5F"/>
                </a:solidFill>
              </a:rPr>
              <a:t>A) AGREE					B) DISAGREE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02964" y="1664205"/>
            <a:ext cx="77612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2000"/>
              </a:lnSpc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FontTx/>
              <a:buNone/>
            </a:pPr>
            <a:r>
              <a:rPr lang="de-DE" altLang="de-DE" sz="3200" b="1" dirty="0">
                <a:solidFill>
                  <a:srgbClr val="5F5F5F"/>
                </a:solidFill>
              </a:rPr>
              <a:t>Statement 9</a:t>
            </a:r>
          </a:p>
        </p:txBody>
      </p:sp>
    </p:spTree>
    <p:extLst>
      <p:ext uri="{BB962C8B-B14F-4D97-AF65-F5344CB8AC3E}">
        <p14:creationId xmlns:p14="http://schemas.microsoft.com/office/powerpoint/2010/main" val="3567802196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37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F39100"/>
      </a:accent1>
      <a:accent2>
        <a:srgbClr val="002F5D"/>
      </a:accent2>
      <a:accent3>
        <a:srgbClr val="677000"/>
      </a:accent3>
      <a:accent4>
        <a:srgbClr val="921578"/>
      </a:accent4>
      <a:accent5>
        <a:srgbClr val="3976A3"/>
      </a:accent5>
      <a:accent6>
        <a:srgbClr val="FFFFFF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Bildschirmpräsentation (4:3)</PresentationFormat>
  <Paragraphs>60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Times</vt:lpstr>
      <vt:lpstr>Leere 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sonja vollmer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Anglhuber, Ursula</dc:creator>
  <cp:lastModifiedBy>Bär, Ferdinand</cp:lastModifiedBy>
  <cp:revision>790</cp:revision>
  <cp:lastPrinted>2016-09-15T13:33:35Z</cp:lastPrinted>
  <dcterms:created xsi:type="dcterms:W3CDTF">2010-09-27T08:17:30Z</dcterms:created>
  <dcterms:modified xsi:type="dcterms:W3CDTF">2024-03-12T16:09:59Z</dcterms:modified>
</cp:coreProperties>
</file>