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4"/>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Lst>
  <p:sldSz cx="18288000" cy="10287000"/>
  <p:notesSz cx="6858000" cy="9144000"/>
  <p:embeddedFontLst>
    <p:embeddedFont>
      <p:font typeface="Prata" charset="1" panose="000005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Radley" charset="1" panose="00000500000000000000"/>
      <p:regular r:id="rId11"/>
    </p:embeddedFont>
    <p:embeddedFont>
      <p:font typeface="Radley Italics" charset="1" panose="00000500000000000000"/>
      <p:regular r:id="rId12"/>
    </p:embeddedFont>
    <p:embeddedFont>
      <p:font typeface="Raleway" charset="1" panose="020B0503030101060003"/>
      <p:regular r:id="rId13"/>
    </p:embeddedFont>
    <p:embeddedFont>
      <p:font typeface="Raleway Bold" charset="1" panose="020B0803030101060003"/>
      <p:regular r:id="rId14"/>
    </p:embeddedFont>
    <p:embeddedFont>
      <p:font typeface="Raleway Thin" charset="1" panose="020B0203030101060003"/>
      <p:regular r:id="rId15"/>
    </p:embeddedFont>
    <p:embeddedFont>
      <p:font typeface="Raleway Heavy" charset="1" panose="020B00030301010600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33" Target="slides/slide17.xml" Type="http://schemas.openxmlformats.org/officeDocument/2006/relationships/slide"/><Relationship Id="rId34" Target="slides/slide18.xml" Type="http://schemas.openxmlformats.org/officeDocument/2006/relationships/slide"/><Relationship Id="rId35" Target="slides/slide19.xml" Type="http://schemas.openxmlformats.org/officeDocument/2006/relationships/slide"/><Relationship Id="rId36" Target="slides/slide20.xml" Type="http://schemas.openxmlformats.org/officeDocument/2006/relationships/slide"/><Relationship Id="rId37" Target="slides/slide21.xml" Type="http://schemas.openxmlformats.org/officeDocument/2006/relationships/slide"/><Relationship Id="rId38" Target="slides/slide22.xml" Type="http://schemas.openxmlformats.org/officeDocument/2006/relationships/slide"/><Relationship Id="rId39" Target="slides/slide23.xml" Type="http://schemas.openxmlformats.org/officeDocument/2006/relationships/slide"/><Relationship Id="rId4" Target="theme/theme1.xml" Type="http://schemas.openxmlformats.org/officeDocument/2006/relationships/theme"/><Relationship Id="rId40" Target="slides/slide24.xml" Type="http://schemas.openxmlformats.org/officeDocument/2006/relationships/slide"/><Relationship Id="rId41" Target="slides/slide25.xml" Type="http://schemas.openxmlformats.org/officeDocument/2006/relationships/slide"/><Relationship Id="rId42" Target="slides/slide26.xml" Type="http://schemas.openxmlformats.org/officeDocument/2006/relationships/slide"/><Relationship Id="rId43" Target="slides/slide27.xml" Type="http://schemas.openxmlformats.org/officeDocument/2006/relationships/slide"/><Relationship Id="rId44" Target="notesMasters/notesMaster1.xml" Type="http://schemas.openxmlformats.org/officeDocument/2006/relationships/notesMaster"/><Relationship Id="rId45" Target="theme/theme2.xml" Type="http://schemas.openxmlformats.org/officeDocument/2006/relationships/theme"/><Relationship Id="rId46" Target="notesSlides/notesSlide1.xml" Type="http://schemas.openxmlformats.org/officeDocument/2006/relationships/notesSlide"/><Relationship Id="rId47" Target="notesSlides/notesSlide2.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btn1-btn9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btn1-btn9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1528620"/>
            <a:ext cx="14745813" cy="5511693"/>
          </a:xfrm>
          <a:prstGeom prst="rect">
            <a:avLst/>
          </a:prstGeom>
        </p:spPr>
        <p:txBody>
          <a:bodyPr anchor="t" rtlCol="false" tIns="0" lIns="0" bIns="0" rIns="0">
            <a:spAutoFit/>
          </a:bodyPr>
          <a:lstStyle/>
          <a:p>
            <a:pPr>
              <a:lnSpc>
                <a:spcPts val="11500"/>
              </a:lnSpc>
            </a:pPr>
            <a:r>
              <a:rPr lang="en-US" sz="11500">
                <a:solidFill>
                  <a:srgbClr val="804F3B"/>
                </a:solidFill>
                <a:latin typeface="Radley"/>
              </a:rPr>
              <a:t>Pemrograman Berorientasi Objek</a:t>
            </a:r>
          </a:p>
          <a:p>
            <a:pPr>
              <a:lnSpc>
                <a:spcPts val="9999"/>
              </a:lnSpc>
            </a:pPr>
          </a:p>
          <a:p>
            <a:pPr>
              <a:lnSpc>
                <a:spcPts val="9999"/>
              </a:lnSpc>
            </a:pPr>
            <a:r>
              <a:rPr lang="en-US" sz="9999">
                <a:solidFill>
                  <a:srgbClr val="804F3B"/>
                </a:solidFill>
                <a:latin typeface="Radley"/>
              </a:rPr>
              <a:t>Tic Tac Toe</a:t>
            </a:r>
          </a:p>
        </p:txBody>
      </p:sp>
      <p:sp>
        <p:nvSpPr>
          <p:cNvPr name="TextBox 3" id="3"/>
          <p:cNvSpPr txBox="true"/>
          <p:nvPr/>
        </p:nvSpPr>
        <p:spPr>
          <a:xfrm rot="0">
            <a:off x="1028700" y="7989206"/>
            <a:ext cx="5913783" cy="1481130"/>
          </a:xfrm>
          <a:prstGeom prst="rect">
            <a:avLst/>
          </a:prstGeom>
        </p:spPr>
        <p:txBody>
          <a:bodyPr anchor="t" rtlCol="false" tIns="0" lIns="0" bIns="0" rIns="0">
            <a:spAutoFit/>
          </a:bodyPr>
          <a:lstStyle/>
          <a:p>
            <a:pPr>
              <a:lnSpc>
                <a:spcPts val="3919"/>
              </a:lnSpc>
            </a:pPr>
            <a:r>
              <a:rPr lang="en-US" sz="2799">
                <a:solidFill>
                  <a:srgbClr val="804F3B"/>
                </a:solidFill>
                <a:latin typeface="Raleway"/>
              </a:rPr>
              <a:t>Khairunisa Salsabila Kurniawan</a:t>
            </a:r>
          </a:p>
          <a:p>
            <a:pPr>
              <a:lnSpc>
                <a:spcPts val="3919"/>
              </a:lnSpc>
            </a:pPr>
            <a:r>
              <a:rPr lang="en-US" sz="2799">
                <a:solidFill>
                  <a:srgbClr val="804F3B"/>
                </a:solidFill>
                <a:latin typeface="Raleway"/>
              </a:rPr>
              <a:t>2200018307</a:t>
            </a:r>
          </a:p>
          <a:p>
            <a:pPr>
              <a:lnSpc>
                <a:spcPts val="3919"/>
              </a:lnSpc>
            </a:pPr>
            <a:r>
              <a:rPr lang="en-US" sz="2799">
                <a:solidFill>
                  <a:srgbClr val="804F3B"/>
                </a:solidFill>
                <a:latin typeface="Raleway"/>
              </a:rPr>
              <a:t>G</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5400000">
            <a:off x="15695558" y="2274184"/>
            <a:ext cx="3685319" cy="316203"/>
          </a:xfrm>
          <a:prstGeom prst="rect">
            <a:avLst/>
          </a:prstGeom>
        </p:spPr>
        <p:txBody>
          <a:bodyPr anchor="t" rtlCol="false" tIns="0" lIns="0" bIns="0" rIns="0">
            <a:spAutoFit/>
          </a:bodyPr>
          <a:lstStyle/>
          <a:p>
            <a:pPr>
              <a:lnSpc>
                <a:spcPts val="2520"/>
              </a:lnSpc>
            </a:pPr>
            <a:r>
              <a:rPr lang="en-US" sz="1800">
                <a:solidFill>
                  <a:srgbClr val="804F3B"/>
                </a:solidFill>
                <a:latin typeface="Raleway"/>
              </a:rPr>
              <a:t>Pemrograman Berorientasi Objek</a:t>
            </a:r>
          </a:p>
        </p:txBody>
      </p:sp>
      <p:sp>
        <p:nvSpPr>
          <p:cNvPr name="TextBox 7" id="7"/>
          <p:cNvSpPr txBox="true"/>
          <p:nvPr/>
        </p:nvSpPr>
        <p:spPr>
          <a:xfrm rot="5400000">
            <a:off x="16399244" y="8400298"/>
            <a:ext cx="2277949" cy="316203"/>
          </a:xfrm>
          <a:prstGeom prst="rect">
            <a:avLst/>
          </a:prstGeom>
        </p:spPr>
        <p:txBody>
          <a:bodyPr anchor="t" rtlCol="false" tIns="0" lIns="0" bIns="0" rIns="0">
            <a:spAutoFit/>
          </a:bodyPr>
          <a:lstStyle/>
          <a:p>
            <a:pPr algn="r">
              <a:lnSpc>
                <a:spcPts val="2520"/>
              </a:lnSpc>
            </a:pPr>
            <a:r>
              <a:rPr lang="en-US" sz="1800">
                <a:solidFill>
                  <a:srgbClr val="804F3B"/>
                </a:solidFill>
                <a:latin typeface="Raleway"/>
              </a:rPr>
              <a:t>Tic Tac Toe</a:t>
            </a:r>
          </a:p>
        </p:txBody>
      </p:sp>
      <p:sp>
        <p:nvSpPr>
          <p:cNvPr name="TextBox 8" id="8"/>
          <p:cNvSpPr txBox="true"/>
          <p:nvPr/>
        </p:nvSpPr>
        <p:spPr>
          <a:xfrm rot="0">
            <a:off x="8401607" y="8979589"/>
            <a:ext cx="8236117" cy="490747"/>
          </a:xfrm>
          <a:prstGeom prst="rect">
            <a:avLst/>
          </a:prstGeom>
        </p:spPr>
        <p:txBody>
          <a:bodyPr anchor="t" rtlCol="false" tIns="0" lIns="0" bIns="0" rIns="0">
            <a:spAutoFit/>
          </a:bodyPr>
          <a:lstStyle/>
          <a:p>
            <a:pPr>
              <a:lnSpc>
                <a:spcPts val="3919"/>
              </a:lnSpc>
            </a:pPr>
            <a:r>
              <a:rPr lang="en-US" sz="2799">
                <a:solidFill>
                  <a:srgbClr val="804F3B"/>
                </a:solidFill>
                <a:latin typeface="Raleway"/>
              </a:rPr>
              <a:t>https://github.com/IchaKhairunisa/Tic-Tac-Toe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153695" y="1272852"/>
            <a:ext cx="7741296" cy="7741296"/>
          </a:xfrm>
          <a:custGeom>
            <a:avLst/>
            <a:gdLst/>
            <a:ahLst/>
            <a:cxnLst/>
            <a:rect r="r" b="b" t="t" l="l"/>
            <a:pathLst>
              <a:path h="7741296" w="7741296">
                <a:moveTo>
                  <a:pt x="0" y="0"/>
                </a:moveTo>
                <a:lnTo>
                  <a:pt x="7741296" y="0"/>
                </a:lnTo>
                <a:lnTo>
                  <a:pt x="7741296" y="7741296"/>
                </a:lnTo>
                <a:lnTo>
                  <a:pt x="0" y="7741296"/>
                </a:lnTo>
                <a:lnTo>
                  <a:pt x="0" y="0"/>
                </a:lnTo>
                <a:close/>
              </a:path>
            </a:pathLst>
          </a:custGeom>
          <a:blipFill>
            <a:blip r:embed="rId3"/>
            <a:stretch>
              <a:fillRect l="-71949" t="-24682" r="-83165" b="-18749"/>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10</a:t>
            </a:r>
          </a:p>
        </p:txBody>
      </p:sp>
      <p:sp>
        <p:nvSpPr>
          <p:cNvPr name="TextBox 7" id="7"/>
          <p:cNvSpPr txBox="true"/>
          <p:nvPr/>
        </p:nvSpPr>
        <p:spPr>
          <a:xfrm rot="0">
            <a:off x="1031559" y="3474882"/>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Rancangan Antarmuka (UI)</a:t>
            </a:r>
          </a:p>
        </p:txBody>
      </p:sp>
      <p:sp>
        <p:nvSpPr>
          <p:cNvPr name="TextBox 8" id="8"/>
          <p:cNvSpPr txBox="true"/>
          <p:nvPr/>
        </p:nvSpPr>
        <p:spPr>
          <a:xfrm rot="0">
            <a:off x="1028700" y="5612130"/>
            <a:ext cx="4279202" cy="1550670"/>
          </a:xfrm>
          <a:prstGeom prst="rect">
            <a:avLst/>
          </a:prstGeom>
        </p:spPr>
        <p:txBody>
          <a:bodyPr anchor="t" rtlCol="false" tIns="0" lIns="0" bIns="0" rIns="0">
            <a:spAutoFit/>
          </a:bodyPr>
          <a:lstStyle/>
          <a:p>
            <a:pPr>
              <a:lnSpc>
                <a:spcPts val="4199"/>
              </a:lnSpc>
            </a:pPr>
            <a:r>
              <a:rPr lang="en-US" sz="2799">
                <a:solidFill>
                  <a:srgbClr val="804F3B"/>
                </a:solidFill>
                <a:latin typeface="Raleway"/>
              </a:rPr>
              <a:t>Tampilan apabila pemain X memenangkan permainan,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97009" y="1341777"/>
            <a:ext cx="7442526" cy="7603446"/>
          </a:xfrm>
          <a:custGeom>
            <a:avLst/>
            <a:gdLst/>
            <a:ahLst/>
            <a:cxnLst/>
            <a:rect r="r" b="b" t="t" l="l"/>
            <a:pathLst>
              <a:path h="7603446" w="7442526">
                <a:moveTo>
                  <a:pt x="0" y="0"/>
                </a:moveTo>
                <a:lnTo>
                  <a:pt x="7442527" y="0"/>
                </a:lnTo>
                <a:lnTo>
                  <a:pt x="7442527" y="7603446"/>
                </a:lnTo>
                <a:lnTo>
                  <a:pt x="0" y="7603446"/>
                </a:lnTo>
                <a:lnTo>
                  <a:pt x="0" y="0"/>
                </a:lnTo>
                <a:close/>
              </a:path>
            </a:pathLst>
          </a:custGeom>
          <a:blipFill>
            <a:blip r:embed="rId3"/>
            <a:stretch>
              <a:fillRect l="-72274" t="-24103" r="-84383" b="-17141"/>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11</a:t>
            </a:r>
          </a:p>
        </p:txBody>
      </p:sp>
      <p:sp>
        <p:nvSpPr>
          <p:cNvPr name="TextBox 7" id="7"/>
          <p:cNvSpPr txBox="true"/>
          <p:nvPr/>
        </p:nvSpPr>
        <p:spPr>
          <a:xfrm rot="0">
            <a:off x="1031559" y="3474882"/>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Rancangan Antarmuka (UI)</a:t>
            </a:r>
          </a:p>
        </p:txBody>
      </p:sp>
      <p:sp>
        <p:nvSpPr>
          <p:cNvPr name="TextBox 8" id="8"/>
          <p:cNvSpPr txBox="true"/>
          <p:nvPr/>
        </p:nvSpPr>
        <p:spPr>
          <a:xfrm rot="0">
            <a:off x="1028700" y="5612130"/>
            <a:ext cx="4279202" cy="1550670"/>
          </a:xfrm>
          <a:prstGeom prst="rect">
            <a:avLst/>
          </a:prstGeom>
        </p:spPr>
        <p:txBody>
          <a:bodyPr anchor="t" rtlCol="false" tIns="0" lIns="0" bIns="0" rIns="0">
            <a:spAutoFit/>
          </a:bodyPr>
          <a:lstStyle/>
          <a:p>
            <a:pPr>
              <a:lnSpc>
                <a:spcPts val="4199"/>
              </a:lnSpc>
            </a:pPr>
            <a:r>
              <a:rPr lang="en-US" sz="2799">
                <a:solidFill>
                  <a:srgbClr val="804F3B"/>
                </a:solidFill>
                <a:latin typeface="Raleway"/>
              </a:rPr>
              <a:t>Tampilan apabila pemain O memenangkan permainan,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68987" y="1341777"/>
            <a:ext cx="7498571" cy="7603446"/>
          </a:xfrm>
          <a:custGeom>
            <a:avLst/>
            <a:gdLst/>
            <a:ahLst/>
            <a:cxnLst/>
            <a:rect r="r" b="b" t="t" l="l"/>
            <a:pathLst>
              <a:path h="7603446" w="7498571">
                <a:moveTo>
                  <a:pt x="0" y="0"/>
                </a:moveTo>
                <a:lnTo>
                  <a:pt x="7498571" y="0"/>
                </a:lnTo>
                <a:lnTo>
                  <a:pt x="7498571" y="7603446"/>
                </a:lnTo>
                <a:lnTo>
                  <a:pt x="0" y="7603446"/>
                </a:lnTo>
                <a:lnTo>
                  <a:pt x="0" y="0"/>
                </a:lnTo>
                <a:close/>
              </a:path>
            </a:pathLst>
          </a:custGeom>
          <a:blipFill>
            <a:blip r:embed="rId3"/>
            <a:stretch>
              <a:fillRect l="-73637" t="-24918" r="-83986" b="-17926"/>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12</a:t>
            </a:r>
          </a:p>
        </p:txBody>
      </p:sp>
      <p:sp>
        <p:nvSpPr>
          <p:cNvPr name="TextBox 7" id="7"/>
          <p:cNvSpPr txBox="true"/>
          <p:nvPr/>
        </p:nvSpPr>
        <p:spPr>
          <a:xfrm rot="0">
            <a:off x="1031559" y="3474882"/>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Rancangan Antarmuka (UI)</a:t>
            </a:r>
          </a:p>
        </p:txBody>
      </p:sp>
      <p:sp>
        <p:nvSpPr>
          <p:cNvPr name="TextBox 8" id="8"/>
          <p:cNvSpPr txBox="true"/>
          <p:nvPr/>
        </p:nvSpPr>
        <p:spPr>
          <a:xfrm rot="0">
            <a:off x="1028700" y="5612130"/>
            <a:ext cx="4279202" cy="1026795"/>
          </a:xfrm>
          <a:prstGeom prst="rect">
            <a:avLst/>
          </a:prstGeom>
        </p:spPr>
        <p:txBody>
          <a:bodyPr anchor="t" rtlCol="false" tIns="0" lIns="0" bIns="0" rIns="0">
            <a:spAutoFit/>
          </a:bodyPr>
          <a:lstStyle/>
          <a:p>
            <a:pPr>
              <a:lnSpc>
                <a:spcPts val="4199"/>
              </a:lnSpc>
            </a:pPr>
            <a:r>
              <a:rPr lang="en-US" sz="2799">
                <a:solidFill>
                  <a:srgbClr val="804F3B"/>
                </a:solidFill>
                <a:latin typeface="Raleway"/>
              </a:rPr>
              <a:t>Tampilan apabila hasil permainan seri,</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6653835" y="1330920"/>
            <a:ext cx="9526017" cy="7625160"/>
          </a:xfrm>
          <a:custGeom>
            <a:avLst/>
            <a:gdLst/>
            <a:ahLst/>
            <a:cxnLst/>
            <a:rect r="r" b="b" t="t" l="l"/>
            <a:pathLst>
              <a:path h="7625160" w="9526017">
                <a:moveTo>
                  <a:pt x="0" y="0"/>
                </a:moveTo>
                <a:lnTo>
                  <a:pt x="9526016" y="0"/>
                </a:lnTo>
                <a:lnTo>
                  <a:pt x="9526016" y="7625160"/>
                </a:lnTo>
                <a:lnTo>
                  <a:pt x="0" y="7625160"/>
                </a:lnTo>
                <a:lnTo>
                  <a:pt x="0" y="0"/>
                </a:lnTo>
                <a:close/>
              </a:path>
            </a:pathLst>
          </a:custGeom>
          <a:blipFill>
            <a:blip r:embed="rId3"/>
            <a:stretch>
              <a:fillRect l="0" t="0" r="-42372"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13</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118977" b="-23114"/>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14</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15</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16</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17</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18</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19</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820974"/>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Deskripsi Aplikasi</a:t>
            </a:r>
          </a:p>
        </p:txBody>
      </p:sp>
      <p:sp>
        <p:nvSpPr>
          <p:cNvPr name="TextBox 3" id="3"/>
          <p:cNvSpPr txBox="true"/>
          <p:nvPr/>
        </p:nvSpPr>
        <p:spPr>
          <a:xfrm rot="0">
            <a:off x="1028700" y="4564380"/>
            <a:ext cx="9028781" cy="469392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Program ini adalah implementasi sederhana dari permainan Tic-Tac-Toe menggunakan antarmuka grafis berbasis Java Swing. Permainan ini biasa dimainkan oleh dua pemain yang bergantian menempatkan tanda mereka (X atau O) pada papan 3x3. Tujuan dari permainan ini adalah untuk memiliki tiga tanda yang sama secara berurutan dalam baris, kolom, atau diagonal.</a:t>
            </a:r>
          </a:p>
          <a:p>
            <a:pPr algn="just">
              <a:lnSpc>
                <a:spcPts val="4199"/>
              </a:lnSpc>
            </a:pP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20</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21</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22</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78695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23</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24</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0" t="0" r="-77864"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25</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Screenshot Coding di IDE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04263" y="1330920"/>
            <a:ext cx="7625160" cy="7625160"/>
          </a:xfrm>
          <a:custGeom>
            <a:avLst/>
            <a:gdLst/>
            <a:ahLst/>
            <a:cxnLst/>
            <a:rect r="r" b="b" t="t" l="l"/>
            <a:pathLst>
              <a:path h="7625160" w="7625160">
                <a:moveTo>
                  <a:pt x="0" y="0"/>
                </a:moveTo>
                <a:lnTo>
                  <a:pt x="7625160" y="0"/>
                </a:lnTo>
                <a:lnTo>
                  <a:pt x="7625160" y="7625160"/>
                </a:lnTo>
                <a:lnTo>
                  <a:pt x="0" y="7625160"/>
                </a:lnTo>
                <a:lnTo>
                  <a:pt x="0" y="0"/>
                </a:lnTo>
                <a:close/>
              </a:path>
            </a:pathLst>
          </a:custGeom>
          <a:blipFill>
            <a:blip r:embed="rId3"/>
            <a:stretch>
              <a:fillRect l="-70836" t="-24521" r="-82292" b="-17794"/>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26</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Tampilan Luaran Program</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028700" y="2118964"/>
            <a:ext cx="12698350" cy="7139336"/>
          </a:xfrm>
          <a:custGeom>
            <a:avLst/>
            <a:gdLst/>
            <a:ahLst/>
            <a:cxnLst/>
            <a:rect r="r" b="b" t="t" l="l"/>
            <a:pathLst>
              <a:path h="7139336" w="12698350">
                <a:moveTo>
                  <a:pt x="0" y="0"/>
                </a:moveTo>
                <a:lnTo>
                  <a:pt x="12698350" y="0"/>
                </a:lnTo>
                <a:lnTo>
                  <a:pt x="12698350" y="7139336"/>
                </a:lnTo>
                <a:lnTo>
                  <a:pt x="0" y="7139336"/>
                </a:lnTo>
                <a:lnTo>
                  <a:pt x="0" y="0"/>
                </a:lnTo>
                <a:close/>
              </a:path>
            </a:pathLst>
          </a:custGeom>
          <a:blipFill>
            <a:blip r:embed="rId3"/>
            <a:stretch>
              <a:fillRect l="0" t="0" r="0"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27</a:t>
            </a:r>
          </a:p>
        </p:txBody>
      </p:sp>
      <p:grpSp>
        <p:nvGrpSpPr>
          <p:cNvPr name="Group 7" id="7"/>
          <p:cNvGrpSpPr/>
          <p:nvPr/>
        </p:nvGrpSpPr>
        <p:grpSpPr>
          <a:xfrm rot="5400000">
            <a:off x="7797428" y="-5867449"/>
            <a:ext cx="940545" cy="14478000"/>
            <a:chOff x="0" y="0"/>
            <a:chExt cx="318160" cy="4897496"/>
          </a:xfrm>
        </p:grpSpPr>
        <p:sp>
          <p:nvSpPr>
            <p:cNvPr name="Freeform 8" id="8"/>
            <p:cNvSpPr/>
            <p:nvPr/>
          </p:nvSpPr>
          <p:spPr>
            <a:xfrm flipH="false" flipV="false" rot="0">
              <a:off x="0" y="0"/>
              <a:ext cx="318160" cy="4897496"/>
            </a:xfrm>
            <a:custGeom>
              <a:avLst/>
              <a:gdLst/>
              <a:ahLst/>
              <a:cxnLst/>
              <a:rect r="r" b="b" t="t" l="l"/>
              <a:pathLst>
                <a:path h="4897496" w="318160">
                  <a:moveTo>
                    <a:pt x="0" y="0"/>
                  </a:moveTo>
                  <a:lnTo>
                    <a:pt x="318160" y="0"/>
                  </a:lnTo>
                  <a:lnTo>
                    <a:pt x="318160" y="4897496"/>
                  </a:lnTo>
                  <a:lnTo>
                    <a:pt x="0" y="4897496"/>
                  </a:lnTo>
                  <a:close/>
                </a:path>
              </a:pathLst>
            </a:custGeom>
            <a:solidFill>
              <a:srgbClr val="E6CCB2"/>
            </a:solidFill>
          </p:spPr>
        </p:sp>
      </p:grpSp>
      <p:sp>
        <p:nvSpPr>
          <p:cNvPr name="TextBox 9" id="9"/>
          <p:cNvSpPr txBox="true"/>
          <p:nvPr/>
        </p:nvSpPr>
        <p:spPr>
          <a:xfrm rot="0">
            <a:off x="1028700" y="942975"/>
            <a:ext cx="14235319" cy="771426"/>
          </a:xfrm>
          <a:prstGeom prst="rect">
            <a:avLst/>
          </a:prstGeom>
        </p:spPr>
        <p:txBody>
          <a:bodyPr anchor="t" rtlCol="false" tIns="0" lIns="0" bIns="0" rIns="0">
            <a:spAutoFit/>
          </a:bodyPr>
          <a:lstStyle/>
          <a:p>
            <a:pPr>
              <a:lnSpc>
                <a:spcPts val="6300"/>
              </a:lnSpc>
            </a:pPr>
            <a:r>
              <a:rPr lang="en-US" sz="4500">
                <a:solidFill>
                  <a:srgbClr val="804F3B"/>
                </a:solidFill>
                <a:latin typeface="Radley Bold"/>
              </a:rPr>
              <a:t>Screenshot Tampilan Unggahan Halaman Projek Github</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569967"/>
            <a:ext cx="4126773" cy="632352"/>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Frame dan Panel</a:t>
            </a:r>
          </a:p>
        </p:txBody>
      </p:sp>
      <p:sp>
        <p:nvSpPr>
          <p:cNvPr name="TextBox 3" id="3"/>
          <p:cNvSpPr txBox="true"/>
          <p:nvPr/>
        </p:nvSpPr>
        <p:spPr>
          <a:xfrm rot="0">
            <a:off x="1028700" y="3389961"/>
            <a:ext cx="4298223" cy="5217795"/>
          </a:xfrm>
          <a:prstGeom prst="rect">
            <a:avLst/>
          </a:prstGeom>
        </p:spPr>
        <p:txBody>
          <a:bodyPr anchor="t" rtlCol="false" tIns="0" lIns="0" bIns="0" rIns="0">
            <a:spAutoFit/>
          </a:bodyPr>
          <a:lstStyle/>
          <a:p>
            <a:pPr algn="just" marL="604519" indent="-302260" lvl="1">
              <a:lnSpc>
                <a:spcPts val="4199"/>
              </a:lnSpc>
              <a:buFont typeface="Arial"/>
              <a:buChar char="•"/>
            </a:pPr>
            <a:r>
              <a:rPr lang="en-US" sz="2799">
                <a:solidFill>
                  <a:srgbClr val="804F3B"/>
                </a:solidFill>
                <a:latin typeface="Raleway"/>
              </a:rPr>
              <a:t>Program menggunakan JFrame sebagai frame utama.</a:t>
            </a:r>
          </a:p>
          <a:p>
            <a:pPr algn="just" marL="604519" indent="-302260" lvl="1">
              <a:lnSpc>
                <a:spcPts val="4199"/>
              </a:lnSpc>
              <a:buFont typeface="Arial"/>
              <a:buChar char="•"/>
            </a:pPr>
            <a:r>
              <a:rPr lang="en-US" sz="2799">
                <a:solidFill>
                  <a:srgbClr val="804F3B"/>
                </a:solidFill>
                <a:latin typeface="Raleway"/>
              </a:rPr>
              <a:t>Terdapat dua panel utama, yaitu `board` untuk papan permainan dan `panel` untuk tombol reset dan label pemenang.</a:t>
            </a:r>
          </a:p>
        </p:txBody>
      </p:sp>
      <p:sp>
        <p:nvSpPr>
          <p:cNvPr name="TextBox 4" id="4"/>
          <p:cNvSpPr txBox="true"/>
          <p:nvPr/>
        </p:nvSpPr>
        <p:spPr>
          <a:xfrm rot="0">
            <a:off x="6422298" y="2569967"/>
            <a:ext cx="4235762" cy="632352"/>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Tombol Permainan</a:t>
            </a:r>
          </a:p>
        </p:txBody>
      </p:sp>
      <p:sp>
        <p:nvSpPr>
          <p:cNvPr name="TextBox 5" id="5"/>
          <p:cNvSpPr txBox="true"/>
          <p:nvPr/>
        </p:nvSpPr>
        <p:spPr>
          <a:xfrm rot="0">
            <a:off x="6486303" y="3389961"/>
            <a:ext cx="4279202" cy="6789420"/>
          </a:xfrm>
          <a:prstGeom prst="rect">
            <a:avLst/>
          </a:prstGeom>
        </p:spPr>
        <p:txBody>
          <a:bodyPr anchor="t" rtlCol="false" tIns="0" lIns="0" bIns="0" rIns="0">
            <a:spAutoFit/>
          </a:bodyPr>
          <a:lstStyle/>
          <a:p>
            <a:pPr algn="just" marL="604519" indent="-302260" lvl="1">
              <a:lnSpc>
                <a:spcPts val="4199"/>
              </a:lnSpc>
              <a:buFont typeface="Arial"/>
              <a:buChar char="•"/>
            </a:pPr>
            <a:r>
              <a:rPr lang="en-US" sz="2799">
                <a:solidFill>
                  <a:srgbClr val="804F3B"/>
                </a:solidFill>
                <a:latin typeface="Raleway"/>
              </a:rPr>
              <a:t>Ada</a:t>
            </a:r>
            <a:r>
              <a:rPr lang="en-US" sz="2799">
                <a:solidFill>
                  <a:srgbClr val="804F3B"/>
                </a:solidFill>
                <a:latin typeface="Raleway"/>
              </a:rPr>
              <a:t> sembilan tombol yang mewakili sel-sel  papan Tic-Tac-Toe.</a:t>
            </a:r>
          </a:p>
          <a:p>
            <a:pPr algn="just" marL="604519" indent="-302260" lvl="1">
              <a:lnSpc>
                <a:spcPts val="4199"/>
              </a:lnSpc>
              <a:buFont typeface="Arial"/>
              <a:buChar char="•"/>
            </a:pPr>
            <a:r>
              <a:rPr lang="en-US" sz="2799">
                <a:solidFill>
                  <a:srgbClr val="804F3B"/>
                </a:solidFill>
                <a:latin typeface="Raleway"/>
              </a:rPr>
              <a:t>Tombol tersebut diatur dalam GridLayout pada panel `board`.</a:t>
            </a:r>
          </a:p>
          <a:p>
            <a:pPr algn="just" marL="604519" indent="-302260" lvl="1">
              <a:lnSpc>
                <a:spcPts val="4199"/>
              </a:lnSpc>
              <a:buFont typeface="Arial"/>
              <a:buChar char="•"/>
            </a:pPr>
            <a:r>
              <a:rPr lang="en-US" sz="2799">
                <a:solidFill>
                  <a:srgbClr val="804F3B"/>
                </a:solidFill>
                <a:latin typeface="Raleway"/>
              </a:rPr>
              <a:t>Setiap tombol memiliki ActionListener yang dipanggil ketika tombol ditekan.</a:t>
            </a:r>
          </a:p>
          <a:p>
            <a:pPr algn="just">
              <a:lnSpc>
                <a:spcPts val="4199"/>
              </a:lnSpc>
            </a:pPr>
          </a:p>
        </p:txBody>
      </p:sp>
      <p:sp>
        <p:nvSpPr>
          <p:cNvPr name="TextBox 6" id="6"/>
          <p:cNvSpPr txBox="true"/>
          <p:nvPr/>
        </p:nvSpPr>
        <p:spPr>
          <a:xfrm rot="0">
            <a:off x="11924885" y="2569858"/>
            <a:ext cx="3545891" cy="632352"/>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Tombol Reset</a:t>
            </a:r>
          </a:p>
        </p:txBody>
      </p:sp>
      <p:sp>
        <p:nvSpPr>
          <p:cNvPr name="TextBox 7" id="7"/>
          <p:cNvSpPr txBox="true"/>
          <p:nvPr/>
        </p:nvSpPr>
        <p:spPr>
          <a:xfrm rot="0">
            <a:off x="11927555" y="3389961"/>
            <a:ext cx="4284371" cy="6265545"/>
          </a:xfrm>
          <a:prstGeom prst="rect">
            <a:avLst/>
          </a:prstGeom>
        </p:spPr>
        <p:txBody>
          <a:bodyPr anchor="t" rtlCol="false" tIns="0" lIns="0" bIns="0" rIns="0">
            <a:spAutoFit/>
          </a:bodyPr>
          <a:lstStyle/>
          <a:p>
            <a:pPr algn="just" marL="604519" indent="-302260" lvl="1">
              <a:lnSpc>
                <a:spcPts val="4199"/>
              </a:lnSpc>
              <a:buFont typeface="Arial"/>
              <a:buChar char="•"/>
            </a:pPr>
            <a:r>
              <a:rPr lang="en-US" sz="2799">
                <a:solidFill>
                  <a:srgbClr val="804F3B"/>
                </a:solidFill>
                <a:latin typeface="Raleway"/>
              </a:rPr>
              <a:t>Te</a:t>
            </a:r>
            <a:r>
              <a:rPr lang="en-US" sz="2799">
                <a:solidFill>
                  <a:srgbClr val="804F3B"/>
                </a:solidFill>
                <a:latin typeface="Raleway"/>
              </a:rPr>
              <a:t>rdapat tombol reset (`btn10`) yang digunakan untuk mengulang permainan dari awal.</a:t>
            </a:r>
          </a:p>
          <a:p>
            <a:pPr algn="just" marL="604519" indent="-302260" lvl="1">
              <a:lnSpc>
                <a:spcPts val="4199"/>
              </a:lnSpc>
              <a:buFont typeface="Arial"/>
              <a:buChar char="•"/>
            </a:pPr>
            <a:r>
              <a:rPr lang="en-US" sz="2799">
                <a:solidFill>
                  <a:srgbClr val="804F3B"/>
                </a:solidFill>
                <a:latin typeface="Raleway"/>
              </a:rPr>
              <a:t>Tombol reset ini memungkinkan pemain untuk memulai permainan baru setelah satu putaran selesai.</a:t>
            </a:r>
          </a:p>
          <a:p>
            <a:pPr algn="just">
              <a:lnSpc>
                <a:spcPts val="4199"/>
              </a:lnSpc>
            </a:pPr>
          </a:p>
        </p:txBody>
      </p:sp>
      <p:sp>
        <p:nvSpPr>
          <p:cNvPr name="TextBox 8" id="8"/>
          <p:cNvSpPr txBox="true"/>
          <p:nvPr/>
        </p:nvSpPr>
        <p:spPr>
          <a:xfrm rot="0">
            <a:off x="1028700" y="933450"/>
            <a:ext cx="6848808" cy="820974"/>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Fitur-Fitur Aplikasi</a:t>
            </a:r>
          </a:p>
        </p:txBody>
      </p:sp>
      <p:grpSp>
        <p:nvGrpSpPr>
          <p:cNvPr name="Group 9" id="9"/>
          <p:cNvGrpSpPr/>
          <p:nvPr/>
        </p:nvGrpSpPr>
        <p:grpSpPr>
          <a:xfrm rot="0">
            <a:off x="16740784" y="0"/>
            <a:ext cx="1547216" cy="10287000"/>
            <a:chOff x="0" y="0"/>
            <a:chExt cx="523379" cy="3479800"/>
          </a:xfrm>
        </p:grpSpPr>
        <p:sp>
          <p:nvSpPr>
            <p:cNvPr name="Freeform 10" id="10"/>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11" id="11"/>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3</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6848808" cy="820974"/>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Fitur-Fitur Aplikasi</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4</a:t>
            </a:r>
          </a:p>
        </p:txBody>
      </p:sp>
      <p:sp>
        <p:nvSpPr>
          <p:cNvPr name="TextBox 6" id="6"/>
          <p:cNvSpPr txBox="true"/>
          <p:nvPr/>
        </p:nvSpPr>
        <p:spPr>
          <a:xfrm rot="0">
            <a:off x="1028700" y="2289936"/>
            <a:ext cx="6326776" cy="632352"/>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Label Pemenang</a:t>
            </a:r>
          </a:p>
        </p:txBody>
      </p:sp>
      <p:sp>
        <p:nvSpPr>
          <p:cNvPr name="TextBox 7" id="7"/>
          <p:cNvSpPr txBox="true"/>
          <p:nvPr/>
        </p:nvSpPr>
        <p:spPr>
          <a:xfrm rot="0">
            <a:off x="1028700" y="3277552"/>
            <a:ext cx="6326776" cy="155067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Ada sebuah label (`lbl`) yang menampilkan pemenang atau hasil seri dari permainan.</a:t>
            </a:r>
          </a:p>
        </p:txBody>
      </p:sp>
      <p:sp>
        <p:nvSpPr>
          <p:cNvPr name="TextBox 8" id="8"/>
          <p:cNvSpPr txBox="true"/>
          <p:nvPr/>
        </p:nvSpPr>
        <p:spPr>
          <a:xfrm rot="0">
            <a:off x="8440315" y="2289936"/>
            <a:ext cx="6326776" cy="632352"/>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Aksi Tombol</a:t>
            </a:r>
          </a:p>
        </p:txBody>
      </p:sp>
      <p:sp>
        <p:nvSpPr>
          <p:cNvPr name="TextBox 9" id="9"/>
          <p:cNvSpPr txBox="true"/>
          <p:nvPr/>
        </p:nvSpPr>
        <p:spPr>
          <a:xfrm rot="0">
            <a:off x="8440315" y="3277552"/>
            <a:ext cx="7968707" cy="5741670"/>
          </a:xfrm>
          <a:prstGeom prst="rect">
            <a:avLst/>
          </a:prstGeom>
        </p:spPr>
        <p:txBody>
          <a:bodyPr anchor="t" rtlCol="false" tIns="0" lIns="0" bIns="0" rIns="0">
            <a:spAutoFit/>
          </a:bodyPr>
          <a:lstStyle/>
          <a:p>
            <a:pPr algn="just" marL="604519" indent="-302260" lvl="1">
              <a:lnSpc>
                <a:spcPts val="4199"/>
              </a:lnSpc>
              <a:buFont typeface="Arial"/>
              <a:buChar char="•"/>
            </a:pPr>
            <a:r>
              <a:rPr lang="en-US" sz="2799">
                <a:solidFill>
                  <a:srgbClr val="804F3B"/>
                </a:solidFill>
                <a:latin typeface="Raleway"/>
              </a:rPr>
              <a:t>Ada sembilan tombol yang mewakili sel-sel papan Tic-Tac-Toe.</a:t>
            </a:r>
          </a:p>
          <a:p>
            <a:pPr algn="just" marL="604519" indent="-302260" lvl="1">
              <a:lnSpc>
                <a:spcPts val="4199"/>
              </a:lnSpc>
              <a:buFont typeface="Arial"/>
              <a:buChar char="•"/>
            </a:pPr>
            <a:r>
              <a:rPr lang="en-US" sz="2799">
                <a:solidFill>
                  <a:srgbClr val="804F3B"/>
                </a:solidFill>
                <a:latin typeface="Raleway"/>
              </a:rPr>
              <a:t>Tombol tersebut diatur dalam GridLayout pada panel `board`.</a:t>
            </a:r>
          </a:p>
          <a:p>
            <a:pPr algn="just" marL="604519" indent="-302260" lvl="1">
              <a:lnSpc>
                <a:spcPts val="4199"/>
              </a:lnSpc>
              <a:buFont typeface="Arial"/>
              <a:buChar char="•"/>
            </a:pPr>
            <a:r>
              <a:rPr lang="en-US" sz="2799">
                <a:solidFill>
                  <a:srgbClr val="804F3B"/>
                </a:solidFill>
                <a:latin typeface="Raleway"/>
              </a:rPr>
              <a:t>Setiap tombol memilikSetiap tombol permainan dan tombol reset memiliki ActionListener yang mengimplementasikan metode `actionPerformed`.</a:t>
            </a:r>
          </a:p>
          <a:p>
            <a:pPr algn="just" marL="604519" indent="-302260" lvl="1">
              <a:lnSpc>
                <a:spcPts val="4199"/>
              </a:lnSpc>
              <a:buFont typeface="Arial"/>
              <a:buChar char="•"/>
            </a:pPr>
            <a:r>
              <a:rPr lang="en-US" sz="2799">
                <a:solidFill>
                  <a:srgbClr val="804F3B"/>
                </a:solidFill>
                <a:latin typeface="Raleway"/>
              </a:rPr>
              <a:t>Pada setiap aksi, program mengecek giliran pemain (X atau O) dan mengisi tanda pada tombol yang ditekan.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6848808" cy="820974"/>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Fitur-Fitur Aplikasi</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5</a:t>
            </a:r>
          </a:p>
        </p:txBody>
      </p:sp>
      <p:sp>
        <p:nvSpPr>
          <p:cNvPr name="TextBox 6" id="6"/>
          <p:cNvSpPr txBox="true"/>
          <p:nvPr/>
        </p:nvSpPr>
        <p:spPr>
          <a:xfrm rot="0">
            <a:off x="1028700" y="2289936"/>
            <a:ext cx="6326776" cy="632352"/>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Aksi Tombol</a:t>
            </a:r>
          </a:p>
        </p:txBody>
      </p:sp>
      <p:sp>
        <p:nvSpPr>
          <p:cNvPr name="TextBox 7" id="7"/>
          <p:cNvSpPr txBox="true"/>
          <p:nvPr/>
        </p:nvSpPr>
        <p:spPr>
          <a:xfrm rot="0">
            <a:off x="1028700" y="3277552"/>
            <a:ext cx="6326776" cy="3646170"/>
          </a:xfrm>
          <a:prstGeom prst="rect">
            <a:avLst/>
          </a:prstGeom>
        </p:spPr>
        <p:txBody>
          <a:bodyPr anchor="t" rtlCol="false" tIns="0" lIns="0" bIns="0" rIns="0">
            <a:spAutoFit/>
          </a:bodyPr>
          <a:lstStyle/>
          <a:p>
            <a:pPr algn="just" marL="604519" indent="-302260" lvl="1">
              <a:lnSpc>
                <a:spcPts val="4199"/>
              </a:lnSpc>
              <a:buFont typeface="Arial"/>
              <a:buChar char="•"/>
            </a:pPr>
            <a:r>
              <a:rPr lang="en-US" sz="2799">
                <a:solidFill>
                  <a:srgbClr val="804F3B"/>
                </a:solidFill>
                <a:latin typeface="Raleway"/>
              </a:rPr>
              <a:t>Setel</a:t>
            </a:r>
            <a:r>
              <a:rPr lang="en-US" sz="2799">
                <a:solidFill>
                  <a:srgbClr val="804F3B"/>
                </a:solidFill>
                <a:latin typeface="Raleway"/>
              </a:rPr>
              <a:t>ah setiap langkah, program memeriksa apakah ada pemenang atau hasil seri dengan memanggil metode `checkWinner()`.</a:t>
            </a:r>
          </a:p>
          <a:p>
            <a:pPr algn="just" marL="604519" indent="-302260" lvl="1">
              <a:lnSpc>
                <a:spcPts val="4199"/>
              </a:lnSpc>
              <a:buFont typeface="Arial"/>
              <a:buChar char="•"/>
            </a:pPr>
            <a:r>
              <a:rPr lang="en-US" sz="2799">
                <a:solidFill>
                  <a:srgbClr val="804F3B"/>
                </a:solidFill>
                <a:latin typeface="Raleway"/>
              </a:rPr>
              <a:t>i ActionListener yang dipanggil ketika tombol ditekan.</a:t>
            </a:r>
          </a:p>
          <a:p>
            <a:pPr algn="just">
              <a:lnSpc>
                <a:spcPts val="4199"/>
              </a:lnSpc>
            </a:pPr>
          </a:p>
        </p:txBody>
      </p:sp>
      <p:sp>
        <p:nvSpPr>
          <p:cNvPr name="TextBox 8" id="8"/>
          <p:cNvSpPr txBox="true"/>
          <p:nvPr/>
        </p:nvSpPr>
        <p:spPr>
          <a:xfrm rot="0">
            <a:off x="8440315" y="2289936"/>
            <a:ext cx="6326776" cy="632352"/>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Cek Pemenang</a:t>
            </a:r>
          </a:p>
        </p:txBody>
      </p:sp>
      <p:sp>
        <p:nvSpPr>
          <p:cNvPr name="TextBox 9" id="9"/>
          <p:cNvSpPr txBox="true"/>
          <p:nvPr/>
        </p:nvSpPr>
        <p:spPr>
          <a:xfrm rot="0">
            <a:off x="8440315" y="3277552"/>
            <a:ext cx="7968707" cy="5217795"/>
          </a:xfrm>
          <a:prstGeom prst="rect">
            <a:avLst/>
          </a:prstGeom>
        </p:spPr>
        <p:txBody>
          <a:bodyPr anchor="t" rtlCol="false" tIns="0" lIns="0" bIns="0" rIns="0">
            <a:spAutoFit/>
          </a:bodyPr>
          <a:lstStyle/>
          <a:p>
            <a:pPr algn="just" marL="604519" indent="-302260" lvl="1">
              <a:lnSpc>
                <a:spcPts val="4199"/>
              </a:lnSpc>
              <a:buFont typeface="Arial"/>
              <a:buChar char="•"/>
            </a:pPr>
            <a:r>
              <a:rPr lang="en-US" sz="2799">
                <a:solidFill>
                  <a:srgbClr val="804F3B"/>
                </a:solidFill>
                <a:latin typeface="Raleway"/>
              </a:rPr>
              <a:t>Metode `checkWinner()` memeriksa apakah ada pemenang setelah setiap langkah.</a:t>
            </a:r>
          </a:p>
          <a:p>
            <a:pPr algn="just" marL="604519" indent="-302260" lvl="1">
              <a:lnSpc>
                <a:spcPts val="4199"/>
              </a:lnSpc>
              <a:buFont typeface="Arial"/>
              <a:buChar char="•"/>
            </a:pPr>
            <a:r>
              <a:rPr lang="en-US" sz="2799">
                <a:solidFill>
                  <a:srgbClr val="804F3B"/>
                </a:solidFill>
                <a:latin typeface="Raleway"/>
              </a:rPr>
              <a:t>Pemeriksaan dilakukan secara horizontal, vertikal, dan diagonal.</a:t>
            </a:r>
          </a:p>
          <a:p>
            <a:pPr algn="just" marL="604519" indent="-302260" lvl="1">
              <a:lnSpc>
                <a:spcPts val="4199"/>
              </a:lnSpc>
              <a:buFont typeface="Arial"/>
              <a:buChar char="•"/>
            </a:pPr>
            <a:r>
              <a:rPr lang="en-US" sz="2799">
                <a:solidFill>
                  <a:srgbClr val="804F3B"/>
                </a:solidFill>
                <a:latin typeface="Raleway"/>
              </a:rPr>
              <a:t>Jika ada pemenang, program menampilkan pesan pemenang dan menonaktifkan semua tombol permainan.</a:t>
            </a:r>
          </a:p>
          <a:p>
            <a:pPr algn="just" marL="604519" indent="-302260" lvl="1">
              <a:lnSpc>
                <a:spcPts val="4199"/>
              </a:lnSpc>
              <a:buFont typeface="Arial"/>
              <a:buChar char="•"/>
            </a:pPr>
            <a:r>
              <a:rPr lang="en-US" sz="2799">
                <a:solidFill>
                  <a:srgbClr val="804F3B"/>
                </a:solidFill>
                <a:latin typeface="Raleway"/>
              </a:rPr>
              <a:t>Jika tidak ada pemenang dan seluruh papan sudah terisi (seri), program menampilkan pesan hasil seri.</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3162313"/>
            <a:ext cx="4126773" cy="632352"/>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Inisialisasi UI</a:t>
            </a:r>
          </a:p>
        </p:txBody>
      </p:sp>
      <p:sp>
        <p:nvSpPr>
          <p:cNvPr name="TextBox 3" id="3"/>
          <p:cNvSpPr txBox="true"/>
          <p:nvPr/>
        </p:nvSpPr>
        <p:spPr>
          <a:xfrm rot="0">
            <a:off x="1028700" y="4649722"/>
            <a:ext cx="4298223" cy="364617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Metode `initUI()` digunakan untuk menginisialisasi antarmuka pengguna, mengatur tata letak, warna, dan properti lainnya.</a:t>
            </a:r>
          </a:p>
        </p:txBody>
      </p:sp>
      <p:sp>
        <p:nvSpPr>
          <p:cNvPr name="TextBox 4" id="4"/>
          <p:cNvSpPr txBox="true"/>
          <p:nvPr/>
        </p:nvSpPr>
        <p:spPr>
          <a:xfrm rot="0">
            <a:off x="6422298" y="3162313"/>
            <a:ext cx="4235762" cy="632352"/>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Aksi pada Tombol</a:t>
            </a:r>
          </a:p>
        </p:txBody>
      </p:sp>
      <p:sp>
        <p:nvSpPr>
          <p:cNvPr name="TextBox 5" id="5"/>
          <p:cNvSpPr txBox="true"/>
          <p:nvPr/>
        </p:nvSpPr>
        <p:spPr>
          <a:xfrm rot="0">
            <a:off x="6486303" y="4649722"/>
            <a:ext cx="4279202" cy="364617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Metode `addActionEvents()` menghubungkan ActionListener dengan setiap tombol permainan dan tombol reset.</a:t>
            </a:r>
          </a:p>
          <a:p>
            <a:pPr algn="just">
              <a:lnSpc>
                <a:spcPts val="4199"/>
              </a:lnSpc>
            </a:pPr>
          </a:p>
        </p:txBody>
      </p:sp>
      <p:sp>
        <p:nvSpPr>
          <p:cNvPr name="TextBox 6" id="6"/>
          <p:cNvSpPr txBox="true"/>
          <p:nvPr/>
        </p:nvSpPr>
        <p:spPr>
          <a:xfrm rot="0">
            <a:off x="11924885" y="3116593"/>
            <a:ext cx="3545891" cy="1270418"/>
          </a:xfrm>
          <a:prstGeom prst="rect">
            <a:avLst/>
          </a:prstGeom>
        </p:spPr>
        <p:txBody>
          <a:bodyPr anchor="t" rtlCol="false" tIns="0" lIns="0" bIns="0" rIns="0">
            <a:spAutoFit/>
          </a:bodyPr>
          <a:lstStyle/>
          <a:p>
            <a:pPr>
              <a:lnSpc>
                <a:spcPts val="5040"/>
              </a:lnSpc>
            </a:pPr>
            <a:r>
              <a:rPr lang="en-US" sz="3600">
                <a:solidFill>
                  <a:srgbClr val="804F3B"/>
                </a:solidFill>
                <a:latin typeface="Raleway Bold"/>
              </a:rPr>
              <a:t>Pemanggilan Konstruktor</a:t>
            </a:r>
          </a:p>
        </p:txBody>
      </p:sp>
      <p:sp>
        <p:nvSpPr>
          <p:cNvPr name="TextBox 7" id="7"/>
          <p:cNvSpPr txBox="true"/>
          <p:nvPr/>
        </p:nvSpPr>
        <p:spPr>
          <a:xfrm rot="0">
            <a:off x="11924885" y="4649722"/>
            <a:ext cx="4284371" cy="207454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rPr>
              <a:t>Pada metode `main()`, objek TicTaeToe dibuat untuk memulai permainan.</a:t>
            </a:r>
          </a:p>
        </p:txBody>
      </p:sp>
      <p:sp>
        <p:nvSpPr>
          <p:cNvPr name="TextBox 8" id="8"/>
          <p:cNvSpPr txBox="true"/>
          <p:nvPr/>
        </p:nvSpPr>
        <p:spPr>
          <a:xfrm rot="0">
            <a:off x="1028700" y="933450"/>
            <a:ext cx="6848808" cy="820974"/>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Fitur-Fitur Aplikasi</a:t>
            </a:r>
          </a:p>
        </p:txBody>
      </p:sp>
      <p:grpSp>
        <p:nvGrpSpPr>
          <p:cNvPr name="Group 9" id="9"/>
          <p:cNvGrpSpPr/>
          <p:nvPr/>
        </p:nvGrpSpPr>
        <p:grpSpPr>
          <a:xfrm rot="0">
            <a:off x="16740784" y="0"/>
            <a:ext cx="1547216" cy="10287000"/>
            <a:chOff x="0" y="0"/>
            <a:chExt cx="523379" cy="3479800"/>
          </a:xfrm>
        </p:grpSpPr>
        <p:sp>
          <p:nvSpPr>
            <p:cNvPr name="Freeform 10" id="10"/>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11" id="11"/>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547904" y="488513"/>
            <a:ext cx="8124682" cy="9115087"/>
          </a:xfrm>
          <a:custGeom>
            <a:avLst/>
            <a:gdLst/>
            <a:ahLst/>
            <a:cxnLst/>
            <a:rect r="r" b="b" t="t" l="l"/>
            <a:pathLst>
              <a:path h="9115087" w="8124682">
                <a:moveTo>
                  <a:pt x="0" y="0"/>
                </a:moveTo>
                <a:lnTo>
                  <a:pt x="8124682" y="0"/>
                </a:lnTo>
                <a:lnTo>
                  <a:pt x="8124682" y="9115088"/>
                </a:lnTo>
                <a:lnTo>
                  <a:pt x="0" y="9115088"/>
                </a:lnTo>
                <a:lnTo>
                  <a:pt x="0" y="0"/>
                </a:lnTo>
                <a:close/>
              </a:path>
            </a:pathLst>
          </a:custGeom>
          <a:blipFill>
            <a:blip r:embed="rId3"/>
            <a:stretch>
              <a:fillRect l="0" t="0" r="0"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7</a:t>
            </a:r>
          </a:p>
        </p:txBody>
      </p:sp>
      <p:sp>
        <p:nvSpPr>
          <p:cNvPr name="TextBox 7" id="7"/>
          <p:cNvSpPr txBox="true"/>
          <p:nvPr/>
        </p:nvSpPr>
        <p:spPr>
          <a:xfrm rot="0">
            <a:off x="1028700" y="4622854"/>
            <a:ext cx="5064202" cy="936517"/>
          </a:xfrm>
          <a:prstGeom prst="rect">
            <a:avLst/>
          </a:prstGeom>
        </p:spPr>
        <p:txBody>
          <a:bodyPr anchor="t" rtlCol="false" tIns="0" lIns="0" bIns="0" rIns="0">
            <a:spAutoFit/>
          </a:bodyPr>
          <a:lstStyle/>
          <a:p>
            <a:pPr>
              <a:lnSpc>
                <a:spcPts val="7699"/>
              </a:lnSpc>
            </a:pPr>
            <a:r>
              <a:rPr lang="en-US" sz="5499">
                <a:solidFill>
                  <a:srgbClr val="804F3B"/>
                </a:solidFill>
                <a:latin typeface="Radley Bold"/>
              </a:rPr>
              <a:t>Alur Kerja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895225" y="152598"/>
            <a:ext cx="7043236" cy="9981804"/>
          </a:xfrm>
          <a:custGeom>
            <a:avLst/>
            <a:gdLst/>
            <a:ahLst/>
            <a:cxnLst/>
            <a:rect r="r" b="b" t="t" l="l"/>
            <a:pathLst>
              <a:path h="9981804" w="7043236">
                <a:moveTo>
                  <a:pt x="0" y="0"/>
                </a:moveTo>
                <a:lnTo>
                  <a:pt x="7043236" y="0"/>
                </a:lnTo>
                <a:lnTo>
                  <a:pt x="7043236" y="9981804"/>
                </a:lnTo>
                <a:lnTo>
                  <a:pt x="0" y="9981804"/>
                </a:lnTo>
                <a:lnTo>
                  <a:pt x="0" y="0"/>
                </a:lnTo>
                <a:close/>
              </a:path>
            </a:pathLst>
          </a:custGeom>
          <a:blipFill>
            <a:blip r:embed="rId3"/>
            <a:stretch>
              <a:fillRect l="0" t="0" r="0" b="0"/>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8</a:t>
            </a:r>
          </a:p>
        </p:txBody>
      </p:sp>
      <p:sp>
        <p:nvSpPr>
          <p:cNvPr name="TextBox 7" id="7"/>
          <p:cNvSpPr txBox="true"/>
          <p:nvPr/>
        </p:nvSpPr>
        <p:spPr>
          <a:xfrm rot="0">
            <a:off x="1028700" y="4685388"/>
            <a:ext cx="5064202" cy="820974"/>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Diagram Class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413" r="-19230" b="-7808"/>
            </a:stretch>
          </a:blipFill>
        </p:spPr>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7686436" y="1272852"/>
            <a:ext cx="7460814" cy="7741296"/>
          </a:xfrm>
          <a:custGeom>
            <a:avLst/>
            <a:gdLst/>
            <a:ahLst/>
            <a:cxnLst/>
            <a:rect r="r" b="b" t="t" l="l"/>
            <a:pathLst>
              <a:path h="7741296" w="7460814">
                <a:moveTo>
                  <a:pt x="0" y="0"/>
                </a:moveTo>
                <a:lnTo>
                  <a:pt x="7460814" y="0"/>
                </a:lnTo>
                <a:lnTo>
                  <a:pt x="7460814" y="7741296"/>
                </a:lnTo>
                <a:lnTo>
                  <a:pt x="0" y="7741296"/>
                </a:lnTo>
                <a:lnTo>
                  <a:pt x="0" y="0"/>
                </a:lnTo>
                <a:close/>
              </a:path>
            </a:pathLst>
          </a:custGeom>
          <a:blipFill>
            <a:blip r:embed="rId3"/>
            <a:stretch>
              <a:fillRect l="-74662" t="-24733" r="-85097" b="-16019"/>
            </a:stretch>
          </a:blipFill>
        </p:spPr>
      </p:sp>
      <p:sp>
        <p:nvSpPr>
          <p:cNvPr name="TextBox 6" id="6"/>
          <p:cNvSpPr txBox="true"/>
          <p:nvPr/>
        </p:nvSpPr>
        <p:spPr>
          <a:xfrm rot="0">
            <a:off x="17127588" y="9201150"/>
            <a:ext cx="773608" cy="537764"/>
          </a:xfrm>
          <a:prstGeom prst="rect">
            <a:avLst/>
          </a:prstGeom>
        </p:spPr>
        <p:txBody>
          <a:bodyPr anchor="t" rtlCol="false" tIns="0" lIns="0" bIns="0" rIns="0">
            <a:spAutoFit/>
          </a:bodyPr>
          <a:lstStyle/>
          <a:p>
            <a:pPr algn="ctr">
              <a:lnSpc>
                <a:spcPts val="4480"/>
              </a:lnSpc>
            </a:pPr>
            <a:r>
              <a:rPr lang="en-US" sz="3200">
                <a:solidFill>
                  <a:srgbClr val="804F3B"/>
                </a:solidFill>
                <a:latin typeface="Prata"/>
              </a:rPr>
              <a:t>9</a:t>
            </a:r>
          </a:p>
        </p:txBody>
      </p:sp>
      <p:sp>
        <p:nvSpPr>
          <p:cNvPr name="TextBox 7" id="7"/>
          <p:cNvSpPr txBox="true"/>
          <p:nvPr/>
        </p:nvSpPr>
        <p:spPr>
          <a:xfrm rot="0">
            <a:off x="1028700" y="4261566"/>
            <a:ext cx="5064202" cy="1668618"/>
          </a:xfrm>
          <a:prstGeom prst="rect">
            <a:avLst/>
          </a:prstGeom>
        </p:spPr>
        <p:txBody>
          <a:bodyPr anchor="t" rtlCol="false" tIns="0" lIns="0" bIns="0" rIns="0">
            <a:spAutoFit/>
          </a:bodyPr>
          <a:lstStyle/>
          <a:p>
            <a:pPr>
              <a:lnSpc>
                <a:spcPts val="6719"/>
              </a:lnSpc>
            </a:pPr>
            <a:r>
              <a:rPr lang="en-US" sz="4800">
                <a:solidFill>
                  <a:srgbClr val="804F3B"/>
                </a:solidFill>
                <a:latin typeface="Radley Bold"/>
              </a:rPr>
              <a:t>Rancangan Antarmuka (UI)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DAF52iEvplw</dc:identifier>
  <dcterms:modified xsi:type="dcterms:W3CDTF">2011-08-01T06:04:30Z</dcterms:modified>
  <cp:revision>1</cp:revision>
  <dc:title>PBO2023-TA-FilePresentasi-G-2200018307-Khairunisa Salsabila Kurniawan-Tic Tac Toe</dc:title>
</cp:coreProperties>
</file>