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58300" cy="30240288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49747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99495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949243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59899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248737" algn="l" defTabSz="1299495" rtl="0" eaLnBrk="1" latinLnBrk="1" hangingPunct="1">
      <a:defRPr kumimoji="1" sz="5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898484" algn="l" defTabSz="1299495" rtl="0" eaLnBrk="1" latinLnBrk="1" hangingPunct="1">
      <a:defRPr kumimoji="1" sz="5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548232" algn="l" defTabSz="1299495" rtl="0" eaLnBrk="1" latinLnBrk="1" hangingPunct="1">
      <a:defRPr kumimoji="1" sz="5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5197978" algn="l" defTabSz="1299495" rtl="0" eaLnBrk="1" latinLnBrk="1" hangingPunct="1">
      <a:defRPr kumimoji="1" sz="5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3">
          <p15:clr>
            <a:srgbClr val="A4A3A4"/>
          </p15:clr>
        </p15:guide>
        <p15:guide id="2" pos="10320">
          <p15:clr>
            <a:srgbClr val="A4A3A4"/>
          </p15:clr>
        </p15:guide>
        <p15:guide id="3" pos="7076">
          <p15:clr>
            <a:srgbClr val="A4A3A4"/>
          </p15:clr>
        </p15:guide>
        <p15:guide id="4" pos="6685">
          <p15:clr>
            <a:srgbClr val="A4A3A4"/>
          </p15:clr>
        </p15:guide>
        <p15:guide id="5" pos="295">
          <p15:clr>
            <a:srgbClr val="A4A3A4"/>
          </p15:clr>
        </p15:guide>
        <p15:guide id="6" pos="13466">
          <p15:clr>
            <a:srgbClr val="A4A3A4"/>
          </p15:clr>
        </p15:guide>
        <p15:guide id="7" pos="13954">
          <p15:clr>
            <a:srgbClr val="A4A3A4"/>
          </p15:clr>
        </p15:guide>
        <p15:guide id="8" pos="20344">
          <p15:clr>
            <a:srgbClr val="A4A3A4"/>
          </p15:clr>
        </p15:guide>
        <p15:guide id="9" orient="horz" pos="9525">
          <p15:clr>
            <a:srgbClr val="A4A3A4"/>
          </p15:clr>
        </p15:guide>
        <p15:guide id="10" pos="6916">
          <p15:clr>
            <a:srgbClr val="A4A3A4"/>
          </p15:clr>
        </p15:guide>
        <p15:guide id="11" pos="4742">
          <p15:clr>
            <a:srgbClr val="A4A3A4"/>
          </p15:clr>
        </p15:guide>
        <p15:guide id="12" pos="4480">
          <p15:clr>
            <a:srgbClr val="A4A3A4"/>
          </p15:clr>
        </p15:guide>
        <p15:guide id="13" pos="198">
          <p15:clr>
            <a:srgbClr val="A4A3A4"/>
          </p15:clr>
        </p15:guide>
        <p15:guide id="14" pos="9025">
          <p15:clr>
            <a:srgbClr val="A4A3A4"/>
          </p15:clr>
        </p15:guide>
        <p15:guide id="15" pos="9352">
          <p15:clr>
            <a:srgbClr val="A4A3A4"/>
          </p15:clr>
        </p15:guide>
        <p15:guide id="16" pos="136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800000"/>
    <a:srgbClr val="A50021"/>
    <a:srgbClr val="9B001E"/>
    <a:srgbClr val="CC0066"/>
    <a:srgbClr val="0099FF"/>
    <a:srgbClr val="0066FF"/>
    <a:srgbClr val="2F8B8B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411" autoAdjust="0"/>
  </p:normalViewPr>
  <p:slideViewPr>
    <p:cSldViewPr>
      <p:cViewPr varScale="1">
        <p:scale>
          <a:sx n="19" d="100"/>
          <a:sy n="19" d="100"/>
        </p:scale>
        <p:origin x="2674" y="283"/>
      </p:cViewPr>
      <p:guideLst>
        <p:guide orient="horz" pos="13473"/>
        <p:guide pos="10320"/>
        <p:guide pos="7076"/>
        <p:guide pos="6685"/>
        <p:guide pos="295"/>
        <p:guide pos="13466"/>
        <p:guide pos="13954"/>
        <p:guide pos="20344"/>
        <p:guide orient="horz" pos="9525"/>
        <p:guide pos="6916"/>
        <p:guide pos="4742"/>
        <p:guide pos="4480"/>
        <p:guide pos="198"/>
        <p:guide pos="9025"/>
        <p:guide pos="9352"/>
        <p:guide pos="136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021D-C21C-41F9-8945-BAC8D19FE75C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1143000"/>
            <a:ext cx="2241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B8291-B2C6-4006-B017-A00CC6BE2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6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어차피 포스터에서 글은 잘 안 읽히지만</a:t>
            </a:r>
            <a:r>
              <a:rPr lang="en-US" altLang="ko-KR" dirty="0"/>
              <a:t>, </a:t>
            </a:r>
            <a:r>
              <a:rPr lang="ko-KR" altLang="en-US" dirty="0"/>
              <a:t>읽기 편한 글자 크기를 사용할 것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&lt;2. Methods&gt;</a:t>
            </a:r>
            <a:r>
              <a:rPr lang="ko-KR" altLang="en-US" dirty="0"/>
              <a:t>의 </a:t>
            </a:r>
            <a:r>
              <a:rPr lang="en-US" altLang="ko-KR" dirty="0"/>
              <a:t>A </a:t>
            </a:r>
            <a:r>
              <a:rPr lang="ko-KR" altLang="en-US" dirty="0"/>
              <a:t>와 같은</a:t>
            </a:r>
            <a:r>
              <a:rPr lang="en-US" altLang="ko-KR" dirty="0"/>
              <a:t> ‘</a:t>
            </a:r>
            <a:r>
              <a:rPr lang="ko-KR" altLang="en-US" dirty="0"/>
              <a:t>알아보기 쉬운＇ 전체 시스템 구성 및 알고리즘 도식은 필수임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&lt;2. Methods&gt;</a:t>
            </a:r>
            <a:r>
              <a:rPr lang="ko-KR" altLang="en-US" dirty="0"/>
              <a:t>의 </a:t>
            </a:r>
            <a:r>
              <a:rPr lang="en-US" altLang="ko-KR" dirty="0"/>
              <a:t>B</a:t>
            </a:r>
            <a:r>
              <a:rPr lang="ko-KR" altLang="en-US" dirty="0"/>
              <a:t>와 같이</a:t>
            </a:r>
            <a:r>
              <a:rPr lang="en-US" altLang="ko-KR" dirty="0"/>
              <a:t>, </a:t>
            </a:r>
            <a:r>
              <a:rPr lang="ko-KR" altLang="en-US" dirty="0"/>
              <a:t>원리 및 개요 설명엔 남이 만들어 놓은 </a:t>
            </a:r>
            <a:r>
              <a:rPr lang="ko-KR" altLang="en-US" dirty="0" err="1"/>
              <a:t>고급진</a:t>
            </a:r>
            <a:r>
              <a:rPr lang="ko-KR" altLang="en-US" dirty="0"/>
              <a:t> 사진을 적절히 쓰는게 좋음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&lt;4. Conclusion&gt; </a:t>
            </a:r>
            <a:r>
              <a:rPr lang="ko-KR" altLang="en-US" dirty="0"/>
              <a:t>은 무조건 간단히 </a:t>
            </a:r>
            <a:r>
              <a:rPr lang="ko-KR" altLang="en-US" dirty="0" err="1"/>
              <a:t>구성할것</a:t>
            </a:r>
            <a:r>
              <a:rPr lang="en-US" altLang="ko-KR" dirty="0"/>
              <a:t>. (</a:t>
            </a:r>
            <a:r>
              <a:rPr lang="ko-KR" altLang="en-US" dirty="0" err="1"/>
              <a:t>설명충</a:t>
            </a:r>
            <a:r>
              <a:rPr lang="ko-KR" altLang="en-US" dirty="0"/>
              <a:t> </a:t>
            </a:r>
            <a:r>
              <a:rPr lang="en-US" altLang="ko-KR" dirty="0"/>
              <a:t>x, </a:t>
            </a:r>
            <a:r>
              <a:rPr lang="ko-KR" altLang="en-US" dirty="0"/>
              <a:t>항목으로 굵직하게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위 포스터와 같이 사진 위주로 구성할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8291-B2C6-4006-B017-A00CC6BE2E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5837" y="9393425"/>
            <a:ext cx="18666630" cy="64822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93977" y="17135720"/>
            <a:ext cx="15370349" cy="7728962"/>
          </a:xfrm>
        </p:spPr>
        <p:txBody>
          <a:bodyPr/>
          <a:lstStyle>
            <a:lvl1pPr marL="0" indent="0" algn="ctr">
              <a:buNone/>
              <a:defRPr/>
            </a:lvl1pPr>
            <a:lvl2pPr marL="649747" indent="0" algn="ctr">
              <a:buNone/>
              <a:defRPr/>
            </a:lvl2pPr>
            <a:lvl3pPr marL="1299495" indent="0" algn="ctr">
              <a:buNone/>
              <a:defRPr/>
            </a:lvl3pPr>
            <a:lvl4pPr marL="1949243" indent="0" algn="ctr">
              <a:buNone/>
              <a:defRPr/>
            </a:lvl4pPr>
            <a:lvl5pPr marL="2598990" indent="0" algn="ctr">
              <a:buNone/>
              <a:defRPr/>
            </a:lvl5pPr>
            <a:lvl6pPr marL="3248737" indent="0" algn="ctr">
              <a:buNone/>
              <a:defRPr/>
            </a:lvl6pPr>
            <a:lvl7pPr marL="3898484" indent="0" algn="ctr">
              <a:buNone/>
              <a:defRPr/>
            </a:lvl7pPr>
            <a:lvl8pPr marL="4548232" indent="0" algn="ctr">
              <a:buNone/>
              <a:defRPr/>
            </a:lvl8pPr>
            <a:lvl9pPr marL="5197978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0F15D-D23A-4294-8C52-24B09A5C2EA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DC9DB-A687-4A0E-8FE4-9A87A6BF416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921268" y="1211124"/>
            <a:ext cx="4939809" cy="2580246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97224" y="1211124"/>
            <a:ext cx="14602754" cy="2580246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EAFA8-28D9-4097-AF0C-4EA8D1EDBB8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96581-C516-4CCA-A007-9896B075EB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3431" y="19431298"/>
            <a:ext cx="18666630" cy="6006724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33431" y="12817899"/>
            <a:ext cx="18666630" cy="6613397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747" indent="0">
              <a:buNone/>
              <a:defRPr sz="2600"/>
            </a:lvl2pPr>
            <a:lvl3pPr marL="1299495" indent="0">
              <a:buNone/>
              <a:defRPr sz="2300"/>
            </a:lvl3pPr>
            <a:lvl4pPr marL="1949243" indent="0">
              <a:buNone/>
              <a:defRPr sz="2000"/>
            </a:lvl4pPr>
            <a:lvl5pPr marL="2598990" indent="0">
              <a:buNone/>
              <a:defRPr sz="2000"/>
            </a:lvl5pPr>
            <a:lvl6pPr marL="3248737" indent="0">
              <a:buNone/>
              <a:defRPr sz="2000"/>
            </a:lvl6pPr>
            <a:lvl7pPr marL="3898484" indent="0">
              <a:buNone/>
              <a:defRPr sz="2000"/>
            </a:lvl7pPr>
            <a:lvl8pPr marL="4548232" indent="0">
              <a:buNone/>
              <a:defRPr sz="2000"/>
            </a:lvl8pPr>
            <a:lvl9pPr marL="5197978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7CC79-618F-48EF-B490-17A46670861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24" y="7055625"/>
            <a:ext cx="9771283" cy="19957967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89797" y="7055625"/>
            <a:ext cx="9771281" cy="19957967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07640-6F07-4647-AECC-0B9183F585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24" y="6768956"/>
            <a:ext cx="9702130" cy="2822249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49747" indent="0">
              <a:buNone/>
              <a:defRPr sz="2800" b="1"/>
            </a:lvl2pPr>
            <a:lvl3pPr marL="1299495" indent="0">
              <a:buNone/>
              <a:defRPr sz="2600" b="1"/>
            </a:lvl3pPr>
            <a:lvl4pPr marL="1949243" indent="0">
              <a:buNone/>
              <a:defRPr sz="2300" b="1"/>
            </a:lvl4pPr>
            <a:lvl5pPr marL="2598990" indent="0">
              <a:buNone/>
              <a:defRPr sz="2300" b="1"/>
            </a:lvl5pPr>
            <a:lvl6pPr marL="3248737" indent="0">
              <a:buNone/>
              <a:defRPr sz="2300" b="1"/>
            </a:lvl6pPr>
            <a:lvl7pPr marL="3898484" indent="0">
              <a:buNone/>
              <a:defRPr sz="2300" b="1"/>
            </a:lvl7pPr>
            <a:lvl8pPr marL="4548232" indent="0">
              <a:buNone/>
              <a:defRPr sz="2300" b="1"/>
            </a:lvl8pPr>
            <a:lvl9pPr marL="5197978" indent="0">
              <a:buNone/>
              <a:defRPr sz="2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24" y="9591203"/>
            <a:ext cx="9702130" cy="17422389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154339" y="6768956"/>
            <a:ext cx="9706740" cy="2822249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49747" indent="0">
              <a:buNone/>
              <a:defRPr sz="2800" b="1"/>
            </a:lvl2pPr>
            <a:lvl3pPr marL="1299495" indent="0">
              <a:buNone/>
              <a:defRPr sz="2600" b="1"/>
            </a:lvl3pPr>
            <a:lvl4pPr marL="1949243" indent="0">
              <a:buNone/>
              <a:defRPr sz="2300" b="1"/>
            </a:lvl4pPr>
            <a:lvl5pPr marL="2598990" indent="0">
              <a:buNone/>
              <a:defRPr sz="2300" b="1"/>
            </a:lvl5pPr>
            <a:lvl6pPr marL="3248737" indent="0">
              <a:buNone/>
              <a:defRPr sz="2300" b="1"/>
            </a:lvl6pPr>
            <a:lvl7pPr marL="3898484" indent="0">
              <a:buNone/>
              <a:defRPr sz="2300" b="1"/>
            </a:lvl7pPr>
            <a:lvl8pPr marL="4548232" indent="0">
              <a:buNone/>
              <a:defRPr sz="2300" b="1"/>
            </a:lvl8pPr>
            <a:lvl9pPr marL="5197978" indent="0">
              <a:buNone/>
              <a:defRPr sz="2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154339" y="9591203"/>
            <a:ext cx="9706740" cy="17422389"/>
          </a:xfrm>
        </p:spPr>
        <p:txBody>
          <a:bodyPr/>
          <a:lstStyle>
            <a:lvl1pPr>
              <a:defRPr sz="35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3E0F0-C6A4-49EF-8AC1-F13431F652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0C7CE-3A5E-4235-ABA2-25B5B6320D0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679AC-ED3F-479E-B918-16DFDB5A6F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24" y="1204459"/>
            <a:ext cx="7224156" cy="51244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84163" y="1204457"/>
            <a:ext cx="12276916" cy="25809135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5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24" y="6328950"/>
            <a:ext cx="7224156" cy="20684641"/>
          </a:xfrm>
        </p:spPr>
        <p:txBody>
          <a:bodyPr/>
          <a:lstStyle>
            <a:lvl1pPr marL="0" indent="0">
              <a:buNone/>
              <a:defRPr sz="2000"/>
            </a:lvl1pPr>
            <a:lvl2pPr marL="649747" indent="0">
              <a:buNone/>
              <a:defRPr sz="1700"/>
            </a:lvl2pPr>
            <a:lvl3pPr marL="1299495" indent="0">
              <a:buNone/>
              <a:defRPr sz="1500"/>
            </a:lvl3pPr>
            <a:lvl4pPr marL="1949243" indent="0">
              <a:buNone/>
              <a:defRPr sz="1300"/>
            </a:lvl4pPr>
            <a:lvl5pPr marL="2598990" indent="0">
              <a:buNone/>
              <a:defRPr sz="1300"/>
            </a:lvl5pPr>
            <a:lvl6pPr marL="3248737" indent="0">
              <a:buNone/>
              <a:defRPr sz="1300"/>
            </a:lvl6pPr>
            <a:lvl7pPr marL="3898484" indent="0">
              <a:buNone/>
              <a:defRPr sz="1300"/>
            </a:lvl7pPr>
            <a:lvl8pPr marL="4548232" indent="0">
              <a:buNone/>
              <a:defRPr sz="1300"/>
            </a:lvl8pPr>
            <a:lvl9pPr marL="5197978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271E3-4DAF-4E03-8DC0-7227D8C9B5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3606" y="21169090"/>
            <a:ext cx="13175902" cy="249780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303606" y="2702249"/>
            <a:ext cx="13175902" cy="18144618"/>
          </a:xfrm>
        </p:spPr>
        <p:txBody>
          <a:bodyPr/>
          <a:lstStyle>
            <a:lvl1pPr marL="0" indent="0">
              <a:buNone/>
              <a:defRPr sz="4600"/>
            </a:lvl1pPr>
            <a:lvl2pPr marL="649747" indent="0">
              <a:buNone/>
              <a:defRPr sz="3900"/>
            </a:lvl2pPr>
            <a:lvl3pPr marL="1299495" indent="0">
              <a:buNone/>
              <a:defRPr sz="3500"/>
            </a:lvl3pPr>
            <a:lvl4pPr marL="1949243" indent="0">
              <a:buNone/>
              <a:defRPr sz="2800"/>
            </a:lvl4pPr>
            <a:lvl5pPr marL="2598990" indent="0">
              <a:buNone/>
              <a:defRPr sz="2800"/>
            </a:lvl5pPr>
            <a:lvl6pPr marL="3248737" indent="0">
              <a:buNone/>
              <a:defRPr sz="2800"/>
            </a:lvl6pPr>
            <a:lvl7pPr marL="3898484" indent="0">
              <a:buNone/>
              <a:defRPr sz="2800"/>
            </a:lvl7pPr>
            <a:lvl8pPr marL="4548232" indent="0">
              <a:buNone/>
              <a:defRPr sz="2800"/>
            </a:lvl8pPr>
            <a:lvl9pPr marL="5197978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303606" y="23666894"/>
            <a:ext cx="13175902" cy="3548923"/>
          </a:xfrm>
        </p:spPr>
        <p:txBody>
          <a:bodyPr/>
          <a:lstStyle>
            <a:lvl1pPr marL="0" indent="0">
              <a:buNone/>
              <a:defRPr sz="2000"/>
            </a:lvl1pPr>
            <a:lvl2pPr marL="649747" indent="0">
              <a:buNone/>
              <a:defRPr sz="1700"/>
            </a:lvl2pPr>
            <a:lvl3pPr marL="1299495" indent="0">
              <a:buNone/>
              <a:defRPr sz="1500"/>
            </a:lvl3pPr>
            <a:lvl4pPr marL="1949243" indent="0">
              <a:buNone/>
              <a:defRPr sz="1300"/>
            </a:lvl4pPr>
            <a:lvl5pPr marL="2598990" indent="0">
              <a:buNone/>
              <a:defRPr sz="1300"/>
            </a:lvl5pPr>
            <a:lvl6pPr marL="3248737" indent="0">
              <a:buNone/>
              <a:defRPr sz="1300"/>
            </a:lvl6pPr>
            <a:lvl7pPr marL="3898484" indent="0">
              <a:buNone/>
              <a:defRPr sz="1300"/>
            </a:lvl7pPr>
            <a:lvl8pPr marL="4548232" indent="0">
              <a:buNone/>
              <a:defRPr sz="1300"/>
            </a:lvl8pPr>
            <a:lvl9pPr marL="5197978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8606F-CE2B-44A3-98BF-F1BA96AEB0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7225" y="1211125"/>
            <a:ext cx="19763853" cy="504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235" tIns="149116" rIns="298235" bIns="1491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25" y="7055625"/>
            <a:ext cx="19763853" cy="1995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235" tIns="149116" rIns="298235" bIns="1491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7223" y="27538041"/>
            <a:ext cx="5124219" cy="210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235" tIns="149116" rIns="298235" bIns="149116" numCol="1" anchor="t" anchorCtr="0" compatLnSpc="1">
            <a:prstTxWarp prst="textNoShape">
              <a:avLst/>
            </a:prstTxWarp>
          </a:bodyPr>
          <a:lstStyle>
            <a:lvl1pPr defTabSz="2982521">
              <a:defRPr sz="46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03074" y="27538041"/>
            <a:ext cx="6952155" cy="210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235" tIns="149116" rIns="298235" bIns="149116" numCol="1" anchor="t" anchorCtr="0" compatLnSpc="1">
            <a:prstTxWarp prst="textNoShape">
              <a:avLst/>
            </a:prstTxWarp>
          </a:bodyPr>
          <a:lstStyle>
            <a:lvl1pPr algn="ctr" defTabSz="2982521">
              <a:defRPr sz="46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36861" y="27538041"/>
            <a:ext cx="5124217" cy="210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8235" tIns="149116" rIns="298235" bIns="149116" numCol="1" anchor="t" anchorCtr="0" compatLnSpc="1">
            <a:prstTxWarp prst="textNoShape">
              <a:avLst/>
            </a:prstTxWarp>
          </a:bodyPr>
          <a:lstStyle>
            <a:lvl1pPr algn="r" defTabSz="2982521">
              <a:defRPr sz="4600"/>
            </a:lvl1pPr>
          </a:lstStyle>
          <a:p>
            <a:fld id="{E3BDE246-D633-48FA-AF55-2A50143AD9B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82521" rtl="0" fontAlgn="base" latinLnBrk="1">
        <a:spcBef>
          <a:spcPct val="0"/>
        </a:spcBef>
        <a:spcAft>
          <a:spcPct val="0"/>
        </a:spcAft>
        <a:defRPr kumimoji="1" sz="1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82521" rtl="0" fontAlgn="base" latinLnBrk="1">
        <a:spcBef>
          <a:spcPct val="0"/>
        </a:spcBef>
        <a:spcAft>
          <a:spcPct val="0"/>
        </a:spcAft>
        <a:defRPr kumimoji="1" sz="1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2982521" rtl="0" fontAlgn="base" latinLnBrk="1">
        <a:spcBef>
          <a:spcPct val="0"/>
        </a:spcBef>
        <a:spcAft>
          <a:spcPct val="0"/>
        </a:spcAft>
        <a:defRPr kumimoji="1" sz="1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2982521" rtl="0" fontAlgn="base" latinLnBrk="1">
        <a:spcBef>
          <a:spcPct val="0"/>
        </a:spcBef>
        <a:spcAft>
          <a:spcPct val="0"/>
        </a:spcAft>
        <a:defRPr kumimoji="1" sz="1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2982521" rtl="0" fontAlgn="base" latinLnBrk="1">
        <a:spcBef>
          <a:spcPct val="0"/>
        </a:spcBef>
        <a:spcAft>
          <a:spcPct val="0"/>
        </a:spcAft>
        <a:defRPr kumimoji="1" sz="1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49747" algn="ctr" defTabSz="2982521" rtl="0" fontAlgn="base" latinLnBrk="1">
        <a:spcBef>
          <a:spcPct val="0"/>
        </a:spcBef>
        <a:spcAft>
          <a:spcPct val="0"/>
        </a:spcAft>
        <a:defRPr kumimoji="1" sz="1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99495" algn="ctr" defTabSz="2982521" rtl="0" fontAlgn="base" latinLnBrk="1">
        <a:spcBef>
          <a:spcPct val="0"/>
        </a:spcBef>
        <a:spcAft>
          <a:spcPct val="0"/>
        </a:spcAft>
        <a:defRPr kumimoji="1" sz="1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949243" algn="ctr" defTabSz="2982521" rtl="0" fontAlgn="base" latinLnBrk="1">
        <a:spcBef>
          <a:spcPct val="0"/>
        </a:spcBef>
        <a:spcAft>
          <a:spcPct val="0"/>
        </a:spcAft>
        <a:defRPr kumimoji="1" sz="1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598990" algn="ctr" defTabSz="2982521" rtl="0" fontAlgn="base" latinLnBrk="1">
        <a:spcBef>
          <a:spcPct val="0"/>
        </a:spcBef>
        <a:spcAft>
          <a:spcPct val="0"/>
        </a:spcAft>
        <a:defRPr kumimoji="1" sz="1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19010" indent="-1119010" algn="l" defTabSz="2982521" rtl="0" fontAlgn="base" latinLnBrk="1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23016" indent="-931757" algn="l" defTabSz="2982521" rtl="0" fontAlgn="base" latinLnBrk="1">
        <a:spcBef>
          <a:spcPct val="20000"/>
        </a:spcBef>
        <a:spcAft>
          <a:spcPct val="0"/>
        </a:spcAft>
        <a:buChar char="–"/>
        <a:defRPr kumimoji="1" sz="9100">
          <a:solidFill>
            <a:schemeClr val="tx1"/>
          </a:solidFill>
          <a:latin typeface="+mn-lt"/>
          <a:ea typeface="+mn-ea"/>
        </a:defRPr>
      </a:lvl2pPr>
      <a:lvl3pPr marL="3727023" indent="-744502" algn="l" defTabSz="2982521" rtl="0" fontAlgn="base" latinLnBrk="1">
        <a:spcBef>
          <a:spcPct val="20000"/>
        </a:spcBef>
        <a:spcAft>
          <a:spcPct val="0"/>
        </a:spcAft>
        <a:buChar char="•"/>
        <a:defRPr kumimoji="1" sz="7800">
          <a:solidFill>
            <a:schemeClr val="tx1"/>
          </a:solidFill>
          <a:latin typeface="+mn-lt"/>
          <a:ea typeface="+mn-ea"/>
        </a:defRPr>
      </a:lvl3pPr>
      <a:lvl4pPr marL="5218284" indent="-744502" algn="l" defTabSz="2982521" rtl="0" fontAlgn="base" latinLnBrk="1">
        <a:spcBef>
          <a:spcPct val="20000"/>
        </a:spcBef>
        <a:spcAft>
          <a:spcPct val="0"/>
        </a:spcAft>
        <a:buChar char="–"/>
        <a:defRPr kumimoji="1" sz="6500">
          <a:solidFill>
            <a:schemeClr val="tx1"/>
          </a:solidFill>
          <a:latin typeface="+mn-lt"/>
          <a:ea typeface="+mn-ea"/>
        </a:defRPr>
      </a:lvl4pPr>
      <a:lvl5pPr marL="6709544" indent="-744502" algn="l" defTabSz="2982521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5pPr>
      <a:lvl6pPr marL="7359292" indent="-744502" algn="l" defTabSz="2982521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6pPr>
      <a:lvl7pPr marL="8009039" indent="-744502" algn="l" defTabSz="2982521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7pPr>
      <a:lvl8pPr marL="8658786" indent="-744502" algn="l" defTabSz="2982521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8pPr>
      <a:lvl9pPr marL="9308534" indent="-744502" algn="l" defTabSz="2982521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9949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747" algn="l" defTabSz="129949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495" algn="l" defTabSz="129949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243" algn="l" defTabSz="129949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8990" algn="l" defTabSz="129949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8737" algn="l" defTabSz="129949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8484" algn="l" defTabSz="129949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8232" algn="l" defTabSz="129949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7978" algn="l" defTabSz="1299495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271229" y="12872500"/>
            <a:ext cx="10451284" cy="16456338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5187" y="13194907"/>
            <a:ext cx="7839339" cy="12436421"/>
          </a:xfrm>
          <a:prstGeom prst="rect">
            <a:avLst/>
          </a:prstGeom>
          <a:noFill/>
        </p:spPr>
        <p:txBody>
          <a:bodyPr wrap="square" lIns="63185" tIns="31593" rIns="63185" bIns="31593" rtlCol="0">
            <a:spAutoFit/>
          </a:bodyPr>
          <a:lstStyle/>
          <a:p>
            <a:pPr marL="355416" indent="-355416">
              <a:buAutoNum type="alphaUcPeriod"/>
            </a:pPr>
            <a:r>
              <a:rPr lang="ko-KR" altLang="en-US" sz="3000" b="1" dirty="0">
                <a:solidFill>
                  <a:srgbClr val="BE0032"/>
                </a:solidFill>
              </a:rPr>
              <a:t>사용부품 소개</a:t>
            </a:r>
            <a:endParaRPr lang="en-US" altLang="ko-KR" sz="30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3000" b="1" dirty="0">
              <a:solidFill>
                <a:srgbClr val="BE0032"/>
              </a:solidFill>
            </a:endParaRPr>
          </a:p>
          <a:p>
            <a:endParaRPr lang="en-US" altLang="ko-KR" sz="3000" b="1" dirty="0">
              <a:solidFill>
                <a:srgbClr val="BE0032"/>
              </a:solidFill>
            </a:endParaRPr>
          </a:p>
          <a:p>
            <a:r>
              <a:rPr lang="en-US" altLang="ko-KR" sz="3000" b="1" dirty="0">
                <a:solidFill>
                  <a:srgbClr val="BE0032"/>
                </a:solidFill>
              </a:rPr>
              <a:t>B. </a:t>
            </a:r>
            <a:r>
              <a:rPr lang="ko-KR" altLang="en-US" sz="3000" b="1" dirty="0">
                <a:solidFill>
                  <a:srgbClr val="BE0032"/>
                </a:solidFill>
              </a:rPr>
              <a:t>알고리즘</a:t>
            </a:r>
            <a:endParaRPr lang="en-US" altLang="ko-KR" sz="1700" dirty="0"/>
          </a:p>
          <a:p>
            <a:pPr marL="315925" indent="-315925"/>
            <a:endParaRPr lang="en-US" altLang="ko-KR" sz="1900" b="1" dirty="0">
              <a:solidFill>
                <a:srgbClr val="BE0032"/>
              </a:solidFill>
            </a:endParaRPr>
          </a:p>
          <a:p>
            <a:pPr marL="315925" indent="-315925"/>
            <a:r>
              <a:rPr lang="en-US" altLang="ko-KR" sz="1900" b="1" dirty="0">
                <a:solidFill>
                  <a:srgbClr val="BE0032"/>
                </a:solidFill>
              </a:rPr>
              <a:t>   </a:t>
            </a:r>
          </a:p>
          <a:p>
            <a:pPr marL="315925" indent="-315925"/>
            <a:endParaRPr lang="en-US" altLang="ko-KR" sz="1900" b="1" dirty="0">
              <a:solidFill>
                <a:srgbClr val="BE0032"/>
              </a:solidFill>
            </a:endParaRPr>
          </a:p>
          <a:p>
            <a:pPr marL="315925" indent="-315925"/>
            <a:endParaRPr lang="en-US" altLang="ko-KR" sz="1900" b="1" dirty="0">
              <a:solidFill>
                <a:srgbClr val="BE0032"/>
              </a:solidFill>
            </a:endParaRPr>
          </a:p>
          <a:p>
            <a:pPr marL="315925" indent="-315925"/>
            <a:endParaRPr lang="en-US" altLang="ko-KR" sz="1900" b="1" dirty="0">
              <a:solidFill>
                <a:srgbClr val="BE0032"/>
              </a:solidFill>
            </a:endParaRPr>
          </a:p>
          <a:p>
            <a:endParaRPr lang="en-US" altLang="ko-KR" sz="1900" b="1" dirty="0">
              <a:solidFill>
                <a:srgbClr val="BE0032"/>
              </a:solidFill>
            </a:endParaRPr>
          </a:p>
          <a:p>
            <a:endParaRPr lang="en-US" altLang="ko-KR" sz="1400" dirty="0"/>
          </a:p>
          <a:p>
            <a:pPr marL="315925" indent="-315925">
              <a:buAutoNum type="arabicPeriod"/>
            </a:pPr>
            <a:endParaRPr lang="en-US" altLang="ko-KR" sz="1400" dirty="0"/>
          </a:p>
          <a:p>
            <a:pPr marL="315925" indent="-315925">
              <a:buAutoNum type="arabicPeriod"/>
            </a:pPr>
            <a:endParaRPr lang="en-US" altLang="ko-KR" sz="1400" dirty="0"/>
          </a:p>
          <a:p>
            <a:pPr marL="315925" indent="-315925">
              <a:buAutoNum type="arabicPeriod"/>
            </a:pPr>
            <a:endParaRPr lang="en-US" altLang="ko-KR" sz="1400" dirty="0"/>
          </a:p>
          <a:p>
            <a:pPr marL="315925" indent="-315925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-6915" y="-46668"/>
            <a:ext cx="21946775" cy="2768918"/>
          </a:xfrm>
          <a:prstGeom prst="rect">
            <a:avLst/>
          </a:prstGeom>
          <a:gradFill flip="none" rotWithShape="1">
            <a:gsLst>
              <a:gs pos="0">
                <a:srgbClr val="BE0032">
                  <a:shade val="30000"/>
                  <a:satMod val="115000"/>
                </a:srgbClr>
              </a:gs>
              <a:gs pos="50000">
                <a:srgbClr val="BE0032">
                  <a:shade val="67500"/>
                  <a:satMod val="115000"/>
                </a:srgbClr>
              </a:gs>
              <a:gs pos="100000">
                <a:srgbClr val="BE0032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algn="ctr">
            <a:solidFill>
              <a:srgbClr val="A73E05"/>
            </a:solidFill>
            <a:miter lim="800000"/>
            <a:headEnd/>
            <a:tailEnd/>
          </a:ln>
          <a:effectLst/>
        </p:spPr>
        <p:txBody>
          <a:bodyPr wrap="none" lIns="129949" tIns="64975" rIns="129949" bIns="64975" anchor="ctr"/>
          <a:lstStyle/>
          <a:p>
            <a:endParaRPr lang="ko-KR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-20746" y="100003"/>
            <a:ext cx="21979046" cy="25200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4273" tIns="32136" rIns="64273" bIns="32136" anchor="ctr"/>
          <a:lstStyle/>
          <a:p>
            <a:pPr algn="ctr"/>
            <a:endParaRPr lang="en-US" altLang="ko-KR" sz="2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-6915" y="29635838"/>
            <a:ext cx="21946775" cy="604451"/>
          </a:xfrm>
          <a:prstGeom prst="rect">
            <a:avLst/>
          </a:prstGeom>
          <a:gradFill flip="none" rotWithShape="1">
            <a:gsLst>
              <a:gs pos="0">
                <a:srgbClr val="BE0032">
                  <a:shade val="30000"/>
                  <a:satMod val="115000"/>
                </a:srgbClr>
              </a:gs>
              <a:gs pos="50000">
                <a:srgbClr val="BE0032">
                  <a:shade val="67500"/>
                  <a:satMod val="115000"/>
                </a:srgbClr>
              </a:gs>
              <a:gs pos="100000">
                <a:srgbClr val="BE0032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algn="ctr">
            <a:solidFill>
              <a:srgbClr val="A73E05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pPr algn="ctr" defTabSz="2418504" latinLnBrk="0">
              <a:spcBef>
                <a:spcPct val="50000"/>
              </a:spcBef>
            </a:pPr>
            <a:endParaRPr kumimoji="0" lang="ko-KR" altLang="ko-KR" sz="26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283529" y="2937806"/>
            <a:ext cx="10451284" cy="604451"/>
          </a:xfrm>
          <a:prstGeom prst="rect">
            <a:avLst/>
          </a:prstGeom>
          <a:gradFill flip="none" rotWithShape="1">
            <a:gsLst>
              <a:gs pos="0">
                <a:srgbClr val="BE0032">
                  <a:shade val="30000"/>
                  <a:satMod val="115000"/>
                </a:srgbClr>
              </a:gs>
              <a:gs pos="50000">
                <a:srgbClr val="BE0032">
                  <a:shade val="67500"/>
                  <a:satMod val="115000"/>
                </a:srgbClr>
              </a:gs>
              <a:gs pos="100000">
                <a:srgbClr val="BE0032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algn="ctr">
            <a:solidFill>
              <a:srgbClr val="A73E05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pPr algn="ctr" defTabSz="2418504" latinLnBrk="0">
              <a:spcBef>
                <a:spcPct val="50000"/>
              </a:spcBef>
            </a:pPr>
            <a:r>
              <a:rPr kumimoji="0" lang="en-US" altLang="ko-KR" sz="2600" b="1" dirty="0">
                <a:solidFill>
                  <a:schemeClr val="bg1"/>
                </a:solidFill>
                <a:latin typeface="Arial" charset="0"/>
              </a:rPr>
              <a:t>1. Abstract</a:t>
            </a:r>
            <a:endParaRPr kumimoji="0" lang="en-US" altLang="ko-KR" sz="2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11223487" y="8760751"/>
            <a:ext cx="10451284" cy="604451"/>
          </a:xfrm>
          <a:prstGeom prst="rect">
            <a:avLst/>
          </a:prstGeom>
          <a:gradFill flip="none" rotWithShape="1">
            <a:gsLst>
              <a:gs pos="0">
                <a:srgbClr val="BE0032">
                  <a:shade val="30000"/>
                  <a:satMod val="115000"/>
                </a:srgbClr>
              </a:gs>
              <a:gs pos="50000">
                <a:srgbClr val="BE0032">
                  <a:shade val="67500"/>
                  <a:satMod val="115000"/>
                </a:srgbClr>
              </a:gs>
              <a:gs pos="100000">
                <a:srgbClr val="BE0032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algn="ctr">
            <a:solidFill>
              <a:srgbClr val="A73E05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pPr algn="ctr" defTabSz="2418504" latinLnBrk="0">
              <a:spcBef>
                <a:spcPct val="50000"/>
              </a:spcBef>
            </a:pPr>
            <a:r>
              <a:rPr kumimoji="0" lang="en-US" altLang="ko-KR" sz="2600" b="1" dirty="0">
                <a:solidFill>
                  <a:schemeClr val="bg1"/>
                </a:solidFill>
                <a:latin typeface="Arial" charset="0"/>
              </a:rPr>
              <a:t>3. Results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313330" y="11831395"/>
            <a:ext cx="10451284" cy="604451"/>
          </a:xfrm>
          <a:prstGeom prst="rect">
            <a:avLst/>
          </a:prstGeom>
          <a:gradFill flip="none" rotWithShape="1">
            <a:gsLst>
              <a:gs pos="0">
                <a:srgbClr val="BE0032">
                  <a:shade val="30000"/>
                  <a:satMod val="115000"/>
                </a:srgbClr>
              </a:gs>
              <a:gs pos="50000">
                <a:srgbClr val="BE0032">
                  <a:shade val="67500"/>
                  <a:satMod val="115000"/>
                </a:srgbClr>
              </a:gs>
              <a:gs pos="100000">
                <a:srgbClr val="BE0032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algn="ctr">
            <a:solidFill>
              <a:srgbClr val="BE003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pPr algn="ctr" defTabSz="2418504" latinLnBrk="0">
              <a:spcBef>
                <a:spcPct val="50000"/>
              </a:spcBef>
            </a:pPr>
            <a:r>
              <a:rPr kumimoji="0" lang="en-US" altLang="ko-KR" sz="2600" b="1" dirty="0">
                <a:solidFill>
                  <a:schemeClr val="bg1"/>
                </a:solidFill>
                <a:latin typeface="Arial" charset="0"/>
              </a:rPr>
              <a:t>2. Methods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11193526" y="20670003"/>
            <a:ext cx="10451284" cy="604451"/>
          </a:xfrm>
          <a:prstGeom prst="rect">
            <a:avLst/>
          </a:prstGeom>
          <a:gradFill flip="none" rotWithShape="1">
            <a:gsLst>
              <a:gs pos="0">
                <a:srgbClr val="BE0032">
                  <a:shade val="30000"/>
                  <a:satMod val="115000"/>
                </a:srgbClr>
              </a:gs>
              <a:gs pos="50000">
                <a:srgbClr val="BE0032">
                  <a:shade val="67500"/>
                  <a:satMod val="115000"/>
                </a:srgbClr>
              </a:gs>
              <a:gs pos="100000">
                <a:srgbClr val="BE0032">
                  <a:shade val="100000"/>
                  <a:satMod val="115000"/>
                </a:srgbClr>
              </a:gs>
            </a:gsLst>
            <a:lin ang="16200000" scaled="1"/>
            <a:tileRect/>
          </a:gradFill>
          <a:ln w="25400" algn="ctr">
            <a:solidFill>
              <a:srgbClr val="A73E05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pPr algn="ctr" defTabSz="2418504" latinLnBrk="0">
              <a:spcBef>
                <a:spcPct val="50000"/>
              </a:spcBef>
            </a:pPr>
            <a:r>
              <a:rPr kumimoji="0" lang="en-US" altLang="ko-KR" sz="2600" b="1" dirty="0">
                <a:solidFill>
                  <a:schemeClr val="bg1"/>
                </a:solidFill>
                <a:latin typeface="Arial" charset="0"/>
              </a:rPr>
              <a:t>4. Conclusions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283529" y="3844480"/>
            <a:ext cx="10451284" cy="7640514"/>
          </a:xfrm>
          <a:prstGeom prst="rect">
            <a:avLst/>
          </a:prstGeom>
          <a:solidFill>
            <a:schemeClr val="bg1"/>
          </a:solidFill>
          <a:ln w="76200">
            <a:solidFill>
              <a:srgbClr val="BE003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pPr algn="just"/>
            <a:endParaRPr lang="ko-KR" altLang="en-US" sz="1500" dirty="0"/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11193526" y="9804455"/>
            <a:ext cx="10451284" cy="10462900"/>
          </a:xfrm>
          <a:prstGeom prst="rect">
            <a:avLst/>
          </a:prstGeom>
          <a:solidFill>
            <a:schemeClr val="bg1"/>
          </a:solidFill>
          <a:ln w="76200">
            <a:solidFill>
              <a:srgbClr val="BE003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endParaRPr lang="ko-KR" altLang="en-US" sz="2800" dirty="0"/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11193526" y="21817738"/>
            <a:ext cx="10451284" cy="7544981"/>
          </a:xfrm>
          <a:prstGeom prst="rect">
            <a:avLst/>
          </a:prstGeom>
          <a:solidFill>
            <a:schemeClr val="bg1"/>
          </a:solidFill>
          <a:ln w="76200">
            <a:solidFill>
              <a:srgbClr val="BE003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endParaRPr lang="ko-KR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348" y="4239653"/>
            <a:ext cx="10325646" cy="6711773"/>
          </a:xfrm>
          <a:prstGeom prst="rect">
            <a:avLst/>
          </a:prstGeom>
          <a:noFill/>
        </p:spPr>
        <p:txBody>
          <a:bodyPr wrap="square" lIns="63182" tIns="31591" rIns="63182" bIns="31591" rtlCol="0">
            <a:spAutoFit/>
          </a:bodyPr>
          <a:lstStyle/>
          <a:p>
            <a:r>
              <a:rPr lang="en-US" altLang="ko-KR" sz="1400" dirty="0"/>
              <a:t>    </a:t>
            </a:r>
            <a:r>
              <a:rPr lang="en-US" altLang="ko-KR" sz="2400" dirty="0"/>
              <a:t>- </a:t>
            </a:r>
            <a:r>
              <a:rPr lang="ko-KR" altLang="en-US" sz="2400" dirty="0"/>
              <a:t>자동차를 운전 함에 있어서 주차는 가장 어려운 과제이다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   인터넷을 보면 어렵지 않게 주차에 어려움을 겪거나 주차도중 사고가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 나는 경험의 글을 심심치 않게 볼 수 있다</a:t>
            </a:r>
            <a:r>
              <a:rPr lang="en-US" altLang="ko-KR" sz="2400" dirty="0"/>
              <a:t>.</a:t>
            </a:r>
            <a:r>
              <a:rPr lang="ko-KR" altLang="en-US" sz="2400" dirty="0"/>
              <a:t> 주차에 어려움을 겪는 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사람들을 위한 시스템으로써 자동주차시스템을 만들게 되었다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20</a:t>
            </a:r>
            <a:r>
              <a:rPr lang="ko-KR" altLang="en-US" sz="2400" dirty="0"/>
              <a:t>대부터 </a:t>
            </a:r>
            <a:r>
              <a:rPr lang="en-US" altLang="ko-KR" sz="2400" dirty="0"/>
              <a:t>50</a:t>
            </a:r>
            <a:r>
              <a:rPr lang="ko-KR" altLang="en-US" sz="2400" dirty="0"/>
              <a:t>대까지 운전자들을 대상으로 설문조사 결과 운전자들은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가장 어려운 주차 방법으로 평행주차를 뽑았다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     따라서</a:t>
            </a:r>
            <a:r>
              <a:rPr lang="en-US" altLang="ko-KR" sz="2400" dirty="0"/>
              <a:t>,</a:t>
            </a:r>
            <a:r>
              <a:rPr lang="ko-KR" altLang="en-US" sz="2400" dirty="0"/>
              <a:t> 자동주차시스템이 평행주차를 하도록 만들었다</a:t>
            </a:r>
            <a:endParaRPr lang="en-US" altLang="ko-KR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11218534" y="21901213"/>
            <a:ext cx="10396386" cy="5911558"/>
          </a:xfrm>
          <a:prstGeom prst="rect">
            <a:avLst/>
          </a:prstGeom>
          <a:noFill/>
        </p:spPr>
        <p:txBody>
          <a:bodyPr wrap="square" lIns="63185" tIns="31593" rIns="63185" bIns="31593" rtlCol="0">
            <a:spAutoFit/>
          </a:bodyPr>
          <a:lstStyle/>
          <a:p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r>
              <a:rPr lang="ko-KR" altLang="en-US" sz="1900" b="1" dirty="0">
                <a:solidFill>
                  <a:srgbClr val="BE0032"/>
                </a:solidFill>
              </a:rPr>
              <a:t>어려웠던 점</a:t>
            </a:r>
            <a:endParaRPr lang="en-US" altLang="ko-KR" sz="1900" b="1" dirty="0">
              <a:solidFill>
                <a:srgbClr val="BE0032"/>
              </a:solidFill>
            </a:endParaRPr>
          </a:p>
          <a:p>
            <a:pPr marL="355416" indent="-355416">
              <a:buAutoNum type="alphaUcPeriod"/>
            </a:pPr>
            <a:endParaRPr lang="en-US" altLang="ko-KR" sz="1900" b="1" dirty="0">
              <a:solidFill>
                <a:srgbClr val="BE003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900" dirty="0"/>
              <a:t>초음파 센서의 딜레이가 생각보다 길어 항시 값을 받아야 하지만 그렇지 못하여 여러 오차에 대한 고민해 봐야 했다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900" dirty="0"/>
              <a:t>계획상으로 </a:t>
            </a:r>
            <a:r>
              <a:rPr lang="ko-KR" altLang="en-US" sz="1900" dirty="0" err="1"/>
              <a:t>부저를</a:t>
            </a:r>
            <a:r>
              <a:rPr lang="ko-KR" altLang="en-US" sz="1900" dirty="0"/>
              <a:t> 넣어 주차공간을 찾을 때 울리게 하고 주차 완료 시 울리게 할 계획이었지만 </a:t>
            </a:r>
            <a:r>
              <a:rPr lang="en-US" altLang="ko-KR" sz="1900" dirty="0"/>
              <a:t>IR </a:t>
            </a:r>
            <a:r>
              <a:rPr lang="ko-KR" altLang="en-US" sz="1900" dirty="0"/>
              <a:t>헤더파일과 수동부저의</a:t>
            </a:r>
            <a:r>
              <a:rPr lang="en-US" altLang="ko-KR" sz="1900" dirty="0"/>
              <a:t> TONE</a:t>
            </a:r>
            <a:r>
              <a:rPr lang="ko-KR" altLang="en-US" sz="1900" dirty="0"/>
              <a:t>함수와 충돌이 일어나 같이 사용할 수 없었다</a:t>
            </a:r>
            <a:r>
              <a:rPr lang="en-US" altLang="ko-KR" sz="1900" dirty="0"/>
              <a:t>.</a:t>
            </a:r>
          </a:p>
          <a:p>
            <a:r>
              <a:rPr lang="en-US" altLang="ko-KR" sz="1900" b="1" dirty="0">
                <a:solidFill>
                  <a:srgbClr val="BE0032"/>
                </a:solidFill>
              </a:rPr>
              <a:t>    </a:t>
            </a:r>
          </a:p>
          <a:p>
            <a:r>
              <a:rPr lang="en-US" altLang="ko-KR" sz="1900" b="1" dirty="0">
                <a:solidFill>
                  <a:srgbClr val="BE0032"/>
                </a:solidFill>
              </a:rPr>
              <a:t>B. </a:t>
            </a:r>
            <a:r>
              <a:rPr lang="ko-KR" altLang="en-US" sz="1900" b="1" dirty="0">
                <a:solidFill>
                  <a:srgbClr val="BE0032"/>
                </a:solidFill>
              </a:rPr>
              <a:t>보완점과 해결방안</a:t>
            </a:r>
            <a:endParaRPr lang="en-US" altLang="ko-KR" sz="1900" b="1" dirty="0">
              <a:solidFill>
                <a:srgbClr val="BE0032"/>
              </a:solidFill>
            </a:endParaRPr>
          </a:p>
          <a:p>
            <a:endParaRPr lang="en-US" altLang="ko-KR" sz="1900" b="1" dirty="0">
              <a:solidFill>
                <a:srgbClr val="BE003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900" dirty="0"/>
              <a:t>초음파 센서의 문제는 기존의 속도보다 느리게 모터를 작동시켜 초음파의 딜레이가 생기더라도 천천히 움직이기 때문에 오차가 그렇게 그게 발생하지 않도록 조정하였고</a:t>
            </a:r>
            <a:r>
              <a:rPr lang="en-US" altLang="ko-KR" sz="1900" dirty="0"/>
              <a:t>, </a:t>
            </a:r>
            <a:r>
              <a:rPr lang="ko-KR" altLang="en-US" sz="1900" dirty="0"/>
              <a:t>추가 버튼을 사용하여 거리를 조절하는 것으로 바꾸었다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900" dirty="0" err="1"/>
              <a:t>자종주차라는</a:t>
            </a:r>
            <a:r>
              <a:rPr lang="ko-KR" altLang="en-US" sz="1900" dirty="0"/>
              <a:t> 시스템이 완벽하게 자동으로</a:t>
            </a:r>
            <a:r>
              <a:rPr lang="en-US" altLang="ko-KR" sz="1900" dirty="0"/>
              <a:t>, </a:t>
            </a:r>
            <a:r>
              <a:rPr lang="ko-KR" altLang="en-US" sz="1900" dirty="0"/>
              <a:t>사고가 나지 않게 하는 것이 목표이지만</a:t>
            </a:r>
            <a:r>
              <a:rPr lang="en-US" altLang="ko-KR" sz="1900" dirty="0"/>
              <a:t>, </a:t>
            </a:r>
            <a:r>
              <a:rPr lang="ko-KR" altLang="en-US" sz="1900" dirty="0"/>
              <a:t>부품의 한계상 완벽한 자동과 오차 없는 주차는 힘들 것으로 예상된다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900" dirty="0"/>
              <a:t>속도를 더 줄이거나</a:t>
            </a:r>
            <a:r>
              <a:rPr lang="en-US" altLang="ko-KR" sz="1900" dirty="0"/>
              <a:t>, </a:t>
            </a:r>
            <a:r>
              <a:rPr lang="ko-KR" altLang="en-US" sz="1900" dirty="0"/>
              <a:t>좋은 센서를 사용하여</a:t>
            </a:r>
            <a:r>
              <a:rPr lang="en-US" altLang="ko-KR" sz="1900" dirty="0"/>
              <a:t>, </a:t>
            </a:r>
            <a:r>
              <a:rPr lang="ko-KR" altLang="en-US" sz="1900" dirty="0"/>
              <a:t>센서 값을 빠르게 업데이트 시킨다면 충분히 </a:t>
            </a:r>
            <a:r>
              <a:rPr lang="ko-KR" altLang="en-US" sz="1900" dirty="0" err="1"/>
              <a:t>극복가능하고</a:t>
            </a:r>
            <a:r>
              <a:rPr lang="en-US" altLang="ko-KR" sz="1900" dirty="0"/>
              <a:t>, </a:t>
            </a:r>
            <a:r>
              <a:rPr lang="ko-KR" altLang="en-US" sz="1900" dirty="0"/>
              <a:t>주차로 인한 사고를 줄일 수 있을 것이다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dirty="0"/>
              <a:t>IR </a:t>
            </a:r>
            <a:r>
              <a:rPr lang="ko-KR" altLang="en-US" sz="1900" dirty="0"/>
              <a:t>헤더파일을 사용하지 않고 </a:t>
            </a:r>
            <a:r>
              <a:rPr lang="en-US" altLang="ko-KR" sz="1900" dirty="0"/>
              <a:t>IR</a:t>
            </a:r>
            <a:r>
              <a:rPr lang="ko-KR" altLang="en-US" sz="1900" dirty="0"/>
              <a:t>센서를 사용할 수 있다면 </a:t>
            </a:r>
            <a:r>
              <a:rPr lang="en-US" altLang="ko-KR" sz="1900" dirty="0"/>
              <a:t>IR </a:t>
            </a:r>
            <a:r>
              <a:rPr lang="ko-KR" altLang="en-US" sz="1900" dirty="0"/>
              <a:t>센서와 </a:t>
            </a:r>
            <a:r>
              <a:rPr lang="en-US" altLang="ko-KR" sz="1900" dirty="0"/>
              <a:t>TONE</a:t>
            </a:r>
            <a:r>
              <a:rPr lang="ko-KR" altLang="en-US" sz="1900" dirty="0"/>
              <a:t>함수를 모두 사용할 수 있을 것이다</a:t>
            </a:r>
            <a:r>
              <a:rPr lang="en-US" altLang="ko-KR" sz="1900" dirty="0"/>
              <a:t>.</a:t>
            </a:r>
          </a:p>
        </p:txBody>
      </p:sp>
      <p:pic>
        <p:nvPicPr>
          <p:cNvPr id="1027" name="Picture 3" descr="C:\Users\HTW\Desktop\unna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6668"/>
            <a:ext cx="2624800" cy="2768918"/>
          </a:xfrm>
          <a:prstGeom prst="rect">
            <a:avLst/>
          </a:prstGeom>
          <a:gradFill flip="none" rotWithShape="1">
            <a:gsLst>
              <a:gs pos="0">
                <a:srgbClr val="BE0032">
                  <a:shade val="30000"/>
                  <a:satMod val="115000"/>
                </a:srgbClr>
              </a:gs>
              <a:gs pos="50000">
                <a:srgbClr val="BE0032">
                  <a:shade val="67500"/>
                  <a:satMod val="115000"/>
                </a:srgbClr>
              </a:gs>
              <a:gs pos="100000">
                <a:srgbClr val="BE0032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</p:pic>
      <p:pic>
        <p:nvPicPr>
          <p:cNvPr id="1028" name="Picture 4" descr="C:\Users\HTW\Desktop\KakaoTalk_20141124_06505877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23397" y="-38074"/>
            <a:ext cx="5325683" cy="2769907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  <a:tileRect/>
          </a:gradFill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F3A5B17-C8B8-4F02-8764-62C794955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79" y="6509719"/>
            <a:ext cx="5933501" cy="393417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3ACA12A-4BE7-49AE-8703-E88E604FF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76" y="13765360"/>
            <a:ext cx="3388034" cy="164319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2A64E33-CAE8-4A72-92C8-83062A8BC7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22" y="14179579"/>
            <a:ext cx="1905265" cy="11264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DA03CF-DE5F-4BA2-8F8C-FF7B9BEBB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56" y="13796098"/>
            <a:ext cx="2072739" cy="1554556"/>
          </a:xfrm>
          <a:prstGeom prst="rect">
            <a:avLst/>
          </a:prstGeom>
        </p:spPr>
      </p:pic>
      <p:sp>
        <p:nvSpPr>
          <p:cNvPr id="47" name="TextBox 10">
            <a:extLst>
              <a:ext uri="{FF2B5EF4-FFF2-40B4-BE49-F238E27FC236}">
                <a16:creationId xmlns:a16="http://schemas.microsoft.com/office/drawing/2014/main" id="{A57D81BB-33E5-49C1-9CCB-2E962A1CB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983" y="-18845"/>
            <a:ext cx="666204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</a:rPr>
              <a:t>자동주차시스템</a:t>
            </a:r>
            <a:endParaRPr lang="en-US" altLang="ko-KR" sz="6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</a:rPr>
              <a:t>SSG</a:t>
            </a:r>
          </a:p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2016270630 </a:t>
            </a:r>
            <a:r>
              <a:rPr lang="ko-KR" altLang="en-US" sz="3000" dirty="0">
                <a:solidFill>
                  <a:schemeClr val="bg1"/>
                </a:solidFill>
              </a:rPr>
              <a:t>윤호영</a:t>
            </a:r>
            <a:endParaRPr lang="en-US" altLang="ko-KR" sz="3000" dirty="0">
              <a:solidFill>
                <a:schemeClr val="bg1"/>
              </a:solidFill>
            </a:endParaRPr>
          </a:p>
          <a:p>
            <a:pPr algn="ctr"/>
            <a:r>
              <a:rPr lang="en-US" altLang="ko-KR" sz="3000" dirty="0">
                <a:solidFill>
                  <a:schemeClr val="bg1"/>
                </a:solidFill>
              </a:rPr>
              <a:t>2016270634 </a:t>
            </a:r>
            <a:r>
              <a:rPr lang="ko-KR" altLang="en-US" sz="3000" dirty="0">
                <a:solidFill>
                  <a:schemeClr val="bg1"/>
                </a:solidFill>
              </a:rPr>
              <a:t>이찬호</a:t>
            </a:r>
          </a:p>
        </p:txBody>
      </p:sp>
      <p:pic>
        <p:nvPicPr>
          <p:cNvPr id="32" name="Picture 70" descr="C:\Users\user\Desktop\학술제 관련\포스터\서보모터.PNG">
            <a:extLst>
              <a:ext uri="{FF2B5EF4-FFF2-40B4-BE49-F238E27FC236}">
                <a16:creationId xmlns:a16="http://schemas.microsoft.com/office/drawing/2014/main" id="{191E1AFE-9962-457B-906B-D37CD8FB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59" y="17267387"/>
            <a:ext cx="259715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모서리가 둥근 직사각형 53">
            <a:extLst>
              <a:ext uri="{FF2B5EF4-FFF2-40B4-BE49-F238E27FC236}">
                <a16:creationId xmlns:a16="http://schemas.microsoft.com/office/drawing/2014/main" id="{8126AEE5-FE21-48C3-8A4C-6B42CBD4F870}"/>
              </a:ext>
            </a:extLst>
          </p:cNvPr>
          <p:cNvSpPr/>
          <p:nvPr/>
        </p:nvSpPr>
        <p:spPr>
          <a:xfrm>
            <a:off x="3784112" y="16172357"/>
            <a:ext cx="3234598" cy="9172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700" dirty="0">
                <a:solidFill>
                  <a:schemeClr val="tx1"/>
                </a:solidFill>
              </a:rPr>
              <a:t>모든 코드를 총괄하는 </a:t>
            </a:r>
            <a:r>
              <a:rPr lang="en-US" altLang="ko-KR" sz="27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B49363-AEB3-46E0-AFAA-BDE52A7E7C48}"/>
              </a:ext>
            </a:extLst>
          </p:cNvPr>
          <p:cNvSpPr/>
          <p:nvPr/>
        </p:nvSpPr>
        <p:spPr>
          <a:xfrm>
            <a:off x="3805516" y="15559218"/>
            <a:ext cx="3141186" cy="49457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tx1"/>
                </a:solidFill>
              </a:rPr>
              <a:t>ARDUINO MAGA</a:t>
            </a:r>
            <a:endParaRPr lang="ko-KR" altLang="ko-KR" sz="28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53">
            <a:extLst>
              <a:ext uri="{FF2B5EF4-FFF2-40B4-BE49-F238E27FC236}">
                <a16:creationId xmlns:a16="http://schemas.microsoft.com/office/drawing/2014/main" id="{08E6B997-6483-4204-A10E-613A7C5EC8D8}"/>
              </a:ext>
            </a:extLst>
          </p:cNvPr>
          <p:cNvSpPr/>
          <p:nvPr/>
        </p:nvSpPr>
        <p:spPr>
          <a:xfrm>
            <a:off x="898947" y="16169544"/>
            <a:ext cx="2519363" cy="91722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700" dirty="0">
                <a:solidFill>
                  <a:schemeClr val="tx1"/>
                </a:solidFill>
              </a:rPr>
              <a:t>자동 주행을 위한 센서</a:t>
            </a:r>
            <a:endParaRPr lang="en-US" altLang="ko-KR" sz="27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8CE016-1D93-4EFC-BCD5-C3950C0BFDD2}"/>
              </a:ext>
            </a:extLst>
          </p:cNvPr>
          <p:cNvSpPr/>
          <p:nvPr/>
        </p:nvSpPr>
        <p:spPr>
          <a:xfrm>
            <a:off x="1115294" y="15567971"/>
            <a:ext cx="2159000" cy="4992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>
                <a:solidFill>
                  <a:schemeClr val="tx1"/>
                </a:solidFill>
              </a:rPr>
              <a:t>초음파 센서</a:t>
            </a:r>
            <a:endParaRPr lang="ko-KR" altLang="ko-KR" sz="28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53">
            <a:extLst>
              <a:ext uri="{FF2B5EF4-FFF2-40B4-BE49-F238E27FC236}">
                <a16:creationId xmlns:a16="http://schemas.microsoft.com/office/drawing/2014/main" id="{FFE89136-19E7-4B67-B06E-D14FCFEA8C89}"/>
              </a:ext>
            </a:extLst>
          </p:cNvPr>
          <p:cNvSpPr/>
          <p:nvPr/>
        </p:nvSpPr>
        <p:spPr>
          <a:xfrm>
            <a:off x="7365327" y="16158134"/>
            <a:ext cx="3234598" cy="12768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700" dirty="0">
                <a:solidFill>
                  <a:schemeClr val="tx1"/>
                </a:solidFill>
              </a:rPr>
              <a:t>적외선 </a:t>
            </a:r>
            <a:r>
              <a:rPr lang="ko-KR" altLang="en-US" sz="2700" dirty="0" err="1">
                <a:solidFill>
                  <a:schemeClr val="tx1"/>
                </a:solidFill>
              </a:rPr>
              <a:t>리모콘</a:t>
            </a:r>
            <a:r>
              <a:rPr lang="ko-KR" altLang="en-US" sz="2700" dirty="0">
                <a:solidFill>
                  <a:schemeClr val="tx1"/>
                </a:solidFill>
              </a:rPr>
              <a:t> 센서를 받기 위한 </a:t>
            </a:r>
            <a:r>
              <a:rPr lang="en-US" altLang="ko-KR" sz="2700" dirty="0">
                <a:solidFill>
                  <a:schemeClr val="tx1"/>
                </a:solidFill>
              </a:rPr>
              <a:t>IR</a:t>
            </a:r>
            <a:r>
              <a:rPr lang="ko-KR" altLang="en-US" sz="2700" dirty="0">
                <a:solidFill>
                  <a:schemeClr val="tx1"/>
                </a:solidFill>
              </a:rPr>
              <a:t>센서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74E647-3F70-4586-8FFC-C51BCE6FCE7C}"/>
              </a:ext>
            </a:extLst>
          </p:cNvPr>
          <p:cNvSpPr/>
          <p:nvPr/>
        </p:nvSpPr>
        <p:spPr>
          <a:xfrm>
            <a:off x="8086220" y="15538668"/>
            <a:ext cx="1792812" cy="4651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tx1"/>
                </a:solidFill>
              </a:rPr>
              <a:t>IR </a:t>
            </a:r>
            <a:r>
              <a:rPr lang="ko-KR" altLang="en-US" sz="2800" b="1" dirty="0">
                <a:solidFill>
                  <a:schemeClr val="tx1"/>
                </a:solidFill>
              </a:rPr>
              <a:t>센서</a:t>
            </a:r>
            <a:endParaRPr lang="ko-KR" altLang="ko-KR" sz="28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53">
            <a:extLst>
              <a:ext uri="{FF2B5EF4-FFF2-40B4-BE49-F238E27FC236}">
                <a16:creationId xmlns:a16="http://schemas.microsoft.com/office/drawing/2014/main" id="{6C544006-124F-4BC8-8D4B-89E673D516C0}"/>
              </a:ext>
            </a:extLst>
          </p:cNvPr>
          <p:cNvSpPr/>
          <p:nvPr/>
        </p:nvSpPr>
        <p:spPr>
          <a:xfrm>
            <a:off x="1906142" y="19882924"/>
            <a:ext cx="3234598" cy="11130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700" dirty="0">
                <a:solidFill>
                  <a:schemeClr val="tx1"/>
                </a:solidFill>
              </a:rPr>
              <a:t>자동차의 방향을 정하는 </a:t>
            </a:r>
            <a:r>
              <a:rPr lang="en-US" altLang="ko-KR" sz="2700" dirty="0">
                <a:solidFill>
                  <a:schemeClr val="tx1"/>
                </a:solidFill>
              </a:rPr>
              <a:t>Servo </a:t>
            </a:r>
            <a:r>
              <a:rPr lang="ko-KR" altLang="en-US" sz="2700" dirty="0">
                <a:solidFill>
                  <a:schemeClr val="tx1"/>
                </a:solidFill>
              </a:rPr>
              <a:t>모터</a:t>
            </a:r>
            <a:endParaRPr lang="en-US" altLang="ko-KR" sz="27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88406E-EC94-4C37-9A80-E9684261E3D1}"/>
              </a:ext>
            </a:extLst>
          </p:cNvPr>
          <p:cNvSpPr/>
          <p:nvPr/>
        </p:nvSpPr>
        <p:spPr>
          <a:xfrm>
            <a:off x="2472460" y="19271016"/>
            <a:ext cx="2090747" cy="5069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tx1"/>
                </a:solidFill>
              </a:rPr>
              <a:t>Servo </a:t>
            </a:r>
            <a:r>
              <a:rPr lang="ko-KR" altLang="en-US" sz="2800" b="1" dirty="0">
                <a:solidFill>
                  <a:schemeClr val="tx1"/>
                </a:solidFill>
              </a:rPr>
              <a:t>모터</a:t>
            </a:r>
            <a:endParaRPr lang="ko-KR" altLang="ko-KR" sz="28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02ABA4-074E-4ACD-8D14-FF44E5D3A8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5" y="22313109"/>
            <a:ext cx="9425054" cy="5976662"/>
          </a:xfrm>
          <a:prstGeom prst="rect">
            <a:avLst/>
          </a:prstGeom>
        </p:spPr>
      </p:pic>
      <p:sp>
        <p:nvSpPr>
          <p:cNvPr id="91" name="Rectangle 36">
            <a:extLst>
              <a:ext uri="{FF2B5EF4-FFF2-40B4-BE49-F238E27FC236}">
                <a16:creationId xmlns:a16="http://schemas.microsoft.com/office/drawing/2014/main" id="{13B76502-E060-47B2-9120-93DC954B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472" y="3007239"/>
            <a:ext cx="10451284" cy="5247268"/>
          </a:xfrm>
          <a:prstGeom prst="rect">
            <a:avLst/>
          </a:prstGeom>
          <a:solidFill>
            <a:schemeClr val="bg1"/>
          </a:solidFill>
          <a:ln w="76200">
            <a:solidFill>
              <a:srgbClr val="BE003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129949" tIns="64975" rIns="129949" bIns="64975" anchor="ctr"/>
          <a:lstStyle/>
          <a:p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491BD-7043-4997-9AFF-C5EE8EF25F0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80" y="17496408"/>
            <a:ext cx="2058144" cy="2058144"/>
          </a:xfrm>
          <a:prstGeom prst="rect">
            <a:avLst/>
          </a:prstGeom>
        </p:spPr>
      </p:pic>
      <p:sp>
        <p:nvSpPr>
          <p:cNvPr id="95" name="모서리가 둥근 직사각형 53">
            <a:extLst>
              <a:ext uri="{FF2B5EF4-FFF2-40B4-BE49-F238E27FC236}">
                <a16:creationId xmlns:a16="http://schemas.microsoft.com/office/drawing/2014/main" id="{738B631D-4381-487A-9312-A262E7AAD764}"/>
              </a:ext>
            </a:extLst>
          </p:cNvPr>
          <p:cNvSpPr/>
          <p:nvPr/>
        </p:nvSpPr>
        <p:spPr>
          <a:xfrm>
            <a:off x="5736620" y="20078726"/>
            <a:ext cx="3234598" cy="9172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700" dirty="0">
                <a:solidFill>
                  <a:schemeClr val="tx1"/>
                </a:solidFill>
              </a:rPr>
              <a:t>자동차의 속도를 결정</a:t>
            </a:r>
            <a:endParaRPr lang="en-US" altLang="ko-KR" sz="27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CF8EA4-C7AB-4D73-B516-2E3556339B78}"/>
              </a:ext>
            </a:extLst>
          </p:cNvPr>
          <p:cNvSpPr/>
          <p:nvPr/>
        </p:nvSpPr>
        <p:spPr>
          <a:xfrm>
            <a:off x="6398841" y="19464004"/>
            <a:ext cx="1901422" cy="5069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tx1"/>
                </a:solidFill>
              </a:rPr>
              <a:t>DC </a:t>
            </a:r>
            <a:r>
              <a:rPr lang="ko-KR" altLang="en-US" sz="2800" b="1" dirty="0">
                <a:solidFill>
                  <a:schemeClr val="tx1"/>
                </a:solidFill>
              </a:rPr>
              <a:t>모터</a:t>
            </a:r>
            <a:endParaRPr lang="ko-KR" altLang="ko-KR" sz="2800" b="1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A6038F-2479-40FE-962E-13350CDE3168}"/>
              </a:ext>
            </a:extLst>
          </p:cNvPr>
          <p:cNvSpPr txBox="1"/>
          <p:nvPr/>
        </p:nvSpPr>
        <p:spPr>
          <a:xfrm>
            <a:off x="16164681" y="3633497"/>
            <a:ext cx="5114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평형주차시스템을  만들기 위해서 실제 </a:t>
            </a:r>
            <a:endParaRPr lang="en-US" altLang="ko-KR" sz="2000" dirty="0"/>
          </a:p>
          <a:p>
            <a:r>
              <a:rPr lang="ko-KR" altLang="en-US" sz="2000" dirty="0"/>
              <a:t>차에서 적용되는 평형주차 공식을  토대로 프로그램을 프로그래밍 시켜주었다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BC0961-3434-4A71-BD74-6993907DEB8C}"/>
              </a:ext>
            </a:extLst>
          </p:cNvPr>
          <p:cNvSpPr txBox="1"/>
          <p:nvPr/>
        </p:nvSpPr>
        <p:spPr>
          <a:xfrm>
            <a:off x="18535119" y="4638390"/>
            <a:ext cx="2743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 공식을 이용하기 </a:t>
            </a:r>
            <a:endParaRPr lang="en-US" altLang="ko-KR" sz="2000" dirty="0"/>
          </a:p>
          <a:p>
            <a:r>
              <a:rPr lang="ko-KR" altLang="en-US" sz="2000" dirty="0"/>
              <a:t>위해서는 앞 바퀴가 </a:t>
            </a:r>
            <a:endParaRPr lang="en-US" altLang="ko-KR" sz="2000" dirty="0"/>
          </a:p>
          <a:p>
            <a:r>
              <a:rPr lang="en-US" altLang="ko-KR" sz="2000" dirty="0"/>
              <a:t>45</a:t>
            </a:r>
            <a:r>
              <a:rPr lang="ko-KR" altLang="en-US" sz="2000" dirty="0"/>
              <a:t>도 꺾여야 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하지만</a:t>
            </a:r>
            <a:r>
              <a:rPr lang="en-US" altLang="ko-KR" sz="2000" dirty="0"/>
              <a:t>,</a:t>
            </a:r>
            <a:r>
              <a:rPr lang="ko-KR" altLang="en-US" sz="2000" dirty="0"/>
              <a:t> 모형 차량은 앞바퀴가 </a:t>
            </a:r>
            <a:r>
              <a:rPr lang="en-US" altLang="ko-KR" sz="2000" dirty="0"/>
              <a:t>30</a:t>
            </a:r>
            <a:r>
              <a:rPr lang="ko-KR" altLang="en-US" sz="2000" dirty="0"/>
              <a:t>도 까지만 </a:t>
            </a:r>
            <a:endParaRPr lang="en-US" altLang="ko-KR" sz="2000" dirty="0"/>
          </a:p>
          <a:p>
            <a:r>
              <a:rPr lang="ko-KR" altLang="en-US" sz="2000" dirty="0"/>
              <a:t>회전해서  완벽히 공식과  같은 방법으로</a:t>
            </a:r>
            <a:endParaRPr lang="en-US" altLang="ko-KR" sz="2000" dirty="0"/>
          </a:p>
          <a:p>
            <a:r>
              <a:rPr lang="ko-KR" altLang="en-US" sz="2000" dirty="0"/>
              <a:t>주차할 수 는 없었다</a:t>
            </a:r>
            <a:r>
              <a:rPr lang="en-US" altLang="ko-KR" sz="2000" dirty="0"/>
              <a:t>.</a:t>
            </a:r>
          </a:p>
          <a:p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9DE293-669D-42EE-98CF-C907B4129D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552" y="3372734"/>
            <a:ext cx="4371975" cy="378142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135DF02-2738-447D-9520-D42A3A2C4852}"/>
              </a:ext>
            </a:extLst>
          </p:cNvPr>
          <p:cNvSpPr txBox="1"/>
          <p:nvPr/>
        </p:nvSpPr>
        <p:spPr>
          <a:xfrm>
            <a:off x="12860136" y="6836806"/>
            <a:ext cx="181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평행주차 공식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CE1BDC-CCEE-4AD2-A910-E93E8D7AE1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83754" y="10192863"/>
            <a:ext cx="2843770" cy="25852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3EAADF-6952-4CD8-A82D-61C5FE28AF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78084" y="5122670"/>
            <a:ext cx="2557036" cy="1571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587173-25CE-43B6-BDC0-57441ECF423F}"/>
              </a:ext>
            </a:extLst>
          </p:cNvPr>
          <p:cNvSpPr txBox="1"/>
          <p:nvPr/>
        </p:nvSpPr>
        <p:spPr>
          <a:xfrm>
            <a:off x="17758903" y="5161212"/>
            <a:ext cx="831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30</a:t>
            </a:r>
            <a:r>
              <a:rPr lang="ko-KR" altLang="en-US" sz="1500" dirty="0">
                <a:solidFill>
                  <a:schemeClr val="bg1"/>
                </a:solidFill>
              </a:rPr>
              <a:t>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AE5F97-76EC-4538-B359-4ADE68F5DB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537" y="10403394"/>
            <a:ext cx="2264534" cy="1698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C27CC-CD05-4E82-A1C0-2D1859E039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50853" y="10565652"/>
            <a:ext cx="772050" cy="13738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B182CA2-4EDD-4AD6-A6A3-0FFE149112B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597" y="12929455"/>
            <a:ext cx="2802207" cy="210165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F50C8B7-C1F0-4567-B618-C0F7B76ECB3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031" y="15687483"/>
            <a:ext cx="2695471" cy="2021603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33BECC3D-0ED8-4EF4-8E37-7035A7FC9FCC}"/>
              </a:ext>
            </a:extLst>
          </p:cNvPr>
          <p:cNvSpPr/>
          <p:nvPr/>
        </p:nvSpPr>
        <p:spPr>
          <a:xfrm>
            <a:off x="11783755" y="12957146"/>
            <a:ext cx="2843769" cy="4992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dirty="0">
                <a:solidFill>
                  <a:schemeClr val="tx1"/>
                </a:solidFill>
              </a:rPr>
              <a:t>초기 차체의 모습</a:t>
            </a: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5601FE-62AE-4D2A-ACE2-13504C7F8A55}"/>
              </a:ext>
            </a:extLst>
          </p:cNvPr>
          <p:cNvSpPr/>
          <p:nvPr/>
        </p:nvSpPr>
        <p:spPr>
          <a:xfrm>
            <a:off x="15325597" y="15188226"/>
            <a:ext cx="2843769" cy="4992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중앙 처리</a:t>
            </a: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E09D503-9854-4B0D-B9B0-42CF39A0EFE8}"/>
              </a:ext>
            </a:extLst>
          </p:cNvPr>
          <p:cNvSpPr/>
          <p:nvPr/>
        </p:nvSpPr>
        <p:spPr>
          <a:xfrm>
            <a:off x="17207155" y="12261322"/>
            <a:ext cx="2843769" cy="4992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구동부</a:t>
            </a: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2062426-1591-4709-B072-6EFDE0E6DDFF}"/>
              </a:ext>
            </a:extLst>
          </p:cNvPr>
          <p:cNvSpPr/>
          <p:nvPr/>
        </p:nvSpPr>
        <p:spPr>
          <a:xfrm>
            <a:off x="11849546" y="18059476"/>
            <a:ext cx="2843769" cy="4992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dirty="0" err="1">
                <a:solidFill>
                  <a:schemeClr val="tx1"/>
                </a:solidFill>
              </a:rPr>
              <a:t>센서부</a:t>
            </a:r>
            <a:endParaRPr lang="en-US" altLang="ko-KR" sz="25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155BC4C-C40A-4EE8-8CD2-8E36BD13337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531878" y="15878801"/>
            <a:ext cx="3837008" cy="2877756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2629B0-67CC-455C-A625-B49947624EEE}"/>
              </a:ext>
            </a:extLst>
          </p:cNvPr>
          <p:cNvSpPr/>
          <p:nvPr/>
        </p:nvSpPr>
        <p:spPr>
          <a:xfrm>
            <a:off x="18127804" y="18956591"/>
            <a:ext cx="2843769" cy="4992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dirty="0">
                <a:solidFill>
                  <a:schemeClr val="tx1"/>
                </a:solidFill>
              </a:rPr>
              <a:t>완성품</a:t>
            </a:r>
            <a:endParaRPr lang="en-US" altLang="ko-KR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09867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09867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408</Words>
  <Application>Microsoft Office PowerPoint</Application>
  <PresentationFormat>사용자 지정</PresentationFormat>
  <Paragraphs>115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기본 디자인</vt:lpstr>
      <vt:lpstr>PowerPoint 프레젠테이션</vt:lpstr>
    </vt:vector>
  </TitlesOfParts>
  <Company>웹포스터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이찬호</cp:lastModifiedBy>
  <cp:revision>251</cp:revision>
  <dcterms:created xsi:type="dcterms:W3CDTF">2005-11-13T02:27:33Z</dcterms:created>
  <dcterms:modified xsi:type="dcterms:W3CDTF">2017-11-14T14:54:30Z</dcterms:modified>
</cp:coreProperties>
</file>