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EF79D-D261-4FF7-B276-3C4E56FCB7B0}" type="datetimeFigureOut">
              <a:rPr lang="ru-RU" smtClean="0"/>
              <a:t>03.01.2024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A75A-7819-4FFD-A0E2-820D036A1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86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5CA15-A33C-C697-1FF5-5327E34A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FC3F79-6CEC-BA72-8FFC-F16D1889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06EBE-891A-7D03-B43D-08BA0133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EC91-050C-4C57-8436-0C6C046963D0}" type="datetime1">
              <a:rPr lang="ru-RU" smtClean="0"/>
              <a:t>03.01.2024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46C11-A761-85E3-6EB8-6AF1B497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A8CD32-121F-130A-A259-7874B432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25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AB404-F2E4-DC45-327A-243803EA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3EB240-52D4-D4D2-E0E4-53002CE5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461D2-4192-63BA-817F-0E02F2EC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3358-9DFB-4ACD-9FB4-9DEE7924DF9F}" type="datetime1">
              <a:rPr lang="ru-RU" smtClean="0"/>
              <a:t>03.01.2024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67A941-0CF2-CBEB-F985-4A854D7F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AF418-E3DD-B56C-D8F1-028387EE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63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57EBDB-C21E-627B-EE02-AC3FB3225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0BC071-B33A-6251-FC69-63FD141B4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A8F29-95E5-15DF-B24F-C32D3010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A59D-392F-4735-8A15-3F2A2F657DCC}" type="datetime1">
              <a:rPr lang="ru-RU" smtClean="0"/>
              <a:t>03.01.2024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8E15CA-D90B-A697-BE77-14E40456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4F0799-0202-B846-452D-F6BBA1D8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4AD7-0873-8F82-9313-FDB92B7E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3AB0F-7A4E-DA87-FF37-C6E9B859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3AC1AF-6E9B-34C8-1A2C-7CA1D216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E77-4338-4A84-B119-D93C8918344F}" type="datetime1">
              <a:rPr lang="ru-RU" smtClean="0"/>
              <a:t>03.01.2024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B783B-F421-7D02-D578-3983899D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1BE1A-EEAD-837E-AFFC-D8F8247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0C90F-27E8-EB63-676B-5D0BC65D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866CD-5DE6-A7AB-5F6D-BB6A57DA8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B3A26-ADCF-04F8-B40B-BF24B3F7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CB7E-4FA3-47FD-96DC-84C1DB53EF4C}" type="datetime1">
              <a:rPr lang="ru-RU" smtClean="0"/>
              <a:t>03.01.2024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0420C-E572-C8F5-D009-F2D0A769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D2E4F0-84F7-67D5-1976-12CF8389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3C4F-9802-D1D8-52E3-34E5637B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73428-AE80-9917-3FA1-559EE4B76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01CA8F-6AB6-7C51-44E6-D42348BB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80802-AC95-E0A9-8567-08C3287B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3B1-7794-45C6-83ED-4954AC05971C}" type="datetime1">
              <a:rPr lang="ru-RU" smtClean="0"/>
              <a:t>03.01.2024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3267BF-5EC5-9698-18EC-58EAEC12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5BF5DB-C84C-67B7-23AE-C2B91869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ADA8B-8F08-D94A-71E8-BA4BFDF3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C31520-F9C5-5B9C-CB4E-D151F79D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1FE290-5929-0EA2-BF9F-B372A7BA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4AA05B-398E-694B-2B6E-B6CDACB41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E8C1C9-E5D3-A239-5817-515B16FB5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873E05-679A-D620-F4E6-C615D080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469-1489-4FAC-A6EF-254C78765307}" type="datetime1">
              <a:rPr lang="ru-RU" smtClean="0"/>
              <a:t>03.01.2024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7DEC55-0E95-5B85-BB4D-33A34F69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850AD3-F868-F81C-DE02-0DFC5C36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B1F56-561A-AE32-78AD-1D66E0A0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DB959C-2793-DE41-AB8F-D8CB0D27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AEC3-8D79-486B-9070-7F49A7A98285}" type="datetime1">
              <a:rPr lang="ru-RU" smtClean="0"/>
              <a:t>03.01.2024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FD12AC-E1F6-3CDE-B572-DE00AD1A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CECF03-3F81-0707-C401-1BA44936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5D532F-4B61-D80F-5746-C10DD0BF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E0C1-BB4E-44EE-85A7-FC3D0DB1707A}" type="datetime1">
              <a:rPr lang="ru-RU" smtClean="0"/>
              <a:t>03.01.2024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329AA9-80EF-A172-D27B-1FE75DAA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6739CE-BEC2-D7B1-F8FB-AEDD9C21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16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58C9D-DAB7-AA03-4204-A5C8705F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A1FB1-318C-B4A8-85D7-DDFEDCF2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78A5AE-DD79-F851-F02D-27FBD2C8B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136933-5713-82DD-DD34-0854A35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24BA-BE5E-48DF-A2A1-29064C172837}" type="datetime1">
              <a:rPr lang="ru-RU" smtClean="0"/>
              <a:t>03.01.2024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6185EB-C88E-9B10-687A-C6AAB3CD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346F6-F56C-719E-0D2A-96EB463D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5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7AF01-1295-87A3-A032-BDA90BC1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0DC403-73D1-661E-24DD-647137870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3CBBEE-695C-BFCC-F9C8-EBD81BAF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52CD21-3E8D-A905-5376-BCB08AF6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F34E-BEDD-472C-8C8D-6D3D486AEC6C}" type="datetime1">
              <a:rPr lang="ru-RU" smtClean="0"/>
              <a:t>03.01.2024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2BC4A2-7472-0D0E-3C03-D85ECBE2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85014-A20D-8E49-B97A-CF5B6A0B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93F5-2546-28C7-DB27-3F3E9952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1CE36E-5F4D-B190-AA37-9C2802F2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FA2F9C-9211-C135-9D44-BAB8D8B16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0EB1-A3C9-40FA-8A6A-F7B4F8630698}" type="datetime1">
              <a:rPr lang="ru-RU" smtClean="0"/>
              <a:t>03.01.2024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7C6459-3E47-09DF-7B97-DD2DC3133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3FC2E6-48C8-A3D2-1E5D-045DACF7D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F4F6B-E6F5-4B9C-86CA-24568735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3DD74-2A58-44D7-650B-8F7C8AE44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рынка предприятий общественного питания города Москвы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31F000-5C77-7A37-CC28-3AD7925A3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423" y="4730927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Презентация</a:t>
            </a:r>
          </a:p>
          <a:p>
            <a:pPr algn="l"/>
            <a:r>
              <a:rPr lang="ru-RU" dirty="0"/>
              <a:t>Анфимова М.Д.</a:t>
            </a:r>
          </a:p>
          <a:p>
            <a:pPr algn="l"/>
            <a:r>
              <a:rPr lang="ru-RU" dirty="0"/>
              <a:t>Аналитика фонда </a:t>
            </a:r>
            <a:r>
              <a:rPr lang="en-US" b="0" i="0" dirty="0">
                <a:effectLst/>
                <a:latin typeface="YS Text"/>
              </a:rPr>
              <a:t>«Shut Up and Take My Money»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05833B-6622-88E5-B9D9-92A223FF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BD22E-00E8-5C26-15FB-AB71EEBB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45"/>
            <a:ext cx="10515600" cy="11401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Распределение средних рейтингов заведений по районам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C50E093-448C-D9CA-755A-129769F49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20" y="1399823"/>
            <a:ext cx="6355469" cy="51574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8CB76F-121D-F55C-02B7-36710085A942}"/>
              </a:ext>
            </a:extLst>
          </p:cNvPr>
          <p:cNvSpPr txBox="1"/>
          <p:nvPr/>
        </p:nvSpPr>
        <p:spPr>
          <a:xfrm>
            <a:off x="6762045" y="1524000"/>
            <a:ext cx="4591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Самые высокие рейтинги </a:t>
            </a:r>
          </a:p>
          <a:p>
            <a:r>
              <a:rPr lang="ru-RU" sz="3600" dirty="0"/>
              <a:t>в ЦАО и САО.</a:t>
            </a:r>
          </a:p>
          <a:p>
            <a:endParaRPr lang="ru-RU" sz="3600" dirty="0"/>
          </a:p>
          <a:p>
            <a:r>
              <a:rPr lang="ru-RU" sz="3600" dirty="0"/>
              <a:t>Самый низкий рейтинг в ЮВАО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7F3D35-E26D-DAD9-4F5D-EAB35347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86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11A51-E96C-6B0E-F2D3-340D14D3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489"/>
            <a:ext cx="10515600" cy="8918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Количество заведений на топ 15 улицах </a:t>
            </a:r>
            <a:br>
              <a:rPr lang="ru-RU" dirty="0"/>
            </a:br>
            <a:r>
              <a:rPr lang="ru-RU" dirty="0"/>
              <a:t>по категориям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C9FCA9-79BA-F1F6-F7B3-45399C558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74" y="1807544"/>
            <a:ext cx="9733537" cy="45520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036B2-D882-9CDD-E2BE-4F9091694415}"/>
              </a:ext>
            </a:extLst>
          </p:cNvPr>
          <p:cNvSpPr txBox="1"/>
          <p:nvPr/>
        </p:nvSpPr>
        <p:spPr>
          <a:xfrm>
            <a:off x="9731022" y="2020711"/>
            <a:ext cx="2460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Самая популярная улица – проспект Мира.</a:t>
            </a:r>
          </a:p>
          <a:p>
            <a:endParaRPr lang="ru-RU" dirty="0">
              <a:solidFill>
                <a:srgbClr val="000000"/>
              </a:solidFill>
              <a:latin typeface="Yandex Sans Tex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распределении доминируют кафе, рестораны и кофейни.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A9B713-394A-B62E-7A11-2D9315C7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8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D1156-83BD-2223-8016-2B8AE871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100471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Количество одиночных  заведений по районам и категориям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E760F7-2D20-212A-8FA6-9F19EA6D3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00" y="1411112"/>
            <a:ext cx="11781399" cy="4935185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4D3AB35-E189-D047-6A52-9AD065A5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6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A6A78-EC1E-0D73-D293-47DA65F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790221"/>
          </a:xfrm>
        </p:spPr>
        <p:txBody>
          <a:bodyPr/>
          <a:lstStyle/>
          <a:p>
            <a:r>
              <a:rPr lang="ru-RU" dirty="0"/>
              <a:t>Средний чек заведений по районам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B00510-5102-D1D6-06B0-768C7A075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75" y="993422"/>
            <a:ext cx="6421585" cy="5305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5FC04-2719-C21D-FA2C-2163ABB228AF}"/>
              </a:ext>
            </a:extLst>
          </p:cNvPr>
          <p:cNvSpPr txBox="1"/>
          <p:nvPr/>
        </p:nvSpPr>
        <p:spPr>
          <a:xfrm>
            <a:off x="7089422" y="993422"/>
            <a:ext cx="4684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Цены в ЦАО и ЗАО от 30 до более чем 50% выше чем в прочих районах.</a:t>
            </a:r>
          </a:p>
          <a:p>
            <a:endParaRPr lang="ru-RU" sz="2000" dirty="0"/>
          </a:p>
          <a:p>
            <a:r>
              <a:rPr lang="ru-RU" sz="2000" dirty="0"/>
              <a:t>Все районы условно можно разделить на три ценовых категории:</a:t>
            </a:r>
          </a:p>
          <a:p>
            <a:r>
              <a:rPr lang="ru-RU" sz="2000" dirty="0"/>
              <a:t>- высокий ценовой диапазон: ЦАО и ЗАО</a:t>
            </a:r>
          </a:p>
          <a:p>
            <a:r>
              <a:rPr lang="ru-RU" sz="2000" dirty="0"/>
              <a:t>- средний ценовой диапазон: СЗАО, САО, ЮЗАО, ВАО</a:t>
            </a:r>
          </a:p>
          <a:p>
            <a:r>
              <a:rPr lang="ru-RU" sz="2000" dirty="0"/>
              <a:t>- низкий ценовой диапазон: ЮАО, ЮВАО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44767D-10C2-1D1A-27A4-8936836C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9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07A7D-B005-E325-B1A2-7D1908DE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12" y="24648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dirty="0"/>
              <a:t>Анализ сегмента рынка кофеен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748178-2B7E-1FF9-F67A-0009ACE5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BB82-395E-5C68-50A5-0315CC8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43"/>
            <a:ext cx="10515600" cy="8128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Распределение кофеен по округам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87AA3D-2D9C-E462-09F9-5BDFC3E8C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15" y="1298222"/>
            <a:ext cx="11297085" cy="5111035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FC261CE-5AD7-55CC-C1CC-2A0012D2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81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6E4F-34EE-6D20-F506-701F61D9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Распределение средних рейтингов кофеен по округам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D856BD-0999-07BE-6B6E-48A231E75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733" y="1825625"/>
            <a:ext cx="10346881" cy="466725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0BE009-C5CF-CDF5-7844-C17E730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4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D10ED-97C7-EFF7-B948-21F1C63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Оптимальные параметры кофейни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B5C85-1917-A70D-153F-4446E934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3200" dirty="0">
                <a:solidFill>
                  <a:srgbClr val="000000"/>
                </a:solidFill>
                <a:latin typeface="Helvetica Neue"/>
              </a:rPr>
              <a:t>Анализ производился как производная от рейтинга заведений</a:t>
            </a:r>
          </a:p>
          <a:p>
            <a:pPr marL="0" indent="0" algn="l">
              <a:buNone/>
            </a:pPr>
            <a:endParaRPr lang="ru-RU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Helvetica Neue"/>
              </a:rPr>
              <a:t>Средняя стоимость чашки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Helvetica Neue"/>
              </a:rPr>
              <a:t>каппучино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Helvetica Neue"/>
              </a:rPr>
              <a:t> - от 130 до 180 рублей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Helvetica Neue"/>
              </a:rPr>
              <a:t>Средний чек - 280 до 420 рублей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Helvetica Neue"/>
              </a:rPr>
              <a:t>Число посадочных мест менее 100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99C4CD-7E81-874D-7B65-1483035F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6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FEBCD-0604-D5B5-9A69-309EC856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Рекомендации по кофейне для инвестпроекта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21FA6-8009-C79E-95C0-14C7BFED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Расположение: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район Раменки, рядом со станцией БКЛ "Мичуринский проспект". Чем ближе будет кофейня к станции тем больше вероятность достижения успеха.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Средняя стоимость чашки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каппучино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от 130 до 180 рублей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Средний чек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280 до 420 рублей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Число посадочных мест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не более 20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Формат заведения: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небольшая кофейня "на вынос", ориентированная на людей, спешащих с работы или на работу.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9458E-F950-36C8-B866-4DF74640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67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0E35-4F14-ED22-E260-B0480DE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</a:t>
            </a:r>
            <a:r>
              <a:rPr lang="ru-RU" sz="6600" dirty="0" err="1"/>
              <a:t>пасибо</a:t>
            </a:r>
            <a:r>
              <a:rPr lang="ru-RU" sz="6600" dirty="0"/>
              <a:t>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4FDE746-B05C-5045-EA07-2FD3575D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8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70B74-679D-ABEB-0704-92D2C20C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CBB11-4730-623A-A636-3FC54752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1</a:t>
            </a:r>
          </a:p>
          <a:p>
            <a:r>
              <a:rPr lang="ru-RU" dirty="0"/>
              <a:t>Анализ количественных и качественных показателей предприятий общепита</a:t>
            </a:r>
          </a:p>
          <a:p>
            <a:r>
              <a:rPr lang="ru-RU" dirty="0"/>
              <a:t>Анализ топа заведений</a:t>
            </a:r>
          </a:p>
          <a:p>
            <a:r>
              <a:rPr lang="ru-RU" dirty="0"/>
              <a:t>Анализ географического распределения заведений</a:t>
            </a:r>
          </a:p>
          <a:p>
            <a:pPr marL="0" indent="0">
              <a:buNone/>
            </a:pPr>
            <a:r>
              <a:rPr lang="ru-RU" dirty="0"/>
              <a:t>Задача 2</a:t>
            </a:r>
          </a:p>
          <a:p>
            <a:r>
              <a:rPr lang="ru-RU" dirty="0"/>
              <a:t>Анализ сегмента рынка кофеен </a:t>
            </a:r>
          </a:p>
          <a:p>
            <a:r>
              <a:rPr lang="ru-RU" dirty="0"/>
              <a:t>Рекомендации для инвестпроекта по открытию кофейни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C0FF11-A0C8-1127-CC5E-E30704EC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01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56010-B5E6-B72B-0AF8-AB92809A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Краткие </a:t>
            </a:r>
            <a:r>
              <a:rPr lang="ru-RU" dirty="0" err="1"/>
              <a:t>подытоги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EDBCF-0550-6635-3834-00CA8992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Доля сетевых заведений составляет 38%</a:t>
            </a:r>
          </a:p>
          <a:p>
            <a:r>
              <a:rPr lang="ru-RU" dirty="0"/>
              <a:t>Кофейни занимают более половины топа 15 крупнейших сетей</a:t>
            </a:r>
          </a:p>
          <a:p>
            <a:r>
              <a:rPr lang="ru-RU" dirty="0"/>
              <a:t>В ЦАО более чем вдвое больше заведений общепита, чем в любом другом районе города, а их средний рейтинг самый высокий</a:t>
            </a:r>
          </a:p>
          <a:p>
            <a:r>
              <a:rPr lang="ru-RU" dirty="0"/>
              <a:t>Наилучшие оценки пользователи оставляют барам и пабам</a:t>
            </a:r>
          </a:p>
          <a:p>
            <a:r>
              <a:rPr lang="ru-RU" dirty="0"/>
              <a:t>ЗАО и ЦАО – самые дорогие округа</a:t>
            </a:r>
          </a:p>
          <a:p>
            <a:r>
              <a:rPr lang="ru-RU" dirty="0"/>
              <a:t>Кофейни – самый конкурентный сегмент рынка</a:t>
            </a:r>
          </a:p>
          <a:p>
            <a:r>
              <a:rPr lang="ru-RU" dirty="0"/>
              <a:t>Число круглосуточных заведений </a:t>
            </a:r>
            <a:r>
              <a:rPr lang="en-US" dirty="0"/>
              <a:t>– 9.2%, </a:t>
            </a:r>
            <a:r>
              <a:rPr lang="ru-RU" dirty="0"/>
              <a:t>кофеен – 5.4%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1237A7-3CE7-275E-54A0-79BEE70B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73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84F10-99B9-2370-3BB1-FCB4730C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распределения числа заведений по категориям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88AF024-79AD-6EF8-168E-603D33833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89" y="1938513"/>
            <a:ext cx="4941711" cy="4620061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14602E-C896-FC34-C677-07263035A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1" y="2317043"/>
            <a:ext cx="3531798" cy="380347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8541F8-F729-2628-1CE7-01BA6036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7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F5057-CF05-87AE-F37E-D8550121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заведений по округам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45D7FA-8E71-B344-458B-45100133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094" y="1365956"/>
            <a:ext cx="10021284" cy="515618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2E34684-9E24-EB7B-B10D-A0C4E2BC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57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6E7D6-1DB1-75AD-EA1E-3FFB512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303"/>
            <a:ext cx="10515600" cy="10244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Распределение числа посадочных мест по категориям заведений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114010-13B3-04BA-A39C-74658292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6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8CB322A-1A27-711F-2A8D-46F412BE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531" y="1475859"/>
            <a:ext cx="10196269" cy="4889195"/>
          </a:xfrm>
        </p:spPr>
      </p:pic>
    </p:spTree>
    <p:extLst>
      <p:ext uri="{BB962C8B-B14F-4D97-AF65-F5344CB8AC3E}">
        <p14:creationId xmlns:p14="http://schemas.microsoft.com/office/powerpoint/2010/main" val="11353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35E7C-3249-22A7-E0E5-B9277DE1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Доля сетевых заведений в каждой из категорий заведений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EB0CA9-D8E3-D834-A508-651202FA7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81" y="1690688"/>
            <a:ext cx="9091574" cy="5001165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87520A-F3E3-56AA-CEFA-6F9AE938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2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BF52D-B039-DC88-A6B4-947DC15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11"/>
            <a:ext cx="10515600" cy="530579"/>
          </a:xfrm>
        </p:spPr>
        <p:txBody>
          <a:bodyPr>
            <a:normAutofit fontScale="90000"/>
          </a:bodyPr>
          <a:lstStyle/>
          <a:p>
            <a:r>
              <a:rPr lang="ru-RU" dirty="0"/>
              <a:t>Количество заведений в самых крупных сетях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CB707F-92A3-85DD-7111-C36384B17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1" y="722490"/>
            <a:ext cx="10938932" cy="58419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996E7C-20A9-C737-E703-B4CE1B7E5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4534964"/>
            <a:ext cx="1535289" cy="202952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75E7E5F-3012-ABB0-743B-510C4C63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41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92231-907B-E408-9E1E-64333B57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244"/>
            <a:ext cx="10515600" cy="824090"/>
          </a:xfrm>
        </p:spPr>
        <p:txBody>
          <a:bodyPr/>
          <a:lstStyle/>
          <a:p>
            <a:r>
              <a:rPr lang="ru-RU" dirty="0"/>
              <a:t>Средний рейтинг по категориям заведений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6176A2-7B99-7A7F-91F6-0963A302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19" y="1185334"/>
            <a:ext cx="11058361" cy="5311422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F03A6B-3B9C-D1BF-2A03-D5A8101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4F6B-E6F5-4B9C-86CA-245687353BC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92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411</Words>
  <Application>Microsoft Office PowerPoint</Application>
  <PresentationFormat>Широкоэкранный</PresentationFormat>
  <Paragraphs>83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Yandex Sans Text</vt:lpstr>
      <vt:lpstr>YS Text</vt:lpstr>
      <vt:lpstr>Тема Office</vt:lpstr>
      <vt:lpstr>Исследование рынка предприятий общественного питания города Москвы</vt:lpstr>
      <vt:lpstr>Задачи исследования</vt:lpstr>
      <vt:lpstr>Краткие подытоги</vt:lpstr>
      <vt:lpstr>Диаграмма распределения числа заведений по категориям</vt:lpstr>
      <vt:lpstr>Распределение заведений по округам</vt:lpstr>
      <vt:lpstr>Распределение числа посадочных мест по категориям заведений</vt:lpstr>
      <vt:lpstr>Доля сетевых заведений в каждой из категорий заведений</vt:lpstr>
      <vt:lpstr>Количество заведений в самых крупных сетях</vt:lpstr>
      <vt:lpstr>Средний рейтинг по категориям заведений</vt:lpstr>
      <vt:lpstr>Распределение средних рейтингов заведений по районам</vt:lpstr>
      <vt:lpstr>Количество заведений на топ 15 улицах  по категориям</vt:lpstr>
      <vt:lpstr>Количество одиночных  заведений по районам и категориям</vt:lpstr>
      <vt:lpstr>Средний чек заведений по районам</vt:lpstr>
      <vt:lpstr>Анализ сегмента рынка кофеен </vt:lpstr>
      <vt:lpstr>Распределение кофеен по округам</vt:lpstr>
      <vt:lpstr>Распределение средних рейтингов кофеен по округам</vt:lpstr>
      <vt:lpstr>Оптимальные параметры кофейни</vt:lpstr>
      <vt:lpstr>Рекомендации по кофейне для инвестпроекта</vt:lpstr>
      <vt:lpstr>Cпасибо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предприятий общественного питания города Москвы</dc:title>
  <dc:creator>Михаил Анфимов</dc:creator>
  <cp:lastModifiedBy>Михаил Анфимов</cp:lastModifiedBy>
  <cp:revision>15</cp:revision>
  <dcterms:created xsi:type="dcterms:W3CDTF">2023-12-28T19:18:52Z</dcterms:created>
  <dcterms:modified xsi:type="dcterms:W3CDTF">2024-01-03T01:20:32Z</dcterms:modified>
</cp:coreProperties>
</file>