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40"/>
  </p:notesMasterIdLst>
  <p:sldIdLst>
    <p:sldId id="321" r:id="rId2"/>
    <p:sldId id="322" r:id="rId3"/>
    <p:sldId id="345" r:id="rId4"/>
    <p:sldId id="346" r:id="rId5"/>
    <p:sldId id="347" r:id="rId6"/>
    <p:sldId id="348" r:id="rId7"/>
    <p:sldId id="349" r:id="rId8"/>
    <p:sldId id="350" r:id="rId9"/>
    <p:sldId id="351" r:id="rId10"/>
    <p:sldId id="352" r:id="rId11"/>
    <p:sldId id="353" r:id="rId12"/>
    <p:sldId id="354" r:id="rId13"/>
    <p:sldId id="355" r:id="rId14"/>
    <p:sldId id="356" r:id="rId15"/>
    <p:sldId id="357" r:id="rId16"/>
    <p:sldId id="358" r:id="rId17"/>
    <p:sldId id="359" r:id="rId18"/>
    <p:sldId id="360" r:id="rId19"/>
    <p:sldId id="361" r:id="rId20"/>
    <p:sldId id="362" r:id="rId21"/>
    <p:sldId id="363" r:id="rId22"/>
    <p:sldId id="364" r:id="rId23"/>
    <p:sldId id="365" r:id="rId24"/>
    <p:sldId id="366" r:id="rId25"/>
    <p:sldId id="367" r:id="rId26"/>
    <p:sldId id="368" r:id="rId27"/>
    <p:sldId id="369" r:id="rId28"/>
    <p:sldId id="370" r:id="rId29"/>
    <p:sldId id="371" r:id="rId30"/>
    <p:sldId id="372" r:id="rId31"/>
    <p:sldId id="373" r:id="rId32"/>
    <p:sldId id="285" r:id="rId33"/>
    <p:sldId id="340" r:id="rId34"/>
    <p:sldId id="341" r:id="rId35"/>
    <p:sldId id="342" r:id="rId36"/>
    <p:sldId id="343" r:id="rId37"/>
    <p:sldId id="290" r:id="rId38"/>
    <p:sldId id="344" r:id="rId39"/>
  </p:sldIdLst>
  <p:sldSz cx="9144000" cy="6858000" type="screen4x3"/>
  <p:notesSz cx="6858000" cy="9144000"/>
  <p:embeddedFontLst>
    <p:embeddedFont>
      <p:font typeface="Cambria Math" pitchFamily="18" charset="0"/>
      <p:regular r:id="rId41"/>
    </p:embeddedFont>
    <p:embeddedFont>
      <p:font typeface="Calibri" pitchFamily="34"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36C471F3-8D65-4074-AFA0-167E0BFF53BA}">
          <p14:sldIdLst>
            <p14:sldId id="321"/>
            <p14:sldId id="322"/>
            <p14:sldId id="345"/>
            <p14:sldId id="346"/>
            <p14:sldId id="347"/>
            <p14:sldId id="348"/>
            <p14:sldId id="349"/>
            <p14:sldId id="350"/>
            <p14:sldId id="351"/>
            <p14:sldId id="352"/>
            <p14:sldId id="353"/>
            <p14:sldId id="354"/>
            <p14:sldId id="355"/>
            <p14:sldId id="356"/>
            <p14:sldId id="357"/>
            <p14:sldId id="358"/>
            <p14:sldId id="359"/>
            <p14:sldId id="360"/>
            <p14:sldId id="361"/>
            <p14:sldId id="362"/>
            <p14:sldId id="363"/>
            <p14:sldId id="364"/>
            <p14:sldId id="365"/>
            <p14:sldId id="366"/>
            <p14:sldId id="367"/>
            <p14:sldId id="368"/>
            <p14:sldId id="369"/>
            <p14:sldId id="370"/>
            <p14:sldId id="371"/>
            <p14:sldId id="372"/>
            <p14:sldId id="373"/>
            <p14:sldId id="285"/>
            <p14:sldId id="340"/>
            <p14:sldId id="341"/>
            <p14:sldId id="342"/>
            <p14:sldId id="343"/>
            <p14:sldId id="290"/>
            <p14:sldId id="344"/>
          </p14:sldIdLst>
        </p14:section>
        <p14:section name="Untitled Section" id="{C1C14371-8A37-43B4-BEDD-682AF50BCD25}">
          <p14:sldIdLst/>
        </p14:section>
      </p14:sectionLst>
    </p:ext>
    <p:ext uri="{EFAFB233-063F-42B5-8137-9DF3F51BA10A}">
      <p15:sldGuideLst xmlns:p15="http://schemas.microsoft.com/office/powerpoint/2012/main" xmlns="">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B12137AC-A9C8-48EA-BD2B-1AD8692E0443}">
  <a:tblStyle styleId="{B12137AC-A9C8-48EA-BD2B-1AD8692E0443}"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F0F9"/>
          </a:solidFill>
        </a:fill>
      </a:tcStyle>
    </a:wholeTbl>
    <a:band1H>
      <a:tcTxStyle/>
      <a:tcStyle>
        <a:tcBdr/>
        <a:fill>
          <a:solidFill>
            <a:srgbClr val="CADFF3"/>
          </a:solidFill>
        </a:fill>
      </a:tcStyle>
    </a:band1H>
    <a:band2H>
      <a:tcTxStyle/>
      <a:tcStyle>
        <a:tcBdr/>
      </a:tcStyle>
    </a:band2H>
    <a:band1V>
      <a:tcTxStyle/>
      <a:tcStyle>
        <a:tcBdr/>
        <a:fill>
          <a:solidFill>
            <a:srgbClr val="CADFF3"/>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p:scale>
          <a:sx n="76" d="100"/>
          <a:sy n="76" d="100"/>
        </p:scale>
        <p:origin x="-1206" y="1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91425" rIns="91425" bIns="91425" anchor="t" anchorCtr="0"/>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4403362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62843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874773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0D269C9-E7C2-44CD-871A-8562F838900A}" type="slidenum">
              <a:rPr lang="en-US" smtClean="0"/>
              <a:pPr/>
              <a:t>31</a:t>
            </a:fld>
            <a:endParaRPr lang="en-US"/>
          </a:p>
        </p:txBody>
      </p:sp>
    </p:spTree>
    <p:extLst>
      <p:ext uri="{BB962C8B-B14F-4D97-AF65-F5344CB8AC3E}">
        <p14:creationId xmlns:p14="http://schemas.microsoft.com/office/powerpoint/2010/main" val="1098847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85e6fc53ed_1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2" name="Google Shape;242;g85e6fc53ed_1_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87187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85e6fc53ed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9" name="Google Shape;249;g85e6fc53ed_1_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46136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87bbbe6c52_2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87bbbe6c52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6" name="Google Shape;256;g87bbbe6c52_2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35</a:t>
            </a:fld>
            <a:endParaRPr/>
          </a:p>
        </p:txBody>
      </p:sp>
    </p:spTree>
    <p:extLst>
      <p:ext uri="{BB962C8B-B14F-4D97-AF65-F5344CB8AC3E}">
        <p14:creationId xmlns:p14="http://schemas.microsoft.com/office/powerpoint/2010/main" val="33082829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87bbbe6c52_2_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87bbbe6c52_2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5" name="Google Shape;265;g87bbbe6c52_2_25: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36</a:t>
            </a:fld>
            <a:endParaRPr/>
          </a:p>
        </p:txBody>
      </p:sp>
    </p:spTree>
    <p:extLst>
      <p:ext uri="{BB962C8B-B14F-4D97-AF65-F5344CB8AC3E}">
        <p14:creationId xmlns:p14="http://schemas.microsoft.com/office/powerpoint/2010/main" val="28960372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8140579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87bbbe6c52_2_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87bbbe6c52_2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4" name="Google Shape;274;g87bbbe6c52_2_3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38</a:t>
            </a:fld>
            <a:endParaRPr/>
          </a:p>
        </p:txBody>
      </p:sp>
    </p:spTree>
    <p:extLst>
      <p:ext uri="{BB962C8B-B14F-4D97-AF65-F5344CB8AC3E}">
        <p14:creationId xmlns:p14="http://schemas.microsoft.com/office/powerpoint/2010/main" val="741198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E531E0E-2226-4155-80A7-304D48FD0544}" type="datetimeFigureOut">
              <a:rPr lang="en-US" smtClean="0"/>
              <a:t>7/20/2022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12A9EE-C671-4B8B-B3FE-E5D4DE277FFE}" type="slidenum">
              <a:rPr lang="en-US" smtClean="0"/>
              <a:t>‹#›</a:t>
            </a:fld>
            <a:endParaRPr lang="en-US"/>
          </a:p>
        </p:txBody>
      </p:sp>
    </p:spTree>
    <p:extLst>
      <p:ext uri="{BB962C8B-B14F-4D97-AF65-F5344CB8AC3E}">
        <p14:creationId xmlns:p14="http://schemas.microsoft.com/office/powerpoint/2010/main" val="337677912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531E0E-2226-4155-80A7-304D48FD0544}" type="datetimeFigureOut">
              <a:rPr lang="en-US" smtClean="0"/>
              <a:t>7/20/2022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12A9EE-C671-4B8B-B3FE-E5D4DE277FFE}" type="slidenum">
              <a:rPr lang="en-US" smtClean="0"/>
              <a:t>‹#›</a:t>
            </a:fld>
            <a:endParaRPr lang="en-US"/>
          </a:p>
        </p:txBody>
      </p:sp>
    </p:spTree>
    <p:extLst>
      <p:ext uri="{BB962C8B-B14F-4D97-AF65-F5344CB8AC3E}">
        <p14:creationId xmlns:p14="http://schemas.microsoft.com/office/powerpoint/2010/main" val="304370947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531E0E-2226-4155-80A7-304D48FD0544}" type="datetimeFigureOut">
              <a:rPr lang="en-US" smtClean="0"/>
              <a:t>7/20/2022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12A9EE-C671-4B8B-B3FE-E5D4DE277FFE}" type="slidenum">
              <a:rPr lang="en-US" smtClean="0"/>
              <a:t>‹#›</a:t>
            </a:fld>
            <a:endParaRPr lang="en-US"/>
          </a:p>
        </p:txBody>
      </p:sp>
    </p:spTree>
    <p:extLst>
      <p:ext uri="{BB962C8B-B14F-4D97-AF65-F5344CB8AC3E}">
        <p14:creationId xmlns:p14="http://schemas.microsoft.com/office/powerpoint/2010/main" val="287353430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14568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14568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14568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14568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47175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14568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14568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1456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531E0E-2226-4155-80A7-304D48FD0544}" type="datetimeFigureOut">
              <a:rPr lang="en-US" smtClean="0"/>
              <a:t>7/20/2022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12A9EE-C671-4B8B-B3FE-E5D4DE277FFE}" type="slidenum">
              <a:rPr lang="en-US" smtClean="0"/>
              <a:t>‹#›</a:t>
            </a:fld>
            <a:endParaRPr lang="en-US"/>
          </a:p>
        </p:txBody>
      </p:sp>
    </p:spTree>
    <p:extLst>
      <p:ext uri="{BB962C8B-B14F-4D97-AF65-F5344CB8AC3E}">
        <p14:creationId xmlns:p14="http://schemas.microsoft.com/office/powerpoint/2010/main" val="2617782654"/>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14568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14568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14568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14568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14568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14568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145687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5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145687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6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14568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7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1456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992833442"/>
      </p:ext>
    </p:extLst>
  </p:cSld>
  <p:clrMapOvr>
    <a:masterClrMapping/>
  </p:clrMapOvr>
  <p:transition spd="med">
    <p:fade thruBlk="1"/>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8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145687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9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145687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0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14568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145687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2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145687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3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145687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4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145687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5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145687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6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145687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ext Layout 1">
  <p:cSld name="Text Layout 1">
    <p:spTree>
      <p:nvGrpSpPr>
        <p:cNvPr id="1" name="Shape 32"/>
        <p:cNvGrpSpPr/>
        <p:nvPr/>
      </p:nvGrpSpPr>
      <p:grpSpPr>
        <a:xfrm>
          <a:off x="0" y="0"/>
          <a:ext cx="0" cy="0"/>
          <a:chOff x="0" y="0"/>
          <a:chExt cx="0" cy="0"/>
        </a:xfrm>
      </p:grpSpPr>
      <p:sp>
        <p:nvSpPr>
          <p:cNvPr id="33" name="Google Shape;33;p6"/>
          <p:cNvSpPr txBox="1">
            <a:spLocks noGrp="1"/>
          </p:cNvSpPr>
          <p:nvPr>
            <p:ph type="body" idx="1"/>
          </p:nvPr>
        </p:nvSpPr>
        <p:spPr>
          <a:xfrm>
            <a:off x="460376" y="145140"/>
            <a:ext cx="8229600" cy="553998"/>
          </a:xfrm>
          <a:prstGeom prst="rect">
            <a:avLst/>
          </a:prstGeom>
          <a:noFill/>
          <a:ln>
            <a:noFill/>
          </a:ln>
        </p:spPr>
        <p:txBody>
          <a:bodyPr spcFirstLastPara="1" wrap="square" lIns="91425" tIns="91425" rIns="91425" bIns="91425" anchor="t" anchorCtr="0"/>
          <a:lstStyle>
            <a:lvl1pPr marL="457200" marR="0" lvl="0" indent="-228600" algn="ctr" rtl="0">
              <a:spcBef>
                <a:spcPts val="0"/>
              </a:spcBef>
              <a:spcAft>
                <a:spcPts val="0"/>
              </a:spcAft>
              <a:buClr>
                <a:schemeClr val="dk1"/>
              </a:buClr>
              <a:buSzPts val="3000"/>
              <a:buFont typeface="Arial"/>
              <a:buNone/>
              <a:defRPr sz="3000" b="1" i="0" u="none" strike="noStrike" cap="none">
                <a:solidFill>
                  <a:schemeClr val="dk1"/>
                </a:solidFill>
                <a:latin typeface="Arial"/>
                <a:ea typeface="Arial"/>
                <a:cs typeface="Arial"/>
                <a:sym typeface="Arial"/>
              </a:defRPr>
            </a:lvl1pPr>
            <a:lvl2pPr marL="914400" marR="0" lvl="1"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17500" algn="l" rtl="0">
              <a:spcBef>
                <a:spcPts val="28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04800" algn="l" rtl="0">
              <a:spcBef>
                <a:spcPts val="24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lvl="0"/>
            <a:r>
              <a:rPr lang="en-US" smtClean="0"/>
              <a:t>Edit Master text styles</a:t>
            </a:r>
          </a:p>
        </p:txBody>
      </p:sp>
      <p:sp>
        <p:nvSpPr>
          <p:cNvPr id="34" name="Google Shape;34;p6"/>
          <p:cNvSpPr txBox="1">
            <a:spLocks noGrp="1"/>
          </p:cNvSpPr>
          <p:nvPr>
            <p:ph type="body" idx="2"/>
          </p:nvPr>
        </p:nvSpPr>
        <p:spPr>
          <a:xfrm>
            <a:off x="457200" y="1360488"/>
            <a:ext cx="8240713" cy="4473575"/>
          </a:xfrm>
          <a:prstGeom prst="rect">
            <a:avLst/>
          </a:prstGeom>
          <a:noFill/>
          <a:ln>
            <a:noFill/>
          </a:ln>
        </p:spPr>
        <p:txBody>
          <a:bodyPr spcFirstLastPara="1" wrap="square" lIns="91425" tIns="91425" rIns="91425" bIns="91425" anchor="t" anchorCtr="0"/>
          <a:lstStyle>
            <a:lvl1pPr marL="457200" marR="0" lvl="0" indent="-368300" algn="l" rtl="0">
              <a:spcBef>
                <a:spcPts val="440"/>
              </a:spcBef>
              <a:spcAft>
                <a:spcPts val="0"/>
              </a:spcAft>
              <a:buClr>
                <a:srgbClr val="0070C0"/>
              </a:buClr>
              <a:buSzPts val="2200"/>
              <a:buFont typeface="Arial"/>
              <a:buChar char="•"/>
              <a:defRPr sz="2200" b="0" i="0" u="none" strike="noStrike" cap="none">
                <a:solidFill>
                  <a:schemeClr val="dk1"/>
                </a:solidFill>
                <a:latin typeface="Arial"/>
                <a:ea typeface="Arial"/>
                <a:cs typeface="Arial"/>
                <a:sym typeface="Arial"/>
              </a:defRPr>
            </a:lvl1pPr>
            <a:lvl2pPr marL="914400" marR="0" lvl="1" indent="-342900" algn="l" rtl="0">
              <a:spcBef>
                <a:spcPts val="360"/>
              </a:spcBef>
              <a:spcAft>
                <a:spcPts val="0"/>
              </a:spcAft>
              <a:buClr>
                <a:srgbClr val="0070C0"/>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30200" algn="l" rtl="0">
              <a:spcBef>
                <a:spcPts val="320"/>
              </a:spcBef>
              <a:spcAft>
                <a:spcPts val="0"/>
              </a:spcAft>
              <a:buClr>
                <a:srgbClr val="0070C0"/>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17500" algn="l" rtl="0">
              <a:spcBef>
                <a:spcPts val="280"/>
              </a:spcBef>
              <a:spcAft>
                <a:spcPts val="0"/>
              </a:spcAft>
              <a:buClr>
                <a:srgbClr val="0070C0"/>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04800" algn="l" rtl="0">
              <a:spcBef>
                <a:spcPts val="240"/>
              </a:spcBef>
              <a:spcAft>
                <a:spcPts val="0"/>
              </a:spcAft>
              <a:buClr>
                <a:srgbClr val="0070C0"/>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lvl="0"/>
            <a:r>
              <a:rPr lang="en-US" smtClean="0"/>
              <a:t>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E531E0E-2226-4155-80A7-304D48FD0544}" type="datetimeFigureOut">
              <a:rPr lang="en-US" smtClean="0"/>
              <a:t>7/20/2022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12A9EE-C671-4B8B-B3FE-E5D4DE277FFE}" type="slidenum">
              <a:rPr lang="en-US" smtClean="0"/>
              <a:t>‹#›</a:t>
            </a:fld>
            <a:endParaRPr lang="en-US"/>
          </a:p>
        </p:txBody>
      </p:sp>
    </p:spTree>
    <p:extLst>
      <p:ext uri="{BB962C8B-B14F-4D97-AF65-F5344CB8AC3E}">
        <p14:creationId xmlns:p14="http://schemas.microsoft.com/office/powerpoint/2010/main" val="4191082427"/>
      </p:ext>
    </p:extLst>
  </p:cSld>
  <p:clrMapOvr>
    <a:masterClrMapping/>
  </p:clrMapOvr>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1_Title Slide">
  <p:cSld name="2_Title Slide">
    <p:spTree>
      <p:nvGrpSpPr>
        <p:cNvPr id="1" name="Shape 70"/>
        <p:cNvGrpSpPr/>
        <p:nvPr/>
      </p:nvGrpSpPr>
      <p:grpSpPr>
        <a:xfrm>
          <a:off x="0" y="0"/>
          <a:ext cx="0" cy="0"/>
          <a:chOff x="0" y="0"/>
          <a:chExt cx="0" cy="0"/>
        </a:xfrm>
      </p:grpSpPr>
    </p:spTree>
    <p:extLst>
      <p:ext uri="{BB962C8B-B14F-4D97-AF65-F5344CB8AC3E}">
        <p14:creationId xmlns:p14="http://schemas.microsoft.com/office/powerpoint/2010/main" val="4089170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E531E0E-2226-4155-80A7-304D48FD0544}" type="datetimeFigureOut">
              <a:rPr lang="en-US" smtClean="0"/>
              <a:t>7/20/2022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12A9EE-C671-4B8B-B3FE-E5D4DE277FFE}" type="slidenum">
              <a:rPr lang="en-US" smtClean="0"/>
              <a:t>‹#›</a:t>
            </a:fld>
            <a:endParaRPr lang="en-US"/>
          </a:p>
        </p:txBody>
      </p:sp>
    </p:spTree>
    <p:extLst>
      <p:ext uri="{BB962C8B-B14F-4D97-AF65-F5344CB8AC3E}">
        <p14:creationId xmlns:p14="http://schemas.microsoft.com/office/powerpoint/2010/main" val="274726412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E531E0E-2226-4155-80A7-304D48FD0544}" type="datetimeFigureOut">
              <a:rPr lang="en-US" smtClean="0"/>
              <a:t>7/20/2022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12A9EE-C671-4B8B-B3FE-E5D4DE277FFE}" type="slidenum">
              <a:rPr lang="en-US" smtClean="0"/>
              <a:t>‹#›</a:t>
            </a:fld>
            <a:endParaRPr lang="en-US"/>
          </a:p>
        </p:txBody>
      </p:sp>
    </p:spTree>
    <p:extLst>
      <p:ext uri="{BB962C8B-B14F-4D97-AF65-F5344CB8AC3E}">
        <p14:creationId xmlns:p14="http://schemas.microsoft.com/office/powerpoint/2010/main" val="336722615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531E0E-2226-4155-80A7-304D48FD0544}" type="datetimeFigureOut">
              <a:rPr lang="en-US" smtClean="0"/>
              <a:t>7/20/2022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12A9EE-C671-4B8B-B3FE-E5D4DE277FFE}" type="slidenum">
              <a:rPr lang="en-US" smtClean="0"/>
              <a:t>‹#›</a:t>
            </a:fld>
            <a:endParaRPr lang="en-US"/>
          </a:p>
        </p:txBody>
      </p:sp>
    </p:spTree>
    <p:extLst>
      <p:ext uri="{BB962C8B-B14F-4D97-AF65-F5344CB8AC3E}">
        <p14:creationId xmlns:p14="http://schemas.microsoft.com/office/powerpoint/2010/main" val="527846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531E0E-2226-4155-80A7-304D48FD0544}" type="datetimeFigureOut">
              <a:rPr lang="en-US" smtClean="0"/>
              <a:t>7/20/2022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12A9EE-C671-4B8B-B3FE-E5D4DE277FFE}" type="slidenum">
              <a:rPr lang="en-US" smtClean="0"/>
              <a:t>‹#›</a:t>
            </a:fld>
            <a:endParaRPr lang="en-US"/>
          </a:p>
        </p:txBody>
      </p:sp>
    </p:spTree>
    <p:extLst>
      <p:ext uri="{BB962C8B-B14F-4D97-AF65-F5344CB8AC3E}">
        <p14:creationId xmlns:p14="http://schemas.microsoft.com/office/powerpoint/2010/main" val="62474725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531E0E-2226-4155-80A7-304D48FD0544}" type="datetimeFigureOut">
              <a:rPr lang="en-US" smtClean="0"/>
              <a:t>7/20/2022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12A9EE-C671-4B8B-B3FE-E5D4DE277FFE}" type="slidenum">
              <a:rPr lang="en-US" smtClean="0"/>
              <a:t>‹#›</a:t>
            </a:fld>
            <a:endParaRPr lang="en-US"/>
          </a:p>
        </p:txBody>
      </p:sp>
    </p:spTree>
    <p:extLst>
      <p:ext uri="{BB962C8B-B14F-4D97-AF65-F5344CB8AC3E}">
        <p14:creationId xmlns:p14="http://schemas.microsoft.com/office/powerpoint/2010/main" val="113970122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531E0E-2226-4155-80A7-304D48FD0544}" type="datetimeFigureOut">
              <a:rPr lang="en-US" smtClean="0"/>
              <a:t>7/20/2022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12A9EE-C671-4B8B-B3FE-E5D4DE277FFE}" type="slidenum">
              <a:rPr lang="en-US" smtClean="0"/>
              <a:t>‹#›</a:t>
            </a:fld>
            <a:endParaRPr lang="en-US"/>
          </a:p>
        </p:txBody>
      </p:sp>
    </p:spTree>
    <p:extLst>
      <p:ext uri="{BB962C8B-B14F-4D97-AF65-F5344CB8AC3E}">
        <p14:creationId xmlns:p14="http://schemas.microsoft.com/office/powerpoint/2010/main" val="3852743159"/>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 id="2147483700" r:id="rId18"/>
    <p:sldLayoutId id="2147483701" r:id="rId19"/>
    <p:sldLayoutId id="2147483702" r:id="rId20"/>
    <p:sldLayoutId id="2147483703" r:id="rId21"/>
    <p:sldLayoutId id="2147483704" r:id="rId22"/>
    <p:sldLayoutId id="2147483705" r:id="rId23"/>
    <p:sldLayoutId id="2147483706" r:id="rId24"/>
    <p:sldLayoutId id="2147483707" r:id="rId25"/>
    <p:sldLayoutId id="2147483708" r:id="rId26"/>
    <p:sldLayoutId id="2147483709" r:id="rId27"/>
    <p:sldLayoutId id="2147483710" r:id="rId28"/>
    <p:sldLayoutId id="2147483711" r:id="rId29"/>
    <p:sldLayoutId id="2147483712" r:id="rId30"/>
    <p:sldLayoutId id="2147483713" r:id="rId31"/>
    <p:sldLayoutId id="2147483714" r:id="rId32"/>
    <p:sldLayoutId id="2147483715" r:id="rId33"/>
    <p:sldLayoutId id="2147483716" r:id="rId34"/>
    <p:sldLayoutId id="2147483717" r:id="rId35"/>
    <p:sldLayoutId id="2147483718" r:id="rId36"/>
    <p:sldLayoutId id="2147483719" r:id="rId37"/>
    <p:sldLayoutId id="2147483720" r:id="rId38"/>
    <p:sldLayoutId id="2147483721" r:id="rId39"/>
    <p:sldLayoutId id="2147483722" r:id="rId40"/>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2.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0.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0.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0.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16.xml"/><Relationship Id="rId4" Type="http://schemas.openxmlformats.org/officeDocument/2006/relationships/image" Target="../media/image6.jpeg"/></Relationships>
</file>

<file path=ppt/slides/_rels/slide38.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9.xml"/><Relationship Id="rId1" Type="http://schemas.openxmlformats.org/officeDocument/2006/relationships/slideLayout" Target="../slideLayouts/slideLayout40.xml"/><Relationship Id="rId6" Type="http://schemas.openxmlformats.org/officeDocument/2006/relationships/image" Target="../media/image10.gif"/><Relationship Id="rId5" Type="http://schemas.openxmlformats.org/officeDocument/2006/relationships/image" Target="../media/image9.gif"/><Relationship Id="rId4" Type="http://schemas.openxmlformats.org/officeDocument/2006/relationships/image" Target="../media/image8.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16.xml"/><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934065" y="3050535"/>
            <a:ext cx="7629832" cy="616897"/>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200" dirty="0" smtClean="0"/>
              <a:t>Statistical Methods for Decision Making</a:t>
            </a:r>
            <a:endParaRPr lang="en-US" sz="3200" dirty="0"/>
          </a:p>
        </p:txBody>
      </p:sp>
    </p:spTree>
    <p:extLst>
      <p:ext uri="{BB962C8B-B14F-4D97-AF65-F5344CB8AC3E}">
        <p14:creationId xmlns:p14="http://schemas.microsoft.com/office/powerpoint/2010/main" val="8490635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3AD852C1-48FD-4ECF-810D-D95E967D965C}"/>
              </a:ext>
            </a:extLst>
          </p:cNvPr>
          <p:cNvSpPr/>
          <p:nvPr/>
        </p:nvSpPr>
        <p:spPr>
          <a:xfrm>
            <a:off x="340877" y="236290"/>
            <a:ext cx="7878891" cy="584775"/>
          </a:xfrm>
          <a:prstGeom prst="rect">
            <a:avLst/>
          </a:prstGeom>
        </p:spPr>
        <p:txBody>
          <a:bodyPr wrap="square">
            <a:spAutoFit/>
          </a:bodyPr>
          <a:lstStyle/>
          <a:p>
            <a:r>
              <a:rPr lang="en-US" sz="3200" dirty="0">
                <a:latin typeface="Calibri" panose="020F0502020204030204" pitchFamily="34" charset="0"/>
                <a:cs typeface="Calibri" panose="020F0502020204030204" pitchFamily="34" charset="0"/>
              </a:rPr>
              <a:t>One-Sample test - Z test for Mean (</a:t>
            </a:r>
            <a:r>
              <a:rPr lang="el-GR" sz="3200" dirty="0">
                <a:latin typeface="Calibri" panose="020F0502020204030204" pitchFamily="34" charset="0"/>
                <a:cs typeface="Calibri" panose="020F0502020204030204" pitchFamily="34" charset="0"/>
              </a:rPr>
              <a:t>σ</a:t>
            </a:r>
            <a:r>
              <a:rPr lang="en-IN" sz="3200" dirty="0">
                <a:latin typeface="Calibri" panose="020F0502020204030204" pitchFamily="34" charset="0"/>
                <a:cs typeface="Calibri" panose="020F0502020204030204" pitchFamily="34" charset="0"/>
              </a:rPr>
              <a:t> </a:t>
            </a:r>
            <a:r>
              <a:rPr lang="en-US" sz="3200" dirty="0">
                <a:latin typeface="Calibri" panose="020F0502020204030204" pitchFamily="34" charset="0"/>
                <a:cs typeface="Calibri" panose="020F0502020204030204" pitchFamily="34" charset="0"/>
              </a:rPr>
              <a:t>known)</a:t>
            </a:r>
          </a:p>
        </p:txBody>
      </p:sp>
      <p:sp>
        <p:nvSpPr>
          <p:cNvPr id="5" name="Rectangle 4">
            <a:extLst>
              <a:ext uri="{FF2B5EF4-FFF2-40B4-BE49-F238E27FC236}">
                <a16:creationId xmlns:a16="http://schemas.microsoft.com/office/drawing/2014/main" xmlns="" id="{45AC96AE-A53E-4982-B09D-D04108A243B0}"/>
              </a:ext>
            </a:extLst>
          </p:cNvPr>
          <p:cNvSpPr/>
          <p:nvPr/>
        </p:nvSpPr>
        <p:spPr>
          <a:xfrm>
            <a:off x="340877" y="1025295"/>
            <a:ext cx="8606478" cy="5632311"/>
          </a:xfrm>
          <a:prstGeom prst="rect">
            <a:avLst/>
          </a:prstGeom>
        </p:spPr>
        <p:txBody>
          <a:bodyPr wrap="square">
            <a:spAutoFit/>
          </a:bodyPr>
          <a:lstStyle/>
          <a:p>
            <a:pPr>
              <a:spcAft>
                <a:spcPts val="1200"/>
              </a:spcAft>
            </a:pPr>
            <a:r>
              <a:rPr lang="en-IN" sz="2000" b="1" dirty="0">
                <a:latin typeface="Calibri" panose="020F0502020204030204" pitchFamily="34" charset="0"/>
                <a:cs typeface="Calibri" panose="020F0502020204030204" pitchFamily="34" charset="0"/>
              </a:rPr>
              <a:t>Critical value</a:t>
            </a:r>
          </a:p>
          <a:p>
            <a:pPr>
              <a:spcAft>
                <a:spcPts val="1200"/>
              </a:spcAft>
            </a:pPr>
            <a:r>
              <a:rPr lang="en-IN" sz="2000" b="1" dirty="0">
                <a:latin typeface="Calibri" panose="020F0502020204030204" pitchFamily="34" charset="0"/>
                <a:cs typeface="Calibri" panose="020F0502020204030204" pitchFamily="34" charset="0"/>
              </a:rPr>
              <a:t>Step 5</a:t>
            </a:r>
            <a:r>
              <a:rPr lang="en-IN" sz="2000" dirty="0">
                <a:latin typeface="Calibri" panose="020F0502020204030204" pitchFamily="34" charset="0"/>
                <a:cs typeface="Calibri" panose="020F0502020204030204" pitchFamily="34" charset="0"/>
              </a:rPr>
              <a:t>: Collect the data, organize the results and compute the value of the test statistic.</a:t>
            </a:r>
          </a:p>
          <a:p>
            <a:pPr marL="628650" lvl="1">
              <a:spcAft>
                <a:spcPts val="1200"/>
              </a:spcAft>
            </a:pPr>
            <a:endParaRPr lang="en-IN" sz="2000" dirty="0">
              <a:latin typeface="Calibri" panose="020F0502020204030204" pitchFamily="34" charset="0"/>
              <a:cs typeface="Calibri" panose="020F0502020204030204" pitchFamily="34" charset="0"/>
            </a:endParaRPr>
          </a:p>
          <a:p>
            <a:pPr marL="628650" lvl="1">
              <a:spcAft>
                <a:spcPts val="1200"/>
              </a:spcAft>
            </a:pPr>
            <a:endParaRPr lang="en-IN" sz="2000" dirty="0">
              <a:latin typeface="Calibri" panose="020F0502020204030204" pitchFamily="34" charset="0"/>
              <a:cs typeface="Calibri" panose="020F0502020204030204" pitchFamily="34" charset="0"/>
            </a:endParaRPr>
          </a:p>
          <a:p>
            <a:pPr marL="628650" lvl="1">
              <a:spcAft>
                <a:spcPts val="1200"/>
              </a:spcAft>
            </a:pPr>
            <a:r>
              <a:rPr lang="en-IN" sz="2000" dirty="0">
                <a:latin typeface="Calibri" panose="020F0502020204030204" pitchFamily="34" charset="0"/>
                <a:cs typeface="Calibri" panose="020F0502020204030204" pitchFamily="34" charset="0"/>
              </a:rPr>
              <a:t>Z = (23.07  - 20) / (12 / sqrt(30)) =  1.40</a:t>
            </a:r>
          </a:p>
          <a:p>
            <a:pPr>
              <a:spcAft>
                <a:spcPts val="1200"/>
              </a:spcAft>
            </a:pPr>
            <a:r>
              <a:rPr lang="en-IN" sz="2000" b="1" dirty="0">
                <a:latin typeface="Calibri" panose="020F0502020204030204" pitchFamily="34" charset="0"/>
                <a:cs typeface="Calibri" panose="020F0502020204030204" pitchFamily="34" charset="0"/>
              </a:rPr>
              <a:t>Step 6</a:t>
            </a:r>
            <a:r>
              <a:rPr lang="en-IN" sz="2000" dirty="0">
                <a:latin typeface="Calibri" panose="020F0502020204030204" pitchFamily="34" charset="0"/>
                <a:cs typeface="Calibri" panose="020F0502020204030204" pitchFamily="34" charset="0"/>
              </a:rPr>
              <a:t>: State the statistical decision and the managerial conclusion.</a:t>
            </a:r>
          </a:p>
          <a:p>
            <a:pPr marL="541338" indent="-285750">
              <a:spcAft>
                <a:spcPts val="1200"/>
              </a:spcAft>
              <a:buFont typeface="Arial" panose="020B0604020202020204" pitchFamily="34" charset="0"/>
              <a:buChar char="•"/>
            </a:pPr>
            <a:r>
              <a:rPr lang="en-IN" sz="2000" dirty="0">
                <a:latin typeface="Calibri" panose="020F0502020204030204" pitchFamily="34" charset="0"/>
                <a:cs typeface="Calibri" panose="020F0502020204030204" pitchFamily="34" charset="0"/>
              </a:rPr>
              <a:t>Z</a:t>
            </a:r>
            <a:r>
              <a:rPr lang="en-IN" sz="2000" baseline="-18000" dirty="0">
                <a:latin typeface="Calibri" panose="020F0502020204030204" pitchFamily="34" charset="0"/>
                <a:cs typeface="Calibri" panose="020F0502020204030204" pitchFamily="34" charset="0"/>
              </a:rPr>
              <a:t>STAT </a:t>
            </a:r>
            <a:r>
              <a:rPr lang="en-IN" sz="2000" dirty="0">
                <a:latin typeface="Calibri" panose="020F0502020204030204" pitchFamily="34" charset="0"/>
                <a:cs typeface="Calibri" panose="020F0502020204030204" pitchFamily="34" charset="0"/>
              </a:rPr>
              <a:t>is in the region of rejection because  Z</a:t>
            </a:r>
            <a:r>
              <a:rPr lang="en-IN" sz="2000" baseline="-18000" dirty="0">
                <a:latin typeface="Calibri" panose="020F0502020204030204" pitchFamily="34" charset="0"/>
                <a:cs typeface="Calibri" panose="020F0502020204030204" pitchFamily="34" charset="0"/>
              </a:rPr>
              <a:t>STAT </a:t>
            </a:r>
            <a:r>
              <a:rPr lang="en-IN" sz="2000" dirty="0">
                <a:latin typeface="Calibri" panose="020F0502020204030204" pitchFamily="34" charset="0"/>
                <a:cs typeface="Calibri" panose="020F0502020204030204" pitchFamily="34" charset="0"/>
              </a:rPr>
              <a:t>&lt; Z</a:t>
            </a:r>
            <a:r>
              <a:rPr lang="en-IN" sz="2000" baseline="-18000" dirty="0">
                <a:latin typeface="Calibri" panose="020F0502020204030204" pitchFamily="34" charset="0"/>
                <a:cs typeface="Calibri" panose="020F0502020204030204" pitchFamily="34" charset="0"/>
              </a:rPr>
              <a:t>CRITICAL</a:t>
            </a:r>
            <a:r>
              <a:rPr lang="en-IN" sz="2000" dirty="0">
                <a:latin typeface="Calibri" panose="020F0502020204030204" pitchFamily="34" charset="0"/>
                <a:cs typeface="Calibri" panose="020F0502020204030204" pitchFamily="34" charset="0"/>
              </a:rPr>
              <a:t> (=1.65) where Z</a:t>
            </a:r>
            <a:r>
              <a:rPr lang="en-IN" sz="2000" baseline="-18000" dirty="0">
                <a:latin typeface="Calibri" panose="020F0502020204030204" pitchFamily="34" charset="0"/>
                <a:cs typeface="Calibri" panose="020F0502020204030204" pitchFamily="34" charset="0"/>
              </a:rPr>
              <a:t>STAT</a:t>
            </a:r>
            <a:r>
              <a:rPr lang="en-IN" sz="2000" dirty="0">
                <a:latin typeface="Calibri" panose="020F0502020204030204" pitchFamily="34" charset="0"/>
                <a:cs typeface="Calibri" panose="020F0502020204030204" pitchFamily="34" charset="0"/>
              </a:rPr>
              <a:t> = 1.40</a:t>
            </a:r>
          </a:p>
          <a:p>
            <a:pPr marL="541338" indent="-285750">
              <a:spcAft>
                <a:spcPts val="1200"/>
              </a:spcAft>
              <a:buFont typeface="Arial" panose="020B0604020202020204" pitchFamily="34" charset="0"/>
              <a:buChar char="•"/>
            </a:pPr>
            <a:r>
              <a:rPr lang="en-IN" sz="2000" dirty="0">
                <a:latin typeface="Calibri" panose="020F0502020204030204" pitchFamily="34" charset="0"/>
                <a:cs typeface="Calibri" panose="020F0502020204030204" pitchFamily="34" charset="0"/>
              </a:rPr>
              <a:t>Because the test statistic falls in the non-rejection region, the statistical decision is to accept the null hypothesis. </a:t>
            </a:r>
          </a:p>
          <a:p>
            <a:pPr marL="541338" indent="-285750">
              <a:spcAft>
                <a:spcPts val="1200"/>
              </a:spcAft>
              <a:buFont typeface="Arial" panose="020B0604020202020204" pitchFamily="34" charset="0"/>
              <a:buChar char="•"/>
            </a:pPr>
            <a:r>
              <a:rPr lang="en-IN" sz="2000" dirty="0">
                <a:latin typeface="Calibri" panose="020F0502020204030204" pitchFamily="34" charset="0"/>
                <a:cs typeface="Calibri" panose="020F0502020204030204" pitchFamily="34" charset="0"/>
              </a:rPr>
              <a:t>The managerial conclusion is that insufficient evidence exists to prove that pizza delivery time is different from the claimed delivery time of 20 minutes. No Corrective action on delivery process is required.</a:t>
            </a:r>
          </a:p>
        </p:txBody>
      </p:sp>
      <p:pic>
        <p:nvPicPr>
          <p:cNvPr id="6" name="Picture 5">
            <a:extLst>
              <a:ext uri="{FF2B5EF4-FFF2-40B4-BE49-F238E27FC236}">
                <a16:creationId xmlns:a16="http://schemas.microsoft.com/office/drawing/2014/main" xmlns="" id="{41DA4D36-3134-4D4F-A6F7-F029254C80E4}"/>
              </a:ext>
            </a:extLst>
          </p:cNvPr>
          <p:cNvPicPr>
            <a:picLocks noChangeAspect="1"/>
          </p:cNvPicPr>
          <p:nvPr/>
        </p:nvPicPr>
        <p:blipFill>
          <a:blip r:embed="rId2"/>
          <a:stretch>
            <a:fillRect/>
          </a:stretch>
        </p:blipFill>
        <p:spPr>
          <a:xfrm>
            <a:off x="1081511" y="1959537"/>
            <a:ext cx="1542208" cy="903094"/>
          </a:xfrm>
          <a:prstGeom prst="rect">
            <a:avLst/>
          </a:prstGeom>
        </p:spPr>
      </p:pic>
    </p:spTree>
    <p:extLst>
      <p:ext uri="{BB962C8B-B14F-4D97-AF65-F5344CB8AC3E}">
        <p14:creationId xmlns:p14="http://schemas.microsoft.com/office/powerpoint/2010/main" val="22609115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590397"/>
            <a:ext cx="8372168" cy="584775"/>
          </a:xfrm>
          <a:prstGeom prst="rect">
            <a:avLst/>
          </a:prstGeom>
        </p:spPr>
        <p:txBody>
          <a:bodyPr wrap="square">
            <a:spAutoFit/>
          </a:bodyPr>
          <a:lstStyle/>
          <a:p>
            <a:r>
              <a:rPr lang="en-US" sz="3200" dirty="0">
                <a:latin typeface="Calibri" panose="020F0502020204030204" pitchFamily="34" charset="0"/>
                <a:cs typeface="Calibri" panose="020F0502020204030204" pitchFamily="34" charset="0"/>
              </a:rPr>
              <a:t>One-Sample test - Z test for Mean (</a:t>
            </a:r>
            <a:r>
              <a:rPr lang="el-GR" sz="3200" dirty="0">
                <a:latin typeface="Calibri" panose="020F0502020204030204" pitchFamily="34" charset="0"/>
                <a:cs typeface="Calibri" panose="020F0502020204030204" pitchFamily="34" charset="0"/>
              </a:rPr>
              <a:t>σ</a:t>
            </a:r>
            <a:r>
              <a:rPr lang="en-IN" sz="3200" dirty="0">
                <a:latin typeface="Calibri" panose="020F0502020204030204" pitchFamily="34" charset="0"/>
                <a:cs typeface="Calibri" panose="020F0502020204030204" pitchFamily="34" charset="0"/>
              </a:rPr>
              <a:t> </a:t>
            </a:r>
            <a:r>
              <a:rPr lang="en-US" sz="3200" dirty="0">
                <a:latin typeface="Calibri" panose="020F0502020204030204" pitchFamily="34" charset="0"/>
                <a:cs typeface="Calibri" panose="020F0502020204030204" pitchFamily="34" charset="0"/>
              </a:rPr>
              <a:t>known)</a:t>
            </a:r>
          </a:p>
        </p:txBody>
      </p:sp>
      <p:sp>
        <p:nvSpPr>
          <p:cNvPr id="5" name="Rectangle 4">
            <a:extLst>
              <a:ext uri="{FF2B5EF4-FFF2-40B4-BE49-F238E27FC236}">
                <a16:creationId xmlns:a16="http://schemas.microsoft.com/office/drawing/2014/main" xmlns="" id="{45AC96AE-A53E-4982-B09D-D04108A243B0}"/>
              </a:ext>
            </a:extLst>
          </p:cNvPr>
          <p:cNvSpPr/>
          <p:nvPr/>
        </p:nvSpPr>
        <p:spPr>
          <a:xfrm>
            <a:off x="463923" y="1540256"/>
            <a:ext cx="8216153" cy="4862870"/>
          </a:xfrm>
          <a:prstGeom prst="rect">
            <a:avLst/>
          </a:prstGeom>
        </p:spPr>
        <p:txBody>
          <a:bodyPr wrap="square">
            <a:spAutoFit/>
          </a:bodyPr>
          <a:lstStyle/>
          <a:p>
            <a:pPr>
              <a:spcAft>
                <a:spcPts val="1200"/>
              </a:spcAft>
            </a:pPr>
            <a:r>
              <a:rPr lang="en-IN" sz="2000" b="1" dirty="0">
                <a:latin typeface="Calibri" panose="020F0502020204030204" pitchFamily="34" charset="0"/>
                <a:cs typeface="Calibri" panose="020F0502020204030204" pitchFamily="34" charset="0"/>
              </a:rPr>
              <a:t>P value approach</a:t>
            </a:r>
          </a:p>
          <a:p>
            <a:pPr>
              <a:spcAft>
                <a:spcPts val="1200"/>
              </a:spcAft>
            </a:pPr>
            <a:r>
              <a:rPr lang="en-IN" sz="2000" b="1" dirty="0">
                <a:latin typeface="Calibri" panose="020F0502020204030204" pitchFamily="34" charset="0"/>
                <a:cs typeface="Calibri" panose="020F0502020204030204" pitchFamily="34" charset="0"/>
              </a:rPr>
              <a:t>Step 5</a:t>
            </a:r>
            <a:r>
              <a:rPr lang="en-IN" sz="2000" dirty="0">
                <a:latin typeface="Calibri" panose="020F0502020204030204" pitchFamily="34" charset="0"/>
                <a:cs typeface="Calibri" panose="020F0502020204030204" pitchFamily="34" charset="0"/>
              </a:rPr>
              <a:t>: Collect the data, organize the results and compute the p value of the test statistic.</a:t>
            </a:r>
          </a:p>
          <a:p>
            <a:pPr marL="354013">
              <a:spcAft>
                <a:spcPts val="1200"/>
              </a:spcAft>
            </a:pPr>
            <a:r>
              <a:rPr lang="en-IN" sz="2000" dirty="0">
                <a:latin typeface="Calibri" panose="020F0502020204030204" pitchFamily="34" charset="0"/>
                <a:cs typeface="Calibri" panose="020F0502020204030204" pitchFamily="34" charset="0"/>
              </a:rPr>
              <a:t>Z = (23.07  - 20) / (12 / sqrt(30)) =  1.40</a:t>
            </a:r>
          </a:p>
          <a:p>
            <a:pPr marL="354013">
              <a:spcAft>
                <a:spcPts val="1200"/>
              </a:spcAft>
            </a:pPr>
            <a:r>
              <a:rPr lang="en-IN" sz="2000" dirty="0">
                <a:latin typeface="Calibri" panose="020F0502020204030204" pitchFamily="34" charset="0"/>
                <a:cs typeface="Calibri" panose="020F0502020204030204" pitchFamily="34" charset="0"/>
              </a:rPr>
              <a:t>P(X &gt; Z = 1.40)  =  1 – 0.9192 = 0.0808</a:t>
            </a:r>
          </a:p>
          <a:p>
            <a:pPr>
              <a:spcAft>
                <a:spcPts val="1200"/>
              </a:spcAft>
            </a:pPr>
            <a:r>
              <a:rPr lang="en-IN" sz="2000" b="1" dirty="0">
                <a:latin typeface="Calibri" panose="020F0502020204030204" pitchFamily="34" charset="0"/>
                <a:cs typeface="Calibri" panose="020F0502020204030204" pitchFamily="34" charset="0"/>
              </a:rPr>
              <a:t>Step 6</a:t>
            </a:r>
            <a:r>
              <a:rPr lang="en-IN" sz="2000" dirty="0">
                <a:latin typeface="Calibri" panose="020F0502020204030204" pitchFamily="34" charset="0"/>
                <a:cs typeface="Calibri" panose="020F0502020204030204" pitchFamily="34" charset="0"/>
              </a:rPr>
              <a:t>: State the statistical decision and the managerial conclusion.</a:t>
            </a:r>
          </a:p>
          <a:p>
            <a:pPr marL="342900" indent="-342900">
              <a:spcAft>
                <a:spcPts val="1200"/>
              </a:spcAft>
              <a:buFont typeface="Arial" panose="020B0604020202020204" pitchFamily="34" charset="0"/>
              <a:buChar char="•"/>
            </a:pPr>
            <a:r>
              <a:rPr lang="en-IN" sz="2000" dirty="0">
                <a:latin typeface="Calibri" panose="020F0502020204030204" pitchFamily="34" charset="0"/>
                <a:cs typeface="Calibri" panose="020F0502020204030204" pitchFamily="34" charset="0"/>
              </a:rPr>
              <a:t>Since P-value (0.0808) &gt; 0.05 (our level of significance), we accept null hypothesis.</a:t>
            </a:r>
          </a:p>
          <a:p>
            <a:pPr marL="342900" indent="-342900">
              <a:spcAft>
                <a:spcPts val="1200"/>
              </a:spcAft>
              <a:buFont typeface="Arial" panose="020B0604020202020204" pitchFamily="34" charset="0"/>
              <a:buChar char="•"/>
            </a:pPr>
            <a:r>
              <a:rPr lang="en-IN" sz="2000" dirty="0">
                <a:latin typeface="Calibri" panose="020F0502020204030204" pitchFamily="34" charset="0"/>
                <a:cs typeface="Calibri" panose="020F0502020204030204" pitchFamily="34" charset="0"/>
              </a:rPr>
              <a:t>So statistical decision is to accept the null hypothesis. </a:t>
            </a:r>
          </a:p>
          <a:p>
            <a:pPr marL="342900" indent="-342900">
              <a:spcAft>
                <a:spcPts val="1200"/>
              </a:spcAft>
              <a:buFont typeface="Arial" panose="020B0604020202020204" pitchFamily="34" charset="0"/>
              <a:buChar char="•"/>
            </a:pPr>
            <a:r>
              <a:rPr lang="en-IN" sz="2000" dirty="0">
                <a:latin typeface="Calibri" panose="020F0502020204030204" pitchFamily="34" charset="0"/>
                <a:cs typeface="Calibri" panose="020F0502020204030204" pitchFamily="34" charset="0"/>
              </a:rPr>
              <a:t>The managerial conclusion is that insufficient evidence exists to prove that pizza delivery time is different from the claimed delivery time of 20 minutes. No Corrective action on delivery process is required.</a:t>
            </a:r>
          </a:p>
        </p:txBody>
      </p:sp>
    </p:spTree>
    <p:extLst>
      <p:ext uri="{BB962C8B-B14F-4D97-AF65-F5344CB8AC3E}">
        <p14:creationId xmlns:p14="http://schemas.microsoft.com/office/powerpoint/2010/main" val="42482869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3003550"/>
            <a:ext cx="8229600" cy="850900"/>
          </a:xfrm>
          <a:prstGeom prst="rect">
            <a:avLst/>
          </a:prstGeom>
        </p:spPr>
        <p:txBody>
          <a:bodyPr/>
          <a:lstStyle/>
          <a:p>
            <a:pPr marL="101600" indent="0" algn="ctr">
              <a:buNone/>
            </a:pPr>
            <a:r>
              <a:rPr lang="en-US" sz="3200" dirty="0"/>
              <a:t>One Sample – t test</a:t>
            </a:r>
          </a:p>
        </p:txBody>
      </p:sp>
    </p:spTree>
    <p:extLst>
      <p:ext uri="{BB962C8B-B14F-4D97-AF65-F5344CB8AC3E}">
        <p14:creationId xmlns:p14="http://schemas.microsoft.com/office/powerpoint/2010/main" val="12901209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755775"/>
            <a:ext cx="8229600" cy="3494088"/>
          </a:xfrm>
          <a:prstGeom prst="rect">
            <a:avLst/>
          </a:prstGeom>
        </p:spPr>
        <p:txBody>
          <a:bodyPr/>
          <a:lstStyle/>
          <a:p>
            <a:pPr marL="342900" indent="-342900">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pPr marL="723900" indent="-723900">
              <a:buFont typeface="Arial" panose="020B0604020202020204" pitchFamily="34" charset="0"/>
              <a:buChar char="•"/>
            </a:pPr>
            <a:r>
              <a:rPr lang="en-US" sz="2000" dirty="0">
                <a:latin typeface="Calibri" panose="020F0502020204030204" pitchFamily="34" charset="0"/>
                <a:cs typeface="Calibri" panose="020F0502020204030204" pitchFamily="34" charset="0"/>
              </a:rPr>
              <a:t>where   is the mean of the sample</a:t>
            </a:r>
          </a:p>
          <a:p>
            <a:pPr marL="1057275" lvl="2" indent="-342900">
              <a:buFont typeface="Arial" panose="020B0604020202020204" pitchFamily="34" charset="0"/>
              <a:buChar char="•"/>
              <a:tabLst>
                <a:tab pos="714375" algn="l"/>
              </a:tabLst>
            </a:pPr>
            <a:r>
              <a:rPr lang="en-US" sz="2000" dirty="0">
                <a:latin typeface="Calibri" panose="020F0502020204030204" pitchFamily="34" charset="0"/>
                <a:cs typeface="Calibri" panose="020F0502020204030204" pitchFamily="34" charset="0"/>
              </a:rPr>
              <a:t>µ  is the mean of the population</a:t>
            </a:r>
          </a:p>
          <a:p>
            <a:pPr marL="1057275" lvl="2" indent="-342900">
              <a:buFont typeface="Arial" panose="020B0604020202020204" pitchFamily="34" charset="0"/>
              <a:buChar char="•"/>
              <a:tabLst>
                <a:tab pos="714375" algn="l"/>
              </a:tabLst>
            </a:pPr>
            <a:r>
              <a:rPr lang="en-IN" sz="2000" dirty="0">
                <a:latin typeface="Calibri" panose="020F0502020204030204" pitchFamily="34" charset="0"/>
                <a:cs typeface="Calibri" panose="020F0502020204030204" pitchFamily="34" charset="0"/>
              </a:rPr>
              <a:t>s</a:t>
            </a:r>
            <a:r>
              <a:rPr lang="en-US" sz="2000" dirty="0">
                <a:latin typeface="Calibri" panose="020F0502020204030204" pitchFamily="34" charset="0"/>
                <a:cs typeface="Calibri" panose="020F0502020204030204" pitchFamily="34" charset="0"/>
              </a:rPr>
              <a:t> is the Sample standard deviation</a:t>
            </a:r>
          </a:p>
          <a:p>
            <a:pPr marL="1057275" lvl="2" indent="-342900">
              <a:buFont typeface="Arial" panose="020B0604020202020204" pitchFamily="34" charset="0"/>
              <a:buChar char="•"/>
              <a:tabLst>
                <a:tab pos="714375" algn="l"/>
              </a:tabLst>
            </a:pPr>
            <a:r>
              <a:rPr lang="en-US" sz="2000" dirty="0">
                <a:latin typeface="Calibri" panose="020F0502020204030204" pitchFamily="34" charset="0"/>
                <a:cs typeface="Calibri" panose="020F0502020204030204" pitchFamily="34" charset="0"/>
              </a:rPr>
              <a:t>n is the number of observations</a:t>
            </a:r>
          </a:p>
          <a:p>
            <a:pPr marL="714375" lvl="2">
              <a:tabLst>
                <a:tab pos="714375" algn="l"/>
              </a:tabLst>
            </a:pPr>
            <a:endParaRPr lang="en-US" sz="2000" dirty="0">
              <a:latin typeface="Calibri" panose="020F0502020204030204" pitchFamily="34" charset="0"/>
              <a:cs typeface="Calibri" panose="020F0502020204030204" pitchFamily="34" charset="0"/>
            </a:endParaRPr>
          </a:p>
          <a:p>
            <a:pPr marL="723900" indent="-723900">
              <a:buFont typeface="Arial" panose="020B0604020202020204" pitchFamily="34" charset="0"/>
              <a:buChar char="•"/>
              <a:tabLst>
                <a:tab pos="723900" algn="l"/>
              </a:tabLst>
            </a:pPr>
            <a:r>
              <a:rPr lang="en-IN" sz="2000" dirty="0">
                <a:latin typeface="Calibri" panose="020F0502020204030204" pitchFamily="34" charset="0"/>
                <a:cs typeface="Calibri" panose="020F0502020204030204" pitchFamily="34" charset="0"/>
              </a:rPr>
              <a:t>H</a:t>
            </a:r>
            <a:r>
              <a:rPr lang="en-US" sz="2000" dirty="0">
                <a:latin typeface="Calibri" panose="020F0502020204030204" pitchFamily="34" charset="0"/>
                <a:cs typeface="Calibri" panose="020F0502020204030204" pitchFamily="34" charset="0"/>
              </a:rPr>
              <a:t>ere, t follows a t distribution having n-1 degrees of freedom</a:t>
            </a:r>
          </a:p>
        </p:txBody>
      </p:sp>
      <p:sp>
        <p:nvSpPr>
          <p:cNvPr id="4" name="TextBox 3"/>
          <p:cNvSpPr txBox="1"/>
          <p:nvPr/>
        </p:nvSpPr>
        <p:spPr>
          <a:xfrm>
            <a:off x="457200" y="623193"/>
            <a:ext cx="7837402" cy="584775"/>
          </a:xfrm>
          <a:prstGeom prst="rect">
            <a:avLst/>
          </a:prstGeom>
          <a:noFill/>
        </p:spPr>
        <p:txBody>
          <a:bodyPr wrap="none" rtlCol="0">
            <a:spAutoFit/>
          </a:bodyPr>
          <a:lstStyle/>
          <a:p>
            <a:r>
              <a:rPr lang="en-US" sz="3200" dirty="0">
                <a:latin typeface="+mj-lt"/>
              </a:rPr>
              <a:t>One Sample - </a:t>
            </a:r>
            <a:r>
              <a:rPr lang="en-US" sz="3200" dirty="0">
                <a:latin typeface="+mj-lt"/>
                <a:cs typeface="Calibri" panose="020F0502020204030204" pitchFamily="34" charset="0"/>
              </a:rPr>
              <a:t>t test for Mean (</a:t>
            </a:r>
            <a:r>
              <a:rPr lang="el-GR" sz="3200" dirty="0">
                <a:latin typeface="+mj-lt"/>
                <a:cs typeface="Calibri" panose="020F0502020204030204" pitchFamily="34" charset="0"/>
              </a:rPr>
              <a:t>σ</a:t>
            </a:r>
            <a:r>
              <a:rPr lang="en-IN" sz="3200" dirty="0">
                <a:latin typeface="+mj-lt"/>
                <a:cs typeface="Calibri" panose="020F0502020204030204" pitchFamily="34" charset="0"/>
              </a:rPr>
              <a:t> un</a:t>
            </a:r>
            <a:r>
              <a:rPr lang="en-US" sz="3200" dirty="0">
                <a:latin typeface="+mj-lt"/>
                <a:cs typeface="Calibri" panose="020F0502020204030204" pitchFamily="34" charset="0"/>
              </a:rPr>
              <a:t>known)</a:t>
            </a:r>
          </a:p>
        </p:txBody>
      </p:sp>
      <p:pic>
        <p:nvPicPr>
          <p:cNvPr id="6" name="Picture 5">
            <a:extLst>
              <a:ext uri="{FF2B5EF4-FFF2-40B4-BE49-F238E27FC236}">
                <a16:creationId xmlns:a16="http://schemas.microsoft.com/office/drawing/2014/main" xmlns="" id="{4087B6D4-DB06-47C9-B4AD-BE737AB095FA}"/>
              </a:ext>
            </a:extLst>
          </p:cNvPr>
          <p:cNvPicPr>
            <a:picLocks noChangeAspect="1"/>
          </p:cNvPicPr>
          <p:nvPr/>
        </p:nvPicPr>
        <p:blipFill>
          <a:blip r:embed="rId2"/>
          <a:stretch>
            <a:fillRect/>
          </a:stretch>
        </p:blipFill>
        <p:spPr>
          <a:xfrm>
            <a:off x="1292282" y="1607575"/>
            <a:ext cx="2047591" cy="1139896"/>
          </a:xfrm>
          <a:prstGeom prst="rect">
            <a:avLst/>
          </a:prstGeom>
        </p:spPr>
      </p:pic>
    </p:spTree>
    <p:extLst>
      <p:ext uri="{BB962C8B-B14F-4D97-AF65-F5344CB8AC3E}">
        <p14:creationId xmlns:p14="http://schemas.microsoft.com/office/powerpoint/2010/main" val="22611797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657350"/>
            <a:ext cx="8229600" cy="4767263"/>
          </a:xfrm>
          <a:prstGeom prst="rect">
            <a:avLst/>
          </a:prstGeom>
        </p:spPr>
        <p:txBody>
          <a:bodyPr/>
          <a:lstStyle/>
          <a:p>
            <a:pPr marL="101600" indent="0">
              <a:spcAft>
                <a:spcPts val="1200"/>
              </a:spcAft>
              <a:buNone/>
            </a:pPr>
            <a:r>
              <a:rPr lang="en-IN" sz="2000" b="1" dirty="0">
                <a:latin typeface="Calibri" panose="020F0502020204030204" pitchFamily="34" charset="0"/>
                <a:cs typeface="Calibri" panose="020F0502020204030204" pitchFamily="34" charset="0"/>
              </a:rPr>
              <a:t>Example</a:t>
            </a:r>
            <a:r>
              <a:rPr lang="en-IN" sz="2000" dirty="0">
                <a:latin typeface="Calibri" panose="020F0502020204030204" pitchFamily="34" charset="0"/>
                <a:cs typeface="Calibri" panose="020F0502020204030204" pitchFamily="34" charset="0"/>
              </a:rPr>
              <a:t>: Consider amount from Sales invoice of a nearby restaurant given the population mean is 120 USD.</a:t>
            </a:r>
          </a:p>
          <a:p>
            <a:pPr marL="354013">
              <a:spcAft>
                <a:spcPts val="1200"/>
              </a:spcAft>
              <a:buNone/>
            </a:pPr>
            <a:r>
              <a:rPr lang="en-IN" sz="2000" dirty="0">
                <a:latin typeface="Calibri" panose="020F0502020204030204" pitchFamily="34" charset="0"/>
                <a:cs typeface="Calibri" panose="020F0502020204030204" pitchFamily="34" charset="0"/>
              </a:rPr>
              <a:t>108.98, 152.22, 111,45, 110.59, 127.46, 107.26, 93.32, 91.97, 111.56, 75.71, 128.58, 135.11</a:t>
            </a:r>
          </a:p>
          <a:p>
            <a:pPr marL="101600" indent="0">
              <a:spcAft>
                <a:spcPts val="1200"/>
              </a:spcAft>
              <a:buNone/>
            </a:pPr>
            <a:r>
              <a:rPr lang="en-IN" sz="2000" dirty="0">
                <a:latin typeface="Calibri" panose="020F0502020204030204" pitchFamily="34" charset="0"/>
                <a:cs typeface="Calibri" panose="020F0502020204030204" pitchFamily="34" charset="0"/>
              </a:rPr>
              <a:t>Test whether there is a significant deviation between your sample mean and the population mean?</a:t>
            </a:r>
          </a:p>
          <a:p>
            <a:pPr marL="101600" indent="0">
              <a:spcAft>
                <a:spcPts val="1200"/>
              </a:spcAft>
              <a:buNone/>
            </a:pPr>
            <a:r>
              <a:rPr lang="en-IN" sz="2000" b="1" dirty="0">
                <a:latin typeface="Calibri" panose="020F0502020204030204" pitchFamily="34" charset="0"/>
                <a:cs typeface="Calibri" panose="020F0502020204030204" pitchFamily="34" charset="0"/>
              </a:rPr>
              <a:t>Solution:</a:t>
            </a:r>
            <a:endParaRPr lang="en-IN" sz="2000" dirty="0">
              <a:latin typeface="Calibri" panose="020F0502020204030204" pitchFamily="34" charset="0"/>
              <a:cs typeface="Calibri" panose="020F0502020204030204" pitchFamily="34" charset="0"/>
            </a:endParaRPr>
          </a:p>
          <a:p>
            <a:pPr marL="101600" indent="0">
              <a:spcAft>
                <a:spcPts val="1200"/>
              </a:spcAft>
              <a:buNone/>
            </a:pPr>
            <a:r>
              <a:rPr lang="en-IN" sz="2000" dirty="0">
                <a:latin typeface="Calibri" panose="020F0502020204030204" pitchFamily="34" charset="0"/>
                <a:cs typeface="Calibri" panose="020F0502020204030204" pitchFamily="34" charset="0"/>
              </a:rPr>
              <a:t>We observe from the sample, </a:t>
            </a:r>
          </a:p>
          <a:p>
            <a:pPr marL="1071563" lvl="1"/>
            <a:r>
              <a:rPr lang="en-IN" sz="2000" dirty="0">
                <a:latin typeface="Calibri" panose="020F0502020204030204" pitchFamily="34" charset="0"/>
                <a:cs typeface="Calibri" panose="020F0502020204030204" pitchFamily="34" charset="0"/>
              </a:rPr>
              <a:t>Sample mean = 1354.21  / 12 = 112.85</a:t>
            </a:r>
          </a:p>
          <a:p>
            <a:pPr marL="1071563" lvl="1"/>
            <a:r>
              <a:rPr lang="en-IN" sz="2000" dirty="0">
                <a:latin typeface="Calibri" panose="020F0502020204030204" pitchFamily="34" charset="0"/>
                <a:cs typeface="Calibri" panose="020F0502020204030204" pitchFamily="34" charset="0"/>
              </a:rPr>
              <a:t>Sample Std. deviation =  20.80</a:t>
            </a:r>
          </a:p>
          <a:p>
            <a:pPr marL="1071563" lvl="1"/>
            <a:r>
              <a:rPr lang="en-IN" sz="2000" dirty="0">
                <a:latin typeface="Calibri" panose="020F0502020204030204" pitchFamily="34" charset="0"/>
                <a:cs typeface="Calibri" panose="020F0502020204030204" pitchFamily="34" charset="0"/>
              </a:rPr>
              <a:t>n = 12</a:t>
            </a:r>
          </a:p>
          <a:p>
            <a:pPr marL="1071563" lvl="1"/>
            <a:r>
              <a:rPr lang="en-IN" sz="2000" dirty="0">
                <a:latin typeface="Calibri" panose="020F0502020204030204" pitchFamily="34" charset="0"/>
                <a:cs typeface="Calibri" panose="020F0502020204030204" pitchFamily="34" charset="0"/>
              </a:rPr>
              <a:t>µ = 120 </a:t>
            </a:r>
          </a:p>
          <a:p>
            <a:pPr marL="1071563" lvl="1"/>
            <a:r>
              <a:rPr lang="en-IN" sz="2000" dirty="0">
                <a:latin typeface="Calibri" panose="020F0502020204030204" pitchFamily="34" charset="0"/>
                <a:cs typeface="Calibri" panose="020F0502020204030204" pitchFamily="34" charset="0"/>
              </a:rPr>
              <a:t>s = 20.80</a:t>
            </a:r>
            <a:endParaRPr lang="en-US" sz="2000" dirty="0">
              <a:latin typeface="Calibri" panose="020F0502020204030204" pitchFamily="34" charset="0"/>
              <a:cs typeface="Calibri" panose="020F0502020204030204" pitchFamily="34" charset="0"/>
            </a:endParaRPr>
          </a:p>
          <a:p>
            <a:pPr marL="101600" indent="0">
              <a:buNone/>
            </a:pPr>
            <a:endParaRPr lang="en-US" sz="2000" dirty="0"/>
          </a:p>
        </p:txBody>
      </p:sp>
      <p:sp>
        <p:nvSpPr>
          <p:cNvPr id="4" name="TextBox 3"/>
          <p:cNvSpPr txBox="1"/>
          <p:nvPr/>
        </p:nvSpPr>
        <p:spPr>
          <a:xfrm>
            <a:off x="457200" y="699247"/>
            <a:ext cx="8159606" cy="584775"/>
          </a:xfrm>
          <a:prstGeom prst="rect">
            <a:avLst/>
          </a:prstGeom>
          <a:noFill/>
        </p:spPr>
        <p:txBody>
          <a:bodyPr wrap="none" rtlCol="0">
            <a:spAutoFit/>
          </a:bodyPr>
          <a:lstStyle/>
          <a:p>
            <a:r>
              <a:rPr lang="en-US" sz="3200" dirty="0">
                <a:latin typeface="Calibri" panose="020F0502020204030204" pitchFamily="34" charset="0"/>
                <a:cs typeface="Calibri" panose="020F0502020204030204" pitchFamily="34" charset="0"/>
              </a:rPr>
              <a:t>One-Sample test - t test for Mean (</a:t>
            </a:r>
            <a:r>
              <a:rPr lang="el-GR" sz="3200" dirty="0">
                <a:latin typeface="Calibri" panose="020F0502020204030204" pitchFamily="34" charset="0"/>
                <a:cs typeface="Calibri" panose="020F0502020204030204" pitchFamily="34" charset="0"/>
              </a:rPr>
              <a:t>σ</a:t>
            </a:r>
            <a:r>
              <a:rPr lang="en-IN" sz="3200" dirty="0">
                <a:latin typeface="Calibri" panose="020F0502020204030204" pitchFamily="34" charset="0"/>
                <a:cs typeface="Calibri" panose="020F0502020204030204" pitchFamily="34" charset="0"/>
              </a:rPr>
              <a:t> un</a:t>
            </a:r>
            <a:r>
              <a:rPr lang="en-US" sz="3200" dirty="0">
                <a:latin typeface="Calibri" panose="020F0502020204030204" pitchFamily="34" charset="0"/>
                <a:cs typeface="Calibri" panose="020F0502020204030204" pitchFamily="34" charset="0"/>
              </a:rPr>
              <a:t>known)</a:t>
            </a:r>
          </a:p>
        </p:txBody>
      </p:sp>
    </p:spTree>
    <p:extLst>
      <p:ext uri="{BB962C8B-B14F-4D97-AF65-F5344CB8AC3E}">
        <p14:creationId xmlns:p14="http://schemas.microsoft.com/office/powerpoint/2010/main" val="17051450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282700"/>
            <a:ext cx="8229600" cy="5238750"/>
          </a:xfrm>
          <a:prstGeom prst="rect">
            <a:avLst/>
          </a:prstGeom>
        </p:spPr>
        <p:txBody>
          <a:bodyPr/>
          <a:lstStyle/>
          <a:p>
            <a:pPr>
              <a:spcAft>
                <a:spcPts val="1200"/>
              </a:spcAft>
            </a:pPr>
            <a:r>
              <a:rPr lang="en-US" sz="2000" b="1" dirty="0">
                <a:latin typeface="Calibri" panose="020F0502020204030204" pitchFamily="34" charset="0"/>
                <a:cs typeface="Calibri" panose="020F0502020204030204" pitchFamily="34" charset="0"/>
              </a:rPr>
              <a:t>Step 1: </a:t>
            </a:r>
            <a:r>
              <a:rPr lang="en-US" sz="2000" dirty="0">
                <a:latin typeface="Calibri" panose="020F0502020204030204" pitchFamily="34" charset="0"/>
                <a:cs typeface="Calibri" panose="020F0502020204030204" pitchFamily="34" charset="0"/>
              </a:rPr>
              <a:t>State the null and alternative hypothesis</a:t>
            </a:r>
            <a:endParaRPr lang="en-US" sz="2000" b="1" dirty="0">
              <a:latin typeface="Calibri" panose="020F0502020204030204" pitchFamily="34" charset="0"/>
              <a:cs typeface="Calibri" panose="020F0502020204030204" pitchFamily="34" charset="0"/>
            </a:endParaRPr>
          </a:p>
          <a:p>
            <a:pPr marL="1016000" lvl="2" indent="0">
              <a:spcAft>
                <a:spcPts val="1200"/>
              </a:spcAft>
              <a:buNone/>
            </a:pPr>
            <a:r>
              <a:rPr lang="en-US" sz="2000" b="1" dirty="0">
                <a:latin typeface="Calibri" panose="020F0502020204030204" pitchFamily="34" charset="0"/>
                <a:cs typeface="Calibri" panose="020F0502020204030204" pitchFamily="34" charset="0"/>
              </a:rPr>
              <a:t>H0: µ =  120</a:t>
            </a:r>
          </a:p>
          <a:p>
            <a:pPr marL="1016000" lvl="2" indent="0">
              <a:spcAft>
                <a:spcPts val="1200"/>
              </a:spcAft>
              <a:buNone/>
            </a:pPr>
            <a:r>
              <a:rPr lang="en-US" sz="2000" b="1" dirty="0">
                <a:latin typeface="Calibri" panose="020F0502020204030204" pitchFamily="34" charset="0"/>
                <a:cs typeface="Calibri" panose="020F0502020204030204" pitchFamily="34" charset="0"/>
              </a:rPr>
              <a:t>HA: µ ≠ 120</a:t>
            </a:r>
          </a:p>
          <a:p>
            <a:pPr>
              <a:spcAft>
                <a:spcPts val="1200"/>
              </a:spcAft>
            </a:pPr>
            <a:r>
              <a:rPr lang="en-IN" sz="2000" b="1" dirty="0">
                <a:latin typeface="Calibri" panose="020F0502020204030204" pitchFamily="34" charset="0"/>
                <a:cs typeface="Calibri" panose="020F0502020204030204" pitchFamily="34" charset="0"/>
              </a:rPr>
              <a:t>Step 2: </a:t>
            </a:r>
            <a:r>
              <a:rPr lang="en-IN" sz="2000" dirty="0">
                <a:latin typeface="Calibri" panose="020F0502020204030204" pitchFamily="34" charset="0"/>
                <a:cs typeface="Calibri" panose="020F0502020204030204" pitchFamily="34" charset="0"/>
              </a:rPr>
              <a:t>Choose the level of significance, α to be 5% and sample size is 12</a:t>
            </a:r>
            <a:endParaRPr lang="en-IN" sz="2000" b="1" dirty="0">
              <a:latin typeface="Calibri" panose="020F0502020204030204" pitchFamily="34" charset="0"/>
              <a:cs typeface="Calibri" panose="020F0502020204030204" pitchFamily="34" charset="0"/>
            </a:endParaRPr>
          </a:p>
          <a:p>
            <a:pPr>
              <a:spcAft>
                <a:spcPts val="1200"/>
              </a:spcAft>
            </a:pPr>
            <a:r>
              <a:rPr lang="en-IN" sz="2000" b="1" dirty="0">
                <a:latin typeface="Calibri" panose="020F0502020204030204" pitchFamily="34" charset="0"/>
                <a:cs typeface="Calibri" panose="020F0502020204030204" pitchFamily="34" charset="0"/>
              </a:rPr>
              <a:t>Step 3: </a:t>
            </a:r>
            <a:r>
              <a:rPr lang="en-IN" sz="2000" dirty="0">
                <a:latin typeface="Calibri" panose="020F0502020204030204" pitchFamily="34" charset="0"/>
                <a:cs typeface="Calibri" panose="020F0502020204030204" pitchFamily="34" charset="0"/>
              </a:rPr>
              <a:t>Choose the appropriate test statistic. Since σ is unknown, you use the t distribution and </a:t>
            </a:r>
            <a:r>
              <a:rPr lang="en-US" sz="2000" b="1" dirty="0" err="1">
                <a:latin typeface="Calibri" panose="020F0502020204030204" pitchFamily="34" charset="0"/>
                <a:cs typeface="Calibri" panose="020F0502020204030204" pitchFamily="34" charset="0"/>
              </a:rPr>
              <a:t>t</a:t>
            </a:r>
            <a:r>
              <a:rPr lang="en-US" sz="2000" b="1" baseline="-12000" dirty="0" err="1">
                <a:latin typeface="Calibri" panose="020F0502020204030204" pitchFamily="34" charset="0"/>
                <a:cs typeface="Calibri" panose="020F0502020204030204" pitchFamily="34" charset="0"/>
              </a:rPr>
              <a:t>STAT</a:t>
            </a:r>
            <a:r>
              <a:rPr lang="en-IN" sz="2000" dirty="0">
                <a:latin typeface="Calibri" panose="020F0502020204030204" pitchFamily="34" charset="0"/>
                <a:cs typeface="Calibri" panose="020F0502020204030204" pitchFamily="34" charset="0"/>
              </a:rPr>
              <a:t> as test statistic.</a:t>
            </a:r>
            <a:endParaRPr lang="en-IN" sz="2000" b="1" dirty="0">
              <a:latin typeface="Calibri" panose="020F0502020204030204" pitchFamily="34" charset="0"/>
              <a:cs typeface="Calibri" panose="020F0502020204030204" pitchFamily="34" charset="0"/>
            </a:endParaRPr>
          </a:p>
          <a:p>
            <a:pPr algn="just">
              <a:spcAft>
                <a:spcPts val="1200"/>
              </a:spcAft>
            </a:pPr>
            <a:r>
              <a:rPr lang="en-IN" sz="2000" b="1" dirty="0">
                <a:latin typeface="Calibri" panose="020F0502020204030204" pitchFamily="34" charset="0"/>
                <a:cs typeface="Calibri" panose="020F0502020204030204" pitchFamily="34" charset="0"/>
              </a:rPr>
              <a:t>Step 4: </a:t>
            </a:r>
            <a:r>
              <a:rPr lang="en-IN" sz="2000" dirty="0">
                <a:latin typeface="Calibri" panose="020F0502020204030204" pitchFamily="34" charset="0"/>
                <a:cs typeface="Calibri" panose="020F0502020204030204" pitchFamily="34" charset="0"/>
              </a:rPr>
              <a:t>Determine the critical value that divides the rejection and non-region regions.</a:t>
            </a:r>
          </a:p>
          <a:p>
            <a:pPr algn="just">
              <a:spcAft>
                <a:spcPts val="1200"/>
              </a:spcAft>
            </a:pPr>
            <a:r>
              <a:rPr lang="en-IN" sz="2000" dirty="0">
                <a:latin typeface="Calibri" panose="020F0502020204030204" pitchFamily="34" charset="0"/>
                <a:cs typeface="Calibri" panose="020F0502020204030204" pitchFamily="34" charset="0"/>
              </a:rPr>
              <a:t>For a given sample size n, the test statistic follows a t distribution with n-1 degrees of freedom. The alternative hypothesis has inequality sign and therefore has </a:t>
            </a:r>
            <a:r>
              <a:rPr lang="en-IN" sz="2000" b="1" dirty="0">
                <a:latin typeface="Calibri" panose="020F0502020204030204" pitchFamily="34" charset="0"/>
                <a:cs typeface="Calibri" panose="020F0502020204030204" pitchFamily="34" charset="0"/>
              </a:rPr>
              <a:t>two tails</a:t>
            </a:r>
            <a:r>
              <a:rPr lang="en-IN" sz="2000" dirty="0">
                <a:latin typeface="Calibri" panose="020F0502020204030204" pitchFamily="34" charset="0"/>
                <a:cs typeface="Calibri" panose="020F0502020204030204" pitchFamily="34" charset="0"/>
              </a:rPr>
              <a:t>. The area of rejection of the t distribution's left (lower) tail is 0.025, and the area in the rejection region of the t distribution's right (upper) tail is also 0.025.  The t critical values are  (-2.201 and 2.201) for 11 degrees of freedom at 5 % level of significance.</a:t>
            </a:r>
            <a:endParaRPr lang="en-US" sz="2000" dirty="0">
              <a:latin typeface="Calibri" panose="020F0502020204030204" pitchFamily="34" charset="0"/>
              <a:cs typeface="Calibri" panose="020F0502020204030204" pitchFamily="34" charset="0"/>
            </a:endParaRPr>
          </a:p>
          <a:p>
            <a:pPr algn="just">
              <a:spcAft>
                <a:spcPts val="1200"/>
              </a:spcAft>
            </a:pPr>
            <a:endParaRPr lang="en-IN" sz="2000" dirty="0">
              <a:latin typeface="Calibri" panose="020F0502020204030204" pitchFamily="34" charset="0"/>
              <a:cs typeface="Calibri" panose="020F0502020204030204" pitchFamily="34" charset="0"/>
            </a:endParaRPr>
          </a:p>
        </p:txBody>
      </p:sp>
      <p:sp>
        <p:nvSpPr>
          <p:cNvPr id="4" name="TextBox 3"/>
          <p:cNvSpPr txBox="1"/>
          <p:nvPr/>
        </p:nvSpPr>
        <p:spPr>
          <a:xfrm>
            <a:off x="457200" y="326344"/>
            <a:ext cx="7430239" cy="584775"/>
          </a:xfrm>
          <a:prstGeom prst="rect">
            <a:avLst/>
          </a:prstGeom>
          <a:noFill/>
        </p:spPr>
        <p:txBody>
          <a:bodyPr wrap="none" rtlCol="0">
            <a:spAutoFit/>
          </a:bodyPr>
          <a:lstStyle/>
          <a:p>
            <a:r>
              <a:rPr lang="en-US" sz="3200" dirty="0">
                <a:latin typeface="Calibri" panose="020F0502020204030204" pitchFamily="34" charset="0"/>
                <a:cs typeface="Calibri" panose="020F0502020204030204" pitchFamily="34" charset="0"/>
              </a:rPr>
              <a:t>One-Sample</a:t>
            </a:r>
            <a:r>
              <a:rPr lang="en-US" sz="2800" dirty="0">
                <a:latin typeface="Calibri" panose="020F0502020204030204" pitchFamily="34" charset="0"/>
                <a:cs typeface="Calibri" panose="020F0502020204030204" pitchFamily="34" charset="0"/>
              </a:rPr>
              <a:t> test - t test for Mean (</a:t>
            </a:r>
            <a:r>
              <a:rPr lang="el-GR" sz="2800" dirty="0">
                <a:latin typeface="Calibri" panose="020F0502020204030204" pitchFamily="34" charset="0"/>
                <a:cs typeface="Calibri" panose="020F0502020204030204" pitchFamily="34" charset="0"/>
              </a:rPr>
              <a:t>σ</a:t>
            </a:r>
            <a:r>
              <a:rPr lang="en-IN" sz="2800" dirty="0">
                <a:latin typeface="Calibri" panose="020F0502020204030204" pitchFamily="34" charset="0"/>
                <a:cs typeface="Calibri" panose="020F0502020204030204" pitchFamily="34" charset="0"/>
              </a:rPr>
              <a:t> un</a:t>
            </a:r>
            <a:r>
              <a:rPr lang="en-US" sz="2800" dirty="0">
                <a:latin typeface="Calibri" panose="020F0502020204030204" pitchFamily="34" charset="0"/>
                <a:cs typeface="Calibri" panose="020F0502020204030204" pitchFamily="34" charset="0"/>
              </a:rPr>
              <a:t>known)</a:t>
            </a:r>
          </a:p>
        </p:txBody>
      </p:sp>
    </p:spTree>
    <p:extLst>
      <p:ext uri="{BB962C8B-B14F-4D97-AF65-F5344CB8AC3E}">
        <p14:creationId xmlns:p14="http://schemas.microsoft.com/office/powerpoint/2010/main" val="10669018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914400" y="1687513"/>
            <a:ext cx="8229600" cy="4525962"/>
          </a:xfrm>
          <a:prstGeom prst="rect">
            <a:avLst/>
          </a:prstGeom>
        </p:spPr>
        <p:txBody>
          <a:bodyPr/>
          <a:lstStyle/>
          <a:p>
            <a:pPr>
              <a:spcAft>
                <a:spcPts val="1200"/>
              </a:spcAft>
            </a:pPr>
            <a:r>
              <a:rPr lang="en-IN" sz="2000" b="1" dirty="0">
                <a:latin typeface="Calibri" panose="020F0502020204030204" pitchFamily="34" charset="0"/>
                <a:cs typeface="Calibri" panose="020F0502020204030204" pitchFamily="34" charset="0"/>
              </a:rPr>
              <a:t>Using Critical Value approach</a:t>
            </a:r>
          </a:p>
          <a:p>
            <a:pPr>
              <a:spcAft>
                <a:spcPts val="1200"/>
              </a:spcAft>
            </a:pPr>
            <a:r>
              <a:rPr lang="en-IN" sz="2000" b="1" dirty="0">
                <a:latin typeface="Calibri" panose="020F0502020204030204" pitchFamily="34" charset="0"/>
                <a:cs typeface="Calibri" panose="020F0502020204030204" pitchFamily="34" charset="0"/>
              </a:rPr>
              <a:t>Step 5: </a:t>
            </a:r>
            <a:r>
              <a:rPr lang="en-IN" sz="2000" dirty="0">
                <a:latin typeface="Calibri" panose="020F0502020204030204" pitchFamily="34" charset="0"/>
                <a:cs typeface="Calibri" panose="020F0502020204030204" pitchFamily="34" charset="0"/>
              </a:rPr>
              <a:t>Collect the data, organize the results and compute the value of the test statistic.</a:t>
            </a:r>
          </a:p>
          <a:p>
            <a:pPr>
              <a:spcAft>
                <a:spcPts val="1200"/>
              </a:spcAft>
            </a:pPr>
            <a:r>
              <a:rPr lang="en-IN" sz="2000" dirty="0">
                <a:latin typeface="Calibri" panose="020F0502020204030204" pitchFamily="34" charset="0"/>
                <a:cs typeface="Calibri" panose="020F0502020204030204" pitchFamily="34" charset="0"/>
              </a:rPr>
              <a:t> t = (112.85  - 120) / (20.80 / sqrt(12)) = -1.191</a:t>
            </a:r>
            <a:endParaRPr lang="en-IN" sz="2000" b="1" dirty="0">
              <a:latin typeface="Calibri" panose="020F0502020204030204" pitchFamily="34" charset="0"/>
              <a:cs typeface="Calibri" panose="020F0502020204030204" pitchFamily="34" charset="0"/>
            </a:endParaRPr>
          </a:p>
          <a:p>
            <a:pPr>
              <a:spcAft>
                <a:spcPts val="1200"/>
              </a:spcAft>
            </a:pPr>
            <a:r>
              <a:rPr lang="en-IN" sz="2000" b="1" dirty="0">
                <a:latin typeface="Calibri" panose="020F0502020204030204" pitchFamily="34" charset="0"/>
                <a:cs typeface="Calibri" panose="020F0502020204030204" pitchFamily="34" charset="0"/>
              </a:rPr>
              <a:t>Step 6: </a:t>
            </a:r>
            <a:r>
              <a:rPr lang="en-IN" sz="2000" dirty="0">
                <a:latin typeface="Calibri" panose="020F0502020204030204" pitchFamily="34" charset="0"/>
                <a:cs typeface="Calibri" panose="020F0502020204030204" pitchFamily="34" charset="0"/>
              </a:rPr>
              <a:t>State the statistical decision and the managerial conclusion.</a:t>
            </a:r>
          </a:p>
          <a:p>
            <a:pPr marL="342900" indent="-342900">
              <a:spcAft>
                <a:spcPts val="1200"/>
              </a:spcAft>
              <a:buFont typeface="Arial" panose="020B0604020202020204" pitchFamily="34" charset="0"/>
              <a:buChar char="•"/>
            </a:pPr>
            <a:r>
              <a:rPr lang="en-IN" sz="2000" dirty="0">
                <a:latin typeface="Calibri" panose="020F0502020204030204" pitchFamily="34" charset="0"/>
                <a:cs typeface="Calibri" panose="020F0502020204030204" pitchFamily="34" charset="0"/>
              </a:rPr>
              <a:t>t</a:t>
            </a:r>
            <a:r>
              <a:rPr lang="en-IN" sz="2000" baseline="-18000" dirty="0">
                <a:latin typeface="Calibri" panose="020F0502020204030204" pitchFamily="34" charset="0"/>
                <a:cs typeface="Calibri" panose="020F0502020204030204" pitchFamily="34" charset="0"/>
              </a:rPr>
              <a:t> </a:t>
            </a:r>
            <a:r>
              <a:rPr lang="en-IN" sz="2000" dirty="0">
                <a:latin typeface="Calibri" panose="020F0502020204030204" pitchFamily="34" charset="0"/>
                <a:cs typeface="Calibri" panose="020F0502020204030204" pitchFamily="34" charset="0"/>
              </a:rPr>
              <a:t>is not in the region of rejection because  </a:t>
            </a:r>
            <a:r>
              <a:rPr lang="en-IN" sz="2000" dirty="0" err="1">
                <a:latin typeface="Calibri" panose="020F0502020204030204" pitchFamily="34" charset="0"/>
                <a:cs typeface="Calibri" panose="020F0502020204030204" pitchFamily="34" charset="0"/>
              </a:rPr>
              <a:t>t</a:t>
            </a:r>
            <a:r>
              <a:rPr lang="en-IN" sz="2000" baseline="-18000" dirty="0" err="1">
                <a:latin typeface="Calibri" panose="020F0502020204030204" pitchFamily="34" charset="0"/>
                <a:cs typeface="Calibri" panose="020F0502020204030204" pitchFamily="34" charset="0"/>
              </a:rPr>
              <a:t>STAT</a:t>
            </a:r>
            <a:r>
              <a:rPr lang="en-IN" sz="2000" baseline="-18000" dirty="0">
                <a:latin typeface="Calibri" panose="020F0502020204030204" pitchFamily="34" charset="0"/>
                <a:cs typeface="Calibri" panose="020F0502020204030204" pitchFamily="34" charset="0"/>
              </a:rPr>
              <a:t>  </a:t>
            </a:r>
            <a:r>
              <a:rPr lang="en-IN" sz="2000" dirty="0">
                <a:latin typeface="Calibri" panose="020F0502020204030204" pitchFamily="34" charset="0"/>
                <a:cs typeface="Calibri" panose="020F0502020204030204" pitchFamily="34" charset="0"/>
              </a:rPr>
              <a:t>&lt;  </a:t>
            </a:r>
            <a:r>
              <a:rPr lang="en-IN" sz="2000" dirty="0" err="1">
                <a:latin typeface="Calibri" panose="020F0502020204030204" pitchFamily="34" charset="0"/>
                <a:cs typeface="Calibri" panose="020F0502020204030204" pitchFamily="34" charset="0"/>
              </a:rPr>
              <a:t>t</a:t>
            </a:r>
            <a:r>
              <a:rPr lang="en-IN" sz="2000" baseline="-18000" dirty="0" err="1">
                <a:latin typeface="Calibri" panose="020F0502020204030204" pitchFamily="34" charset="0"/>
                <a:cs typeface="Calibri" panose="020F0502020204030204" pitchFamily="34" charset="0"/>
              </a:rPr>
              <a:t>CRITICAL</a:t>
            </a:r>
            <a:r>
              <a:rPr lang="en-IN" sz="2000" dirty="0">
                <a:latin typeface="Calibri" panose="020F0502020204030204" pitchFamily="34" charset="0"/>
                <a:cs typeface="Calibri" panose="020F0502020204030204" pitchFamily="34" charset="0"/>
              </a:rPr>
              <a:t> (-2.201) where t = - 1.191 Because the test statistic falls in the non-rejection region, the statistical decision is not to reject the null hypothesis. </a:t>
            </a:r>
          </a:p>
          <a:p>
            <a:pPr marL="342900" indent="-342900">
              <a:spcAft>
                <a:spcPts val="1200"/>
              </a:spcAft>
              <a:buFont typeface="Arial" panose="020B0604020202020204" pitchFamily="34" charset="0"/>
              <a:buChar char="•"/>
            </a:pPr>
            <a:r>
              <a:rPr lang="en-IN" sz="2000" dirty="0">
                <a:latin typeface="Calibri" panose="020F0502020204030204" pitchFamily="34" charset="0"/>
                <a:cs typeface="Calibri" panose="020F0502020204030204" pitchFamily="34" charset="0"/>
              </a:rPr>
              <a:t>The managerial conclusion is that insufficient evidence exists to prove that mean amount per invoice has changed. </a:t>
            </a:r>
          </a:p>
          <a:p>
            <a:pPr marL="342900" indent="-342900">
              <a:spcAft>
                <a:spcPts val="1200"/>
              </a:spcAft>
              <a:buFont typeface="Arial" panose="020B0604020202020204" pitchFamily="34" charset="0"/>
              <a:buChar char="•"/>
            </a:pPr>
            <a:r>
              <a:rPr lang="en-IN" sz="2000" dirty="0">
                <a:latin typeface="Calibri" panose="020F0502020204030204" pitchFamily="34" charset="0"/>
                <a:cs typeface="Calibri" panose="020F0502020204030204" pitchFamily="34" charset="0"/>
              </a:rPr>
              <a:t>No Corrective action on sales process is required.</a:t>
            </a:r>
          </a:p>
          <a:p>
            <a:pPr>
              <a:spcAft>
                <a:spcPts val="1200"/>
              </a:spcAft>
            </a:pPr>
            <a:endParaRPr lang="en-US" sz="2000" b="1" dirty="0">
              <a:latin typeface="Calibri" panose="020F0502020204030204" pitchFamily="34" charset="0"/>
              <a:cs typeface="Calibri" panose="020F0502020204030204" pitchFamily="34" charset="0"/>
            </a:endParaRPr>
          </a:p>
        </p:txBody>
      </p:sp>
      <p:sp>
        <p:nvSpPr>
          <p:cNvPr id="4" name="TextBox 3"/>
          <p:cNvSpPr txBox="1"/>
          <p:nvPr/>
        </p:nvSpPr>
        <p:spPr>
          <a:xfrm>
            <a:off x="323019" y="391267"/>
            <a:ext cx="8159606" cy="584775"/>
          </a:xfrm>
          <a:prstGeom prst="rect">
            <a:avLst/>
          </a:prstGeom>
          <a:noFill/>
        </p:spPr>
        <p:txBody>
          <a:bodyPr wrap="none" rtlCol="0">
            <a:spAutoFit/>
          </a:bodyPr>
          <a:lstStyle/>
          <a:p>
            <a:r>
              <a:rPr lang="en-US" sz="3200" dirty="0">
                <a:latin typeface="Calibri" panose="020F0502020204030204" pitchFamily="34" charset="0"/>
                <a:cs typeface="Calibri" panose="020F0502020204030204" pitchFamily="34" charset="0"/>
              </a:rPr>
              <a:t>One-Sample test - t test for Mean (</a:t>
            </a:r>
            <a:r>
              <a:rPr lang="el-GR" sz="3200" dirty="0">
                <a:latin typeface="Calibri" panose="020F0502020204030204" pitchFamily="34" charset="0"/>
                <a:cs typeface="Calibri" panose="020F0502020204030204" pitchFamily="34" charset="0"/>
              </a:rPr>
              <a:t>σ</a:t>
            </a:r>
            <a:r>
              <a:rPr lang="en-IN" sz="3200" dirty="0">
                <a:latin typeface="Calibri" panose="020F0502020204030204" pitchFamily="34" charset="0"/>
                <a:cs typeface="Calibri" panose="020F0502020204030204" pitchFamily="34" charset="0"/>
              </a:rPr>
              <a:t> un</a:t>
            </a:r>
            <a:r>
              <a:rPr lang="en-US" sz="3200" dirty="0">
                <a:latin typeface="Calibri" panose="020F0502020204030204" pitchFamily="34" charset="0"/>
                <a:cs typeface="Calibri" panose="020F0502020204030204" pitchFamily="34" charset="0"/>
              </a:rPr>
              <a:t>known)</a:t>
            </a:r>
          </a:p>
        </p:txBody>
      </p:sp>
    </p:spTree>
    <p:extLst>
      <p:ext uri="{BB962C8B-B14F-4D97-AF65-F5344CB8AC3E}">
        <p14:creationId xmlns:p14="http://schemas.microsoft.com/office/powerpoint/2010/main" val="38258578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530350"/>
            <a:ext cx="8229600" cy="4525963"/>
          </a:xfrm>
          <a:prstGeom prst="rect">
            <a:avLst/>
          </a:prstGeom>
        </p:spPr>
        <p:txBody>
          <a:bodyPr/>
          <a:lstStyle/>
          <a:p>
            <a:pPr marL="101600" indent="0">
              <a:spcAft>
                <a:spcPts val="1200"/>
              </a:spcAft>
              <a:buNone/>
            </a:pPr>
            <a:r>
              <a:rPr lang="en-IN" sz="2000" b="1" dirty="0">
                <a:latin typeface="Calibri" panose="020F0502020204030204" pitchFamily="34" charset="0"/>
                <a:cs typeface="Calibri" panose="020F0502020204030204" pitchFamily="34" charset="0"/>
              </a:rPr>
              <a:t>P value approach</a:t>
            </a:r>
          </a:p>
          <a:p>
            <a:pPr marL="101600" indent="0">
              <a:spcAft>
                <a:spcPts val="1200"/>
              </a:spcAft>
              <a:buNone/>
            </a:pPr>
            <a:r>
              <a:rPr lang="en-IN" sz="2000" b="1" dirty="0">
                <a:latin typeface="Calibri" panose="020F0502020204030204" pitchFamily="34" charset="0"/>
                <a:cs typeface="Calibri" panose="020F0502020204030204" pitchFamily="34" charset="0"/>
              </a:rPr>
              <a:t>Step 5</a:t>
            </a:r>
            <a:r>
              <a:rPr lang="en-IN" sz="2000" dirty="0">
                <a:latin typeface="Calibri" panose="020F0502020204030204" pitchFamily="34" charset="0"/>
                <a:cs typeface="Calibri" panose="020F0502020204030204" pitchFamily="34" charset="0"/>
              </a:rPr>
              <a:t>: Collect the data, organize the results and compute the p value of the test statistic.</a:t>
            </a:r>
          </a:p>
          <a:p>
            <a:pPr marL="354013">
              <a:spcAft>
                <a:spcPts val="1200"/>
              </a:spcAft>
              <a:buNone/>
            </a:pPr>
            <a:r>
              <a:rPr lang="en-IN" sz="2000" dirty="0">
                <a:latin typeface="Calibri" panose="020F0502020204030204" pitchFamily="34" charset="0"/>
                <a:cs typeface="Calibri" panose="020F0502020204030204" pitchFamily="34" charset="0"/>
              </a:rPr>
              <a:t>t = (112.85  - 120) / (20.80 / sqrt(12)) = -1.1908</a:t>
            </a:r>
          </a:p>
          <a:p>
            <a:pPr marL="354013">
              <a:spcAft>
                <a:spcPts val="1200"/>
              </a:spcAft>
              <a:buNone/>
            </a:pPr>
            <a:r>
              <a:rPr lang="en-IN" sz="2000" dirty="0">
                <a:latin typeface="Calibri" panose="020F0502020204030204" pitchFamily="34" charset="0"/>
                <a:cs typeface="Calibri" panose="020F0502020204030204" pitchFamily="34" charset="0"/>
              </a:rPr>
              <a:t>P(X &gt; t =  -1.1908, 11 df) = 0.259</a:t>
            </a:r>
          </a:p>
          <a:p>
            <a:pPr marL="101600" indent="0">
              <a:spcAft>
                <a:spcPts val="1200"/>
              </a:spcAft>
              <a:buNone/>
            </a:pPr>
            <a:r>
              <a:rPr lang="en-IN" sz="2000" b="1" dirty="0">
                <a:latin typeface="Calibri" panose="020F0502020204030204" pitchFamily="34" charset="0"/>
                <a:cs typeface="Calibri" panose="020F0502020204030204" pitchFamily="34" charset="0"/>
              </a:rPr>
              <a:t>Step 6: </a:t>
            </a:r>
            <a:r>
              <a:rPr lang="en-IN" sz="2000" dirty="0">
                <a:latin typeface="Calibri" panose="020F0502020204030204" pitchFamily="34" charset="0"/>
                <a:cs typeface="Calibri" panose="020F0502020204030204" pitchFamily="34" charset="0"/>
              </a:rPr>
              <a:t>State the statistical decision and the managerial conclusion.</a:t>
            </a:r>
          </a:p>
          <a:p>
            <a:pPr marL="88900">
              <a:spcAft>
                <a:spcPts val="1200"/>
              </a:spcAft>
              <a:buNone/>
            </a:pPr>
            <a:r>
              <a:rPr lang="en-IN" sz="2000" dirty="0">
                <a:latin typeface="Calibri" panose="020F0502020204030204" pitchFamily="34" charset="0"/>
                <a:cs typeface="Calibri" panose="020F0502020204030204" pitchFamily="34" charset="0"/>
              </a:rPr>
              <a:t>Since P-value (=</a:t>
            </a:r>
            <a:r>
              <a:rPr lang="en-US" sz="2000" dirty="0"/>
              <a:t>0.259</a:t>
            </a:r>
            <a:r>
              <a:rPr lang="en-IN" sz="2000" dirty="0">
                <a:latin typeface="Calibri" panose="020F0502020204030204" pitchFamily="34" charset="0"/>
                <a:cs typeface="Calibri" panose="020F0502020204030204" pitchFamily="34" charset="0"/>
              </a:rPr>
              <a:t>) &gt; 0.05 (our level of significance), we do not reject null hypothesis. So statistical decision is not to reject the null hypothesis. </a:t>
            </a:r>
          </a:p>
          <a:p>
            <a:pPr marL="88900">
              <a:spcAft>
                <a:spcPts val="1200"/>
              </a:spcAft>
              <a:buNone/>
            </a:pPr>
            <a:r>
              <a:rPr lang="en-IN" sz="2000" dirty="0">
                <a:latin typeface="Calibri" panose="020F0502020204030204" pitchFamily="34" charset="0"/>
                <a:cs typeface="Calibri" panose="020F0502020204030204" pitchFamily="34" charset="0"/>
              </a:rPr>
              <a:t>The managerial conclusion is that insufficient evidence exists to prove </a:t>
            </a:r>
            <a:r>
              <a:rPr lang="en-IN" sz="2000" dirty="0" err="1">
                <a:latin typeface="Calibri" panose="020F0502020204030204" pitchFamily="34" charset="0"/>
                <a:cs typeface="Calibri" panose="020F0502020204030204" pitchFamily="34" charset="0"/>
              </a:rPr>
              <a:t>tha</a:t>
            </a:r>
            <a:r>
              <a:rPr lang="en-IN" sz="2000" dirty="0">
                <a:latin typeface="Calibri" panose="020F0502020204030204" pitchFamily="34" charset="0"/>
                <a:cs typeface="Calibri" panose="020F0502020204030204" pitchFamily="34" charset="0"/>
              </a:rPr>
              <a:t> mean amount per invoice has not changed. </a:t>
            </a:r>
          </a:p>
          <a:p>
            <a:pPr marL="88900">
              <a:spcAft>
                <a:spcPts val="1200"/>
              </a:spcAft>
              <a:buNone/>
            </a:pPr>
            <a:r>
              <a:rPr lang="en-IN" sz="2000" b="1" dirty="0">
                <a:latin typeface="Calibri" panose="020F0502020204030204" pitchFamily="34" charset="0"/>
                <a:cs typeface="Calibri" panose="020F0502020204030204" pitchFamily="34" charset="0"/>
              </a:rPr>
              <a:t>No Corrective action on sales process is required.</a:t>
            </a:r>
          </a:p>
        </p:txBody>
      </p:sp>
      <p:sp>
        <p:nvSpPr>
          <p:cNvPr id="4" name="TextBox 3"/>
          <p:cNvSpPr txBox="1"/>
          <p:nvPr/>
        </p:nvSpPr>
        <p:spPr>
          <a:xfrm>
            <a:off x="353094" y="384806"/>
            <a:ext cx="8159606" cy="584775"/>
          </a:xfrm>
          <a:prstGeom prst="rect">
            <a:avLst/>
          </a:prstGeom>
          <a:noFill/>
        </p:spPr>
        <p:txBody>
          <a:bodyPr wrap="none" rtlCol="0">
            <a:spAutoFit/>
          </a:bodyPr>
          <a:lstStyle/>
          <a:p>
            <a:r>
              <a:rPr lang="en-US" sz="3200" dirty="0">
                <a:latin typeface="Calibri" panose="020F0502020204030204" pitchFamily="34" charset="0"/>
                <a:cs typeface="Calibri" panose="020F0502020204030204" pitchFamily="34" charset="0"/>
              </a:rPr>
              <a:t>One-Sample test - t test for Mean (</a:t>
            </a:r>
            <a:r>
              <a:rPr lang="el-GR" sz="3200" dirty="0">
                <a:latin typeface="Calibri" panose="020F0502020204030204" pitchFamily="34" charset="0"/>
                <a:cs typeface="Calibri" panose="020F0502020204030204" pitchFamily="34" charset="0"/>
              </a:rPr>
              <a:t>σ</a:t>
            </a:r>
            <a:r>
              <a:rPr lang="en-IN" sz="3200" dirty="0">
                <a:latin typeface="Calibri" panose="020F0502020204030204" pitchFamily="34" charset="0"/>
                <a:cs typeface="Calibri" panose="020F0502020204030204" pitchFamily="34" charset="0"/>
              </a:rPr>
              <a:t> un</a:t>
            </a:r>
            <a:r>
              <a:rPr lang="en-US" sz="3200" dirty="0">
                <a:latin typeface="Calibri" panose="020F0502020204030204" pitchFamily="34" charset="0"/>
                <a:cs typeface="Calibri" panose="020F0502020204030204" pitchFamily="34" charset="0"/>
              </a:rPr>
              <a:t>known)</a:t>
            </a:r>
          </a:p>
        </p:txBody>
      </p:sp>
    </p:spTree>
    <p:extLst>
      <p:ext uri="{BB962C8B-B14F-4D97-AF65-F5344CB8AC3E}">
        <p14:creationId xmlns:p14="http://schemas.microsoft.com/office/powerpoint/2010/main" val="15901917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3067050"/>
            <a:ext cx="8229600" cy="571500"/>
          </a:xfrm>
          <a:prstGeom prst="rect">
            <a:avLst/>
          </a:prstGeom>
        </p:spPr>
        <p:txBody>
          <a:bodyPr/>
          <a:lstStyle/>
          <a:p>
            <a:pPr algn="ctr">
              <a:buNone/>
            </a:pPr>
            <a:r>
              <a:rPr lang="en-US" sz="3200" dirty="0"/>
              <a:t>Two Sample Test</a:t>
            </a:r>
          </a:p>
        </p:txBody>
      </p:sp>
    </p:spTree>
    <p:extLst>
      <p:ext uri="{BB962C8B-B14F-4D97-AF65-F5344CB8AC3E}">
        <p14:creationId xmlns:p14="http://schemas.microsoft.com/office/powerpoint/2010/main" val="1046815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11788" y="373146"/>
            <a:ext cx="3373039" cy="584775"/>
          </a:xfrm>
          <a:prstGeom prst="rect">
            <a:avLst/>
          </a:prstGeom>
          <a:noFill/>
        </p:spPr>
        <p:txBody>
          <a:bodyPr wrap="none" rtlCol="0">
            <a:spAutoFit/>
          </a:bodyPr>
          <a:lstStyle/>
          <a:p>
            <a:r>
              <a:rPr lang="en-US" sz="3200" dirty="0"/>
              <a:t>Two Sample Test</a:t>
            </a: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xmlns="" id="{D5C8B6B4-890E-4F1B-81EA-2349091EDCDE}"/>
                  </a:ext>
                </a:extLst>
              </p:cNvPr>
              <p:cNvSpPr/>
              <p:nvPr/>
            </p:nvSpPr>
            <p:spPr>
              <a:xfrm>
                <a:off x="482181" y="957921"/>
                <a:ext cx="8179637" cy="5828968"/>
              </a:xfrm>
              <a:prstGeom prst="rect">
                <a:avLst/>
              </a:prstGeom>
            </p:spPr>
            <p:txBody>
              <a:bodyPr wrap="square">
                <a:spAutoFit/>
              </a:bodyPr>
              <a:lstStyle/>
              <a:p>
                <a:pPr>
                  <a:spcAft>
                    <a:spcPts val="1200"/>
                  </a:spcAft>
                </a:pPr>
                <a:r>
                  <a:rPr lang="en-US" sz="2000" dirty="0">
                    <a:latin typeface="Calibri" panose="020F0502020204030204" pitchFamily="34" charset="0"/>
                    <a:cs typeface="Calibri" panose="020F0502020204030204" pitchFamily="34" charset="0"/>
                  </a:rPr>
                  <a:t>Compare two population parameters such as mean</a:t>
                </a:r>
              </a:p>
              <a:p>
                <a:pPr>
                  <a:spcAft>
                    <a:spcPts val="1200"/>
                  </a:spcAft>
                </a:pPr>
                <a:r>
                  <a:rPr lang="en-US" sz="2000" dirty="0">
                    <a:latin typeface="Calibri" panose="020F0502020204030204" pitchFamily="34" charset="0"/>
                    <a:cs typeface="Calibri" panose="020F0502020204030204" pitchFamily="34" charset="0"/>
                  </a:rPr>
                  <a:t>1)   Difference in two population Means when σ is known</a:t>
                </a:r>
              </a:p>
              <a:p>
                <a:pPr>
                  <a:spcAft>
                    <a:spcPts val="1200"/>
                  </a:spcAft>
                </a:pPr>
                <a:r>
                  <a:rPr lang="en-US" sz="2000" dirty="0">
                    <a:latin typeface="Calibri" panose="020F0502020204030204" pitchFamily="34" charset="0"/>
                    <a:cs typeface="Calibri" panose="020F0502020204030204" pitchFamily="34" charset="0"/>
                  </a:rPr>
                  <a:t>Assumptions:</a:t>
                </a:r>
              </a:p>
              <a:p>
                <a:pPr marL="265113" indent="-265113">
                  <a:spcAft>
                    <a:spcPts val="1200"/>
                  </a:spcAft>
                  <a:buFont typeface="+mj-lt"/>
                  <a:buAutoNum type="arabicPeriod"/>
                </a:pPr>
                <a:r>
                  <a:rPr lang="en-US" sz="2000" dirty="0">
                    <a:latin typeface="Calibri" panose="020F0502020204030204" pitchFamily="34" charset="0"/>
                    <a:cs typeface="Calibri" panose="020F0502020204030204" pitchFamily="34" charset="0"/>
                  </a:rPr>
                  <a:t>Two samples of sizes n</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n</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are drawn from two populations. n</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and n</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are large (at least 30)</a:t>
                </a:r>
              </a:p>
              <a:p>
                <a:pPr marL="265113" indent="-265113">
                  <a:spcAft>
                    <a:spcPts val="1200"/>
                  </a:spcAft>
                  <a:buFont typeface="+mj-lt"/>
                  <a:buAutoNum type="arabicPeriod"/>
                  <a:tabLst>
                    <a:tab pos="714375" algn="l"/>
                  </a:tabLst>
                </a:pPr>
                <a:r>
                  <a:rPr lang="en-US" sz="2000" dirty="0">
                    <a:latin typeface="Calibri" panose="020F0502020204030204" pitchFamily="34" charset="0"/>
                    <a:cs typeface="Calibri" panose="020F0502020204030204" pitchFamily="34" charset="0"/>
                  </a:rPr>
                  <a:t>The samples are drawn from two populations with means µ</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and µ</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and corresponding standard deviations, σ</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and σ</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are known.</a:t>
                </a:r>
              </a:p>
              <a:p>
                <a:pPr>
                  <a:spcAft>
                    <a:spcPts val="1200"/>
                  </a:spcAft>
                </a:pPr>
                <a:r>
                  <a:rPr lang="en-US" sz="2000" dirty="0">
                    <a:latin typeface="Calibri" panose="020F0502020204030204" pitchFamily="34" charset="0"/>
                    <a:cs typeface="Calibri" panose="020F0502020204030204" pitchFamily="34" charset="0"/>
                  </a:rPr>
                  <a:t>Let </a:t>
                </a:r>
                <a14:m>
                  <m:oMath xmlns:m="http://schemas.openxmlformats.org/officeDocument/2006/math">
                    <m:sSub>
                      <m:sSubPr>
                        <m:ctrlPr>
                          <a:rPr lang="en-US" sz="2000" i="1" smtClean="0">
                            <a:latin typeface="Cambria Math"/>
                            <a:cs typeface="Calibri" panose="020F0502020204030204" pitchFamily="34" charset="0"/>
                          </a:rPr>
                        </m:ctrlPr>
                      </m:sSubPr>
                      <m:e>
                        <m:acc>
                          <m:accPr>
                            <m:chr m:val="̅"/>
                            <m:ctrlPr>
                              <a:rPr lang="en-US" sz="2000" i="1" smtClean="0">
                                <a:latin typeface="Cambria Math"/>
                                <a:cs typeface="Calibri" panose="020F0502020204030204" pitchFamily="34" charset="0"/>
                              </a:rPr>
                            </m:ctrlPr>
                          </m:accPr>
                          <m:e>
                            <m:r>
                              <a:rPr lang="en-US" sz="2000" b="0" i="1" smtClean="0">
                                <a:latin typeface="Cambria Math" panose="02040503050406030204" pitchFamily="18" charset="0"/>
                                <a:cs typeface="Calibri" panose="020F0502020204030204" pitchFamily="34" charset="0"/>
                              </a:rPr>
                              <m:t>𝑥</m:t>
                            </m:r>
                          </m:e>
                        </m:acc>
                      </m:e>
                      <m:sub>
                        <m:r>
                          <a:rPr lang="en-US" sz="2000" b="0" i="1" smtClean="0">
                            <a:latin typeface="Cambria Math" panose="02040503050406030204" pitchFamily="18" charset="0"/>
                            <a:cs typeface="Calibri" panose="020F0502020204030204" pitchFamily="34" charset="0"/>
                          </a:rPr>
                          <m:t>1</m:t>
                        </m:r>
                      </m:sub>
                    </m:sSub>
                  </m:oMath>
                </a14:m>
                <a:r>
                  <a:rPr lang="en-US" sz="2000" dirty="0">
                    <a:latin typeface="Calibri" panose="020F0502020204030204" pitchFamily="34" charset="0"/>
                    <a:cs typeface="Calibri" panose="020F0502020204030204" pitchFamily="34" charset="0"/>
                  </a:rPr>
                  <a:t>and </a:t>
                </a:r>
                <a14:m>
                  <m:oMath xmlns:m="http://schemas.openxmlformats.org/officeDocument/2006/math">
                    <m:sSub>
                      <m:sSubPr>
                        <m:ctrlPr>
                          <a:rPr lang="en-US" sz="2000" i="1">
                            <a:latin typeface="Cambria Math"/>
                            <a:cs typeface="Calibri" panose="020F0502020204030204" pitchFamily="34" charset="0"/>
                          </a:rPr>
                        </m:ctrlPr>
                      </m:sSubPr>
                      <m:e>
                        <m:acc>
                          <m:accPr>
                            <m:chr m:val="̅"/>
                            <m:ctrlPr>
                              <a:rPr lang="en-US" sz="2000" i="1">
                                <a:latin typeface="Cambria Math"/>
                                <a:cs typeface="Calibri" panose="020F0502020204030204" pitchFamily="34" charset="0"/>
                              </a:rPr>
                            </m:ctrlPr>
                          </m:accPr>
                          <m:e>
                            <m:r>
                              <a:rPr lang="en-US" sz="2000" i="1">
                                <a:latin typeface="Cambria Math" panose="02040503050406030204" pitchFamily="18" charset="0"/>
                                <a:cs typeface="Calibri" panose="020F0502020204030204" pitchFamily="34" charset="0"/>
                              </a:rPr>
                              <m:t>𝑥</m:t>
                            </m:r>
                          </m:e>
                        </m:acc>
                      </m:e>
                      <m:sub>
                        <m:r>
                          <a:rPr lang="en-US" sz="2000" b="0" i="1" smtClean="0">
                            <a:latin typeface="Cambria Math" panose="02040503050406030204" pitchFamily="18" charset="0"/>
                            <a:cs typeface="Calibri" panose="020F0502020204030204" pitchFamily="34" charset="0"/>
                          </a:rPr>
                          <m:t>2</m:t>
                        </m:r>
                      </m:sub>
                    </m:sSub>
                  </m:oMath>
                </a14:m>
                <a:r>
                  <a:rPr lang="en-US" sz="2000" dirty="0">
                    <a:latin typeface="Calibri" panose="020F0502020204030204" pitchFamily="34" charset="0"/>
                    <a:cs typeface="Calibri" panose="020F0502020204030204" pitchFamily="34" charset="0"/>
                  </a:rPr>
                  <a:t> are the estimated mean values from two samples from the two populations. The statistic </a:t>
                </a:r>
                <a14:m>
                  <m:oMath xmlns:m="http://schemas.openxmlformats.org/officeDocument/2006/math">
                    <m:sSub>
                      <m:sSubPr>
                        <m:ctrlPr>
                          <a:rPr lang="en-US" sz="2000" i="1" smtClean="0">
                            <a:latin typeface="Cambria Math"/>
                            <a:cs typeface="Calibri" panose="020F0502020204030204" pitchFamily="34" charset="0"/>
                          </a:rPr>
                        </m:ctrlPr>
                      </m:sSubPr>
                      <m:e>
                        <m:r>
                          <a:rPr lang="en-US" sz="2000" b="0" i="1" smtClean="0">
                            <a:latin typeface="Cambria Math" panose="02040503050406030204" pitchFamily="18" charset="0"/>
                            <a:cs typeface="Calibri" panose="020F0502020204030204" pitchFamily="34" charset="0"/>
                          </a:rPr>
                          <m:t>(</m:t>
                        </m:r>
                        <m:acc>
                          <m:accPr>
                            <m:chr m:val="̅"/>
                            <m:ctrlPr>
                              <a:rPr lang="en-US" sz="2000" i="1" smtClean="0">
                                <a:latin typeface="Cambria Math"/>
                                <a:cs typeface="Calibri" panose="020F0502020204030204" pitchFamily="34" charset="0"/>
                              </a:rPr>
                            </m:ctrlPr>
                          </m:accPr>
                          <m:e>
                            <m:r>
                              <a:rPr lang="en-US" sz="2000" b="0" i="1" smtClean="0">
                                <a:latin typeface="Cambria Math" panose="02040503050406030204" pitchFamily="18" charset="0"/>
                                <a:cs typeface="Calibri" panose="020F0502020204030204" pitchFamily="34" charset="0"/>
                              </a:rPr>
                              <m:t>𝑥</m:t>
                            </m:r>
                          </m:e>
                        </m:acc>
                      </m:e>
                      <m:sub>
                        <m:r>
                          <a:rPr lang="en-US" sz="2000" b="0" i="1" smtClean="0">
                            <a:latin typeface="Cambria Math" panose="02040503050406030204" pitchFamily="18" charset="0"/>
                            <a:cs typeface="Calibri" panose="020F0502020204030204" pitchFamily="34" charset="0"/>
                          </a:rPr>
                          <m:t>1</m:t>
                        </m:r>
                      </m:sub>
                    </m:sSub>
                    <m:r>
                      <a:rPr lang="en-US" sz="2000" b="0" i="1" smtClean="0">
                        <a:latin typeface="Cambria Math" panose="02040503050406030204" pitchFamily="18" charset="0"/>
                        <a:cs typeface="Calibri" panose="020F0502020204030204" pitchFamily="34" charset="0"/>
                      </a:rPr>
                      <m:t>−</m:t>
                    </m:r>
                    <m:sSub>
                      <m:sSubPr>
                        <m:ctrlPr>
                          <a:rPr lang="en-US" sz="2000" b="0" i="1" smtClean="0">
                            <a:latin typeface="Cambria Math"/>
                            <a:cs typeface="Calibri" panose="020F0502020204030204" pitchFamily="34" charset="0"/>
                          </a:rPr>
                        </m:ctrlPr>
                      </m:sSubPr>
                      <m:e>
                        <m:acc>
                          <m:accPr>
                            <m:chr m:val="̅"/>
                            <m:ctrlPr>
                              <a:rPr lang="en-US" sz="2000" b="0" i="1" smtClean="0">
                                <a:latin typeface="Cambria Math"/>
                                <a:cs typeface="Calibri" panose="020F0502020204030204" pitchFamily="34" charset="0"/>
                              </a:rPr>
                            </m:ctrlPr>
                          </m:accPr>
                          <m:e>
                            <m:r>
                              <a:rPr lang="en-US" sz="2000" b="0" i="1" smtClean="0">
                                <a:latin typeface="Cambria Math" panose="02040503050406030204" pitchFamily="18" charset="0"/>
                                <a:cs typeface="Calibri" panose="020F0502020204030204" pitchFamily="34" charset="0"/>
                              </a:rPr>
                              <m:t>𝑥</m:t>
                            </m:r>
                          </m:e>
                        </m:acc>
                      </m:e>
                      <m:sub>
                        <m:r>
                          <a:rPr lang="en-US" sz="2000" b="0" i="1" smtClean="0">
                            <a:latin typeface="Cambria Math" panose="02040503050406030204" pitchFamily="18" charset="0"/>
                            <a:cs typeface="Calibri" panose="020F0502020204030204" pitchFamily="34" charset="0"/>
                          </a:rPr>
                          <m:t>2</m:t>
                        </m:r>
                      </m:sub>
                    </m:sSub>
                    <m:r>
                      <a:rPr lang="en-US" sz="2000" b="0" i="1" smtClean="0">
                        <a:latin typeface="Cambria Math" panose="02040503050406030204" pitchFamily="18" charset="0"/>
                        <a:cs typeface="Calibri" panose="020F0502020204030204" pitchFamily="34" charset="0"/>
                      </a:rPr>
                      <m:t>)</m:t>
                    </m:r>
                  </m:oMath>
                </a14:m>
                <a:r>
                  <a:rPr lang="en-US" sz="2000" dirty="0">
                    <a:latin typeface="Calibri" panose="020F0502020204030204" pitchFamily="34" charset="0"/>
                    <a:cs typeface="Calibri" panose="020F0502020204030204" pitchFamily="34" charset="0"/>
                  </a:rPr>
                  <a:t>follows a standard normal distribution with mean (µ</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µ</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and standard deviation </a:t>
                </a:r>
                <a14:m>
                  <m:oMath xmlns:m="http://schemas.openxmlformats.org/officeDocument/2006/math">
                    <m:rad>
                      <m:radPr>
                        <m:degHide m:val="on"/>
                        <m:ctrlPr>
                          <a:rPr lang="en-US" sz="2000" i="1" smtClean="0">
                            <a:latin typeface="Cambria Math"/>
                            <a:cs typeface="Calibri" panose="020F0502020204030204" pitchFamily="34" charset="0"/>
                          </a:rPr>
                        </m:ctrlPr>
                      </m:radPr>
                      <m:deg/>
                      <m:e>
                        <m:f>
                          <m:fPr>
                            <m:ctrlPr>
                              <a:rPr lang="en-US" sz="2000" i="1" smtClean="0">
                                <a:latin typeface="Cambria Math"/>
                                <a:cs typeface="Calibri" panose="020F0502020204030204" pitchFamily="34" charset="0"/>
                              </a:rPr>
                            </m:ctrlPr>
                          </m:fPr>
                          <m:num>
                            <m:sSubSup>
                              <m:sSubSupPr>
                                <m:ctrlPr>
                                  <a:rPr lang="en-US" sz="2000" i="1" smtClean="0">
                                    <a:latin typeface="Cambria Math"/>
                                    <a:cs typeface="Calibri" panose="020F0502020204030204" pitchFamily="34" charset="0"/>
                                  </a:rPr>
                                </m:ctrlPr>
                              </m:sSubSupPr>
                              <m:e>
                                <m:r>
                                  <a:rPr lang="en-US" sz="2000" i="1" smtClean="0">
                                    <a:latin typeface="Cambria Math" panose="02040503050406030204" pitchFamily="18" charset="0"/>
                                    <a:ea typeface="Cambria Math" panose="02040503050406030204" pitchFamily="18" charset="0"/>
                                    <a:cs typeface="Calibri" panose="020F0502020204030204" pitchFamily="34" charset="0"/>
                                  </a:rPr>
                                  <m:t>𝜎</m:t>
                                </m:r>
                              </m:e>
                              <m:sub>
                                <m:r>
                                  <a:rPr lang="en-US" sz="2000" b="0" i="1" smtClean="0">
                                    <a:latin typeface="Cambria Math" panose="02040503050406030204" pitchFamily="18" charset="0"/>
                                    <a:cs typeface="Calibri" panose="020F0502020204030204" pitchFamily="34" charset="0"/>
                                  </a:rPr>
                                  <m:t>1</m:t>
                                </m:r>
                              </m:sub>
                              <m:sup>
                                <m:r>
                                  <a:rPr lang="en-US" sz="2000" b="0" i="1" smtClean="0">
                                    <a:latin typeface="Cambria Math" panose="02040503050406030204" pitchFamily="18" charset="0"/>
                                    <a:cs typeface="Calibri" panose="020F0502020204030204" pitchFamily="34" charset="0"/>
                                  </a:rPr>
                                  <m:t>2</m:t>
                                </m:r>
                              </m:sup>
                            </m:sSubSup>
                          </m:num>
                          <m:den>
                            <m:sSub>
                              <m:sSubPr>
                                <m:ctrlPr>
                                  <a:rPr lang="en-US" sz="2000" i="1" smtClean="0">
                                    <a:latin typeface="Cambria Math"/>
                                    <a:cs typeface="Calibri" panose="020F0502020204030204" pitchFamily="34" charset="0"/>
                                  </a:rPr>
                                </m:ctrlPr>
                              </m:sSubPr>
                              <m:e>
                                <m:r>
                                  <a:rPr lang="en-US" sz="2000" b="0" i="1" smtClean="0">
                                    <a:latin typeface="Cambria Math" panose="02040503050406030204" pitchFamily="18" charset="0"/>
                                    <a:cs typeface="Calibri" panose="020F0502020204030204" pitchFamily="34" charset="0"/>
                                  </a:rPr>
                                  <m:t>𝑛</m:t>
                                </m:r>
                              </m:e>
                              <m:sub>
                                <m:r>
                                  <a:rPr lang="en-US" sz="2000" b="0" i="1" smtClean="0">
                                    <a:latin typeface="Cambria Math" panose="02040503050406030204" pitchFamily="18" charset="0"/>
                                    <a:cs typeface="Calibri" panose="020F0502020204030204" pitchFamily="34" charset="0"/>
                                  </a:rPr>
                                  <m:t>1</m:t>
                                </m:r>
                              </m:sub>
                            </m:sSub>
                          </m:den>
                        </m:f>
                        <m:r>
                          <a:rPr lang="en-US" sz="2000" b="0" i="1" smtClean="0">
                            <a:latin typeface="Cambria Math" panose="02040503050406030204" pitchFamily="18" charset="0"/>
                            <a:cs typeface="Calibri" panose="020F0502020204030204" pitchFamily="34" charset="0"/>
                          </a:rPr>
                          <m:t>+</m:t>
                        </m:r>
                        <m:f>
                          <m:fPr>
                            <m:ctrlPr>
                              <a:rPr lang="en-US" sz="2000" b="0" i="1" smtClean="0">
                                <a:latin typeface="Cambria Math"/>
                                <a:cs typeface="Calibri" panose="020F0502020204030204" pitchFamily="34" charset="0"/>
                              </a:rPr>
                            </m:ctrlPr>
                          </m:fPr>
                          <m:num>
                            <m:sSubSup>
                              <m:sSubSupPr>
                                <m:ctrlPr>
                                  <a:rPr lang="en-US" sz="2000" b="0" i="1" smtClean="0">
                                    <a:latin typeface="Cambria Math"/>
                                    <a:cs typeface="Calibri" panose="020F0502020204030204" pitchFamily="34" charset="0"/>
                                  </a:rPr>
                                </m:ctrlPr>
                              </m:sSubSupPr>
                              <m:e>
                                <m:r>
                                  <a:rPr lang="en-US" sz="2000" b="0" i="1" smtClean="0">
                                    <a:latin typeface="Cambria Math" panose="02040503050406030204" pitchFamily="18" charset="0"/>
                                    <a:ea typeface="Cambria Math" panose="02040503050406030204" pitchFamily="18" charset="0"/>
                                    <a:cs typeface="Calibri" panose="020F0502020204030204" pitchFamily="34" charset="0"/>
                                  </a:rPr>
                                  <m:t>𝜎</m:t>
                                </m:r>
                              </m:e>
                              <m:sub>
                                <m:r>
                                  <a:rPr lang="en-US" sz="2000" b="0" i="1" smtClean="0">
                                    <a:latin typeface="Cambria Math" panose="02040503050406030204" pitchFamily="18" charset="0"/>
                                    <a:cs typeface="Calibri" panose="020F0502020204030204" pitchFamily="34" charset="0"/>
                                  </a:rPr>
                                  <m:t>2</m:t>
                                </m:r>
                              </m:sub>
                              <m:sup>
                                <m:r>
                                  <a:rPr lang="en-US" sz="2000" b="0" i="1" smtClean="0">
                                    <a:latin typeface="Cambria Math" panose="02040503050406030204" pitchFamily="18" charset="0"/>
                                    <a:cs typeface="Calibri" panose="020F0502020204030204" pitchFamily="34" charset="0"/>
                                  </a:rPr>
                                  <m:t>2</m:t>
                                </m:r>
                              </m:sup>
                            </m:sSubSup>
                          </m:num>
                          <m:den>
                            <m:sSub>
                              <m:sSubPr>
                                <m:ctrlPr>
                                  <a:rPr lang="en-US" sz="2000" b="0" i="1" smtClean="0">
                                    <a:latin typeface="Cambria Math"/>
                                    <a:cs typeface="Calibri" panose="020F0502020204030204" pitchFamily="34" charset="0"/>
                                  </a:rPr>
                                </m:ctrlPr>
                              </m:sSubPr>
                              <m:e>
                                <m:r>
                                  <a:rPr lang="en-US" sz="2000" b="0" i="1" smtClean="0">
                                    <a:latin typeface="Cambria Math" panose="02040503050406030204" pitchFamily="18" charset="0"/>
                                    <a:cs typeface="Calibri" panose="020F0502020204030204" pitchFamily="34" charset="0"/>
                                  </a:rPr>
                                  <m:t>𝑛</m:t>
                                </m:r>
                              </m:e>
                              <m:sub>
                                <m:r>
                                  <a:rPr lang="en-US" sz="2000" b="0" i="1" smtClean="0">
                                    <a:latin typeface="Cambria Math" panose="02040503050406030204" pitchFamily="18" charset="0"/>
                                    <a:cs typeface="Calibri" panose="020F0502020204030204" pitchFamily="34" charset="0"/>
                                  </a:rPr>
                                  <m:t>2</m:t>
                                </m:r>
                              </m:sub>
                            </m:sSub>
                          </m:den>
                        </m:f>
                      </m:e>
                    </m:rad>
                  </m:oMath>
                </a14:m>
                <a:endParaRPr lang="en-US" sz="2000" dirty="0">
                  <a:latin typeface="Calibri" panose="020F0502020204030204" pitchFamily="34" charset="0"/>
                  <a:cs typeface="Calibri" panose="020F0502020204030204" pitchFamily="34" charset="0"/>
                </a:endParaRPr>
              </a:p>
              <a:p>
                <a:pPr>
                  <a:spcAft>
                    <a:spcPts val="1200"/>
                  </a:spcAft>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cs typeface="Calibri" panose="020F0502020204030204" pitchFamily="34" charset="0"/>
                        </a:rPr>
                        <m:t>𝑧</m:t>
                      </m:r>
                      <m:r>
                        <a:rPr lang="en-US" sz="2000" b="0" i="1" smtClean="0">
                          <a:latin typeface="Cambria Math" panose="02040503050406030204" pitchFamily="18" charset="0"/>
                          <a:cs typeface="Calibri" panose="020F0502020204030204" pitchFamily="34" charset="0"/>
                        </a:rPr>
                        <m:t>=</m:t>
                      </m:r>
                      <m:f>
                        <m:fPr>
                          <m:ctrlPr>
                            <a:rPr lang="en-US" sz="2000" b="0" i="1" smtClean="0">
                              <a:latin typeface="Cambria Math"/>
                              <a:cs typeface="Calibri" panose="020F0502020204030204" pitchFamily="34" charset="0"/>
                            </a:rPr>
                          </m:ctrlPr>
                        </m:fPr>
                        <m:num>
                          <m:d>
                            <m:dPr>
                              <m:ctrlPr>
                                <a:rPr lang="en-US" sz="2000" b="0" i="1" smtClean="0">
                                  <a:latin typeface="Cambria Math"/>
                                  <a:cs typeface="Calibri" panose="020F0502020204030204" pitchFamily="34" charset="0"/>
                                </a:rPr>
                              </m:ctrlPr>
                            </m:dPr>
                            <m:e>
                              <m:sSub>
                                <m:sSubPr>
                                  <m:ctrlPr>
                                    <a:rPr lang="en-US" sz="2000" b="0" i="1" smtClean="0">
                                      <a:latin typeface="Cambria Math"/>
                                      <a:cs typeface="Calibri" panose="020F0502020204030204" pitchFamily="34" charset="0"/>
                                    </a:rPr>
                                  </m:ctrlPr>
                                </m:sSubPr>
                                <m:e>
                                  <m:acc>
                                    <m:accPr>
                                      <m:chr m:val="̅"/>
                                      <m:ctrlPr>
                                        <a:rPr lang="en-US" sz="2000" b="0" i="1" smtClean="0">
                                          <a:latin typeface="Cambria Math"/>
                                          <a:cs typeface="Calibri" panose="020F0502020204030204" pitchFamily="34" charset="0"/>
                                        </a:rPr>
                                      </m:ctrlPr>
                                    </m:accPr>
                                    <m:e>
                                      <m:r>
                                        <a:rPr lang="en-US" sz="2000" b="0" i="1" smtClean="0">
                                          <a:latin typeface="Cambria Math" panose="02040503050406030204" pitchFamily="18" charset="0"/>
                                          <a:cs typeface="Calibri" panose="020F0502020204030204" pitchFamily="34" charset="0"/>
                                        </a:rPr>
                                        <m:t>𝑥</m:t>
                                      </m:r>
                                    </m:e>
                                  </m:acc>
                                </m:e>
                                <m:sub>
                                  <m:r>
                                    <a:rPr lang="en-US" sz="2000" b="0" i="1" smtClean="0">
                                      <a:latin typeface="Cambria Math" panose="02040503050406030204" pitchFamily="18" charset="0"/>
                                      <a:cs typeface="Calibri" panose="020F0502020204030204" pitchFamily="34" charset="0"/>
                                    </a:rPr>
                                    <m:t>1</m:t>
                                  </m:r>
                                </m:sub>
                              </m:sSub>
                              <m:r>
                                <a:rPr lang="en-US" sz="2000" b="0" i="1" smtClean="0">
                                  <a:latin typeface="Cambria Math" panose="02040503050406030204" pitchFamily="18" charset="0"/>
                                  <a:cs typeface="Calibri" panose="020F0502020204030204" pitchFamily="34" charset="0"/>
                                </a:rPr>
                                <m:t>−</m:t>
                              </m:r>
                              <m:sSub>
                                <m:sSubPr>
                                  <m:ctrlPr>
                                    <a:rPr lang="en-US" sz="2000" b="0" i="1" smtClean="0">
                                      <a:latin typeface="Cambria Math"/>
                                      <a:cs typeface="Calibri" panose="020F0502020204030204" pitchFamily="34" charset="0"/>
                                    </a:rPr>
                                  </m:ctrlPr>
                                </m:sSubPr>
                                <m:e>
                                  <m:acc>
                                    <m:accPr>
                                      <m:chr m:val="̅"/>
                                      <m:ctrlPr>
                                        <a:rPr lang="en-US" sz="2000" b="0" i="1" smtClean="0">
                                          <a:latin typeface="Cambria Math"/>
                                          <a:cs typeface="Calibri" panose="020F0502020204030204" pitchFamily="34" charset="0"/>
                                        </a:rPr>
                                      </m:ctrlPr>
                                    </m:accPr>
                                    <m:e>
                                      <m:r>
                                        <a:rPr lang="en-US" sz="2000" b="0" i="1" smtClean="0">
                                          <a:latin typeface="Cambria Math" panose="02040503050406030204" pitchFamily="18" charset="0"/>
                                          <a:cs typeface="Calibri" panose="020F0502020204030204" pitchFamily="34" charset="0"/>
                                        </a:rPr>
                                        <m:t>𝑥</m:t>
                                      </m:r>
                                    </m:e>
                                  </m:acc>
                                </m:e>
                                <m:sub>
                                  <m:r>
                                    <a:rPr lang="en-US" sz="2000" b="0" i="1" smtClean="0">
                                      <a:latin typeface="Cambria Math" panose="02040503050406030204" pitchFamily="18" charset="0"/>
                                      <a:cs typeface="Calibri" panose="020F0502020204030204" pitchFamily="34" charset="0"/>
                                    </a:rPr>
                                    <m:t>2</m:t>
                                  </m:r>
                                </m:sub>
                              </m:sSub>
                            </m:e>
                          </m:d>
                          <m:r>
                            <a:rPr lang="en-US" sz="2000" b="0" i="1" smtClean="0">
                              <a:latin typeface="Cambria Math" panose="02040503050406030204" pitchFamily="18" charset="0"/>
                              <a:cs typeface="Calibri" panose="020F0502020204030204" pitchFamily="34" charset="0"/>
                            </a:rPr>
                            <m:t>−(</m:t>
                          </m:r>
                          <m:sSub>
                            <m:sSubPr>
                              <m:ctrlPr>
                                <a:rPr lang="en-US" sz="2000" b="0" i="1" smtClean="0">
                                  <a:latin typeface="Cambria Math"/>
                                  <a:cs typeface="Calibri" panose="020F0502020204030204" pitchFamily="34" charset="0"/>
                                </a:rPr>
                              </m:ctrlPr>
                            </m:sSubPr>
                            <m:e>
                              <m:r>
                                <a:rPr lang="en-US" sz="2000" b="0" i="1" smtClean="0">
                                  <a:latin typeface="Cambria Math" panose="02040503050406030204" pitchFamily="18" charset="0"/>
                                  <a:ea typeface="Cambria Math" panose="02040503050406030204" pitchFamily="18" charset="0"/>
                                  <a:cs typeface="Calibri" panose="020F0502020204030204" pitchFamily="34" charset="0"/>
                                </a:rPr>
                                <m:t>𝜇</m:t>
                              </m:r>
                            </m:e>
                            <m:sub>
                              <m:r>
                                <a:rPr lang="en-US" sz="2000" b="0" i="1" smtClean="0">
                                  <a:latin typeface="Cambria Math" panose="02040503050406030204" pitchFamily="18" charset="0"/>
                                  <a:cs typeface="Calibri" panose="020F0502020204030204" pitchFamily="34" charset="0"/>
                                </a:rPr>
                                <m:t>1</m:t>
                              </m:r>
                            </m:sub>
                          </m:sSub>
                          <m:r>
                            <a:rPr lang="en-US" sz="2000" b="0" i="1" smtClean="0">
                              <a:latin typeface="Cambria Math" panose="02040503050406030204" pitchFamily="18" charset="0"/>
                              <a:cs typeface="Calibri" panose="020F0502020204030204" pitchFamily="34" charset="0"/>
                            </a:rPr>
                            <m:t>−</m:t>
                          </m:r>
                          <m:sSub>
                            <m:sSubPr>
                              <m:ctrlPr>
                                <a:rPr lang="en-US" sz="2000" b="0" i="1" smtClean="0">
                                  <a:latin typeface="Cambria Math"/>
                                  <a:cs typeface="Calibri" panose="020F0502020204030204" pitchFamily="34" charset="0"/>
                                </a:rPr>
                              </m:ctrlPr>
                            </m:sSubPr>
                            <m:e>
                              <m:r>
                                <a:rPr lang="en-US" sz="2000" b="0" i="1" smtClean="0">
                                  <a:latin typeface="Cambria Math" panose="02040503050406030204" pitchFamily="18" charset="0"/>
                                  <a:ea typeface="Cambria Math" panose="02040503050406030204" pitchFamily="18" charset="0"/>
                                  <a:cs typeface="Calibri" panose="020F0502020204030204" pitchFamily="34" charset="0"/>
                                </a:rPr>
                                <m:t>𝜇</m:t>
                              </m:r>
                            </m:e>
                            <m:sub>
                              <m:r>
                                <a:rPr lang="en-US" sz="2000" b="0" i="1" smtClean="0">
                                  <a:latin typeface="Cambria Math" panose="02040503050406030204" pitchFamily="18" charset="0"/>
                                  <a:cs typeface="Calibri" panose="020F0502020204030204" pitchFamily="34" charset="0"/>
                                </a:rPr>
                                <m:t>2</m:t>
                              </m:r>
                            </m:sub>
                          </m:sSub>
                          <m:r>
                            <a:rPr lang="en-US" sz="2000" b="0" i="1" smtClean="0">
                              <a:latin typeface="Cambria Math" panose="02040503050406030204" pitchFamily="18" charset="0"/>
                              <a:cs typeface="Calibri" panose="020F0502020204030204" pitchFamily="34" charset="0"/>
                            </a:rPr>
                            <m:t>)</m:t>
                          </m:r>
                        </m:num>
                        <m:den>
                          <m:rad>
                            <m:radPr>
                              <m:degHide m:val="on"/>
                              <m:ctrlPr>
                                <a:rPr lang="en-US" sz="2000" b="0" i="1" smtClean="0">
                                  <a:latin typeface="Cambria Math"/>
                                  <a:cs typeface="Calibri" panose="020F0502020204030204" pitchFamily="34" charset="0"/>
                                </a:rPr>
                              </m:ctrlPr>
                            </m:radPr>
                            <m:deg/>
                            <m:e>
                              <m:f>
                                <m:fPr>
                                  <m:ctrlPr>
                                    <a:rPr lang="en-US" sz="2000" b="0" i="1" smtClean="0">
                                      <a:latin typeface="Cambria Math"/>
                                      <a:cs typeface="Calibri" panose="020F0502020204030204" pitchFamily="34" charset="0"/>
                                    </a:rPr>
                                  </m:ctrlPr>
                                </m:fPr>
                                <m:num>
                                  <m:sSubSup>
                                    <m:sSubSupPr>
                                      <m:ctrlPr>
                                        <a:rPr lang="en-US" sz="2000" b="0" i="1" smtClean="0">
                                          <a:latin typeface="Cambria Math"/>
                                          <a:cs typeface="Calibri" panose="020F0502020204030204" pitchFamily="34" charset="0"/>
                                        </a:rPr>
                                      </m:ctrlPr>
                                    </m:sSubSupPr>
                                    <m:e>
                                      <m:r>
                                        <a:rPr lang="en-US" sz="2000" b="0" i="1" smtClean="0">
                                          <a:latin typeface="Cambria Math" panose="02040503050406030204" pitchFamily="18" charset="0"/>
                                          <a:ea typeface="Cambria Math" panose="02040503050406030204" pitchFamily="18" charset="0"/>
                                          <a:cs typeface="Calibri" panose="020F0502020204030204" pitchFamily="34" charset="0"/>
                                        </a:rPr>
                                        <m:t>𝜎</m:t>
                                      </m:r>
                                    </m:e>
                                    <m:sub>
                                      <m:r>
                                        <a:rPr lang="en-US" sz="2000" b="0" i="1" smtClean="0">
                                          <a:latin typeface="Cambria Math" panose="02040503050406030204" pitchFamily="18" charset="0"/>
                                          <a:cs typeface="Calibri" panose="020F0502020204030204" pitchFamily="34" charset="0"/>
                                        </a:rPr>
                                        <m:t>1</m:t>
                                      </m:r>
                                    </m:sub>
                                    <m:sup>
                                      <m:r>
                                        <a:rPr lang="en-US" sz="2000" b="0" i="1" smtClean="0">
                                          <a:latin typeface="Cambria Math" panose="02040503050406030204" pitchFamily="18" charset="0"/>
                                          <a:cs typeface="Calibri" panose="020F0502020204030204" pitchFamily="34" charset="0"/>
                                        </a:rPr>
                                        <m:t>2</m:t>
                                      </m:r>
                                    </m:sup>
                                  </m:sSubSup>
                                </m:num>
                                <m:den>
                                  <m:sSub>
                                    <m:sSubPr>
                                      <m:ctrlPr>
                                        <a:rPr lang="en-US" sz="2000" b="0" i="1" smtClean="0">
                                          <a:latin typeface="Cambria Math"/>
                                          <a:cs typeface="Calibri" panose="020F0502020204030204" pitchFamily="34" charset="0"/>
                                        </a:rPr>
                                      </m:ctrlPr>
                                    </m:sSubPr>
                                    <m:e>
                                      <m:r>
                                        <a:rPr lang="en-US" sz="2000" b="0" i="1" smtClean="0">
                                          <a:latin typeface="Cambria Math" panose="02040503050406030204" pitchFamily="18" charset="0"/>
                                          <a:cs typeface="Calibri" panose="020F0502020204030204" pitchFamily="34" charset="0"/>
                                        </a:rPr>
                                        <m:t>𝑛</m:t>
                                      </m:r>
                                    </m:e>
                                    <m:sub>
                                      <m:r>
                                        <a:rPr lang="en-US" sz="2000" b="0" i="1" smtClean="0">
                                          <a:latin typeface="Cambria Math" panose="02040503050406030204" pitchFamily="18" charset="0"/>
                                          <a:cs typeface="Calibri" panose="020F0502020204030204" pitchFamily="34" charset="0"/>
                                        </a:rPr>
                                        <m:t>1</m:t>
                                      </m:r>
                                    </m:sub>
                                  </m:sSub>
                                </m:den>
                              </m:f>
                              <m:r>
                                <a:rPr lang="en-US" sz="2000" b="0" i="1" smtClean="0">
                                  <a:latin typeface="Cambria Math" panose="02040503050406030204" pitchFamily="18" charset="0"/>
                                  <a:cs typeface="Calibri" panose="020F0502020204030204" pitchFamily="34" charset="0"/>
                                </a:rPr>
                                <m:t>+</m:t>
                              </m:r>
                              <m:f>
                                <m:fPr>
                                  <m:ctrlPr>
                                    <a:rPr lang="en-US" sz="2000" b="0" i="1" smtClean="0">
                                      <a:latin typeface="Cambria Math"/>
                                      <a:cs typeface="Calibri" panose="020F0502020204030204" pitchFamily="34" charset="0"/>
                                    </a:rPr>
                                  </m:ctrlPr>
                                </m:fPr>
                                <m:num>
                                  <m:sSubSup>
                                    <m:sSubSupPr>
                                      <m:ctrlPr>
                                        <a:rPr lang="en-US" sz="2000" b="0" i="1" smtClean="0">
                                          <a:latin typeface="Cambria Math"/>
                                          <a:cs typeface="Calibri" panose="020F0502020204030204" pitchFamily="34" charset="0"/>
                                        </a:rPr>
                                      </m:ctrlPr>
                                    </m:sSubSupPr>
                                    <m:e>
                                      <m:r>
                                        <a:rPr lang="en-US" sz="2000" b="0" i="1" smtClean="0">
                                          <a:latin typeface="Cambria Math" panose="02040503050406030204" pitchFamily="18" charset="0"/>
                                          <a:ea typeface="Cambria Math" panose="02040503050406030204" pitchFamily="18" charset="0"/>
                                          <a:cs typeface="Calibri" panose="020F0502020204030204" pitchFamily="34" charset="0"/>
                                        </a:rPr>
                                        <m:t>𝜎</m:t>
                                      </m:r>
                                    </m:e>
                                    <m:sub>
                                      <m:r>
                                        <a:rPr lang="en-US" sz="2000" b="0" i="1" smtClean="0">
                                          <a:latin typeface="Cambria Math" panose="02040503050406030204" pitchFamily="18" charset="0"/>
                                          <a:cs typeface="Calibri" panose="020F0502020204030204" pitchFamily="34" charset="0"/>
                                        </a:rPr>
                                        <m:t>2</m:t>
                                      </m:r>
                                    </m:sub>
                                    <m:sup>
                                      <m:r>
                                        <a:rPr lang="en-US" sz="2000" b="0" i="1" smtClean="0">
                                          <a:latin typeface="Cambria Math" panose="02040503050406030204" pitchFamily="18" charset="0"/>
                                          <a:cs typeface="Calibri" panose="020F0502020204030204" pitchFamily="34" charset="0"/>
                                        </a:rPr>
                                        <m:t>2</m:t>
                                      </m:r>
                                    </m:sup>
                                  </m:sSubSup>
                                </m:num>
                                <m:den>
                                  <m:sSub>
                                    <m:sSubPr>
                                      <m:ctrlPr>
                                        <a:rPr lang="en-US" sz="2000" b="0" i="1" smtClean="0">
                                          <a:latin typeface="Cambria Math"/>
                                          <a:cs typeface="Calibri" panose="020F0502020204030204" pitchFamily="34" charset="0"/>
                                        </a:rPr>
                                      </m:ctrlPr>
                                    </m:sSubPr>
                                    <m:e>
                                      <m:r>
                                        <a:rPr lang="en-US" sz="2000" b="0" i="1" smtClean="0">
                                          <a:latin typeface="Cambria Math" panose="02040503050406030204" pitchFamily="18" charset="0"/>
                                          <a:cs typeface="Calibri" panose="020F0502020204030204" pitchFamily="34" charset="0"/>
                                        </a:rPr>
                                        <m:t>𝑛</m:t>
                                      </m:r>
                                    </m:e>
                                    <m:sub>
                                      <m:r>
                                        <a:rPr lang="en-US" sz="2000" b="0" i="1" smtClean="0">
                                          <a:latin typeface="Cambria Math" panose="02040503050406030204" pitchFamily="18" charset="0"/>
                                          <a:cs typeface="Calibri" panose="020F0502020204030204" pitchFamily="34" charset="0"/>
                                        </a:rPr>
                                        <m:t>2</m:t>
                                      </m:r>
                                    </m:sub>
                                  </m:sSub>
                                </m:den>
                              </m:f>
                            </m:e>
                          </m:rad>
                        </m:den>
                      </m:f>
                    </m:oMath>
                  </m:oMathPara>
                </a14:m>
                <a:endParaRPr lang="en-US" sz="2000" dirty="0">
                  <a:latin typeface="Calibri" panose="020F0502020204030204" pitchFamily="34" charset="0"/>
                  <a:cs typeface="Calibri" panose="020F0502020204030204" pitchFamily="34" charset="0"/>
                </a:endParaRPr>
              </a:p>
            </p:txBody>
          </p:sp>
        </mc:Choice>
        <mc:Fallback xmlns="">
          <p:sp>
            <p:nvSpPr>
              <p:cNvPr id="5" name="Rectangle 4">
                <a:extLst>
                  <a:ext uri="{FF2B5EF4-FFF2-40B4-BE49-F238E27FC236}">
                    <a16:creationId xmlns:a16="http://schemas.microsoft.com/office/drawing/2014/main" id="{D5C8B6B4-890E-4F1B-81EA-2349091EDCDE}"/>
                  </a:ext>
                </a:extLst>
              </p:cNvPr>
              <p:cNvSpPr>
                <a:spLocks noRot="1" noChangeAspect="1" noMove="1" noResize="1" noEditPoints="1" noAdjustHandles="1" noChangeArrowheads="1" noChangeShapeType="1" noTextEdit="1"/>
              </p:cNvSpPr>
              <p:nvPr/>
            </p:nvSpPr>
            <p:spPr>
              <a:xfrm>
                <a:off x="482181" y="957921"/>
                <a:ext cx="8179637" cy="5828968"/>
              </a:xfrm>
              <a:prstGeom prst="rect">
                <a:avLst/>
              </a:prstGeom>
              <a:blipFill>
                <a:blip r:embed="rId2"/>
                <a:stretch>
                  <a:fillRect l="-820" t="-523" r="-447"/>
                </a:stretch>
              </a:blipFill>
            </p:spPr>
            <p:txBody>
              <a:bodyPr/>
              <a:lstStyle/>
              <a:p>
                <a:r>
                  <a:rPr lang="en-IN">
                    <a:noFill/>
                  </a:rPr>
                  <a:t> </a:t>
                </a:r>
              </a:p>
            </p:txBody>
          </p:sp>
        </mc:Fallback>
      </mc:AlternateContent>
    </p:spTree>
    <p:extLst>
      <p:ext uri="{BB962C8B-B14F-4D97-AF65-F5344CB8AC3E}">
        <p14:creationId xmlns:p14="http://schemas.microsoft.com/office/powerpoint/2010/main" val="28268858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4462" y="442451"/>
            <a:ext cx="8544235" cy="5663089"/>
          </a:xfrm>
          <a:prstGeom prst="rect">
            <a:avLst/>
          </a:prstGeom>
          <a:noFill/>
        </p:spPr>
        <p:txBody>
          <a:bodyPr wrap="square" rtlCol="0">
            <a:spAutoFit/>
          </a:bodyPr>
          <a:lstStyle/>
          <a:p>
            <a:r>
              <a:rPr lang="en-US" sz="2800" b="1" dirty="0" smtClean="0"/>
              <a:t>Agenda:</a:t>
            </a:r>
          </a:p>
          <a:p>
            <a:endParaRPr lang="en-US" dirty="0"/>
          </a:p>
          <a:p>
            <a:pPr marL="342900" indent="-342900">
              <a:lnSpc>
                <a:spcPct val="200000"/>
              </a:lnSpc>
              <a:buAutoNum type="arabicPeriod"/>
            </a:pPr>
            <a:r>
              <a:rPr lang="en-US" sz="1600" dirty="0" smtClean="0"/>
              <a:t>Test of Mean:</a:t>
            </a:r>
          </a:p>
          <a:p>
            <a:pPr>
              <a:lnSpc>
                <a:spcPct val="200000"/>
              </a:lnSpc>
            </a:pPr>
            <a:r>
              <a:rPr lang="en-US" sz="1600" dirty="0"/>
              <a:t>	</a:t>
            </a:r>
            <a:r>
              <a:rPr lang="en-US" sz="1600" dirty="0" smtClean="0"/>
              <a:t>A. One sample Z &amp; t Test</a:t>
            </a:r>
          </a:p>
          <a:p>
            <a:pPr>
              <a:lnSpc>
                <a:spcPct val="200000"/>
              </a:lnSpc>
            </a:pPr>
            <a:r>
              <a:rPr lang="en-US" sz="1600" dirty="0"/>
              <a:t>	</a:t>
            </a:r>
            <a:r>
              <a:rPr lang="en-US" sz="1600" dirty="0" smtClean="0"/>
              <a:t>B. Two samples Independent Z &amp; t Test</a:t>
            </a:r>
          </a:p>
          <a:p>
            <a:pPr>
              <a:lnSpc>
                <a:spcPct val="200000"/>
              </a:lnSpc>
            </a:pPr>
            <a:r>
              <a:rPr lang="en-US" sz="1600" dirty="0"/>
              <a:t>	</a:t>
            </a:r>
            <a:r>
              <a:rPr lang="en-US" sz="1600" dirty="0" smtClean="0"/>
              <a:t>C. Paired/Dependent t Test</a:t>
            </a:r>
          </a:p>
          <a:p>
            <a:pPr>
              <a:lnSpc>
                <a:spcPct val="200000"/>
              </a:lnSpc>
            </a:pPr>
            <a:r>
              <a:rPr lang="en-US" sz="1600" dirty="0"/>
              <a:t>	</a:t>
            </a:r>
            <a:r>
              <a:rPr lang="en-US" sz="1600" dirty="0" smtClean="0"/>
              <a:t>D. Equivalent non parametric test( Mann Whitney &amp; Wilcoxon signed rank test)</a:t>
            </a:r>
          </a:p>
          <a:p>
            <a:pPr marL="342900" indent="-342900">
              <a:lnSpc>
                <a:spcPct val="200000"/>
              </a:lnSpc>
              <a:buAutoNum type="arabicPeriod" startAt="2"/>
            </a:pPr>
            <a:r>
              <a:rPr lang="en-US" sz="1600" dirty="0" smtClean="0"/>
              <a:t>Test of Proportion: </a:t>
            </a:r>
          </a:p>
          <a:p>
            <a:pPr>
              <a:lnSpc>
                <a:spcPct val="200000"/>
              </a:lnSpc>
            </a:pPr>
            <a:r>
              <a:rPr lang="en-US" sz="1600" dirty="0"/>
              <a:t>	A. One </a:t>
            </a:r>
            <a:r>
              <a:rPr lang="en-US" sz="1600" dirty="0" smtClean="0"/>
              <a:t>Sample </a:t>
            </a:r>
            <a:r>
              <a:rPr lang="en-US" sz="1600" dirty="0"/>
              <a:t>Z proportion Test</a:t>
            </a:r>
          </a:p>
          <a:p>
            <a:pPr lvl="1">
              <a:lnSpc>
                <a:spcPct val="200000"/>
              </a:lnSpc>
            </a:pPr>
            <a:r>
              <a:rPr lang="en-US" sz="1600" dirty="0"/>
              <a:t>	B. Two </a:t>
            </a:r>
            <a:r>
              <a:rPr lang="en-US" sz="1600" dirty="0" smtClean="0"/>
              <a:t>Sample </a:t>
            </a:r>
            <a:r>
              <a:rPr lang="en-US" sz="1600" dirty="0"/>
              <a:t>Z proportion Test</a:t>
            </a:r>
          </a:p>
          <a:p>
            <a:pPr>
              <a:lnSpc>
                <a:spcPct val="200000"/>
              </a:lnSpc>
            </a:pPr>
            <a:r>
              <a:rPr lang="en-US" sz="1600" dirty="0" smtClean="0"/>
              <a:t> </a:t>
            </a:r>
          </a:p>
          <a:p>
            <a:pPr lvl="1">
              <a:lnSpc>
                <a:spcPct val="200000"/>
              </a:lnSpc>
            </a:pPr>
            <a:endParaRPr lang="en-IN" sz="1600" dirty="0"/>
          </a:p>
        </p:txBody>
      </p:sp>
    </p:spTree>
    <p:extLst>
      <p:ext uri="{BB962C8B-B14F-4D97-AF65-F5344CB8AC3E}">
        <p14:creationId xmlns:p14="http://schemas.microsoft.com/office/powerpoint/2010/main" val="15107395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914400" y="676275"/>
            <a:ext cx="8229600" cy="3011488"/>
          </a:xfrm>
          <a:prstGeom prst="rect">
            <a:avLst/>
          </a:prstGeom>
        </p:spPr>
        <p:txBody>
          <a:bodyPr/>
          <a:lstStyle/>
          <a:p>
            <a:pPr>
              <a:buNone/>
            </a:pPr>
            <a:r>
              <a:rPr lang="en-US" sz="3200" dirty="0">
                <a:latin typeface="Calibri" panose="020F0502020204030204" pitchFamily="34" charset="0"/>
                <a:cs typeface="Calibri" panose="020F0502020204030204" pitchFamily="34" charset="0"/>
              </a:rPr>
              <a:t>Two-Sample test - Z test for Mean (</a:t>
            </a:r>
            <a:r>
              <a:rPr lang="el-GR" sz="3200" dirty="0">
                <a:latin typeface="Calibri" panose="020F0502020204030204" pitchFamily="34" charset="0"/>
                <a:cs typeface="Calibri" panose="020F0502020204030204" pitchFamily="34" charset="0"/>
              </a:rPr>
              <a:t>σ</a:t>
            </a:r>
            <a:r>
              <a:rPr lang="en-IN" sz="3200" dirty="0">
                <a:latin typeface="Calibri" panose="020F0502020204030204" pitchFamily="34" charset="0"/>
                <a:cs typeface="Calibri" panose="020F0502020204030204" pitchFamily="34" charset="0"/>
              </a:rPr>
              <a:t> </a:t>
            </a:r>
            <a:r>
              <a:rPr lang="en-US" sz="3200" dirty="0" smtClean="0">
                <a:latin typeface="Calibri" panose="020F0502020204030204" pitchFamily="34" charset="0"/>
                <a:cs typeface="Calibri" panose="020F0502020204030204" pitchFamily="34" charset="0"/>
              </a:rPr>
              <a:t>known)</a:t>
            </a:r>
            <a:endParaRPr lang="en-US" sz="3200" dirty="0">
              <a:latin typeface="Calibri" panose="020F0502020204030204" pitchFamily="34" charset="0"/>
              <a:cs typeface="Calibri" panose="020F0502020204030204" pitchFamily="34" charset="0"/>
            </a:endParaRPr>
          </a:p>
          <a:p>
            <a:endParaRPr lang="en-US" b="1" dirty="0">
              <a:latin typeface="Calibri" panose="020F0502020204030204" pitchFamily="34" charset="0"/>
              <a:cs typeface="Calibri" panose="020F0502020204030204" pitchFamily="34" charset="0"/>
            </a:endParaRPr>
          </a:p>
          <a:p>
            <a:pPr>
              <a:spcAft>
                <a:spcPts val="1200"/>
              </a:spcAft>
            </a:pPr>
            <a:r>
              <a:rPr lang="en-IN" sz="2000" dirty="0">
                <a:latin typeface="Calibri" panose="020F0502020204030204" pitchFamily="34" charset="0"/>
                <a:cs typeface="Calibri" panose="020F0502020204030204" pitchFamily="34" charset="0"/>
              </a:rPr>
              <a:t>Example: Salary of Management trainees with MBA from Premier institute and other institutes are given below:</a:t>
            </a:r>
          </a:p>
          <a:p>
            <a:r>
              <a:rPr lang="en-IN" sz="2000" dirty="0">
                <a:latin typeface="Calibri" panose="020F0502020204030204" pitchFamily="34" charset="0"/>
                <a:cs typeface="Calibri" panose="020F0502020204030204" pitchFamily="34" charset="0"/>
              </a:rPr>
              <a:t>Assume that the salary of Management trainees with MBA from Premier and non-Premier institutes follow normal distribution. </a:t>
            </a:r>
          </a:p>
          <a:p>
            <a:r>
              <a:rPr lang="en-IN" sz="2000" dirty="0">
                <a:latin typeface="Calibri" panose="020F0502020204030204" pitchFamily="34" charset="0"/>
                <a:cs typeface="Calibri" panose="020F0502020204030204" pitchFamily="34" charset="0"/>
              </a:rPr>
              <a:t>Check whether the difference in monthly salary is at least 5000 or more for Management trainees with MBA  from Premier Institutes.</a:t>
            </a:r>
          </a:p>
          <a:p>
            <a:endParaRPr lang="en-US" dirty="0"/>
          </a:p>
        </p:txBody>
      </p:sp>
      <p:pic>
        <p:nvPicPr>
          <p:cNvPr id="5" name="Picture 4"/>
          <p:cNvPicPr>
            <a:picLocks noChangeAspect="1"/>
          </p:cNvPicPr>
          <p:nvPr/>
        </p:nvPicPr>
        <p:blipFill>
          <a:blip r:embed="rId2"/>
          <a:stretch>
            <a:fillRect/>
          </a:stretch>
        </p:blipFill>
        <p:spPr>
          <a:xfrm>
            <a:off x="591670" y="3687097"/>
            <a:ext cx="8120972" cy="1129438"/>
          </a:xfrm>
          <a:prstGeom prst="rect">
            <a:avLst/>
          </a:prstGeom>
        </p:spPr>
      </p:pic>
    </p:spTree>
    <p:extLst>
      <p:ext uri="{BB962C8B-B14F-4D97-AF65-F5344CB8AC3E}">
        <p14:creationId xmlns:p14="http://schemas.microsoft.com/office/powerpoint/2010/main" val="12131312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3AD852C1-48FD-4ECF-810D-D95E967D965C}"/>
              </a:ext>
            </a:extLst>
          </p:cNvPr>
          <p:cNvSpPr/>
          <p:nvPr/>
        </p:nvSpPr>
        <p:spPr>
          <a:xfrm>
            <a:off x="636713" y="418004"/>
            <a:ext cx="8345923" cy="2431435"/>
          </a:xfrm>
          <a:prstGeom prst="rect">
            <a:avLst/>
          </a:prstGeom>
        </p:spPr>
        <p:txBody>
          <a:bodyPr wrap="square">
            <a:spAutoFit/>
          </a:bodyPr>
          <a:lstStyle/>
          <a:p>
            <a:pPr>
              <a:spcAft>
                <a:spcPts val="1200"/>
              </a:spcAft>
            </a:pPr>
            <a:r>
              <a:rPr lang="en-US" sz="3200" dirty="0">
                <a:latin typeface="Calibri" panose="020F0502020204030204" pitchFamily="34" charset="0"/>
                <a:cs typeface="Calibri" panose="020F0502020204030204" pitchFamily="34" charset="0"/>
              </a:rPr>
              <a:t>Two-Sample test - Z test for Mean (</a:t>
            </a:r>
            <a:r>
              <a:rPr lang="el-GR" sz="3200" dirty="0">
                <a:latin typeface="Calibri" panose="020F0502020204030204" pitchFamily="34" charset="0"/>
                <a:cs typeface="Calibri" panose="020F0502020204030204" pitchFamily="34" charset="0"/>
              </a:rPr>
              <a:t>σ</a:t>
            </a:r>
            <a:r>
              <a:rPr lang="en-IN" sz="3200" dirty="0">
                <a:latin typeface="Calibri" panose="020F0502020204030204" pitchFamily="34" charset="0"/>
                <a:cs typeface="Calibri" panose="020F0502020204030204" pitchFamily="34" charset="0"/>
              </a:rPr>
              <a:t> k</a:t>
            </a:r>
            <a:r>
              <a:rPr lang="en-US" sz="3200" dirty="0" err="1">
                <a:latin typeface="Calibri" panose="020F0502020204030204" pitchFamily="34" charset="0"/>
                <a:cs typeface="Calibri" panose="020F0502020204030204" pitchFamily="34" charset="0"/>
              </a:rPr>
              <a:t>nown</a:t>
            </a:r>
            <a:r>
              <a:rPr lang="en-US" sz="3200" dirty="0">
                <a:latin typeface="Calibri" panose="020F0502020204030204" pitchFamily="34" charset="0"/>
                <a:cs typeface="Calibri" panose="020F0502020204030204" pitchFamily="34" charset="0"/>
              </a:rPr>
              <a:t>)</a:t>
            </a:r>
            <a:endParaRPr lang="en-US" sz="2000" dirty="0">
              <a:latin typeface="Calibri" panose="020F0502020204030204" pitchFamily="34" charset="0"/>
              <a:cs typeface="Calibri" panose="020F0502020204030204" pitchFamily="34" charset="0"/>
            </a:endParaRPr>
          </a:p>
          <a:p>
            <a:pPr>
              <a:spcAft>
                <a:spcPts val="1200"/>
              </a:spcAft>
            </a:pPr>
            <a:r>
              <a:rPr lang="en-IN" sz="2000" b="1" dirty="0">
                <a:latin typeface="Calibri" panose="020F0502020204030204" pitchFamily="34" charset="0"/>
                <a:cs typeface="Calibri" panose="020F0502020204030204" pitchFamily="34" charset="0"/>
              </a:rPr>
              <a:t>Solution</a:t>
            </a:r>
          </a:p>
          <a:p>
            <a:pPr>
              <a:spcAft>
                <a:spcPts val="1200"/>
              </a:spcAft>
            </a:pPr>
            <a:r>
              <a:rPr lang="en-IN" sz="2000" dirty="0">
                <a:latin typeface="Calibri" panose="020F0502020204030204" pitchFamily="34" charset="0"/>
                <a:cs typeface="Calibri" panose="020F0502020204030204" pitchFamily="34" charset="0"/>
              </a:rPr>
              <a:t>We observe from the data, </a:t>
            </a:r>
          </a:p>
          <a:p>
            <a:pPr marL="354013">
              <a:spcAft>
                <a:spcPts val="1200"/>
              </a:spcAft>
            </a:pPr>
            <a:r>
              <a:rPr lang="en-IN" sz="2000" dirty="0">
                <a:latin typeface="Calibri" panose="020F0502020204030204" pitchFamily="34" charset="0"/>
                <a:cs typeface="Calibri" panose="020F0502020204030204" pitchFamily="34" charset="0"/>
              </a:rPr>
              <a:t>n1 = 120 and n2 = 45</a:t>
            </a:r>
          </a:p>
          <a:p>
            <a:pPr marL="354013">
              <a:spcAft>
                <a:spcPts val="1200"/>
              </a:spcAft>
            </a:pPr>
            <a:r>
              <a:rPr lang="el-GR" sz="2000" dirty="0">
                <a:latin typeface="Calibri" panose="020F0502020204030204" pitchFamily="34" charset="0"/>
                <a:cs typeface="Calibri" panose="020F0502020204030204" pitchFamily="34" charset="0"/>
              </a:rPr>
              <a:t>σ</a:t>
            </a:r>
            <a:r>
              <a:rPr lang="en-IN" sz="2000" baseline="-14000" dirty="0">
                <a:latin typeface="Calibri" panose="020F0502020204030204" pitchFamily="34" charset="0"/>
                <a:cs typeface="Calibri" panose="020F0502020204030204" pitchFamily="34" charset="0"/>
              </a:rPr>
              <a:t>1</a:t>
            </a:r>
            <a:r>
              <a:rPr lang="el-GR" sz="2000" dirty="0">
                <a:latin typeface="Calibri" panose="020F0502020204030204" pitchFamily="34" charset="0"/>
                <a:cs typeface="Calibri" panose="020F0502020204030204" pitchFamily="34" charset="0"/>
              </a:rPr>
              <a:t> </a:t>
            </a:r>
            <a:r>
              <a:rPr lang="en-IN" sz="2000" dirty="0">
                <a:latin typeface="Calibri" panose="020F0502020204030204" pitchFamily="34" charset="0"/>
                <a:cs typeface="Calibri" panose="020F0502020204030204" pitchFamily="34" charset="0"/>
              </a:rPr>
              <a:t>=  7200; </a:t>
            </a:r>
            <a:r>
              <a:rPr lang="el-GR" sz="2000" dirty="0">
                <a:latin typeface="Calibri" panose="020F0502020204030204" pitchFamily="34" charset="0"/>
                <a:cs typeface="Calibri" panose="020F0502020204030204" pitchFamily="34" charset="0"/>
              </a:rPr>
              <a:t>σ</a:t>
            </a:r>
            <a:r>
              <a:rPr lang="en-IN" sz="2000" dirty="0">
                <a:latin typeface="Calibri" panose="020F0502020204030204" pitchFamily="34" charset="0"/>
                <a:cs typeface="Calibri" panose="020F0502020204030204" pitchFamily="34" charset="0"/>
              </a:rPr>
              <a:t>2</a:t>
            </a:r>
            <a:r>
              <a:rPr lang="el-GR" sz="2000" dirty="0">
                <a:latin typeface="Calibri" panose="020F0502020204030204" pitchFamily="34" charset="0"/>
                <a:cs typeface="Calibri" panose="020F0502020204030204" pitchFamily="34" charset="0"/>
              </a:rPr>
              <a:t> </a:t>
            </a:r>
            <a:r>
              <a:rPr lang="en-IN" sz="2000" dirty="0">
                <a:latin typeface="Calibri" panose="020F0502020204030204" pitchFamily="34" charset="0"/>
                <a:cs typeface="Calibri" panose="020F0502020204030204" pitchFamily="34" charset="0"/>
              </a:rPr>
              <a:t>= 4600</a:t>
            </a:r>
          </a:p>
        </p:txBody>
      </p:sp>
      <p:pic>
        <p:nvPicPr>
          <p:cNvPr id="5" name="Picture 4">
            <a:extLst>
              <a:ext uri="{FF2B5EF4-FFF2-40B4-BE49-F238E27FC236}">
                <a16:creationId xmlns:a16="http://schemas.microsoft.com/office/drawing/2014/main" xmlns="" id="{DAFA95C1-EA97-4E21-9215-B8495AABFEA9}"/>
              </a:ext>
            </a:extLst>
          </p:cNvPr>
          <p:cNvPicPr>
            <a:picLocks noChangeAspect="1"/>
          </p:cNvPicPr>
          <p:nvPr/>
        </p:nvPicPr>
        <p:blipFill>
          <a:blip r:embed="rId2"/>
          <a:stretch>
            <a:fillRect/>
          </a:stretch>
        </p:blipFill>
        <p:spPr>
          <a:xfrm>
            <a:off x="1092215" y="2805376"/>
            <a:ext cx="2030172" cy="495300"/>
          </a:xfrm>
          <a:prstGeom prst="rect">
            <a:avLst/>
          </a:prstGeom>
        </p:spPr>
      </p:pic>
      <p:sp>
        <p:nvSpPr>
          <p:cNvPr id="6" name="Rectangle 5">
            <a:extLst>
              <a:ext uri="{FF2B5EF4-FFF2-40B4-BE49-F238E27FC236}">
                <a16:creationId xmlns:a16="http://schemas.microsoft.com/office/drawing/2014/main" xmlns="" id="{994F1DEE-6814-459A-9CE8-F6E879953C71}"/>
              </a:ext>
            </a:extLst>
          </p:cNvPr>
          <p:cNvSpPr/>
          <p:nvPr/>
        </p:nvSpPr>
        <p:spPr>
          <a:xfrm>
            <a:off x="636712" y="3426037"/>
            <a:ext cx="8345923" cy="2554545"/>
          </a:xfrm>
          <a:prstGeom prst="rect">
            <a:avLst/>
          </a:prstGeom>
        </p:spPr>
        <p:txBody>
          <a:bodyPr wrap="square">
            <a:spAutoFit/>
          </a:bodyPr>
          <a:lstStyle/>
          <a:p>
            <a:pPr>
              <a:spcAft>
                <a:spcPts val="1200"/>
              </a:spcAft>
            </a:pPr>
            <a:r>
              <a:rPr lang="en-US" sz="2000" b="1" dirty="0">
                <a:latin typeface="Calibri" panose="020F0502020204030204" pitchFamily="34" charset="0"/>
                <a:cs typeface="Calibri" panose="020F0502020204030204" pitchFamily="34" charset="0"/>
              </a:rPr>
              <a:t>Step 1: </a:t>
            </a:r>
            <a:r>
              <a:rPr lang="en-US" sz="2000" dirty="0">
                <a:latin typeface="Calibri" panose="020F0502020204030204" pitchFamily="34" charset="0"/>
                <a:cs typeface="Calibri" panose="020F0502020204030204" pitchFamily="34" charset="0"/>
              </a:rPr>
              <a:t>State the null and alternative hypothesis</a:t>
            </a:r>
            <a:endParaRPr lang="en-US" sz="2000" b="1" dirty="0">
              <a:latin typeface="Calibri" panose="020F0502020204030204" pitchFamily="34" charset="0"/>
              <a:cs typeface="Calibri" panose="020F0502020204030204" pitchFamily="34" charset="0"/>
            </a:endParaRPr>
          </a:p>
          <a:p>
            <a:pPr marL="354013" lvl="1">
              <a:spcAft>
                <a:spcPts val="1200"/>
              </a:spcAft>
            </a:pPr>
            <a:r>
              <a:rPr lang="en-US" sz="2000" dirty="0">
                <a:latin typeface="Calibri" panose="020F0502020204030204" pitchFamily="34" charset="0"/>
                <a:cs typeface="Calibri" panose="020F0502020204030204" pitchFamily="34" charset="0"/>
              </a:rPr>
              <a:t>H</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 µ1 - µ2 ≤ 5000 </a:t>
            </a:r>
          </a:p>
          <a:p>
            <a:pPr marL="354013" lvl="1">
              <a:spcAft>
                <a:spcPts val="1200"/>
              </a:spcAft>
            </a:pPr>
            <a:r>
              <a:rPr lang="en-US" sz="2000" dirty="0">
                <a:latin typeface="Calibri" panose="020F0502020204030204" pitchFamily="34" charset="0"/>
                <a:cs typeface="Calibri" panose="020F0502020204030204" pitchFamily="34" charset="0"/>
              </a:rPr>
              <a:t>H</a:t>
            </a:r>
            <a:r>
              <a:rPr lang="en-US" sz="2000" baseline="-25000" dirty="0">
                <a:latin typeface="Calibri" panose="020F0502020204030204" pitchFamily="34" charset="0"/>
                <a:cs typeface="Calibri" panose="020F0502020204030204" pitchFamily="34" charset="0"/>
              </a:rPr>
              <a:t>a</a:t>
            </a:r>
            <a:r>
              <a:rPr lang="en-US" sz="2000" dirty="0">
                <a:latin typeface="Calibri" panose="020F0502020204030204" pitchFamily="34" charset="0"/>
                <a:cs typeface="Calibri" panose="020F0502020204030204" pitchFamily="34" charset="0"/>
              </a:rPr>
              <a:t>: µ1 - µ2 &gt; 5000 </a:t>
            </a:r>
          </a:p>
          <a:p>
            <a:pPr>
              <a:spcAft>
                <a:spcPts val="1200"/>
              </a:spcAft>
            </a:pPr>
            <a:r>
              <a:rPr lang="en-IN" sz="2000" b="1" dirty="0">
                <a:latin typeface="Calibri" panose="020F0502020204030204" pitchFamily="34" charset="0"/>
                <a:cs typeface="Calibri" panose="020F0502020204030204" pitchFamily="34" charset="0"/>
              </a:rPr>
              <a:t>Step 2: </a:t>
            </a:r>
            <a:r>
              <a:rPr lang="en-IN" sz="2000" dirty="0">
                <a:latin typeface="Calibri" panose="020F0502020204030204" pitchFamily="34" charset="0"/>
                <a:cs typeface="Calibri" panose="020F0502020204030204" pitchFamily="34" charset="0"/>
              </a:rPr>
              <a:t>Choose the level of significance, α to be 5%.</a:t>
            </a:r>
            <a:endParaRPr lang="en-IN" sz="2000" b="1" dirty="0">
              <a:latin typeface="Calibri" panose="020F0502020204030204" pitchFamily="34" charset="0"/>
              <a:cs typeface="Calibri" panose="020F0502020204030204" pitchFamily="34" charset="0"/>
            </a:endParaRPr>
          </a:p>
          <a:p>
            <a:pPr>
              <a:spcAft>
                <a:spcPts val="1200"/>
              </a:spcAft>
            </a:pPr>
            <a:r>
              <a:rPr lang="en-IN" sz="2000" b="1" dirty="0">
                <a:latin typeface="Calibri" panose="020F0502020204030204" pitchFamily="34" charset="0"/>
                <a:cs typeface="Calibri" panose="020F0502020204030204" pitchFamily="34" charset="0"/>
              </a:rPr>
              <a:t>Step 3: </a:t>
            </a:r>
            <a:r>
              <a:rPr lang="en-IN" sz="2000" dirty="0">
                <a:latin typeface="Calibri" panose="020F0502020204030204" pitchFamily="34" charset="0"/>
                <a:cs typeface="Calibri" panose="020F0502020204030204" pitchFamily="34" charset="0"/>
              </a:rPr>
              <a:t>Choose the appropriate test statistic. Since σ is known, you use the Z distribution and Z as test statistic.</a:t>
            </a:r>
          </a:p>
        </p:txBody>
      </p:sp>
    </p:spTree>
    <p:extLst>
      <p:ext uri="{BB962C8B-B14F-4D97-AF65-F5344CB8AC3E}">
        <p14:creationId xmlns:p14="http://schemas.microsoft.com/office/powerpoint/2010/main" val="28384476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3AD852C1-48FD-4ECF-810D-D95E967D965C}"/>
              </a:ext>
            </a:extLst>
          </p:cNvPr>
          <p:cNvSpPr/>
          <p:nvPr/>
        </p:nvSpPr>
        <p:spPr>
          <a:xfrm>
            <a:off x="540031" y="388655"/>
            <a:ext cx="8063938" cy="584775"/>
          </a:xfrm>
          <a:prstGeom prst="rect">
            <a:avLst/>
          </a:prstGeom>
        </p:spPr>
        <p:txBody>
          <a:bodyPr wrap="square">
            <a:spAutoFit/>
          </a:bodyPr>
          <a:lstStyle/>
          <a:p>
            <a:r>
              <a:rPr lang="en-US" sz="3200" dirty="0">
                <a:latin typeface="Calibri" panose="020F0502020204030204" pitchFamily="34" charset="0"/>
                <a:cs typeface="Calibri" panose="020F0502020204030204" pitchFamily="34" charset="0"/>
              </a:rPr>
              <a:t>Two-Sample test - Z test for Mean (</a:t>
            </a:r>
            <a:r>
              <a:rPr lang="el-GR" sz="3200" dirty="0">
                <a:latin typeface="Calibri" panose="020F0502020204030204" pitchFamily="34" charset="0"/>
                <a:cs typeface="Calibri" panose="020F0502020204030204" pitchFamily="34" charset="0"/>
              </a:rPr>
              <a:t>σ</a:t>
            </a:r>
            <a:r>
              <a:rPr lang="en-IN" sz="3200" dirty="0">
                <a:latin typeface="Calibri" panose="020F0502020204030204" pitchFamily="34" charset="0"/>
                <a:cs typeface="Calibri" panose="020F0502020204030204" pitchFamily="34" charset="0"/>
              </a:rPr>
              <a:t> </a:t>
            </a:r>
            <a:r>
              <a:rPr lang="en-US" sz="3200" dirty="0">
                <a:latin typeface="Calibri" panose="020F0502020204030204" pitchFamily="34" charset="0"/>
                <a:cs typeface="Calibri" panose="020F0502020204030204" pitchFamily="34" charset="0"/>
              </a:rPr>
              <a:t>known)</a:t>
            </a: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xmlns="" id="{45AC96AE-A53E-4982-B09D-D04108A243B0}"/>
                  </a:ext>
                </a:extLst>
              </p:cNvPr>
              <p:cNvSpPr/>
              <p:nvPr/>
            </p:nvSpPr>
            <p:spPr>
              <a:xfrm>
                <a:off x="636713" y="1101401"/>
                <a:ext cx="8357603" cy="5367944"/>
              </a:xfrm>
              <a:prstGeom prst="rect">
                <a:avLst/>
              </a:prstGeom>
            </p:spPr>
            <p:txBody>
              <a:bodyPr wrap="square">
                <a:spAutoFit/>
              </a:bodyPr>
              <a:lstStyle/>
              <a:p>
                <a:pPr algn="just"/>
                <a:r>
                  <a:rPr lang="en-IN" sz="1800" b="1" dirty="0">
                    <a:latin typeface="Calibri" panose="020F0502020204030204" pitchFamily="34" charset="0"/>
                    <a:cs typeface="Calibri" panose="020F0502020204030204" pitchFamily="34" charset="0"/>
                  </a:rPr>
                  <a:t>Step 4: </a:t>
                </a:r>
                <a:r>
                  <a:rPr lang="en-IN" sz="1800" dirty="0">
                    <a:latin typeface="Calibri" panose="020F0502020204030204" pitchFamily="34" charset="0"/>
                    <a:cs typeface="Calibri" panose="020F0502020204030204" pitchFamily="34" charset="0"/>
                  </a:rPr>
                  <a:t>Determine the critical value that divides the rejection and non-region regions.</a:t>
                </a:r>
              </a:p>
              <a:p>
                <a:pPr algn="just"/>
                <a:endParaRPr lang="en-IN" sz="1200" dirty="0">
                  <a:latin typeface="Calibri" panose="020F0502020204030204" pitchFamily="34" charset="0"/>
                  <a:cs typeface="Calibri" panose="020F0502020204030204" pitchFamily="34" charset="0"/>
                </a:endParaRPr>
              </a:p>
              <a:p>
                <a:pPr algn="just"/>
                <a:r>
                  <a:rPr lang="en-IN" sz="1800" dirty="0">
                    <a:latin typeface="Calibri" panose="020F0502020204030204" pitchFamily="34" charset="0"/>
                    <a:cs typeface="Calibri" panose="020F0502020204030204" pitchFamily="34" charset="0"/>
                  </a:rPr>
                  <a:t>The alternative hypothesis has &gt;  sign and therefore has one </a:t>
                </a:r>
                <a:r>
                  <a:rPr lang="en-IN" sz="1800" b="1" dirty="0">
                    <a:latin typeface="Calibri" panose="020F0502020204030204" pitchFamily="34" charset="0"/>
                    <a:cs typeface="Calibri" panose="020F0502020204030204" pitchFamily="34" charset="0"/>
                  </a:rPr>
                  <a:t>tail</a:t>
                </a:r>
                <a:r>
                  <a:rPr lang="en-IN" sz="1800" dirty="0">
                    <a:latin typeface="Calibri" panose="020F0502020204030204" pitchFamily="34" charset="0"/>
                    <a:cs typeface="Calibri" panose="020F0502020204030204" pitchFamily="34" charset="0"/>
                  </a:rPr>
                  <a:t>. The area of rejection of the Z distribution’s right (upper) tail is 0.05. The Z critical value is 1.64 at 5 % level of significance.</a:t>
                </a:r>
              </a:p>
              <a:p>
                <a:pPr algn="just"/>
                <a:endParaRPr lang="en-IN" sz="1200" dirty="0">
                  <a:latin typeface="Calibri" panose="020F0502020204030204" pitchFamily="34" charset="0"/>
                  <a:cs typeface="Calibri" panose="020F0502020204030204" pitchFamily="34" charset="0"/>
                </a:endParaRPr>
              </a:p>
              <a:p>
                <a:r>
                  <a:rPr lang="en-IN" sz="1800" b="1" dirty="0">
                    <a:latin typeface="Calibri" panose="020F0502020204030204" pitchFamily="34" charset="0"/>
                    <a:cs typeface="Calibri" panose="020F0502020204030204" pitchFamily="34" charset="0"/>
                  </a:rPr>
                  <a:t>Using Critical Value approach</a:t>
                </a:r>
              </a:p>
              <a:p>
                <a:endParaRPr lang="en-IN" b="1" dirty="0">
                  <a:latin typeface="Calibri" panose="020F0502020204030204" pitchFamily="34" charset="0"/>
                  <a:cs typeface="Calibri" panose="020F0502020204030204" pitchFamily="34" charset="0"/>
                </a:endParaRPr>
              </a:p>
              <a:p>
                <a:r>
                  <a:rPr lang="en-IN" sz="1800" b="1" dirty="0">
                    <a:latin typeface="Calibri" panose="020F0502020204030204" pitchFamily="34" charset="0"/>
                    <a:cs typeface="Calibri" panose="020F0502020204030204" pitchFamily="34" charset="0"/>
                  </a:rPr>
                  <a:t>Step 5: </a:t>
                </a:r>
                <a:r>
                  <a:rPr lang="en-IN" sz="1800" dirty="0">
                    <a:latin typeface="Calibri" panose="020F0502020204030204" pitchFamily="34" charset="0"/>
                    <a:cs typeface="Calibri" panose="020F0502020204030204" pitchFamily="34" charset="0"/>
                  </a:rPr>
                  <a:t>Collect the data, organize the results and compute the value of the test statistic.</a:t>
                </a:r>
              </a:p>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Calibri" panose="020F0502020204030204" pitchFamily="34" charset="0"/>
                        </a:rPr>
                        <m:t>𝑧</m:t>
                      </m:r>
                      <m:r>
                        <a:rPr lang="en-US" sz="1800" b="0" i="1" smtClean="0">
                          <a:latin typeface="Cambria Math" panose="02040503050406030204" pitchFamily="18" charset="0"/>
                          <a:cs typeface="Calibri" panose="020F0502020204030204" pitchFamily="34" charset="0"/>
                        </a:rPr>
                        <m:t>=</m:t>
                      </m:r>
                      <m:f>
                        <m:fPr>
                          <m:ctrlPr>
                            <a:rPr lang="en-US" sz="1800" b="0" i="1" smtClean="0">
                              <a:latin typeface="Cambria Math"/>
                              <a:cs typeface="Calibri" panose="020F0502020204030204" pitchFamily="34" charset="0"/>
                            </a:rPr>
                          </m:ctrlPr>
                        </m:fPr>
                        <m:num>
                          <m:r>
                            <a:rPr lang="en-US" sz="1800" b="0" i="1" smtClean="0">
                              <a:latin typeface="Cambria Math" panose="02040503050406030204" pitchFamily="18" charset="0"/>
                              <a:cs typeface="Calibri" panose="020F0502020204030204" pitchFamily="34" charset="0"/>
                            </a:rPr>
                            <m:t>(</m:t>
                          </m:r>
                          <m:d>
                            <m:dPr>
                              <m:ctrlPr>
                                <a:rPr lang="en-US" sz="1800" b="0" i="1" smtClean="0">
                                  <a:latin typeface="Cambria Math"/>
                                  <a:cs typeface="Calibri" panose="020F0502020204030204" pitchFamily="34" charset="0"/>
                                </a:rPr>
                              </m:ctrlPr>
                            </m:dPr>
                            <m:e>
                              <m:r>
                                <a:rPr lang="en-US" sz="1800" b="0" i="1" smtClean="0">
                                  <a:latin typeface="Cambria Math" panose="02040503050406030204" pitchFamily="18" charset="0"/>
                                  <a:cs typeface="Calibri" panose="020F0502020204030204" pitchFamily="34" charset="0"/>
                                </a:rPr>
                                <m:t>67500−58950</m:t>
                              </m:r>
                            </m:e>
                          </m:d>
                          <m:r>
                            <a:rPr lang="en-US" sz="1800" b="0" i="1" smtClean="0">
                              <a:latin typeface="Cambria Math" panose="02040503050406030204" pitchFamily="18" charset="0"/>
                              <a:cs typeface="Calibri" panose="020F0502020204030204" pitchFamily="34" charset="0"/>
                            </a:rPr>
                            <m:t>−5000)</m:t>
                          </m:r>
                        </m:num>
                        <m:den>
                          <m:rad>
                            <m:radPr>
                              <m:degHide m:val="on"/>
                              <m:ctrlPr>
                                <a:rPr lang="en-US" sz="1800" b="0" i="1" smtClean="0">
                                  <a:latin typeface="Cambria Math"/>
                                  <a:cs typeface="Calibri" panose="020F0502020204030204" pitchFamily="34" charset="0"/>
                                </a:rPr>
                              </m:ctrlPr>
                            </m:radPr>
                            <m:deg/>
                            <m:e>
                              <m:f>
                                <m:fPr>
                                  <m:ctrlPr>
                                    <a:rPr lang="en-US" sz="1800" b="0" i="1" smtClean="0">
                                      <a:latin typeface="Cambria Math"/>
                                      <a:cs typeface="Calibri" panose="020F0502020204030204" pitchFamily="34" charset="0"/>
                                    </a:rPr>
                                  </m:ctrlPr>
                                </m:fPr>
                                <m:num>
                                  <m:sSup>
                                    <m:sSupPr>
                                      <m:ctrlPr>
                                        <a:rPr lang="en-US" sz="1800" b="0" i="1" smtClean="0">
                                          <a:latin typeface="Cambria Math"/>
                                          <a:cs typeface="Calibri" panose="020F0502020204030204" pitchFamily="34" charset="0"/>
                                        </a:rPr>
                                      </m:ctrlPr>
                                    </m:sSupPr>
                                    <m:e>
                                      <m:r>
                                        <a:rPr lang="en-US" sz="1800" b="0" i="1" smtClean="0">
                                          <a:latin typeface="Cambria Math" panose="02040503050406030204" pitchFamily="18" charset="0"/>
                                          <a:cs typeface="Calibri" panose="020F0502020204030204" pitchFamily="34" charset="0"/>
                                        </a:rPr>
                                        <m:t>7200</m:t>
                                      </m:r>
                                    </m:e>
                                    <m:sup>
                                      <m:r>
                                        <a:rPr lang="en-US" sz="1800" b="0" i="1" smtClean="0">
                                          <a:latin typeface="Cambria Math" panose="02040503050406030204" pitchFamily="18" charset="0"/>
                                          <a:cs typeface="Calibri" panose="020F0502020204030204" pitchFamily="34" charset="0"/>
                                        </a:rPr>
                                        <m:t>2</m:t>
                                      </m:r>
                                    </m:sup>
                                  </m:sSup>
                                </m:num>
                                <m:den>
                                  <m:r>
                                    <a:rPr lang="en-US" sz="1800" b="0" i="1" smtClean="0">
                                      <a:latin typeface="Cambria Math" panose="02040503050406030204" pitchFamily="18" charset="0"/>
                                      <a:cs typeface="Calibri" panose="020F0502020204030204" pitchFamily="34" charset="0"/>
                                    </a:rPr>
                                    <m:t>120</m:t>
                                  </m:r>
                                </m:den>
                              </m:f>
                              <m:r>
                                <a:rPr lang="en-US" sz="1800" b="0" i="1" smtClean="0">
                                  <a:latin typeface="Cambria Math" panose="02040503050406030204" pitchFamily="18" charset="0"/>
                                  <a:cs typeface="Calibri" panose="020F0502020204030204" pitchFamily="34" charset="0"/>
                                </a:rPr>
                                <m:t>+</m:t>
                              </m:r>
                              <m:f>
                                <m:fPr>
                                  <m:ctrlPr>
                                    <a:rPr lang="en-US" sz="1800" b="0" i="1" smtClean="0">
                                      <a:latin typeface="Cambria Math"/>
                                      <a:cs typeface="Calibri" panose="020F0502020204030204" pitchFamily="34" charset="0"/>
                                    </a:rPr>
                                  </m:ctrlPr>
                                </m:fPr>
                                <m:num>
                                  <m:sSup>
                                    <m:sSupPr>
                                      <m:ctrlPr>
                                        <a:rPr lang="en-US" sz="1800" b="0" i="1" smtClean="0">
                                          <a:latin typeface="Cambria Math"/>
                                          <a:cs typeface="Calibri" panose="020F0502020204030204" pitchFamily="34" charset="0"/>
                                        </a:rPr>
                                      </m:ctrlPr>
                                    </m:sSupPr>
                                    <m:e>
                                      <m:r>
                                        <a:rPr lang="en-US" sz="1800" b="0" i="1" smtClean="0">
                                          <a:latin typeface="Cambria Math" panose="02040503050406030204" pitchFamily="18" charset="0"/>
                                          <a:cs typeface="Calibri" panose="020F0502020204030204" pitchFamily="34" charset="0"/>
                                        </a:rPr>
                                        <m:t>4600</m:t>
                                      </m:r>
                                    </m:e>
                                    <m:sup>
                                      <m:r>
                                        <a:rPr lang="en-US" sz="1800" b="0" i="1" smtClean="0">
                                          <a:latin typeface="Cambria Math" panose="02040503050406030204" pitchFamily="18" charset="0"/>
                                          <a:cs typeface="Calibri" panose="020F0502020204030204" pitchFamily="34" charset="0"/>
                                        </a:rPr>
                                        <m:t>2</m:t>
                                      </m:r>
                                    </m:sup>
                                  </m:sSup>
                                </m:num>
                                <m:den>
                                  <m:r>
                                    <a:rPr lang="en-US" sz="1800" b="0" i="1" smtClean="0">
                                      <a:latin typeface="Cambria Math" panose="02040503050406030204" pitchFamily="18" charset="0"/>
                                      <a:cs typeface="Calibri" panose="020F0502020204030204" pitchFamily="34" charset="0"/>
                                    </a:rPr>
                                    <m:t>45</m:t>
                                  </m:r>
                                </m:den>
                              </m:f>
                            </m:e>
                          </m:rad>
                        </m:den>
                      </m:f>
                      <m:r>
                        <a:rPr lang="en-US" sz="1800" b="0" i="1" smtClean="0">
                          <a:latin typeface="Cambria Math" panose="02040503050406030204" pitchFamily="18" charset="0"/>
                          <a:cs typeface="Calibri" panose="020F0502020204030204" pitchFamily="34" charset="0"/>
                        </a:rPr>
                        <m:t>=3.737</m:t>
                      </m:r>
                    </m:oMath>
                  </m:oMathPara>
                </a14:m>
                <a:endParaRPr lang="en-IN" sz="1800" dirty="0">
                  <a:latin typeface="Calibri" panose="020F0502020204030204" pitchFamily="34" charset="0"/>
                  <a:cs typeface="Calibri" panose="020F0502020204030204" pitchFamily="34" charset="0"/>
                </a:endParaRPr>
              </a:p>
              <a:p>
                <a:endParaRPr lang="pl-PL" sz="1100" dirty="0">
                  <a:latin typeface="Calibri" panose="020F0502020204030204" pitchFamily="34" charset="0"/>
                  <a:cs typeface="Calibri" panose="020F0502020204030204" pitchFamily="34" charset="0"/>
                </a:endParaRPr>
              </a:p>
              <a:p>
                <a:r>
                  <a:rPr lang="en-IN" sz="1800" b="1" dirty="0">
                    <a:latin typeface="Calibri" panose="020F0502020204030204" pitchFamily="34" charset="0"/>
                    <a:cs typeface="Calibri" panose="020F0502020204030204" pitchFamily="34" charset="0"/>
                  </a:rPr>
                  <a:t>Step 6: </a:t>
                </a:r>
                <a:r>
                  <a:rPr lang="en-IN" sz="1800" dirty="0">
                    <a:latin typeface="Calibri" panose="020F0502020204030204" pitchFamily="34" charset="0"/>
                    <a:cs typeface="Calibri" panose="020F0502020204030204" pitchFamily="34" charset="0"/>
                  </a:rPr>
                  <a:t>State the statistical decision and the managerial conclusion.</a:t>
                </a:r>
              </a:p>
              <a:p>
                <a:endParaRPr lang="en-IN" sz="1050" dirty="0">
                  <a:latin typeface="Calibri" panose="020F0502020204030204" pitchFamily="34" charset="0"/>
                  <a:cs typeface="Calibri" panose="020F0502020204030204" pitchFamily="34" charset="0"/>
                </a:endParaRPr>
              </a:p>
              <a:p>
                <a:pPr marL="285750" indent="-285750">
                  <a:spcAft>
                    <a:spcPts val="600"/>
                  </a:spcAft>
                  <a:buFont typeface="Arial" panose="020B0604020202020204" pitchFamily="34" charset="0"/>
                  <a:buChar char="•"/>
                </a:pPr>
                <a:r>
                  <a:rPr lang="en-IN" sz="1800" dirty="0">
                    <a:latin typeface="Calibri" panose="020F0502020204030204" pitchFamily="34" charset="0"/>
                    <a:cs typeface="Calibri" panose="020F0502020204030204" pitchFamily="34" charset="0"/>
                  </a:rPr>
                  <a:t>Z is in the region of rejection because Z &gt;</a:t>
                </a:r>
                <a:r>
                  <a:rPr lang="en-IN" sz="1800" baseline="-18000" dirty="0">
                    <a:latin typeface="Calibri" panose="020F0502020204030204" pitchFamily="34" charset="0"/>
                    <a:cs typeface="Calibri" panose="020F0502020204030204" pitchFamily="34" charset="0"/>
                  </a:rPr>
                  <a:t> </a:t>
                </a:r>
                <a:r>
                  <a:rPr lang="en-IN" sz="1800" dirty="0">
                    <a:latin typeface="Calibri" panose="020F0502020204030204" pitchFamily="34" charset="0"/>
                    <a:cs typeface="Calibri" panose="020F0502020204030204" pitchFamily="34" charset="0"/>
                  </a:rPr>
                  <a:t>Z</a:t>
                </a:r>
                <a:r>
                  <a:rPr lang="en-IN" sz="1800" baseline="-18000" dirty="0">
                    <a:latin typeface="Calibri" panose="020F0502020204030204" pitchFamily="34" charset="0"/>
                    <a:cs typeface="Calibri" panose="020F0502020204030204" pitchFamily="34" charset="0"/>
                  </a:rPr>
                  <a:t>CRITICAL</a:t>
                </a:r>
                <a:r>
                  <a:rPr lang="en-IN" sz="1800" dirty="0">
                    <a:latin typeface="Calibri" panose="020F0502020204030204" pitchFamily="34" charset="0"/>
                    <a:cs typeface="Calibri" panose="020F0502020204030204" pitchFamily="34" charset="0"/>
                  </a:rPr>
                  <a:t> (= 1.64) where Z = 3.7374</a:t>
                </a:r>
              </a:p>
              <a:p>
                <a:pPr marL="285750" indent="-285750">
                  <a:spcAft>
                    <a:spcPts val="600"/>
                  </a:spcAft>
                  <a:buFont typeface="Arial" panose="020B0604020202020204" pitchFamily="34" charset="0"/>
                  <a:buChar char="•"/>
                </a:pPr>
                <a:r>
                  <a:rPr lang="en-IN" sz="1800" dirty="0">
                    <a:latin typeface="Calibri" panose="020F0502020204030204" pitchFamily="34" charset="0"/>
                    <a:cs typeface="Calibri" panose="020F0502020204030204" pitchFamily="34" charset="0"/>
                  </a:rPr>
                  <a:t>So, the statistical decision is to reject the null hypothesis. </a:t>
                </a:r>
              </a:p>
              <a:p>
                <a:pPr marL="285750" indent="-285750">
                  <a:spcAft>
                    <a:spcPts val="600"/>
                  </a:spcAft>
                  <a:buFont typeface="Arial" panose="020B0604020202020204" pitchFamily="34" charset="0"/>
                  <a:buChar char="•"/>
                </a:pPr>
                <a:r>
                  <a:rPr lang="en-IN" sz="1800" dirty="0">
                    <a:latin typeface="Calibri" panose="020F0502020204030204" pitchFamily="34" charset="0"/>
                    <a:cs typeface="Calibri" panose="020F0502020204030204" pitchFamily="34" charset="0"/>
                  </a:rPr>
                  <a:t>The managerial conclusion is that sufficient evidence exists to prove that difference in monthly salary is at least 5000 or more for Management trainees with MBA  from Premier Institutes than others.</a:t>
                </a:r>
                <a:endParaRPr lang="en-US" sz="1800" dirty="0">
                  <a:latin typeface="Calibri" panose="020F0502020204030204" pitchFamily="34" charset="0"/>
                  <a:cs typeface="Calibri" panose="020F0502020204030204" pitchFamily="34" charset="0"/>
                </a:endParaRPr>
              </a:p>
            </p:txBody>
          </p:sp>
        </mc:Choice>
        <mc:Fallback xmlns="">
          <p:sp>
            <p:nvSpPr>
              <p:cNvPr id="5" name="Rectangle 4">
                <a:extLst>
                  <a:ext uri="{FF2B5EF4-FFF2-40B4-BE49-F238E27FC236}">
                    <a16:creationId xmlns:a16="http://schemas.microsoft.com/office/drawing/2014/main" id="{45AC96AE-A53E-4982-B09D-D04108A243B0}"/>
                  </a:ext>
                </a:extLst>
              </p:cNvPr>
              <p:cNvSpPr>
                <a:spLocks noRot="1" noChangeAspect="1" noMove="1" noResize="1" noEditPoints="1" noAdjustHandles="1" noChangeArrowheads="1" noChangeShapeType="1" noTextEdit="1"/>
              </p:cNvSpPr>
              <p:nvPr/>
            </p:nvSpPr>
            <p:spPr>
              <a:xfrm>
                <a:off x="636713" y="1101401"/>
                <a:ext cx="8357603" cy="5367944"/>
              </a:xfrm>
              <a:prstGeom prst="rect">
                <a:avLst/>
              </a:prstGeom>
              <a:blipFill>
                <a:blip r:embed="rId2"/>
                <a:stretch>
                  <a:fillRect l="-584" t="-682" r="-656" b="-909"/>
                </a:stretch>
              </a:blipFill>
            </p:spPr>
            <p:txBody>
              <a:bodyPr/>
              <a:lstStyle/>
              <a:p>
                <a:r>
                  <a:rPr lang="en-IN">
                    <a:noFill/>
                  </a:rPr>
                  <a:t> </a:t>
                </a:r>
              </a:p>
            </p:txBody>
          </p:sp>
        </mc:Fallback>
      </mc:AlternateContent>
    </p:spTree>
    <p:extLst>
      <p:ext uri="{BB962C8B-B14F-4D97-AF65-F5344CB8AC3E}">
        <p14:creationId xmlns:p14="http://schemas.microsoft.com/office/powerpoint/2010/main" val="18372345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3AD852C1-48FD-4ECF-810D-D95E967D965C}"/>
              </a:ext>
            </a:extLst>
          </p:cNvPr>
          <p:cNvSpPr/>
          <p:nvPr/>
        </p:nvSpPr>
        <p:spPr>
          <a:xfrm>
            <a:off x="370230" y="188451"/>
            <a:ext cx="7902574" cy="584775"/>
          </a:xfrm>
          <a:prstGeom prst="rect">
            <a:avLst/>
          </a:prstGeom>
        </p:spPr>
        <p:txBody>
          <a:bodyPr wrap="square">
            <a:spAutoFit/>
          </a:bodyPr>
          <a:lstStyle/>
          <a:p>
            <a:r>
              <a:rPr lang="en-US" sz="3200" dirty="0">
                <a:latin typeface="Calibri" panose="020F0502020204030204" pitchFamily="34" charset="0"/>
                <a:cs typeface="Calibri" panose="020F0502020204030204" pitchFamily="34" charset="0"/>
              </a:rPr>
              <a:t>Two-Sample test - Z test for Mean (</a:t>
            </a:r>
            <a:r>
              <a:rPr lang="el-GR" sz="3200" dirty="0">
                <a:latin typeface="Calibri" panose="020F0502020204030204" pitchFamily="34" charset="0"/>
                <a:cs typeface="Calibri" panose="020F0502020204030204" pitchFamily="34" charset="0"/>
              </a:rPr>
              <a:t>σ</a:t>
            </a:r>
            <a:r>
              <a:rPr lang="en-IN" sz="3200" dirty="0">
                <a:latin typeface="Calibri" panose="020F0502020204030204" pitchFamily="34" charset="0"/>
                <a:cs typeface="Calibri" panose="020F0502020204030204" pitchFamily="34" charset="0"/>
              </a:rPr>
              <a:t> </a:t>
            </a:r>
            <a:r>
              <a:rPr lang="en-US" sz="3200" dirty="0">
                <a:latin typeface="Calibri" panose="020F0502020204030204" pitchFamily="34" charset="0"/>
                <a:cs typeface="Calibri" panose="020F0502020204030204" pitchFamily="34" charset="0"/>
              </a:rPr>
              <a:t>known)</a:t>
            </a:r>
          </a:p>
        </p:txBody>
      </p:sp>
      <p:sp>
        <p:nvSpPr>
          <p:cNvPr id="5" name="Rectangle 4">
            <a:extLst>
              <a:ext uri="{FF2B5EF4-FFF2-40B4-BE49-F238E27FC236}">
                <a16:creationId xmlns:a16="http://schemas.microsoft.com/office/drawing/2014/main" xmlns="" id="{45AC96AE-A53E-4982-B09D-D04108A243B0}"/>
              </a:ext>
            </a:extLst>
          </p:cNvPr>
          <p:cNvSpPr/>
          <p:nvPr/>
        </p:nvSpPr>
        <p:spPr>
          <a:xfrm>
            <a:off x="283437" y="882889"/>
            <a:ext cx="8577125" cy="5786199"/>
          </a:xfrm>
          <a:prstGeom prst="rect">
            <a:avLst/>
          </a:prstGeom>
        </p:spPr>
        <p:txBody>
          <a:bodyPr wrap="square">
            <a:spAutoFit/>
          </a:bodyPr>
          <a:lstStyle/>
          <a:p>
            <a:pPr algn="just">
              <a:spcAft>
                <a:spcPts val="1200"/>
              </a:spcAft>
            </a:pPr>
            <a:r>
              <a:rPr lang="en-IN" sz="2000" b="1" dirty="0">
                <a:latin typeface="Calibri" panose="020F0502020204030204" pitchFamily="34" charset="0"/>
                <a:cs typeface="Calibri" panose="020F0502020204030204" pitchFamily="34" charset="0"/>
              </a:rPr>
              <a:t>Step 4: </a:t>
            </a:r>
            <a:r>
              <a:rPr lang="en-IN" sz="2000" dirty="0">
                <a:latin typeface="Calibri" panose="020F0502020204030204" pitchFamily="34" charset="0"/>
                <a:cs typeface="Calibri" panose="020F0502020204030204" pitchFamily="34" charset="0"/>
              </a:rPr>
              <a:t>Determine the critical value that divides the rejection and non-region regions.</a:t>
            </a:r>
          </a:p>
          <a:p>
            <a:pPr algn="just">
              <a:spcAft>
                <a:spcPts val="1200"/>
              </a:spcAft>
            </a:pPr>
            <a:r>
              <a:rPr lang="en-IN" sz="2000" dirty="0">
                <a:latin typeface="Calibri" panose="020F0502020204030204" pitchFamily="34" charset="0"/>
                <a:cs typeface="Calibri" panose="020F0502020204030204" pitchFamily="34" charset="0"/>
              </a:rPr>
              <a:t>The alternative hypothesis has &gt;  sign and therefore has one </a:t>
            </a:r>
            <a:r>
              <a:rPr lang="en-IN" sz="2000" b="1" dirty="0">
                <a:latin typeface="Calibri" panose="020F0502020204030204" pitchFamily="34" charset="0"/>
                <a:cs typeface="Calibri" panose="020F0502020204030204" pitchFamily="34" charset="0"/>
              </a:rPr>
              <a:t>tail</a:t>
            </a:r>
            <a:r>
              <a:rPr lang="en-IN" sz="2000" dirty="0">
                <a:latin typeface="Calibri" panose="020F0502020204030204" pitchFamily="34" charset="0"/>
                <a:cs typeface="Calibri" panose="020F0502020204030204" pitchFamily="34" charset="0"/>
              </a:rPr>
              <a:t>. The area of rejection of the Z distribution’s right (upper) tail is 0.05. The Z critical value is 1.64 at 5 % level of significance.</a:t>
            </a:r>
          </a:p>
          <a:p>
            <a:pPr>
              <a:spcAft>
                <a:spcPts val="1200"/>
              </a:spcAft>
            </a:pPr>
            <a:r>
              <a:rPr lang="en-IN" sz="2000" b="1" dirty="0">
                <a:latin typeface="Calibri" panose="020F0502020204030204" pitchFamily="34" charset="0"/>
                <a:cs typeface="Calibri" panose="020F0502020204030204" pitchFamily="34" charset="0"/>
              </a:rPr>
              <a:t>P Value approach</a:t>
            </a:r>
          </a:p>
          <a:p>
            <a:pPr>
              <a:spcAft>
                <a:spcPts val="1200"/>
              </a:spcAft>
            </a:pPr>
            <a:r>
              <a:rPr lang="en-IN" sz="2000" b="1" dirty="0">
                <a:latin typeface="Calibri" panose="020F0502020204030204" pitchFamily="34" charset="0"/>
                <a:cs typeface="Calibri" panose="020F0502020204030204" pitchFamily="34" charset="0"/>
              </a:rPr>
              <a:t>Step 5: </a:t>
            </a:r>
            <a:r>
              <a:rPr lang="en-IN" sz="2000" dirty="0">
                <a:latin typeface="Calibri" panose="020F0502020204030204" pitchFamily="34" charset="0"/>
                <a:cs typeface="Calibri" panose="020F0502020204030204" pitchFamily="34" charset="0"/>
              </a:rPr>
              <a:t>Collect the data, organize the results and compute the value of the test statistic.</a:t>
            </a:r>
          </a:p>
          <a:p>
            <a:pPr marL="354013">
              <a:spcAft>
                <a:spcPts val="1200"/>
              </a:spcAft>
            </a:pPr>
            <a:r>
              <a:rPr lang="pl-PL" sz="2000" dirty="0">
                <a:latin typeface="Calibri" panose="020F0502020204030204" pitchFamily="34" charset="0"/>
                <a:cs typeface="Calibri" panose="020F0502020204030204" pitchFamily="34" charset="0"/>
              </a:rPr>
              <a:t> </a:t>
            </a:r>
            <a:r>
              <a:rPr lang="en-IN" sz="2000" dirty="0">
                <a:latin typeface="Calibri" panose="020F0502020204030204" pitchFamily="34" charset="0"/>
                <a:cs typeface="Calibri" panose="020F0502020204030204" pitchFamily="34" charset="0"/>
              </a:rPr>
              <a:t>P-value = 9.296022e-05</a:t>
            </a:r>
          </a:p>
          <a:p>
            <a:pPr>
              <a:spcAft>
                <a:spcPts val="1200"/>
              </a:spcAft>
            </a:pPr>
            <a:r>
              <a:rPr lang="en-IN" sz="2000" b="1" dirty="0">
                <a:latin typeface="Calibri" panose="020F0502020204030204" pitchFamily="34" charset="0"/>
                <a:cs typeface="Calibri" panose="020F0502020204030204" pitchFamily="34" charset="0"/>
              </a:rPr>
              <a:t>Step 6: </a:t>
            </a:r>
            <a:r>
              <a:rPr lang="en-IN" sz="2000" dirty="0">
                <a:latin typeface="Calibri" panose="020F0502020204030204" pitchFamily="34" charset="0"/>
                <a:cs typeface="Calibri" panose="020F0502020204030204" pitchFamily="34" charset="0"/>
              </a:rPr>
              <a:t>State the statistical decision and the managerial conclusion.</a:t>
            </a:r>
          </a:p>
          <a:p>
            <a:pPr marL="452438" indent="-276225">
              <a:spcAft>
                <a:spcPts val="1200"/>
              </a:spcAft>
              <a:buFont typeface="Arial" panose="020B0604020202020204" pitchFamily="34" charset="0"/>
              <a:buChar char="•"/>
            </a:pPr>
            <a:r>
              <a:rPr lang="en-IN" sz="2000" dirty="0">
                <a:latin typeface="Calibri" panose="020F0502020204030204" pitchFamily="34" charset="0"/>
                <a:cs typeface="Calibri" panose="020F0502020204030204" pitchFamily="34" charset="0"/>
              </a:rPr>
              <a:t>Since P-value (= 9.296022e-05) &lt; 0.05 (our level of significance), we reject null hypothesis.</a:t>
            </a:r>
          </a:p>
          <a:p>
            <a:pPr marL="452438" indent="-276225">
              <a:spcAft>
                <a:spcPts val="1200"/>
              </a:spcAft>
              <a:buFont typeface="Arial" panose="020B0604020202020204" pitchFamily="34" charset="0"/>
              <a:buChar char="•"/>
            </a:pPr>
            <a:r>
              <a:rPr lang="en-IN" sz="2000" dirty="0">
                <a:latin typeface="Calibri" panose="020F0502020204030204" pitchFamily="34" charset="0"/>
                <a:cs typeface="Calibri" panose="020F0502020204030204" pitchFamily="34" charset="0"/>
              </a:rPr>
              <a:t>The managerial conclusion is that sufficient evidence exists to prove that difference in monthly salary is at least 5000 or more for Management trainees with MBA  from Premier Institutes than others.</a:t>
            </a:r>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901609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633413" y="1185863"/>
            <a:ext cx="8510587" cy="5402262"/>
          </a:xfrm>
          <a:prstGeom prst="rect">
            <a:avLst/>
          </a:prstGeom>
        </p:spPr>
        <p:txBody>
          <a:bodyPr/>
          <a:lstStyle/>
          <a:p>
            <a:pPr marL="176213" indent="-176213">
              <a:spcAft>
                <a:spcPts val="1200"/>
              </a:spcAft>
              <a:buFont typeface="Arial" panose="020B0604020202020204" pitchFamily="34" charset="0"/>
              <a:buChar char="•"/>
            </a:pPr>
            <a:r>
              <a:rPr lang="en-US" sz="2000" dirty="0">
                <a:latin typeface="Calibri" panose="020F0502020204030204" pitchFamily="34" charset="0"/>
                <a:cs typeface="Calibri" panose="020F0502020204030204" pitchFamily="34" charset="0"/>
              </a:rPr>
              <a:t>Compare a population parameter such as mean before and after intervention.</a:t>
            </a:r>
          </a:p>
          <a:p>
            <a:pPr marL="176213" indent="-176213" algn="just">
              <a:spcAft>
                <a:spcPts val="1200"/>
              </a:spcAft>
              <a:buFont typeface="Arial" panose="020B0604020202020204" pitchFamily="34" charset="0"/>
              <a:buChar char="•"/>
            </a:pPr>
            <a:r>
              <a:rPr lang="en-IN" sz="2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n a paired t test, the data related to a parameter is captured twice, once before the intervention and once after the intervention. (Example: Amount of alcohol consumed by people before and after marriage break-up)</a:t>
            </a:r>
          </a:p>
          <a:p>
            <a:pPr>
              <a:spcAft>
                <a:spcPts val="1200"/>
              </a:spcAft>
              <a:buNone/>
            </a:pPr>
            <a:r>
              <a:rPr lang="en-US" sz="2000" i="1" dirty="0">
                <a:latin typeface="Calibri" panose="020F0502020204030204" pitchFamily="34" charset="0"/>
                <a:cs typeface="Calibri" panose="020F0502020204030204" pitchFamily="34" charset="0"/>
              </a:rPr>
              <a:t>Assumptions:</a:t>
            </a:r>
          </a:p>
          <a:p>
            <a:pPr>
              <a:spcAft>
                <a:spcPts val="1200"/>
              </a:spcAft>
              <a:tabLst>
                <a:tab pos="714375" algn="l"/>
              </a:tabLst>
            </a:pPr>
            <a:r>
              <a:rPr lang="en-US" sz="2000" dirty="0">
                <a:latin typeface="Calibri" panose="020F0502020204030204" pitchFamily="34" charset="0"/>
                <a:cs typeface="Calibri" panose="020F0502020204030204" pitchFamily="34" charset="0"/>
              </a:rPr>
              <a:t>The differences between the estimated parameter before and after intervention follow a normal distribution.</a:t>
            </a:r>
          </a:p>
          <a:p>
            <a:pPr marL="354013" indent="-354013">
              <a:spcAft>
                <a:spcPts val="1200"/>
              </a:spcAft>
              <a:buFont typeface="Arial" panose="020B0604020202020204" pitchFamily="34" charset="0"/>
              <a:buChar char="•"/>
            </a:pPr>
            <a:r>
              <a:rPr lang="en-US" sz="2000" dirty="0">
                <a:latin typeface="Calibri" panose="020F0502020204030204" pitchFamily="34" charset="0"/>
                <a:cs typeface="Calibri" panose="020F0502020204030204" pitchFamily="34" charset="0"/>
              </a:rPr>
              <a:t>Test statistic, t = (D - µ</a:t>
            </a:r>
            <a:r>
              <a:rPr lang="en-US" sz="2000" baseline="-14000" dirty="0">
                <a:latin typeface="Calibri" panose="020F0502020204030204" pitchFamily="34" charset="0"/>
                <a:cs typeface="Calibri" panose="020F0502020204030204" pitchFamily="34" charset="0"/>
              </a:rPr>
              <a:t>D</a:t>
            </a:r>
            <a:r>
              <a:rPr lang="en-US" sz="2000" dirty="0">
                <a:latin typeface="Calibri" panose="020F0502020204030204" pitchFamily="34" charset="0"/>
                <a:cs typeface="Calibri" panose="020F0502020204030204" pitchFamily="34" charset="0"/>
              </a:rPr>
              <a:t>)</a:t>
            </a:r>
            <a:r>
              <a:rPr lang="en-US" sz="2000" baseline="-14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 (S</a:t>
            </a:r>
            <a:r>
              <a:rPr lang="en-US" sz="2000" baseline="-12000" dirty="0">
                <a:latin typeface="Calibri" panose="020F0502020204030204" pitchFamily="34" charset="0"/>
                <a:cs typeface="Calibri" panose="020F0502020204030204" pitchFamily="34" charset="0"/>
              </a:rPr>
              <a:t>D</a:t>
            </a:r>
            <a:r>
              <a:rPr lang="en-US" sz="2000" dirty="0">
                <a:latin typeface="Calibri" panose="020F0502020204030204" pitchFamily="34" charset="0"/>
                <a:cs typeface="Calibri" panose="020F0502020204030204" pitchFamily="34" charset="0"/>
              </a:rPr>
              <a:t> / √(n)) follows a t distribution with n -1 degrees of freedom.</a:t>
            </a:r>
          </a:p>
          <a:p>
            <a:pPr marL="354013" indent="-354013">
              <a:spcAft>
                <a:spcPts val="1200"/>
              </a:spcAft>
              <a:buFont typeface="Arial" panose="020B0604020202020204" pitchFamily="34" charset="0"/>
              <a:buChar char="•"/>
            </a:pPr>
            <a:r>
              <a:rPr lang="en-US" sz="2000" dirty="0">
                <a:latin typeface="Calibri" panose="020F0502020204030204" pitchFamily="34" charset="0"/>
                <a:cs typeface="Calibri" panose="020F0502020204030204" pitchFamily="34" charset="0"/>
              </a:rPr>
              <a:t>Here D is the mean difference in the estimated parameter values before and after the treatment</a:t>
            </a:r>
          </a:p>
          <a:p>
            <a:pPr marL="354013" indent="-354013">
              <a:spcAft>
                <a:spcPts val="1200"/>
              </a:spcAft>
              <a:buFont typeface="Arial" panose="020B0604020202020204" pitchFamily="34" charset="0"/>
              <a:buChar char="•"/>
            </a:pPr>
            <a:r>
              <a:rPr lang="en-US" sz="2000" dirty="0">
                <a:latin typeface="Calibri" panose="020F0502020204030204" pitchFamily="34" charset="0"/>
                <a:cs typeface="Calibri" panose="020F0502020204030204" pitchFamily="34" charset="0"/>
              </a:rPr>
              <a:t>µ</a:t>
            </a:r>
            <a:r>
              <a:rPr lang="en-US" sz="2000" baseline="-14000" dirty="0">
                <a:latin typeface="Calibri" panose="020F0502020204030204" pitchFamily="34" charset="0"/>
                <a:cs typeface="Calibri" panose="020F0502020204030204" pitchFamily="34" charset="0"/>
              </a:rPr>
              <a:t>D</a:t>
            </a:r>
            <a:r>
              <a:rPr lang="en-US" sz="2000" dirty="0">
                <a:latin typeface="Calibri" panose="020F0502020204030204" pitchFamily="34" charset="0"/>
                <a:cs typeface="Calibri" panose="020F0502020204030204" pitchFamily="34" charset="0"/>
              </a:rPr>
              <a:t>  is the hypothesized mean difference and S</a:t>
            </a:r>
            <a:r>
              <a:rPr lang="en-US" sz="2000" baseline="-12000" dirty="0">
                <a:latin typeface="Calibri" panose="020F0502020204030204" pitchFamily="34" charset="0"/>
                <a:cs typeface="Calibri" panose="020F0502020204030204" pitchFamily="34" charset="0"/>
              </a:rPr>
              <a:t>D </a:t>
            </a:r>
            <a:r>
              <a:rPr lang="en-US" sz="2000" dirty="0">
                <a:latin typeface="Calibri" panose="020F0502020204030204" pitchFamily="34" charset="0"/>
                <a:cs typeface="Calibri" panose="020F0502020204030204" pitchFamily="34" charset="0"/>
              </a:rPr>
              <a:t>is the corresponding standard deviation. </a:t>
            </a:r>
          </a:p>
          <a:p>
            <a:pPr>
              <a:spcAft>
                <a:spcPts val="1200"/>
              </a:spcAft>
            </a:pPr>
            <a:endParaRPr lang="en-US" sz="2000" dirty="0">
              <a:latin typeface="Calibri" panose="020F0502020204030204" pitchFamily="34" charset="0"/>
              <a:cs typeface="Calibri" panose="020F0502020204030204" pitchFamily="34" charset="0"/>
            </a:endParaRPr>
          </a:p>
        </p:txBody>
      </p:sp>
      <p:sp>
        <p:nvSpPr>
          <p:cNvPr id="4" name="TextBox 3"/>
          <p:cNvSpPr txBox="1"/>
          <p:nvPr/>
        </p:nvSpPr>
        <p:spPr>
          <a:xfrm>
            <a:off x="457200" y="376518"/>
            <a:ext cx="8087032" cy="584775"/>
          </a:xfrm>
          <a:prstGeom prst="rect">
            <a:avLst/>
          </a:prstGeom>
          <a:noFill/>
        </p:spPr>
        <p:txBody>
          <a:bodyPr wrap="square" rtlCol="0">
            <a:spAutoFit/>
          </a:bodyPr>
          <a:lstStyle/>
          <a:p>
            <a:r>
              <a:rPr lang="en-US" sz="3200" dirty="0"/>
              <a:t>Matched/Paired Sample Hypothesis Test</a:t>
            </a:r>
          </a:p>
        </p:txBody>
      </p:sp>
    </p:spTree>
    <p:extLst>
      <p:ext uri="{BB962C8B-B14F-4D97-AF65-F5344CB8AC3E}">
        <p14:creationId xmlns:p14="http://schemas.microsoft.com/office/powerpoint/2010/main" val="11109014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165225"/>
            <a:ext cx="8229600" cy="4449763"/>
          </a:xfrm>
          <a:prstGeom prst="rect">
            <a:avLst/>
          </a:prstGeom>
        </p:spPr>
        <p:txBody>
          <a:bodyPr/>
          <a:lstStyle/>
          <a:p>
            <a:pPr marL="101600" indent="0" algn="just">
              <a:spcAft>
                <a:spcPts val="1200"/>
              </a:spcAft>
              <a:buNone/>
            </a:pPr>
            <a:r>
              <a:rPr lang="en-US" sz="2000" dirty="0">
                <a:latin typeface="Calibri" panose="020F0502020204030204" pitchFamily="34" charset="0"/>
                <a:cs typeface="Calibri" panose="020F0502020204030204" pitchFamily="34" charset="0"/>
              </a:rPr>
              <a:t>A researcher believes that Cholesterol level of participants of  a meditation program will be lesser after completing the program than before attending the program. Check the claim at 5% level of significance.</a:t>
            </a:r>
            <a:endParaRPr lang="en-US" sz="1050" dirty="0">
              <a:latin typeface="Calibri" panose="020F0502020204030204" pitchFamily="34" charset="0"/>
              <a:cs typeface="Calibri" panose="020F0502020204030204" pitchFamily="34" charset="0"/>
            </a:endParaRPr>
          </a:p>
          <a:p>
            <a:pPr marL="101600" indent="0">
              <a:spcAft>
                <a:spcPts val="1200"/>
              </a:spcAft>
              <a:buNone/>
            </a:pPr>
            <a:r>
              <a:rPr lang="en-IN" sz="2000" dirty="0">
                <a:latin typeface="Calibri" panose="020F0502020204030204" pitchFamily="34" charset="0"/>
                <a:cs typeface="Calibri" panose="020F0502020204030204" pitchFamily="34" charset="0"/>
              </a:rPr>
              <a:t>Sample size = 50, D = 14 </a:t>
            </a:r>
            <a:r>
              <a:rPr lang="en-US" sz="2000" dirty="0">
                <a:latin typeface="Calibri" panose="020F0502020204030204" pitchFamily="34" charset="0"/>
                <a:cs typeface="Calibri" panose="020F0502020204030204" pitchFamily="34" charset="0"/>
              </a:rPr>
              <a:t>S</a:t>
            </a:r>
            <a:r>
              <a:rPr lang="en-US" sz="2000" baseline="-12000" dirty="0">
                <a:latin typeface="Calibri" panose="020F0502020204030204" pitchFamily="34" charset="0"/>
                <a:cs typeface="Calibri" panose="020F0502020204030204" pitchFamily="34" charset="0"/>
              </a:rPr>
              <a:t>D</a:t>
            </a:r>
            <a:r>
              <a:rPr lang="en-IN" sz="2000" dirty="0">
                <a:latin typeface="Calibri" panose="020F0502020204030204" pitchFamily="34" charset="0"/>
                <a:cs typeface="Calibri" panose="020F0502020204030204" pitchFamily="34" charset="0"/>
              </a:rPr>
              <a:t> = 8.5 </a:t>
            </a:r>
            <a:r>
              <a:rPr lang="en-US" sz="2000" dirty="0">
                <a:latin typeface="Calibri" panose="020F0502020204030204" pitchFamily="34" charset="0"/>
                <a:cs typeface="Calibri" panose="020F0502020204030204" pitchFamily="34" charset="0"/>
              </a:rPr>
              <a:t>µ</a:t>
            </a:r>
            <a:r>
              <a:rPr lang="en-US" sz="2000" baseline="-14000" dirty="0">
                <a:latin typeface="Calibri" panose="020F0502020204030204" pitchFamily="34" charset="0"/>
                <a:cs typeface="Calibri" panose="020F0502020204030204" pitchFamily="34" charset="0"/>
              </a:rPr>
              <a:t>D </a:t>
            </a:r>
            <a:r>
              <a:rPr lang="en-US" sz="2000" dirty="0">
                <a:latin typeface="Calibri" panose="020F0502020204030204" pitchFamily="34" charset="0"/>
                <a:cs typeface="Calibri" panose="020F0502020204030204" pitchFamily="34" charset="0"/>
              </a:rPr>
              <a:t> = 10 mg/dL </a:t>
            </a:r>
            <a:endParaRPr lang="en-IN" sz="500" dirty="0">
              <a:latin typeface="Calibri" panose="020F0502020204030204" pitchFamily="34" charset="0"/>
              <a:cs typeface="Calibri" panose="020F0502020204030204" pitchFamily="34" charset="0"/>
            </a:endParaRPr>
          </a:p>
          <a:p>
            <a:pPr marL="101600" indent="0">
              <a:spcAft>
                <a:spcPts val="1200"/>
              </a:spcAft>
              <a:buNone/>
            </a:pPr>
            <a:r>
              <a:rPr lang="en-US" sz="2400" b="1" dirty="0">
                <a:latin typeface="Calibri" panose="020F0502020204030204" pitchFamily="34" charset="0"/>
                <a:cs typeface="Calibri" panose="020F0502020204030204" pitchFamily="34" charset="0"/>
              </a:rPr>
              <a:t>Solution</a:t>
            </a:r>
            <a:r>
              <a:rPr lang="en-US" sz="2400" dirty="0">
                <a:latin typeface="Calibri" panose="020F0502020204030204" pitchFamily="34" charset="0"/>
                <a:cs typeface="Calibri" panose="020F0502020204030204" pitchFamily="34" charset="0"/>
              </a:rPr>
              <a:t>:</a:t>
            </a:r>
            <a:endParaRPr lang="en-US" sz="1100" dirty="0">
              <a:latin typeface="Calibri" panose="020F0502020204030204" pitchFamily="34" charset="0"/>
              <a:cs typeface="Calibri" panose="020F0502020204030204" pitchFamily="34" charset="0"/>
            </a:endParaRPr>
          </a:p>
          <a:p>
            <a:pPr marL="101600" indent="0">
              <a:spcAft>
                <a:spcPts val="1200"/>
              </a:spcAft>
              <a:buNone/>
            </a:pPr>
            <a:r>
              <a:rPr lang="en-US" sz="2000" b="1" dirty="0">
                <a:latin typeface="Calibri" panose="020F0502020204030204" pitchFamily="34" charset="0"/>
                <a:cs typeface="Calibri" panose="020F0502020204030204" pitchFamily="34" charset="0"/>
              </a:rPr>
              <a:t>Step 1</a:t>
            </a:r>
            <a:r>
              <a:rPr lang="en-US" sz="2000" dirty="0">
                <a:latin typeface="Calibri" panose="020F0502020204030204" pitchFamily="34" charset="0"/>
                <a:cs typeface="Calibri" panose="020F0502020204030204" pitchFamily="34" charset="0"/>
              </a:rPr>
              <a:t>: State the null and alternative hypothesis</a:t>
            </a:r>
          </a:p>
          <a:p>
            <a:pPr marL="101600" indent="0">
              <a:buNone/>
            </a:pPr>
            <a:r>
              <a:rPr lang="en-US" sz="2000" dirty="0">
                <a:latin typeface="Calibri" panose="020F0502020204030204" pitchFamily="34" charset="0"/>
                <a:cs typeface="Calibri" panose="020F0502020204030204" pitchFamily="34" charset="0"/>
              </a:rPr>
              <a:t>H0:    µ</a:t>
            </a:r>
            <a:r>
              <a:rPr lang="en-US" sz="2000" baseline="-14000" dirty="0">
                <a:latin typeface="Calibri" panose="020F0502020204030204" pitchFamily="34" charset="0"/>
                <a:cs typeface="Calibri" panose="020F0502020204030204" pitchFamily="34" charset="0"/>
              </a:rPr>
              <a:t>D </a:t>
            </a:r>
            <a:r>
              <a:rPr lang="en-US" sz="2000" dirty="0">
                <a:latin typeface="Calibri" panose="020F0502020204030204" pitchFamily="34" charset="0"/>
                <a:cs typeface="Calibri" panose="020F0502020204030204" pitchFamily="34" charset="0"/>
              </a:rPr>
              <a:t>≤ 10</a:t>
            </a:r>
          </a:p>
          <a:p>
            <a:pPr marL="101600" indent="0">
              <a:spcAft>
                <a:spcPts val="1200"/>
              </a:spcAft>
              <a:buNone/>
            </a:pPr>
            <a:r>
              <a:rPr lang="en-US" sz="2000" dirty="0">
                <a:latin typeface="Calibri" panose="020F0502020204030204" pitchFamily="34" charset="0"/>
                <a:cs typeface="Calibri" panose="020F0502020204030204" pitchFamily="34" charset="0"/>
              </a:rPr>
              <a:t>HA:    µ</a:t>
            </a:r>
            <a:r>
              <a:rPr lang="en-US" sz="2000" baseline="-14000" dirty="0">
                <a:latin typeface="Calibri" panose="020F0502020204030204" pitchFamily="34" charset="0"/>
                <a:cs typeface="Calibri" panose="020F0502020204030204" pitchFamily="34" charset="0"/>
              </a:rPr>
              <a:t>D </a:t>
            </a:r>
            <a:r>
              <a:rPr lang="en-US" sz="2000" dirty="0">
                <a:latin typeface="Calibri" panose="020F0502020204030204" pitchFamily="34" charset="0"/>
                <a:cs typeface="Calibri" panose="020F0502020204030204" pitchFamily="34" charset="0"/>
              </a:rPr>
              <a:t>&gt; 10</a:t>
            </a:r>
          </a:p>
          <a:p>
            <a:pPr marL="101600" indent="0">
              <a:spcAft>
                <a:spcPts val="1200"/>
              </a:spcAft>
              <a:buNone/>
            </a:pPr>
            <a:r>
              <a:rPr lang="en-US" sz="2000" b="1" dirty="0">
                <a:latin typeface="Calibri" panose="020F0502020204030204" pitchFamily="34" charset="0"/>
                <a:cs typeface="Calibri" panose="020F0502020204030204" pitchFamily="34" charset="0"/>
              </a:rPr>
              <a:t>Step 2</a:t>
            </a:r>
            <a:r>
              <a:rPr lang="en-US" sz="2000" dirty="0">
                <a:latin typeface="Calibri" panose="020F0502020204030204" pitchFamily="34" charset="0"/>
                <a:cs typeface="Calibri" panose="020F0502020204030204" pitchFamily="34" charset="0"/>
              </a:rPr>
              <a:t>: Choose the level of significance, α to be 5% and sample size is 50</a:t>
            </a:r>
          </a:p>
          <a:p>
            <a:pPr marL="101600" indent="0">
              <a:spcAft>
                <a:spcPts val="1200"/>
              </a:spcAft>
              <a:buNone/>
            </a:pPr>
            <a:r>
              <a:rPr lang="en-US" sz="2000" b="1" dirty="0">
                <a:latin typeface="Calibri" panose="020F0502020204030204" pitchFamily="34" charset="0"/>
                <a:cs typeface="Calibri" panose="020F0502020204030204" pitchFamily="34" charset="0"/>
              </a:rPr>
              <a:t>Step 3</a:t>
            </a:r>
            <a:r>
              <a:rPr lang="en-US" sz="2000" dirty="0">
                <a:latin typeface="Calibri" panose="020F0502020204030204" pitchFamily="34" charset="0"/>
                <a:cs typeface="Calibri" panose="020F0502020204030204" pitchFamily="34" charset="0"/>
              </a:rPr>
              <a:t>: Choose the appropriate test statistic. Since σ is unknown, you use the t distribution and t as test statistic.</a:t>
            </a:r>
          </a:p>
          <a:p>
            <a:pPr marL="101600" indent="0">
              <a:spcAft>
                <a:spcPts val="1200"/>
              </a:spcAft>
              <a:buNone/>
            </a:pPr>
            <a:endParaRPr lang="en-US" sz="1800" dirty="0"/>
          </a:p>
        </p:txBody>
      </p:sp>
      <p:sp>
        <p:nvSpPr>
          <p:cNvPr id="4" name="TextBox 3"/>
          <p:cNvSpPr txBox="1"/>
          <p:nvPr/>
        </p:nvSpPr>
        <p:spPr>
          <a:xfrm>
            <a:off x="457200" y="384806"/>
            <a:ext cx="7167716" cy="584775"/>
          </a:xfrm>
          <a:prstGeom prst="rect">
            <a:avLst/>
          </a:prstGeom>
          <a:noFill/>
        </p:spPr>
        <p:txBody>
          <a:bodyPr wrap="square" rtlCol="0">
            <a:spAutoFit/>
          </a:bodyPr>
          <a:lstStyle/>
          <a:p>
            <a:r>
              <a:rPr lang="en-US" sz="3200" dirty="0">
                <a:latin typeface="Calibri" panose="020F0502020204030204" pitchFamily="34" charset="0"/>
                <a:cs typeface="Calibri" panose="020F0502020204030204" pitchFamily="34" charset="0"/>
              </a:rPr>
              <a:t>Example of Paired Sample t Test </a:t>
            </a:r>
          </a:p>
        </p:txBody>
      </p:sp>
    </p:spTree>
    <p:extLst>
      <p:ext uri="{BB962C8B-B14F-4D97-AF65-F5344CB8AC3E}">
        <p14:creationId xmlns:p14="http://schemas.microsoft.com/office/powerpoint/2010/main" val="40583681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a:xfrm>
                <a:off x="677863" y="1219200"/>
                <a:ext cx="8466137" cy="3746500"/>
              </a:xfrm>
              <a:prstGeom prst="rect">
                <a:avLst/>
              </a:prstGeom>
            </p:spPr>
            <p:txBody>
              <a:bodyPr/>
              <a:lstStyle/>
              <a:p>
                <a:pPr marL="101600" indent="0">
                  <a:spcAft>
                    <a:spcPts val="1200"/>
                  </a:spcAft>
                  <a:buNone/>
                </a:pPr>
                <a:r>
                  <a:rPr lang="en-US" sz="2000" b="1" dirty="0">
                    <a:latin typeface="Calibri" panose="020F0502020204030204" pitchFamily="34" charset="0"/>
                    <a:cs typeface="Calibri" panose="020F0502020204030204" pitchFamily="34" charset="0"/>
                  </a:rPr>
                  <a:t>Using P Value approach</a:t>
                </a:r>
                <a:endParaRPr lang="en-IN" sz="2000" b="1" dirty="0">
                  <a:latin typeface="Calibri" panose="020F0502020204030204" pitchFamily="34" charset="0"/>
                  <a:cs typeface="Calibri" panose="020F0502020204030204" pitchFamily="34" charset="0"/>
                </a:endParaRPr>
              </a:p>
              <a:p>
                <a:pPr marL="101600" indent="0">
                  <a:spcAft>
                    <a:spcPts val="1200"/>
                  </a:spcAft>
                  <a:buNone/>
                </a:pPr>
                <a:r>
                  <a:rPr lang="en-IN" sz="2000" b="1" dirty="0">
                    <a:latin typeface="Calibri" panose="020F0502020204030204" pitchFamily="34" charset="0"/>
                    <a:cs typeface="Calibri" panose="020F0502020204030204" pitchFamily="34" charset="0"/>
                  </a:rPr>
                  <a:t>Step 4</a:t>
                </a:r>
                <a:r>
                  <a:rPr lang="en-IN" sz="2000" dirty="0">
                    <a:latin typeface="Calibri" panose="020F0502020204030204" pitchFamily="34" charset="0"/>
                    <a:cs typeface="Calibri" panose="020F0502020204030204" pitchFamily="34" charset="0"/>
                  </a:rPr>
                  <a:t>: Determine the critical value that divides the rejection and non-rejection regions.</a:t>
                </a:r>
              </a:p>
              <a:p>
                <a:pPr marL="101600" indent="0">
                  <a:spcAft>
                    <a:spcPts val="1200"/>
                  </a:spcAft>
                  <a:buNone/>
                </a:pPr>
                <a:r>
                  <a:rPr lang="en-IN" sz="2000" dirty="0">
                    <a:latin typeface="Calibri" panose="020F0502020204030204" pitchFamily="34" charset="0"/>
                    <a:cs typeface="Calibri" panose="020F0502020204030204" pitchFamily="34" charset="0"/>
                  </a:rPr>
                  <a:t>n=50, D = 14 </a:t>
                </a:r>
                <a:r>
                  <a:rPr lang="en-US" sz="2000" dirty="0">
                    <a:latin typeface="Calibri" panose="020F0502020204030204" pitchFamily="34" charset="0"/>
                    <a:cs typeface="Calibri" panose="020F0502020204030204" pitchFamily="34" charset="0"/>
                  </a:rPr>
                  <a:t>S</a:t>
                </a:r>
                <a:r>
                  <a:rPr lang="en-US" sz="2000" baseline="-12000" dirty="0">
                    <a:latin typeface="Calibri" panose="020F0502020204030204" pitchFamily="34" charset="0"/>
                    <a:cs typeface="Calibri" panose="020F0502020204030204" pitchFamily="34" charset="0"/>
                  </a:rPr>
                  <a:t>D</a:t>
                </a:r>
                <a:r>
                  <a:rPr lang="en-IN" sz="2000" dirty="0">
                    <a:latin typeface="Calibri" panose="020F0502020204030204" pitchFamily="34" charset="0"/>
                    <a:cs typeface="Calibri" panose="020F0502020204030204" pitchFamily="34" charset="0"/>
                  </a:rPr>
                  <a:t> = 8.5 </a:t>
                </a:r>
                <a:r>
                  <a:rPr lang="en-US" sz="2000" dirty="0">
                    <a:latin typeface="Calibri" panose="020F0502020204030204" pitchFamily="34" charset="0"/>
                    <a:cs typeface="Calibri" panose="020F0502020204030204" pitchFamily="34" charset="0"/>
                  </a:rPr>
                  <a:t>µ</a:t>
                </a:r>
                <a:r>
                  <a:rPr lang="en-US" sz="2000" baseline="-14000" dirty="0">
                    <a:latin typeface="Calibri" panose="020F0502020204030204" pitchFamily="34" charset="0"/>
                    <a:cs typeface="Calibri" panose="020F0502020204030204" pitchFamily="34" charset="0"/>
                  </a:rPr>
                  <a:t>D </a:t>
                </a:r>
                <a:r>
                  <a:rPr lang="en-US" sz="2000" dirty="0">
                    <a:latin typeface="Calibri" panose="020F0502020204030204" pitchFamily="34" charset="0"/>
                    <a:cs typeface="Calibri" panose="020F0502020204030204" pitchFamily="34" charset="0"/>
                  </a:rPr>
                  <a:t> = 10 mg/dL</a:t>
                </a:r>
              </a:p>
              <a:p>
                <a:pPr marL="895350">
                  <a:spcAft>
                    <a:spcPts val="1200"/>
                  </a:spcAft>
                  <a:buNone/>
                </a:pPr>
                <a14:m>
                  <m:oMathPara xmlns:m="http://schemas.openxmlformats.org/officeDocument/2006/math">
                    <m:oMathParaPr>
                      <m:jc m:val="left"/>
                    </m:oMathParaPr>
                    <m:oMath xmlns:m="http://schemas.openxmlformats.org/officeDocument/2006/math">
                      <m:r>
                        <a:rPr lang="en-US" sz="2000" b="0" i="1" smtClean="0">
                          <a:latin typeface="Cambria Math" panose="02040503050406030204" pitchFamily="18" charset="0"/>
                          <a:cs typeface="Calibri" panose="020F0502020204030204" pitchFamily="34" charset="0"/>
                        </a:rPr>
                        <m:t>𝑡</m:t>
                      </m:r>
                      <m:r>
                        <a:rPr lang="en-US" sz="2000" b="0" i="1" smtClean="0">
                          <a:latin typeface="Cambria Math" panose="02040503050406030204" pitchFamily="18" charset="0"/>
                          <a:cs typeface="Calibri" panose="020F0502020204030204" pitchFamily="34" charset="0"/>
                        </a:rPr>
                        <m:t>=</m:t>
                      </m:r>
                      <m:f>
                        <m:fPr>
                          <m:ctrlPr>
                            <a:rPr lang="en-US" sz="2000" b="0" i="1" smtClean="0">
                              <a:latin typeface="Cambria Math"/>
                              <a:cs typeface="Calibri" panose="020F0502020204030204" pitchFamily="34" charset="0"/>
                            </a:rPr>
                          </m:ctrlPr>
                        </m:fPr>
                        <m:num>
                          <m:r>
                            <a:rPr lang="en-US" sz="2000" b="0" i="1" smtClean="0">
                              <a:latin typeface="Cambria Math" panose="02040503050406030204" pitchFamily="18" charset="0"/>
                              <a:cs typeface="Calibri" panose="020F0502020204030204" pitchFamily="34" charset="0"/>
                            </a:rPr>
                            <m:t>(</m:t>
                          </m:r>
                          <m:r>
                            <a:rPr lang="en-US" sz="2000" b="0" i="1" smtClean="0">
                              <a:latin typeface="Cambria Math" panose="02040503050406030204" pitchFamily="18" charset="0"/>
                              <a:cs typeface="Calibri" panose="020F0502020204030204" pitchFamily="34" charset="0"/>
                            </a:rPr>
                            <m:t>𝐷</m:t>
                          </m:r>
                          <m:r>
                            <a:rPr lang="en-US" sz="2000" b="0" i="1" smtClean="0">
                              <a:latin typeface="Cambria Math" panose="02040503050406030204" pitchFamily="18" charset="0"/>
                              <a:cs typeface="Calibri" panose="020F0502020204030204" pitchFamily="34" charset="0"/>
                            </a:rPr>
                            <m:t>−</m:t>
                          </m:r>
                          <m:sSub>
                            <m:sSubPr>
                              <m:ctrlPr>
                                <a:rPr lang="en-US" sz="2000" b="0" i="1" smtClean="0">
                                  <a:latin typeface="Cambria Math"/>
                                  <a:cs typeface="Calibri" panose="020F0502020204030204" pitchFamily="34" charset="0"/>
                                </a:rPr>
                              </m:ctrlPr>
                            </m:sSubPr>
                            <m:e>
                              <m:r>
                                <a:rPr lang="en-US" sz="2000" b="0" i="1" smtClean="0">
                                  <a:latin typeface="Cambria Math" panose="02040503050406030204" pitchFamily="18" charset="0"/>
                                  <a:ea typeface="Cambria Math" panose="02040503050406030204" pitchFamily="18" charset="0"/>
                                  <a:cs typeface="Calibri" panose="020F0502020204030204" pitchFamily="34" charset="0"/>
                                </a:rPr>
                                <m:t>𝜇</m:t>
                              </m:r>
                            </m:e>
                            <m:sub>
                              <m:r>
                                <a:rPr lang="en-US" sz="2000" b="0" i="1" smtClean="0">
                                  <a:latin typeface="Cambria Math" panose="02040503050406030204" pitchFamily="18" charset="0"/>
                                  <a:cs typeface="Calibri" panose="020F0502020204030204" pitchFamily="34" charset="0"/>
                                </a:rPr>
                                <m:t>𝐷</m:t>
                              </m:r>
                            </m:sub>
                          </m:sSub>
                          <m:r>
                            <a:rPr lang="en-US" sz="2000" b="0" i="1" smtClean="0">
                              <a:latin typeface="Cambria Math" panose="02040503050406030204" pitchFamily="18" charset="0"/>
                              <a:cs typeface="Calibri" panose="020F0502020204030204" pitchFamily="34" charset="0"/>
                            </a:rPr>
                            <m:t>) </m:t>
                          </m:r>
                        </m:num>
                        <m:den>
                          <m:d>
                            <m:dPr>
                              <m:ctrlPr>
                                <a:rPr lang="en-US" sz="2000" b="0" i="1" smtClean="0">
                                  <a:latin typeface="Cambria Math"/>
                                  <a:cs typeface="Calibri" panose="020F0502020204030204" pitchFamily="34" charset="0"/>
                                </a:rPr>
                              </m:ctrlPr>
                            </m:dPr>
                            <m:e>
                              <m:f>
                                <m:fPr>
                                  <m:type m:val="skw"/>
                                  <m:ctrlPr>
                                    <a:rPr lang="en-US" sz="2000" b="0" i="1" smtClean="0">
                                      <a:latin typeface="Cambria Math"/>
                                      <a:cs typeface="Calibri" panose="020F0502020204030204" pitchFamily="34" charset="0"/>
                                    </a:rPr>
                                  </m:ctrlPr>
                                </m:fPr>
                                <m:num>
                                  <m:sSub>
                                    <m:sSubPr>
                                      <m:ctrlPr>
                                        <a:rPr lang="en-US" sz="2000" b="0" i="1" smtClean="0">
                                          <a:latin typeface="Cambria Math"/>
                                          <a:cs typeface="Calibri" panose="020F0502020204030204" pitchFamily="34" charset="0"/>
                                        </a:rPr>
                                      </m:ctrlPr>
                                    </m:sSubPr>
                                    <m:e>
                                      <m:r>
                                        <a:rPr lang="en-US" sz="2000" b="0" i="1" smtClean="0">
                                          <a:latin typeface="Cambria Math" panose="02040503050406030204" pitchFamily="18" charset="0"/>
                                          <a:cs typeface="Calibri" panose="020F0502020204030204" pitchFamily="34" charset="0"/>
                                        </a:rPr>
                                        <m:t>𝑠</m:t>
                                      </m:r>
                                    </m:e>
                                    <m:sub>
                                      <m:r>
                                        <a:rPr lang="en-US" sz="2000" b="0" i="1" smtClean="0">
                                          <a:latin typeface="Cambria Math" panose="02040503050406030204" pitchFamily="18" charset="0"/>
                                          <a:cs typeface="Calibri" panose="020F0502020204030204" pitchFamily="34" charset="0"/>
                                        </a:rPr>
                                        <m:t>𝐷</m:t>
                                      </m:r>
                                    </m:sub>
                                  </m:sSub>
                                </m:num>
                                <m:den>
                                  <m:rad>
                                    <m:radPr>
                                      <m:degHide m:val="on"/>
                                      <m:ctrlPr>
                                        <a:rPr lang="en-US" sz="2000" b="0" i="1" smtClean="0">
                                          <a:latin typeface="Cambria Math"/>
                                          <a:cs typeface="Calibri" panose="020F0502020204030204" pitchFamily="34" charset="0"/>
                                        </a:rPr>
                                      </m:ctrlPr>
                                    </m:radPr>
                                    <m:deg/>
                                    <m:e>
                                      <m:r>
                                        <a:rPr lang="en-US" sz="2000" b="0" i="1" smtClean="0">
                                          <a:latin typeface="Cambria Math" panose="02040503050406030204" pitchFamily="18" charset="0"/>
                                          <a:cs typeface="Calibri" panose="020F0502020204030204" pitchFamily="34" charset="0"/>
                                        </a:rPr>
                                        <m:t>𝑛</m:t>
                                      </m:r>
                                    </m:e>
                                  </m:rad>
                                </m:den>
                              </m:f>
                            </m:e>
                          </m:d>
                        </m:den>
                      </m:f>
                      <m:r>
                        <a:rPr lang="en-US" sz="2000" b="0" i="1" smtClean="0">
                          <a:latin typeface="Cambria Math" panose="02040503050406030204" pitchFamily="18" charset="0"/>
                          <a:cs typeface="Calibri" panose="020F0502020204030204" pitchFamily="34" charset="0"/>
                        </a:rPr>
                        <m:t>=</m:t>
                      </m:r>
                      <m:f>
                        <m:fPr>
                          <m:ctrlPr>
                            <a:rPr lang="en-US" sz="2000" b="0" i="1" smtClean="0">
                              <a:latin typeface="Cambria Math"/>
                              <a:cs typeface="Calibri" panose="020F0502020204030204" pitchFamily="34" charset="0"/>
                            </a:rPr>
                          </m:ctrlPr>
                        </m:fPr>
                        <m:num>
                          <m:r>
                            <a:rPr lang="en-US" sz="2000" b="0" i="1" smtClean="0">
                              <a:latin typeface="Cambria Math" panose="02040503050406030204" pitchFamily="18" charset="0"/>
                              <a:cs typeface="Calibri" panose="020F0502020204030204" pitchFamily="34" charset="0"/>
                            </a:rPr>
                            <m:t>(14−10)</m:t>
                          </m:r>
                        </m:num>
                        <m:den>
                          <m:f>
                            <m:fPr>
                              <m:type m:val="skw"/>
                              <m:ctrlPr>
                                <a:rPr lang="en-US" sz="2000" b="0" i="1" smtClean="0">
                                  <a:latin typeface="Cambria Math"/>
                                  <a:cs typeface="Calibri" panose="020F0502020204030204" pitchFamily="34" charset="0"/>
                                </a:rPr>
                              </m:ctrlPr>
                            </m:fPr>
                            <m:num>
                              <m:r>
                                <a:rPr lang="en-US" sz="2000" b="0" i="1" smtClean="0">
                                  <a:latin typeface="Cambria Math" panose="02040503050406030204" pitchFamily="18" charset="0"/>
                                  <a:cs typeface="Calibri" panose="020F0502020204030204" pitchFamily="34" charset="0"/>
                                </a:rPr>
                                <m:t>8.5</m:t>
                              </m:r>
                            </m:num>
                            <m:den>
                              <m:rad>
                                <m:radPr>
                                  <m:degHide m:val="on"/>
                                  <m:ctrlPr>
                                    <a:rPr lang="en-US" sz="2000" b="0" i="1" smtClean="0">
                                      <a:latin typeface="Cambria Math"/>
                                      <a:cs typeface="Calibri" panose="020F0502020204030204" pitchFamily="34" charset="0"/>
                                    </a:rPr>
                                  </m:ctrlPr>
                                </m:radPr>
                                <m:deg/>
                                <m:e>
                                  <m:r>
                                    <a:rPr lang="en-US" sz="2000" b="0" i="1" smtClean="0">
                                      <a:latin typeface="Cambria Math" panose="02040503050406030204" pitchFamily="18" charset="0"/>
                                      <a:cs typeface="Calibri" panose="020F0502020204030204" pitchFamily="34" charset="0"/>
                                    </a:rPr>
                                    <m:t>50</m:t>
                                  </m:r>
                                </m:e>
                              </m:rad>
                            </m:den>
                          </m:f>
                        </m:den>
                      </m:f>
                      <m:r>
                        <a:rPr lang="en-US" sz="2000" b="0" i="1" smtClean="0">
                          <a:latin typeface="Cambria Math" panose="02040503050406030204" pitchFamily="18" charset="0"/>
                          <a:cs typeface="Calibri" panose="020F0502020204030204" pitchFamily="34" charset="0"/>
                        </a:rPr>
                        <m:t>=3.328</m:t>
                      </m:r>
                    </m:oMath>
                  </m:oMathPara>
                </a14:m>
                <a:endParaRPr lang="pt-BR" sz="2000" dirty="0">
                  <a:latin typeface="Calibri" panose="020F0502020204030204" pitchFamily="34" charset="0"/>
                  <a:cs typeface="Calibri" panose="020F0502020204030204" pitchFamily="34" charset="0"/>
                </a:endParaRPr>
              </a:p>
              <a:p>
                <a:pPr marL="101600" indent="0">
                  <a:spcAft>
                    <a:spcPts val="1200"/>
                  </a:spcAft>
                  <a:buNone/>
                </a:pPr>
                <a:r>
                  <a:rPr lang="pt-BR" sz="2000" dirty="0">
                    <a:latin typeface="Calibri" panose="020F0502020204030204" pitchFamily="34" charset="0"/>
                    <a:cs typeface="Calibri" panose="020F0502020204030204" pitchFamily="34" charset="0"/>
                  </a:rPr>
                  <a:t>Critical value for t when </a:t>
                </a:r>
                <a:r>
                  <a:rPr lang="el-GR" sz="2000" dirty="0">
                    <a:latin typeface="Calibri" panose="020F0502020204030204" pitchFamily="34" charset="0"/>
                    <a:cs typeface="Calibri" panose="020F0502020204030204" pitchFamily="34" charset="0"/>
                  </a:rPr>
                  <a:t>α</a:t>
                </a:r>
                <a:r>
                  <a:rPr lang="en-IN" sz="2000" dirty="0">
                    <a:latin typeface="Calibri" panose="020F0502020204030204" pitchFamily="34" charset="0"/>
                    <a:cs typeface="Calibri" panose="020F0502020204030204" pitchFamily="34" charset="0"/>
                  </a:rPr>
                  <a:t> = 0.05 and degrees of freedom = n – 1 = 49 is 1.677</a:t>
                </a:r>
                <a:endParaRPr lang="en-US" sz="2000" dirty="0">
                  <a:latin typeface="Calibri" panose="020F0502020204030204" pitchFamily="34" charset="0"/>
                  <a:cs typeface="Calibri" panose="020F0502020204030204" pitchFamily="34" charset="0"/>
                </a:endParaRPr>
              </a:p>
              <a:p>
                <a:pPr marL="895350">
                  <a:spcAft>
                    <a:spcPts val="1200"/>
                  </a:spcAft>
                  <a:buNone/>
                </a:pPr>
                <a:r>
                  <a:rPr lang="en-US" sz="2000" dirty="0">
                    <a:latin typeface="Calibri" panose="020F0502020204030204" pitchFamily="34" charset="0"/>
                    <a:cs typeface="Calibri" panose="020F0502020204030204" pitchFamily="34" charset="0"/>
                  </a:rPr>
                  <a:t>t </a:t>
                </a:r>
                <a:r>
                  <a:rPr lang="pt-BR" sz="2000" dirty="0">
                    <a:latin typeface="Calibri" panose="020F0502020204030204" pitchFamily="34" charset="0"/>
                    <a:cs typeface="Calibri" panose="020F0502020204030204" pitchFamily="34" charset="0"/>
                  </a:rPr>
                  <a:t>= 3.328</a:t>
                </a:r>
                <a:r>
                  <a:rPr lang="en-US" sz="2000" dirty="0">
                    <a:latin typeface="Calibri" panose="020F0502020204030204" pitchFamily="34" charset="0"/>
                    <a:cs typeface="Calibri" panose="020F0502020204030204" pitchFamily="34" charset="0"/>
                  </a:rPr>
                  <a:t> with p value is  .0008</a:t>
                </a:r>
              </a:p>
            </p:txBody>
          </p:sp>
        </mc:Choice>
        <mc:Fallback xmlns="">
          <p:sp>
            <p:nvSpPr>
              <p:cNvPr id="3" name="Content Placeholder 2"/>
              <p:cNvSpPr>
                <a:spLocks noGrp="1" noRot="1" noChangeAspect="1" noMove="1" noResize="1" noEditPoints="1" noAdjustHandles="1" noChangeArrowheads="1" noChangeShapeType="1" noTextEdit="1"/>
              </p:cNvSpPr>
              <p:nvPr>
                <p:ph idx="4294967295"/>
              </p:nvPr>
            </p:nvSpPr>
            <p:spPr>
              <a:xfrm>
                <a:off x="577644" y="1218955"/>
                <a:ext cx="8465573" cy="3746336"/>
              </a:xfrm>
              <a:prstGeom prst="rect">
                <a:avLst/>
              </a:prstGeom>
              <a:blipFill>
                <a:blip r:embed="rId2"/>
                <a:stretch>
                  <a:fillRect t="-976"/>
                </a:stretch>
              </a:blipFill>
            </p:spPr>
            <p:txBody>
              <a:bodyPr/>
              <a:lstStyle/>
              <a:p>
                <a:r>
                  <a:rPr lang="en-IN">
                    <a:noFill/>
                  </a:rPr>
                  <a:t> </a:t>
                </a:r>
              </a:p>
            </p:txBody>
          </p:sp>
        </mc:Fallback>
      </mc:AlternateContent>
      <p:sp>
        <p:nvSpPr>
          <p:cNvPr id="4" name="TextBox 3"/>
          <p:cNvSpPr txBox="1"/>
          <p:nvPr/>
        </p:nvSpPr>
        <p:spPr>
          <a:xfrm>
            <a:off x="577644" y="132735"/>
            <a:ext cx="3672800" cy="584775"/>
          </a:xfrm>
          <a:prstGeom prst="rect">
            <a:avLst/>
          </a:prstGeom>
          <a:noFill/>
        </p:spPr>
        <p:txBody>
          <a:bodyPr wrap="none" rtlCol="0">
            <a:spAutoFit/>
          </a:bodyPr>
          <a:lstStyle/>
          <a:p>
            <a:r>
              <a:rPr lang="en-US" sz="3200" dirty="0">
                <a:latin typeface="Calibri" panose="020F0502020204030204" pitchFamily="34" charset="0"/>
                <a:cs typeface="Calibri" panose="020F0502020204030204" pitchFamily="34" charset="0"/>
              </a:rPr>
              <a:t>Paired Sample t Test</a:t>
            </a:r>
          </a:p>
        </p:txBody>
      </p:sp>
    </p:spTree>
    <p:extLst>
      <p:ext uri="{BB962C8B-B14F-4D97-AF65-F5344CB8AC3E}">
        <p14:creationId xmlns:p14="http://schemas.microsoft.com/office/powerpoint/2010/main" val="36414610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362075"/>
            <a:ext cx="8229600" cy="3092450"/>
          </a:xfrm>
          <a:prstGeom prst="rect">
            <a:avLst/>
          </a:prstGeom>
        </p:spPr>
        <p:txBody>
          <a:bodyPr/>
          <a:lstStyle/>
          <a:p>
            <a:pPr>
              <a:lnSpc>
                <a:spcPct val="150000"/>
              </a:lnSpc>
            </a:pPr>
            <a:endParaRPr lang="en-US" dirty="0">
              <a:latin typeface="Calibri" panose="020F0502020204030204" pitchFamily="34" charset="0"/>
              <a:cs typeface="Calibri" panose="020F0502020204030204" pitchFamily="34" charset="0"/>
            </a:endParaRPr>
          </a:p>
          <a:p>
            <a:pPr>
              <a:spcAft>
                <a:spcPts val="1200"/>
              </a:spcAft>
              <a:buNone/>
            </a:pPr>
            <a:r>
              <a:rPr lang="en-US" sz="2000" b="1" dirty="0">
                <a:latin typeface="Calibri" panose="020F0502020204030204" pitchFamily="34" charset="0"/>
                <a:cs typeface="Calibri" panose="020F0502020204030204" pitchFamily="34" charset="0"/>
              </a:rPr>
              <a:t>Step 6</a:t>
            </a:r>
            <a:r>
              <a:rPr lang="en-US" sz="2000" dirty="0">
                <a:latin typeface="Calibri" panose="020F0502020204030204" pitchFamily="34" charset="0"/>
                <a:cs typeface="Calibri" panose="020F0502020204030204" pitchFamily="34" charset="0"/>
              </a:rPr>
              <a:t>: State the statistical decision and the managerial conclusion.</a:t>
            </a:r>
          </a:p>
          <a:p>
            <a:pPr marL="342900" indent="-342900">
              <a:spcAft>
                <a:spcPts val="1200"/>
              </a:spcAft>
              <a:buFont typeface="Arial" panose="020B0604020202020204" pitchFamily="34" charset="0"/>
              <a:buChar char="•"/>
            </a:pPr>
            <a:r>
              <a:rPr lang="en-US" sz="2000" dirty="0">
                <a:latin typeface="Calibri" panose="020F0502020204030204" pitchFamily="34" charset="0"/>
                <a:cs typeface="Calibri" panose="020F0502020204030204" pitchFamily="34" charset="0"/>
              </a:rPr>
              <a:t>t is in the region of rejection because p value (= 0.0008) &lt;  0.05</a:t>
            </a:r>
          </a:p>
          <a:p>
            <a:pPr marL="342900" indent="-342900">
              <a:spcAft>
                <a:spcPts val="1200"/>
              </a:spcAft>
              <a:buFont typeface="Arial" panose="020B0604020202020204" pitchFamily="34" charset="0"/>
              <a:buChar char="•"/>
            </a:pPr>
            <a:r>
              <a:rPr lang="en-US" sz="2000" dirty="0">
                <a:latin typeface="Calibri" panose="020F0502020204030204" pitchFamily="34" charset="0"/>
                <a:cs typeface="Calibri" panose="020F0502020204030204" pitchFamily="34" charset="0"/>
              </a:rPr>
              <a:t>So, the statistical decision is to reject the null hypothesis. </a:t>
            </a:r>
          </a:p>
          <a:p>
            <a:pPr marL="342900" indent="-342900">
              <a:spcAft>
                <a:spcPts val="1200"/>
              </a:spcAft>
              <a:buFont typeface="Arial" panose="020B0604020202020204" pitchFamily="34" charset="0"/>
              <a:buChar char="•"/>
            </a:pPr>
            <a:r>
              <a:rPr lang="en-US" sz="2000" dirty="0">
                <a:latin typeface="Calibri" panose="020F0502020204030204" pitchFamily="34" charset="0"/>
                <a:cs typeface="Calibri" panose="020F0502020204030204" pitchFamily="34" charset="0"/>
              </a:rPr>
              <a:t>The managerial decision is that sufficient evidence exists to prove that cholesterol level of participants of meditation program reduces at least by 10 mg/dL after attending the meditation program at 5% level of significance.</a:t>
            </a:r>
            <a:endParaRPr lang="en-US" sz="2000" dirty="0"/>
          </a:p>
          <a:p>
            <a:pPr>
              <a:lnSpc>
                <a:spcPct val="150000"/>
              </a:lnSpc>
            </a:pPr>
            <a:endParaRPr lang="en-US" dirty="0"/>
          </a:p>
        </p:txBody>
      </p:sp>
      <p:sp>
        <p:nvSpPr>
          <p:cNvPr id="4" name="Rectangle 3">
            <a:extLst>
              <a:ext uri="{FF2B5EF4-FFF2-40B4-BE49-F238E27FC236}">
                <a16:creationId xmlns:a16="http://schemas.microsoft.com/office/drawing/2014/main" xmlns="" id="{3AD852C1-48FD-4ECF-810D-D95E967D965C}"/>
              </a:ext>
            </a:extLst>
          </p:cNvPr>
          <p:cNvSpPr/>
          <p:nvPr/>
        </p:nvSpPr>
        <p:spPr>
          <a:xfrm>
            <a:off x="643942" y="677193"/>
            <a:ext cx="10846419" cy="584775"/>
          </a:xfrm>
          <a:prstGeom prst="rect">
            <a:avLst/>
          </a:prstGeom>
        </p:spPr>
        <p:txBody>
          <a:bodyPr wrap="square">
            <a:spAutoFit/>
          </a:bodyPr>
          <a:lstStyle/>
          <a:p>
            <a:r>
              <a:rPr lang="en-US" sz="3200" dirty="0">
                <a:latin typeface="Calibri" panose="020F0502020204030204" pitchFamily="34" charset="0"/>
                <a:cs typeface="Calibri" panose="020F0502020204030204" pitchFamily="34" charset="0"/>
              </a:rPr>
              <a:t>Paired Two-Sample t test</a:t>
            </a:r>
          </a:p>
        </p:txBody>
      </p:sp>
    </p:spTree>
    <p:extLst>
      <p:ext uri="{BB962C8B-B14F-4D97-AF65-F5344CB8AC3E}">
        <p14:creationId xmlns:p14="http://schemas.microsoft.com/office/powerpoint/2010/main" val="18686639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3C9DFB1-C188-445C-AF8E-1DECD0088DE3}" type="slidenum">
              <a:rPr lang="en-US" smtClean="0"/>
              <a:pPr/>
              <a:t>28</a:t>
            </a:fld>
            <a:endParaRPr lang="en-US" dirty="0"/>
          </a:p>
        </p:txBody>
      </p:sp>
      <p:sp>
        <p:nvSpPr>
          <p:cNvPr id="3" name="Title 1"/>
          <p:cNvSpPr txBox="1">
            <a:spLocks/>
          </p:cNvSpPr>
          <p:nvPr/>
        </p:nvSpPr>
        <p:spPr>
          <a:xfrm>
            <a:off x="235975" y="327625"/>
            <a:ext cx="8524568" cy="1019394"/>
          </a:xfrm>
          <a:prstGeom prst="rect">
            <a:avLst/>
          </a:prstGeom>
        </p:spPr>
        <p:txBody>
          <a:bodyPr>
            <a:noAutofit/>
          </a:bodyPr>
          <a:lstStyle/>
          <a:p>
            <a:pPr algn="ctr">
              <a:spcBef>
                <a:spcPct val="0"/>
              </a:spcBef>
              <a:defRPr/>
            </a:pPr>
            <a:r>
              <a:rPr lang="en-US" sz="3200" dirty="0">
                <a:latin typeface="Calibri" panose="020F0502020204030204" pitchFamily="34" charset="0"/>
                <a:ea typeface="+mj-ea"/>
                <a:cs typeface="Calibri" panose="020F0502020204030204" pitchFamily="34" charset="0"/>
              </a:rPr>
              <a:t>Testing for Mean Difference of Two Population</a:t>
            </a:r>
          </a:p>
          <a:p>
            <a:pPr algn="ctr">
              <a:spcBef>
                <a:spcPct val="0"/>
              </a:spcBef>
              <a:defRPr/>
            </a:pPr>
            <a:r>
              <a:rPr lang="en-US" sz="3200" dirty="0">
                <a:latin typeface="Calibri" panose="020F0502020204030204" pitchFamily="34" charset="0"/>
                <a:ea typeface="+mj-ea"/>
                <a:cs typeface="Calibri" panose="020F0502020204030204" pitchFamily="34" charset="0"/>
              </a:rPr>
              <a:t>Independent Samples – Small Sample Case</a:t>
            </a:r>
          </a:p>
        </p:txBody>
      </p:sp>
      <mc:AlternateContent xmlns:mc="http://schemas.openxmlformats.org/markup-compatibility/2006" xmlns:a14="http://schemas.microsoft.com/office/drawing/2010/main">
        <mc:Choice Requires="a14">
          <p:sp>
            <p:nvSpPr>
              <p:cNvPr id="11" name="TextBox 10"/>
              <p:cNvSpPr txBox="1"/>
              <p:nvPr/>
            </p:nvSpPr>
            <p:spPr>
              <a:xfrm>
                <a:off x="442453" y="1748765"/>
                <a:ext cx="7983792" cy="4245842"/>
              </a:xfrm>
              <a:prstGeom prst="rect">
                <a:avLst/>
              </a:prstGeom>
              <a:noFill/>
            </p:spPr>
            <p:txBody>
              <a:bodyPr wrap="square" rtlCol="0">
                <a:spAutoFit/>
              </a:bodyPr>
              <a:lstStyle/>
              <a:p>
                <a:pPr marL="342900" indent="-342900">
                  <a:spcAft>
                    <a:spcPts val="1200"/>
                  </a:spcAft>
                  <a:buFont typeface="Arial" panose="020B0604020202020204" pitchFamily="34" charset="0"/>
                  <a:buChar char="•"/>
                </a:pPr>
                <a:r>
                  <a:rPr lang="en-IN" sz="2400" dirty="0"/>
                  <a:t>Let</a:t>
                </a:r>
                <a14:m>
                  <m:oMath xmlns:m="http://schemas.openxmlformats.org/officeDocument/2006/math">
                    <m:sSub>
                      <m:sSubPr>
                        <m:ctrlPr>
                          <a:rPr lang="en-US" sz="2400" i="1">
                            <a:latin typeface="Cambria Math"/>
                          </a:rPr>
                        </m:ctrlPr>
                      </m:sSubPr>
                      <m:e>
                        <m:acc>
                          <m:accPr>
                            <m:chr m:val="̅"/>
                            <m:ctrlPr>
                              <a:rPr lang="en-US" sz="2400" i="1">
                                <a:latin typeface="Cambria Math"/>
                              </a:rPr>
                            </m:ctrlPr>
                          </m:accPr>
                          <m:e>
                            <m:r>
                              <a:rPr lang="en-US" sz="2400" i="1">
                                <a:latin typeface="Cambria Math" panose="02040503050406030204" pitchFamily="18" charset="0"/>
                              </a:rPr>
                              <m:t> </m:t>
                            </m:r>
                            <m:r>
                              <a:rPr lang="en-IN" sz="2400" i="1">
                                <a:latin typeface="Cambria Math" panose="02040503050406030204" pitchFamily="18" charset="0"/>
                              </a:rPr>
                              <m:t>𝑥</m:t>
                            </m:r>
                          </m:e>
                        </m:acc>
                      </m:e>
                      <m:sub>
                        <m:r>
                          <a:rPr lang="en-IN" sz="2400" i="1">
                            <a:latin typeface="Cambria Math" panose="02040503050406030204" pitchFamily="18" charset="0"/>
                          </a:rPr>
                          <m:t>1</m:t>
                        </m:r>
                      </m:sub>
                    </m:sSub>
                    <m:sSub>
                      <m:sSubPr>
                        <m:ctrlPr>
                          <a:rPr lang="en-US" sz="2400" i="1">
                            <a:latin typeface="Cambria Math"/>
                          </a:rPr>
                        </m:ctrlPr>
                      </m:sSubPr>
                      <m:e>
                        <m:r>
                          <a:rPr lang="en-IN" sz="2400" i="1">
                            <a:latin typeface="Cambria Math" panose="02040503050406030204" pitchFamily="18" charset="0"/>
                          </a:rPr>
                          <m:t>− </m:t>
                        </m:r>
                        <m:acc>
                          <m:accPr>
                            <m:chr m:val="̅"/>
                            <m:ctrlPr>
                              <a:rPr lang="en-US" sz="2400" i="1">
                                <a:latin typeface="Cambria Math"/>
                              </a:rPr>
                            </m:ctrlPr>
                          </m:accPr>
                          <m:e>
                            <m:r>
                              <a:rPr lang="en-IN" sz="2400" i="1">
                                <a:latin typeface="Cambria Math" panose="02040503050406030204" pitchFamily="18" charset="0"/>
                              </a:rPr>
                              <m:t>𝑥</m:t>
                            </m:r>
                          </m:e>
                        </m:acc>
                      </m:e>
                      <m:sub>
                        <m:r>
                          <a:rPr lang="en-IN" sz="2400" i="1">
                            <a:latin typeface="Cambria Math" panose="02040503050406030204" pitchFamily="18" charset="0"/>
                          </a:rPr>
                          <m:t>2</m:t>
                        </m:r>
                      </m:sub>
                    </m:sSub>
                  </m:oMath>
                </a14:m>
                <a:r>
                  <a:rPr lang="en-IN" sz="2400" dirty="0"/>
                  <a:t>be the population mean difference .</a:t>
                </a:r>
              </a:p>
              <a:p>
                <a:pPr marL="342900" indent="-342900">
                  <a:spcAft>
                    <a:spcPts val="1200"/>
                  </a:spcAft>
                  <a:buFont typeface="Arial" panose="020B0604020202020204" pitchFamily="34" charset="0"/>
                  <a:buChar char="•"/>
                </a:pPr>
                <a:r>
                  <a:rPr lang="en-IN" sz="2400" dirty="0"/>
                  <a:t>In this case we use t statistic.</a:t>
                </a:r>
              </a:p>
              <a:p>
                <a:pPr marL="342900" indent="-342900">
                  <a:spcAft>
                    <a:spcPts val="1200"/>
                  </a:spcAft>
                  <a:buFont typeface="Arial" panose="020B0604020202020204" pitchFamily="34" charset="0"/>
                  <a:buChar char="•"/>
                </a:pPr>
                <a:r>
                  <a:rPr lang="en-IN" sz="2400" dirty="0"/>
                  <a:t>Assuming equal variances for both populations</a:t>
                </a:r>
              </a:p>
              <a:p>
                <a:pPr marL="685800" lvl="1" indent="-342900">
                  <a:spcAft>
                    <a:spcPts val="1200"/>
                  </a:spcAft>
                  <a:buFont typeface="Arial" panose="020B0604020202020204" pitchFamily="34" charset="0"/>
                  <a:buChar char="•"/>
                </a:pPr>
                <a:r>
                  <a:rPr lang="en-IN" sz="2400" dirty="0"/>
                  <a:t>If population </a:t>
                </a:r>
                <a:r>
                  <a:rPr lang="el-GR" sz="2400" dirty="0"/>
                  <a:t>σ</a:t>
                </a:r>
                <a:r>
                  <a:rPr lang="en-IN" sz="2400" dirty="0"/>
                  <a:t> is known, use it</a:t>
                </a:r>
                <a:endParaRPr lang="en-US" sz="2400" dirty="0"/>
              </a:p>
              <a:p>
                <a:pPr marL="685800" lvl="1" indent="-342900">
                  <a:spcAft>
                    <a:spcPts val="1200"/>
                  </a:spcAft>
                  <a:buFont typeface="Arial" panose="020B0604020202020204" pitchFamily="34" charset="0"/>
                  <a:buChar char="•"/>
                </a:pPr>
                <a:r>
                  <a:rPr lang="en-US" sz="2400" dirty="0"/>
                  <a:t>Otherwise we use pooled variance given by</a:t>
                </a:r>
              </a:p>
              <a:p>
                <a:pPr marL="685800" lvl="1" indent="-342900">
                  <a:spcAft>
                    <a:spcPts val="1200"/>
                  </a:spcAft>
                  <a:buFont typeface="Arial" panose="020B0604020202020204" pitchFamily="34" charset="0"/>
                  <a:buChar char="•"/>
                </a:pPr>
                <a14:m>
                  <m:oMath xmlns:m="http://schemas.openxmlformats.org/officeDocument/2006/math">
                    <m:sSup>
                      <m:sSupPr>
                        <m:ctrlPr>
                          <a:rPr lang="en-IN" sz="2400" i="1">
                            <a:latin typeface="Cambria Math"/>
                          </a:rPr>
                        </m:ctrlPr>
                      </m:sSupPr>
                      <m:e>
                        <m:r>
                          <a:rPr lang="en-US" sz="2400" i="1">
                            <a:latin typeface="Cambria Math" panose="02040503050406030204" pitchFamily="18" charset="0"/>
                          </a:rPr>
                          <m:t>𝑠</m:t>
                        </m:r>
                      </m:e>
                      <m:sup>
                        <m:r>
                          <a:rPr lang="en-US" sz="2400" i="1">
                            <a:latin typeface="Cambria Math" panose="02040503050406030204" pitchFamily="18" charset="0"/>
                          </a:rPr>
                          <m:t>2</m:t>
                        </m:r>
                      </m:sup>
                    </m:sSup>
                    <m:r>
                      <a:rPr lang="en-IN" sz="2400">
                        <a:latin typeface="Cambria Math" panose="02040503050406030204" pitchFamily="18" charset="0"/>
                      </a:rPr>
                      <m:t>=</m:t>
                    </m:r>
                    <m:f>
                      <m:fPr>
                        <m:ctrlPr>
                          <a:rPr lang="en-IN" sz="2400" i="1">
                            <a:latin typeface="Cambria Math"/>
                          </a:rPr>
                        </m:ctrlPr>
                      </m:fPr>
                      <m:num>
                        <m:d>
                          <m:dPr>
                            <m:ctrlPr>
                              <a:rPr lang="en-IN" sz="2400" i="1">
                                <a:latin typeface="Cambria Math"/>
                              </a:rPr>
                            </m:ctrlPr>
                          </m:dPr>
                          <m:e>
                            <m:sSub>
                              <m:sSubPr>
                                <m:ctrlPr>
                                  <a:rPr lang="en-IN" sz="2400" i="1">
                                    <a:latin typeface="Cambria Math"/>
                                  </a:rPr>
                                </m:ctrlPr>
                              </m:sSubPr>
                              <m:e>
                                <m:r>
                                  <a:rPr lang="en-IN" sz="2400" i="1">
                                    <a:latin typeface="Cambria Math" panose="02040503050406030204" pitchFamily="18" charset="0"/>
                                  </a:rPr>
                                  <m:t>𝑛</m:t>
                                </m:r>
                              </m:e>
                              <m:sub>
                                <m:r>
                                  <a:rPr lang="en-IN" sz="2400" i="1">
                                    <a:latin typeface="Cambria Math" panose="02040503050406030204" pitchFamily="18" charset="0"/>
                                  </a:rPr>
                                  <m:t>1−</m:t>
                                </m:r>
                              </m:sub>
                            </m:sSub>
                            <m:r>
                              <a:rPr lang="en-IN" sz="2400" i="1">
                                <a:latin typeface="Cambria Math" panose="02040503050406030204" pitchFamily="18" charset="0"/>
                              </a:rPr>
                              <m:t>1</m:t>
                            </m:r>
                          </m:e>
                        </m:d>
                        <m:sSubSup>
                          <m:sSubSupPr>
                            <m:ctrlPr>
                              <a:rPr lang="en-IN" sz="2400" i="1">
                                <a:latin typeface="Cambria Math"/>
                              </a:rPr>
                            </m:ctrlPr>
                          </m:sSubSupPr>
                          <m:e>
                            <m:r>
                              <a:rPr lang="en-IN" sz="2400" i="1">
                                <a:latin typeface="Cambria Math" panose="02040503050406030204" pitchFamily="18" charset="0"/>
                              </a:rPr>
                              <m:t>𝑆</m:t>
                            </m:r>
                          </m:e>
                          <m:sub>
                            <m:r>
                              <a:rPr lang="en-IN" sz="2400" i="1">
                                <a:latin typeface="Cambria Math" panose="02040503050406030204" pitchFamily="18" charset="0"/>
                              </a:rPr>
                              <m:t>1</m:t>
                            </m:r>
                          </m:sub>
                          <m:sup>
                            <m:r>
                              <a:rPr lang="en-IN" sz="2400" i="1">
                                <a:latin typeface="Cambria Math" panose="02040503050406030204" pitchFamily="18" charset="0"/>
                              </a:rPr>
                              <m:t>2</m:t>
                            </m:r>
                          </m:sup>
                        </m:sSubSup>
                        <m:r>
                          <a:rPr lang="en-IN" sz="2400" i="1">
                            <a:latin typeface="Cambria Math" panose="02040503050406030204" pitchFamily="18" charset="0"/>
                          </a:rPr>
                          <m:t>+</m:t>
                        </m:r>
                        <m:d>
                          <m:dPr>
                            <m:ctrlPr>
                              <a:rPr lang="en-IN" sz="2400" i="1">
                                <a:latin typeface="Cambria Math"/>
                              </a:rPr>
                            </m:ctrlPr>
                          </m:dPr>
                          <m:e>
                            <m:sSub>
                              <m:sSubPr>
                                <m:ctrlPr>
                                  <a:rPr lang="en-IN" sz="2400" i="1">
                                    <a:latin typeface="Cambria Math"/>
                                  </a:rPr>
                                </m:ctrlPr>
                              </m:sSubPr>
                              <m:e>
                                <m:r>
                                  <a:rPr lang="en-IN" sz="2400" i="1">
                                    <a:latin typeface="Cambria Math" panose="02040503050406030204" pitchFamily="18" charset="0"/>
                                  </a:rPr>
                                  <m:t>𝑛</m:t>
                                </m:r>
                              </m:e>
                              <m:sub>
                                <m:r>
                                  <a:rPr lang="en-IN" sz="2400" i="1">
                                    <a:latin typeface="Cambria Math" panose="02040503050406030204" pitchFamily="18" charset="0"/>
                                  </a:rPr>
                                  <m:t>2−</m:t>
                                </m:r>
                              </m:sub>
                            </m:sSub>
                            <m:r>
                              <a:rPr lang="en-IN" sz="2400" i="1">
                                <a:latin typeface="Cambria Math" panose="02040503050406030204" pitchFamily="18" charset="0"/>
                              </a:rPr>
                              <m:t>1</m:t>
                            </m:r>
                          </m:e>
                        </m:d>
                        <m:sSubSup>
                          <m:sSubSupPr>
                            <m:ctrlPr>
                              <a:rPr lang="en-IN" sz="2400" i="1">
                                <a:latin typeface="Cambria Math"/>
                              </a:rPr>
                            </m:ctrlPr>
                          </m:sSubSupPr>
                          <m:e>
                            <m:r>
                              <a:rPr lang="en-IN" sz="2400" i="1">
                                <a:latin typeface="Cambria Math" panose="02040503050406030204" pitchFamily="18" charset="0"/>
                              </a:rPr>
                              <m:t>𝑆</m:t>
                            </m:r>
                          </m:e>
                          <m:sub>
                            <m:r>
                              <a:rPr lang="en-IN" sz="2400" i="1">
                                <a:latin typeface="Cambria Math" panose="02040503050406030204" pitchFamily="18" charset="0"/>
                              </a:rPr>
                              <m:t>2</m:t>
                            </m:r>
                          </m:sub>
                          <m:sup>
                            <m:r>
                              <a:rPr lang="en-IN" sz="2400" i="1">
                                <a:latin typeface="Cambria Math" panose="02040503050406030204" pitchFamily="18" charset="0"/>
                              </a:rPr>
                              <m:t>2</m:t>
                            </m:r>
                          </m:sup>
                        </m:sSubSup>
                      </m:num>
                      <m:den>
                        <m:r>
                          <a:rPr lang="en-IN" sz="2400" i="1">
                            <a:latin typeface="Cambria Math" panose="02040503050406030204" pitchFamily="18" charset="0"/>
                          </a:rPr>
                          <m:t>(</m:t>
                        </m:r>
                        <m:sSub>
                          <m:sSubPr>
                            <m:ctrlPr>
                              <a:rPr lang="en-IN" sz="2400" i="1">
                                <a:latin typeface="Cambria Math"/>
                              </a:rPr>
                            </m:ctrlPr>
                          </m:sSubPr>
                          <m:e>
                            <m:r>
                              <a:rPr lang="en-IN" sz="2400" i="1">
                                <a:latin typeface="Cambria Math" panose="02040503050406030204" pitchFamily="18" charset="0"/>
                              </a:rPr>
                              <m:t>𝑛</m:t>
                            </m:r>
                          </m:e>
                          <m:sub>
                            <m:r>
                              <a:rPr lang="en-IN" sz="2400" i="1">
                                <a:latin typeface="Cambria Math" panose="02040503050406030204" pitchFamily="18" charset="0"/>
                              </a:rPr>
                              <m:t>1</m:t>
                            </m:r>
                          </m:sub>
                        </m:sSub>
                        <m:r>
                          <a:rPr lang="en-IN" sz="2400" i="1">
                            <a:latin typeface="Cambria Math" panose="02040503050406030204" pitchFamily="18" charset="0"/>
                          </a:rPr>
                          <m:t>+</m:t>
                        </m:r>
                        <m:sSub>
                          <m:sSubPr>
                            <m:ctrlPr>
                              <a:rPr lang="en-IN" sz="2400" i="1">
                                <a:latin typeface="Cambria Math"/>
                              </a:rPr>
                            </m:ctrlPr>
                          </m:sSubPr>
                          <m:e>
                            <m:r>
                              <a:rPr lang="en-IN" sz="2400" i="1">
                                <a:latin typeface="Cambria Math" panose="02040503050406030204" pitchFamily="18" charset="0"/>
                              </a:rPr>
                              <m:t>𝑛</m:t>
                            </m:r>
                          </m:e>
                          <m:sub>
                            <m:r>
                              <a:rPr lang="en-IN" sz="2400" i="1">
                                <a:latin typeface="Cambria Math" panose="02040503050406030204" pitchFamily="18" charset="0"/>
                              </a:rPr>
                              <m:t>2</m:t>
                            </m:r>
                          </m:sub>
                        </m:sSub>
                        <m:r>
                          <a:rPr lang="en-IN" sz="2400" i="1">
                            <a:latin typeface="Cambria Math" panose="02040503050406030204" pitchFamily="18" charset="0"/>
                          </a:rPr>
                          <m:t>−2)</m:t>
                        </m:r>
                      </m:den>
                    </m:f>
                  </m:oMath>
                </a14:m>
                <a:endParaRPr lang="en-IN" sz="2400" dirty="0"/>
              </a:p>
              <a:p>
                <a:pPr marL="685800" lvl="1" indent="-342900">
                  <a:spcAft>
                    <a:spcPts val="1200"/>
                  </a:spcAft>
                  <a:buFont typeface="Arial" panose="020B0604020202020204" pitchFamily="34" charset="0"/>
                  <a:buChar char="•"/>
                </a:pPr>
                <a:r>
                  <a:rPr lang="en-US" sz="2400" dirty="0"/>
                  <a:t>Sample SD    </a:t>
                </a:r>
                <a14:m>
                  <m:oMath xmlns:m="http://schemas.openxmlformats.org/officeDocument/2006/math">
                    <m:sSubSup>
                      <m:sSubSupPr>
                        <m:ctrlPr>
                          <a:rPr lang="en-IN" sz="2400" i="1">
                            <a:latin typeface="Cambria Math"/>
                          </a:rPr>
                        </m:ctrlPr>
                      </m:sSubSupPr>
                      <m:e>
                        <m:r>
                          <a:rPr lang="en-US" sz="2400" i="1">
                            <a:latin typeface="Cambria Math" panose="02040503050406030204" pitchFamily="18" charset="0"/>
                          </a:rPr>
                          <m:t>𝑠</m:t>
                        </m:r>
                      </m:e>
                      <m:sub>
                        <m:r>
                          <a:rPr lang="en-IN" sz="2400" i="1">
                            <a:latin typeface="Cambria Math" panose="02040503050406030204" pitchFamily="18" charset="0"/>
                          </a:rPr>
                          <m:t>(</m:t>
                        </m:r>
                        <m:sSub>
                          <m:sSubPr>
                            <m:ctrlPr>
                              <a:rPr lang="en-IN" sz="2400" i="1">
                                <a:latin typeface="Cambria Math"/>
                              </a:rPr>
                            </m:ctrlPr>
                          </m:sSubPr>
                          <m:e>
                            <m:acc>
                              <m:accPr>
                                <m:chr m:val="̅"/>
                                <m:ctrlPr>
                                  <a:rPr lang="en-IN" sz="2400" i="1">
                                    <a:latin typeface="Cambria Math"/>
                                  </a:rPr>
                                </m:ctrlPr>
                              </m:accPr>
                              <m:e>
                                <m:r>
                                  <a:rPr lang="en-IN" sz="2400" i="1">
                                    <a:latin typeface="Cambria Math" panose="02040503050406030204" pitchFamily="18" charset="0"/>
                                  </a:rPr>
                                  <m:t>𝑥</m:t>
                                </m:r>
                              </m:e>
                            </m:acc>
                          </m:e>
                          <m:sub>
                            <m:r>
                              <a:rPr lang="en-IN" sz="2400" i="1">
                                <a:latin typeface="Cambria Math" panose="02040503050406030204" pitchFamily="18" charset="0"/>
                              </a:rPr>
                              <m:t>1</m:t>
                            </m:r>
                          </m:sub>
                        </m:sSub>
                        <m:r>
                          <a:rPr lang="en-IN" sz="2400" i="1">
                            <a:latin typeface="Cambria Math" panose="02040503050406030204" pitchFamily="18" charset="0"/>
                          </a:rPr>
                          <m:t>−</m:t>
                        </m:r>
                        <m:sSub>
                          <m:sSubPr>
                            <m:ctrlPr>
                              <a:rPr lang="en-IN" sz="2400" i="1">
                                <a:latin typeface="Cambria Math"/>
                              </a:rPr>
                            </m:ctrlPr>
                          </m:sSubPr>
                          <m:e>
                            <m:acc>
                              <m:accPr>
                                <m:chr m:val="̅"/>
                                <m:ctrlPr>
                                  <a:rPr lang="en-IN" sz="2400" i="1">
                                    <a:latin typeface="Cambria Math"/>
                                  </a:rPr>
                                </m:ctrlPr>
                              </m:accPr>
                              <m:e>
                                <m:r>
                                  <a:rPr lang="en-IN" sz="2400" i="1">
                                    <a:latin typeface="Cambria Math" panose="02040503050406030204" pitchFamily="18" charset="0"/>
                                  </a:rPr>
                                  <m:t>𝑥</m:t>
                                </m:r>
                              </m:e>
                            </m:acc>
                          </m:e>
                          <m:sub>
                            <m:r>
                              <a:rPr lang="en-IN" sz="2400" i="1">
                                <a:latin typeface="Cambria Math" panose="02040503050406030204" pitchFamily="18" charset="0"/>
                              </a:rPr>
                              <m:t>2</m:t>
                            </m:r>
                          </m:sub>
                        </m:sSub>
                        <m:r>
                          <a:rPr lang="en-IN" sz="2400" i="1">
                            <a:latin typeface="Cambria Math" panose="02040503050406030204" pitchFamily="18" charset="0"/>
                          </a:rPr>
                          <m:t>)</m:t>
                        </m:r>
                      </m:sub>
                      <m:sup>
                        <m:r>
                          <a:rPr lang="en-IN" sz="2400" i="1">
                            <a:latin typeface="Cambria Math" panose="02040503050406030204" pitchFamily="18" charset="0"/>
                          </a:rPr>
                          <m:t>2</m:t>
                        </m:r>
                      </m:sup>
                    </m:sSubSup>
                    <m:r>
                      <a:rPr lang="en-IN" sz="2400" i="1">
                        <a:latin typeface="Cambria Math" panose="02040503050406030204" pitchFamily="18" charset="0"/>
                      </a:rPr>
                      <m:t>= </m:t>
                    </m:r>
                    <m:rad>
                      <m:radPr>
                        <m:degHide m:val="on"/>
                        <m:ctrlPr>
                          <a:rPr lang="en-IN" sz="2400" i="1">
                            <a:latin typeface="Cambria Math"/>
                          </a:rPr>
                        </m:ctrlPr>
                      </m:radPr>
                      <m:deg/>
                      <m:e>
                        <m:r>
                          <a:rPr lang="en-US" sz="2400" i="1">
                            <a:latin typeface="Cambria Math" panose="02040503050406030204" pitchFamily="18" charset="0"/>
                          </a:rPr>
                          <m:t>𝑠</m:t>
                        </m:r>
                        <m:r>
                          <a:rPr lang="en-US" sz="2400" i="1" baseline="30000">
                            <a:latin typeface="Cambria Math" panose="02040503050406030204" pitchFamily="18" charset="0"/>
                          </a:rPr>
                          <m:t>2</m:t>
                        </m:r>
                        <m:r>
                          <a:rPr lang="en-IN" sz="2400" i="1">
                            <a:latin typeface="Cambria Math" panose="02040503050406030204" pitchFamily="18" charset="0"/>
                          </a:rPr>
                          <m:t>(</m:t>
                        </m:r>
                        <m:f>
                          <m:fPr>
                            <m:ctrlPr>
                              <a:rPr lang="en-IN" sz="2400" i="1">
                                <a:latin typeface="Cambria Math"/>
                              </a:rPr>
                            </m:ctrlPr>
                          </m:fPr>
                          <m:num>
                            <m:r>
                              <a:rPr lang="en-IN" sz="2400" i="1">
                                <a:latin typeface="Cambria Math" panose="02040503050406030204" pitchFamily="18" charset="0"/>
                              </a:rPr>
                              <m:t>1</m:t>
                            </m:r>
                          </m:num>
                          <m:den>
                            <m:sSub>
                              <m:sSubPr>
                                <m:ctrlPr>
                                  <a:rPr lang="en-IN" sz="2400" i="1">
                                    <a:latin typeface="Cambria Math"/>
                                  </a:rPr>
                                </m:ctrlPr>
                              </m:sSubPr>
                              <m:e>
                                <m:r>
                                  <a:rPr lang="en-IN" sz="2400" i="1">
                                    <a:latin typeface="Cambria Math" panose="02040503050406030204" pitchFamily="18" charset="0"/>
                                  </a:rPr>
                                  <m:t>𝑛</m:t>
                                </m:r>
                              </m:e>
                              <m:sub>
                                <m:r>
                                  <a:rPr lang="en-IN" sz="2400" i="1">
                                    <a:latin typeface="Cambria Math" panose="02040503050406030204" pitchFamily="18" charset="0"/>
                                  </a:rPr>
                                  <m:t>1</m:t>
                                </m:r>
                              </m:sub>
                            </m:sSub>
                          </m:den>
                        </m:f>
                        <m:r>
                          <a:rPr lang="en-IN" sz="2400" i="1">
                            <a:latin typeface="Cambria Math" panose="02040503050406030204" pitchFamily="18" charset="0"/>
                          </a:rPr>
                          <m:t>+</m:t>
                        </m:r>
                        <m:f>
                          <m:fPr>
                            <m:ctrlPr>
                              <a:rPr lang="en-IN" sz="2400" i="1">
                                <a:latin typeface="Cambria Math"/>
                              </a:rPr>
                            </m:ctrlPr>
                          </m:fPr>
                          <m:num>
                            <m:r>
                              <a:rPr lang="en-IN" sz="2400" i="1">
                                <a:latin typeface="Cambria Math" panose="02040503050406030204" pitchFamily="18" charset="0"/>
                              </a:rPr>
                              <m:t>1</m:t>
                            </m:r>
                          </m:num>
                          <m:den>
                            <m:sSub>
                              <m:sSubPr>
                                <m:ctrlPr>
                                  <a:rPr lang="en-IN" sz="2400" i="1">
                                    <a:latin typeface="Cambria Math"/>
                                  </a:rPr>
                                </m:ctrlPr>
                              </m:sSubPr>
                              <m:e>
                                <m:r>
                                  <a:rPr lang="en-IN" sz="2400" i="1">
                                    <a:latin typeface="Cambria Math" panose="02040503050406030204" pitchFamily="18" charset="0"/>
                                  </a:rPr>
                                  <m:t>𝑛</m:t>
                                </m:r>
                              </m:e>
                              <m:sub>
                                <m:r>
                                  <a:rPr lang="en-IN" sz="2400" i="1">
                                    <a:latin typeface="Cambria Math" panose="02040503050406030204" pitchFamily="18" charset="0"/>
                                  </a:rPr>
                                  <m:t>2</m:t>
                                </m:r>
                              </m:sub>
                            </m:sSub>
                          </m:den>
                        </m:f>
                        <m:r>
                          <a:rPr lang="en-IN" sz="2400" i="1">
                            <a:latin typeface="Cambria Math" panose="02040503050406030204" pitchFamily="18" charset="0"/>
                          </a:rPr>
                          <m:t>)</m:t>
                        </m:r>
                      </m:e>
                    </m:rad>
                  </m:oMath>
                </a14:m>
                <a:endParaRPr lang="en-US" sz="2400" dirty="0"/>
              </a:p>
            </p:txBody>
          </p:sp>
        </mc:Choice>
        <mc:Fallback xmlns="">
          <p:sp>
            <p:nvSpPr>
              <p:cNvPr id="11" name="TextBox 10"/>
              <p:cNvSpPr txBox="1">
                <a:spLocks noRot="1" noChangeAspect="1" noMove="1" noResize="1" noEditPoints="1" noAdjustHandles="1" noChangeArrowheads="1" noChangeShapeType="1" noTextEdit="1"/>
              </p:cNvSpPr>
              <p:nvPr/>
            </p:nvSpPr>
            <p:spPr>
              <a:xfrm>
                <a:off x="442453" y="1748765"/>
                <a:ext cx="7983792" cy="4245842"/>
              </a:xfrm>
              <a:prstGeom prst="rect">
                <a:avLst/>
              </a:prstGeom>
              <a:blipFill>
                <a:blip r:embed="rId2"/>
                <a:stretch>
                  <a:fillRect l="-1070" t="-1006"/>
                </a:stretch>
              </a:blipFill>
            </p:spPr>
            <p:txBody>
              <a:bodyPr/>
              <a:lstStyle/>
              <a:p>
                <a:r>
                  <a:rPr lang="en-IN">
                    <a:noFill/>
                  </a:rPr>
                  <a:t> </a:t>
                </a:r>
              </a:p>
            </p:txBody>
          </p:sp>
        </mc:Fallback>
      </mc:AlternateContent>
    </p:spTree>
    <p:extLst>
      <p:ext uri="{BB962C8B-B14F-4D97-AF65-F5344CB8AC3E}">
        <p14:creationId xmlns:p14="http://schemas.microsoft.com/office/powerpoint/2010/main" val="18753562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3C9DFB1-C188-445C-AF8E-1DECD0088DE3}" type="slidenum">
              <a:rPr lang="en-US" smtClean="0"/>
              <a:pPr/>
              <a:t>29</a:t>
            </a:fld>
            <a:endParaRPr lang="en-US" dirty="0"/>
          </a:p>
        </p:txBody>
      </p:sp>
      <p:sp>
        <p:nvSpPr>
          <p:cNvPr id="3" name="Title 1"/>
          <p:cNvSpPr txBox="1">
            <a:spLocks/>
          </p:cNvSpPr>
          <p:nvPr/>
        </p:nvSpPr>
        <p:spPr>
          <a:xfrm>
            <a:off x="255639" y="178499"/>
            <a:ext cx="4847303" cy="586775"/>
          </a:xfrm>
          <a:prstGeom prst="rect">
            <a:avLst/>
          </a:prstGeom>
        </p:spPr>
        <p:txBody>
          <a:bodyPr>
            <a:noAutofit/>
          </a:bodyPr>
          <a:lstStyle/>
          <a:p>
            <a:pPr>
              <a:spcBef>
                <a:spcPct val="0"/>
              </a:spcBef>
              <a:defRPr/>
            </a:pPr>
            <a:r>
              <a:rPr lang="en-US" sz="3200" dirty="0">
                <a:latin typeface="Calibri" panose="020F0502020204030204" pitchFamily="34" charset="0"/>
                <a:ea typeface="+mj-ea"/>
                <a:cs typeface="Calibri" panose="020F0502020204030204" pitchFamily="34" charset="0"/>
              </a:rPr>
              <a:t>Independent Sample t Test</a:t>
            </a:r>
          </a:p>
        </p:txBody>
      </p:sp>
      <p:sp>
        <p:nvSpPr>
          <p:cNvPr id="11" name="TextBox 10"/>
          <p:cNvSpPr txBox="1"/>
          <p:nvPr/>
        </p:nvSpPr>
        <p:spPr>
          <a:xfrm>
            <a:off x="349047" y="833120"/>
            <a:ext cx="8686798" cy="1015663"/>
          </a:xfrm>
          <a:prstGeom prst="rect">
            <a:avLst/>
          </a:prstGeom>
          <a:noFill/>
        </p:spPr>
        <p:txBody>
          <a:bodyPr wrap="square" rtlCol="0">
            <a:spAutoFit/>
          </a:bodyPr>
          <a:lstStyle/>
          <a:p>
            <a:pPr>
              <a:spcAft>
                <a:spcPts val="1200"/>
              </a:spcAft>
            </a:pPr>
            <a:r>
              <a:rPr lang="en-US" sz="2000" dirty="0">
                <a:latin typeface="Calibri" panose="020F0502020204030204" pitchFamily="34" charset="0"/>
                <a:cs typeface="Calibri" panose="020F0502020204030204" pitchFamily="34" charset="0"/>
              </a:rPr>
              <a:t>An aptitude test was conducted in which groups of engineering and accounting executives participated. Is there a significant difference in the performance the groups? </a:t>
            </a:r>
          </a:p>
        </p:txBody>
      </p:sp>
      <p:graphicFrame>
        <p:nvGraphicFramePr>
          <p:cNvPr id="4" name="Table 3">
            <a:extLst>
              <a:ext uri="{FF2B5EF4-FFF2-40B4-BE49-F238E27FC236}">
                <a16:creationId xmlns:a16="http://schemas.microsoft.com/office/drawing/2014/main" xmlns="" id="{ACBEFA76-AA73-465B-8A27-84830104870B}"/>
              </a:ext>
            </a:extLst>
          </p:cNvPr>
          <p:cNvGraphicFramePr>
            <a:graphicFrameLocks noGrp="1"/>
          </p:cNvGraphicFramePr>
          <p:nvPr>
            <p:extLst/>
          </p:nvPr>
        </p:nvGraphicFramePr>
        <p:xfrm>
          <a:off x="1423215" y="1583644"/>
          <a:ext cx="6813757" cy="937260"/>
        </p:xfrm>
        <a:graphic>
          <a:graphicData uri="http://schemas.openxmlformats.org/drawingml/2006/table">
            <a:tbl>
              <a:tblPr>
                <a:tableStyleId>{B12137AC-A9C8-48EA-BD2B-1AD8692E0443}</a:tableStyleId>
              </a:tblPr>
              <a:tblGrid>
                <a:gridCol w="1366684">
                  <a:extLst>
                    <a:ext uri="{9D8B030D-6E8A-4147-A177-3AD203B41FA5}">
                      <a16:colId xmlns:a16="http://schemas.microsoft.com/office/drawing/2014/main" xmlns="" val="4032306982"/>
                    </a:ext>
                  </a:extLst>
                </a:gridCol>
                <a:gridCol w="786889">
                  <a:extLst>
                    <a:ext uri="{9D8B030D-6E8A-4147-A177-3AD203B41FA5}">
                      <a16:colId xmlns:a16="http://schemas.microsoft.com/office/drawing/2014/main" xmlns="" val="2773673025"/>
                    </a:ext>
                  </a:extLst>
                </a:gridCol>
                <a:gridCol w="582523">
                  <a:extLst>
                    <a:ext uri="{9D8B030D-6E8A-4147-A177-3AD203B41FA5}">
                      <a16:colId xmlns:a16="http://schemas.microsoft.com/office/drawing/2014/main" xmlns="" val="428849661"/>
                    </a:ext>
                  </a:extLst>
                </a:gridCol>
                <a:gridCol w="582523">
                  <a:extLst>
                    <a:ext uri="{9D8B030D-6E8A-4147-A177-3AD203B41FA5}">
                      <a16:colId xmlns:a16="http://schemas.microsoft.com/office/drawing/2014/main" xmlns="" val="977161729"/>
                    </a:ext>
                  </a:extLst>
                </a:gridCol>
                <a:gridCol w="582523">
                  <a:extLst>
                    <a:ext uri="{9D8B030D-6E8A-4147-A177-3AD203B41FA5}">
                      <a16:colId xmlns:a16="http://schemas.microsoft.com/office/drawing/2014/main" xmlns="" val="390868928"/>
                    </a:ext>
                  </a:extLst>
                </a:gridCol>
                <a:gridCol w="582523">
                  <a:extLst>
                    <a:ext uri="{9D8B030D-6E8A-4147-A177-3AD203B41FA5}">
                      <a16:colId xmlns:a16="http://schemas.microsoft.com/office/drawing/2014/main" xmlns="" val="2764000029"/>
                    </a:ext>
                  </a:extLst>
                </a:gridCol>
                <a:gridCol w="582523">
                  <a:extLst>
                    <a:ext uri="{9D8B030D-6E8A-4147-A177-3AD203B41FA5}">
                      <a16:colId xmlns:a16="http://schemas.microsoft.com/office/drawing/2014/main" xmlns="" val="3984554005"/>
                    </a:ext>
                  </a:extLst>
                </a:gridCol>
                <a:gridCol w="582523">
                  <a:extLst>
                    <a:ext uri="{9D8B030D-6E8A-4147-A177-3AD203B41FA5}">
                      <a16:colId xmlns:a16="http://schemas.microsoft.com/office/drawing/2014/main" xmlns="" val="2028176911"/>
                    </a:ext>
                  </a:extLst>
                </a:gridCol>
                <a:gridCol w="582523">
                  <a:extLst>
                    <a:ext uri="{9D8B030D-6E8A-4147-A177-3AD203B41FA5}">
                      <a16:colId xmlns:a16="http://schemas.microsoft.com/office/drawing/2014/main" xmlns="" val="1615033014"/>
                    </a:ext>
                  </a:extLst>
                </a:gridCol>
                <a:gridCol w="582523">
                  <a:extLst>
                    <a:ext uri="{9D8B030D-6E8A-4147-A177-3AD203B41FA5}">
                      <a16:colId xmlns:a16="http://schemas.microsoft.com/office/drawing/2014/main" xmlns="" val="675100379"/>
                    </a:ext>
                  </a:extLst>
                </a:gridCol>
              </a:tblGrid>
              <a:tr h="182880">
                <a:tc gridSpan="10">
                  <a:txBody>
                    <a:bodyPr/>
                    <a:lstStyle/>
                    <a:p>
                      <a:pPr algn="ctr" fontAlgn="b"/>
                      <a:r>
                        <a:rPr lang="en-IN" sz="2000" u="none" strike="noStrike" dirty="0">
                          <a:effectLst/>
                          <a:latin typeface="Calibri" panose="020F0502020204030204" pitchFamily="34" charset="0"/>
                          <a:cs typeface="Calibri" panose="020F0502020204030204" pitchFamily="34" charset="0"/>
                        </a:rPr>
                        <a:t>Scores</a:t>
                      </a:r>
                      <a:endParaRPr lang="en-IN" sz="2000" b="1"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no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xmlns="" val="2058460795"/>
                  </a:ext>
                </a:extLst>
              </a:tr>
              <a:tr h="182880">
                <a:tc>
                  <a:txBody>
                    <a:bodyPr/>
                    <a:lstStyle/>
                    <a:p>
                      <a:pPr algn="l" fontAlgn="ctr"/>
                      <a:r>
                        <a:rPr lang="en-IN" sz="2000" u="none" strike="noStrike" dirty="0">
                          <a:effectLst/>
                          <a:latin typeface="Calibri" panose="020F0502020204030204" pitchFamily="34" charset="0"/>
                          <a:cs typeface="Calibri" panose="020F0502020204030204" pitchFamily="34" charset="0"/>
                        </a:rPr>
                        <a:t>Engineers</a:t>
                      </a:r>
                      <a:endParaRPr lang="en-IN" sz="2000" b="1"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ctr">
                    <a:noFill/>
                  </a:tcPr>
                </a:tc>
                <a:tc>
                  <a:txBody>
                    <a:bodyPr/>
                    <a:lstStyle/>
                    <a:p>
                      <a:pPr algn="r" fontAlgn="b"/>
                      <a:r>
                        <a:rPr lang="en-IN" sz="2000" u="none" strike="noStrike" dirty="0">
                          <a:effectLst/>
                          <a:latin typeface="Calibri" panose="020F0502020204030204" pitchFamily="34" charset="0"/>
                          <a:cs typeface="Calibri" panose="020F0502020204030204" pitchFamily="34" charset="0"/>
                        </a:rPr>
                        <a:t>125</a:t>
                      </a:r>
                      <a:endParaRPr lang="en-IN" sz="20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noFill/>
                  </a:tcPr>
                </a:tc>
                <a:tc>
                  <a:txBody>
                    <a:bodyPr/>
                    <a:lstStyle/>
                    <a:p>
                      <a:pPr algn="r" fontAlgn="b"/>
                      <a:r>
                        <a:rPr lang="en-IN" sz="2000" u="none" strike="noStrike">
                          <a:effectLst/>
                          <a:latin typeface="Calibri" panose="020F0502020204030204" pitchFamily="34" charset="0"/>
                          <a:cs typeface="Calibri" panose="020F0502020204030204" pitchFamily="34" charset="0"/>
                        </a:rPr>
                        <a:t>115</a:t>
                      </a:r>
                      <a:endParaRPr lang="en-IN" sz="20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noFill/>
                  </a:tcPr>
                </a:tc>
                <a:tc>
                  <a:txBody>
                    <a:bodyPr/>
                    <a:lstStyle/>
                    <a:p>
                      <a:pPr algn="r" fontAlgn="b"/>
                      <a:r>
                        <a:rPr lang="en-IN" sz="2000" u="none" strike="noStrike" dirty="0">
                          <a:effectLst/>
                          <a:latin typeface="Calibri" panose="020F0502020204030204" pitchFamily="34" charset="0"/>
                          <a:cs typeface="Calibri" panose="020F0502020204030204" pitchFamily="34" charset="0"/>
                        </a:rPr>
                        <a:t>119</a:t>
                      </a:r>
                      <a:endParaRPr lang="en-IN" sz="20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noFill/>
                  </a:tcPr>
                </a:tc>
                <a:tc>
                  <a:txBody>
                    <a:bodyPr/>
                    <a:lstStyle/>
                    <a:p>
                      <a:pPr algn="r" fontAlgn="b"/>
                      <a:r>
                        <a:rPr lang="en-IN" sz="2000" u="none" strike="noStrike" dirty="0">
                          <a:effectLst/>
                          <a:latin typeface="Calibri" panose="020F0502020204030204" pitchFamily="34" charset="0"/>
                          <a:cs typeface="Calibri" panose="020F0502020204030204" pitchFamily="34" charset="0"/>
                        </a:rPr>
                        <a:t>85</a:t>
                      </a:r>
                      <a:endParaRPr lang="en-IN" sz="20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noFill/>
                  </a:tcPr>
                </a:tc>
                <a:tc>
                  <a:txBody>
                    <a:bodyPr/>
                    <a:lstStyle/>
                    <a:p>
                      <a:pPr algn="r" fontAlgn="b"/>
                      <a:r>
                        <a:rPr lang="en-IN" sz="2000" u="none" strike="noStrike">
                          <a:effectLst/>
                          <a:latin typeface="Calibri" panose="020F0502020204030204" pitchFamily="34" charset="0"/>
                          <a:cs typeface="Calibri" panose="020F0502020204030204" pitchFamily="34" charset="0"/>
                        </a:rPr>
                        <a:t>97</a:t>
                      </a:r>
                      <a:endParaRPr lang="en-IN" sz="20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noFill/>
                  </a:tcPr>
                </a:tc>
                <a:tc>
                  <a:txBody>
                    <a:bodyPr/>
                    <a:lstStyle/>
                    <a:p>
                      <a:pPr algn="r" fontAlgn="b"/>
                      <a:r>
                        <a:rPr lang="en-IN" sz="2000" u="none" strike="noStrike">
                          <a:effectLst/>
                          <a:latin typeface="Calibri" panose="020F0502020204030204" pitchFamily="34" charset="0"/>
                          <a:cs typeface="Calibri" panose="020F0502020204030204" pitchFamily="34" charset="0"/>
                        </a:rPr>
                        <a:t>107</a:t>
                      </a:r>
                      <a:endParaRPr lang="en-IN" sz="20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noFill/>
                  </a:tcPr>
                </a:tc>
                <a:tc>
                  <a:txBody>
                    <a:bodyPr/>
                    <a:lstStyle/>
                    <a:p>
                      <a:pPr algn="r" fontAlgn="b"/>
                      <a:r>
                        <a:rPr lang="en-IN" sz="2000" u="none" strike="noStrike">
                          <a:effectLst/>
                          <a:latin typeface="Calibri" panose="020F0502020204030204" pitchFamily="34" charset="0"/>
                          <a:cs typeface="Calibri" panose="020F0502020204030204" pitchFamily="34" charset="0"/>
                        </a:rPr>
                        <a:t>125</a:t>
                      </a:r>
                      <a:endParaRPr lang="en-IN" sz="20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noFill/>
                  </a:tcPr>
                </a:tc>
                <a:tc>
                  <a:txBody>
                    <a:bodyPr/>
                    <a:lstStyle/>
                    <a:p>
                      <a:pPr algn="r" fontAlgn="b"/>
                      <a:r>
                        <a:rPr lang="en-IN" sz="2000" u="none" strike="noStrike">
                          <a:effectLst/>
                          <a:latin typeface="Calibri" panose="020F0502020204030204" pitchFamily="34" charset="0"/>
                          <a:cs typeface="Calibri" panose="020F0502020204030204" pitchFamily="34" charset="0"/>
                        </a:rPr>
                        <a:t>125</a:t>
                      </a:r>
                      <a:endParaRPr lang="en-IN" sz="20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noFill/>
                  </a:tcPr>
                </a:tc>
                <a:tc>
                  <a:txBody>
                    <a:bodyPr/>
                    <a:lstStyle/>
                    <a:p>
                      <a:pPr algn="r" fontAlgn="b"/>
                      <a:r>
                        <a:rPr lang="en-IN" sz="2000" u="none" strike="noStrike">
                          <a:effectLst/>
                          <a:latin typeface="Calibri" panose="020F0502020204030204" pitchFamily="34" charset="0"/>
                          <a:cs typeface="Calibri" panose="020F0502020204030204" pitchFamily="34" charset="0"/>
                        </a:rPr>
                        <a:t>118</a:t>
                      </a:r>
                      <a:endParaRPr lang="en-IN" sz="20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noFill/>
                  </a:tcPr>
                </a:tc>
                <a:extLst>
                  <a:ext uri="{0D108BD9-81ED-4DB2-BD59-A6C34878D82A}">
                    <a16:rowId xmlns:a16="http://schemas.microsoft.com/office/drawing/2014/main" xmlns="" val="422505806"/>
                  </a:ext>
                </a:extLst>
              </a:tr>
              <a:tr h="182880">
                <a:tc>
                  <a:txBody>
                    <a:bodyPr/>
                    <a:lstStyle/>
                    <a:p>
                      <a:pPr algn="l" fontAlgn="ctr"/>
                      <a:r>
                        <a:rPr lang="en-IN" sz="2000" u="none" strike="noStrike" dirty="0">
                          <a:effectLst/>
                          <a:latin typeface="Calibri" panose="020F0502020204030204" pitchFamily="34" charset="0"/>
                          <a:cs typeface="Calibri" panose="020F0502020204030204" pitchFamily="34" charset="0"/>
                        </a:rPr>
                        <a:t>Accountants</a:t>
                      </a:r>
                      <a:endParaRPr lang="en-IN" sz="2000" b="1"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ctr">
                    <a:noFill/>
                  </a:tcPr>
                </a:tc>
                <a:tc>
                  <a:txBody>
                    <a:bodyPr/>
                    <a:lstStyle/>
                    <a:p>
                      <a:pPr algn="r" fontAlgn="b"/>
                      <a:r>
                        <a:rPr lang="en-IN" sz="2000" u="none" strike="noStrike" dirty="0">
                          <a:effectLst/>
                          <a:latin typeface="Calibri" panose="020F0502020204030204" pitchFamily="34" charset="0"/>
                          <a:cs typeface="Calibri" panose="020F0502020204030204" pitchFamily="34" charset="0"/>
                        </a:rPr>
                        <a:t>112</a:t>
                      </a:r>
                      <a:endParaRPr lang="en-IN" sz="20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noFill/>
                  </a:tcPr>
                </a:tc>
                <a:tc>
                  <a:txBody>
                    <a:bodyPr/>
                    <a:lstStyle/>
                    <a:p>
                      <a:pPr algn="r" fontAlgn="b"/>
                      <a:r>
                        <a:rPr lang="en-IN" sz="2000" u="none" strike="noStrike" dirty="0">
                          <a:effectLst/>
                          <a:latin typeface="Calibri" panose="020F0502020204030204" pitchFamily="34" charset="0"/>
                          <a:cs typeface="Calibri" panose="020F0502020204030204" pitchFamily="34" charset="0"/>
                        </a:rPr>
                        <a:t>98</a:t>
                      </a:r>
                      <a:endParaRPr lang="en-IN" sz="20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noFill/>
                  </a:tcPr>
                </a:tc>
                <a:tc>
                  <a:txBody>
                    <a:bodyPr/>
                    <a:lstStyle/>
                    <a:p>
                      <a:pPr algn="r" fontAlgn="b"/>
                      <a:r>
                        <a:rPr lang="en-IN" sz="2000" u="none" strike="noStrike">
                          <a:effectLst/>
                          <a:latin typeface="Calibri" panose="020F0502020204030204" pitchFamily="34" charset="0"/>
                          <a:cs typeface="Calibri" panose="020F0502020204030204" pitchFamily="34" charset="0"/>
                        </a:rPr>
                        <a:t>109</a:t>
                      </a:r>
                      <a:endParaRPr lang="en-IN" sz="20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noFill/>
                  </a:tcPr>
                </a:tc>
                <a:tc>
                  <a:txBody>
                    <a:bodyPr/>
                    <a:lstStyle/>
                    <a:p>
                      <a:pPr algn="r" fontAlgn="b"/>
                      <a:r>
                        <a:rPr lang="en-IN" sz="2000" u="none" strike="noStrike">
                          <a:effectLst/>
                          <a:latin typeface="Calibri" panose="020F0502020204030204" pitchFamily="34" charset="0"/>
                          <a:cs typeface="Calibri" panose="020F0502020204030204" pitchFamily="34" charset="0"/>
                        </a:rPr>
                        <a:t>96</a:t>
                      </a:r>
                      <a:endParaRPr lang="en-IN" sz="20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noFill/>
                  </a:tcPr>
                </a:tc>
                <a:tc>
                  <a:txBody>
                    <a:bodyPr/>
                    <a:lstStyle/>
                    <a:p>
                      <a:pPr algn="r" fontAlgn="b"/>
                      <a:r>
                        <a:rPr lang="en-IN" sz="2000" u="none" strike="noStrike">
                          <a:effectLst/>
                          <a:latin typeface="Calibri" panose="020F0502020204030204" pitchFamily="34" charset="0"/>
                          <a:cs typeface="Calibri" panose="020F0502020204030204" pitchFamily="34" charset="0"/>
                        </a:rPr>
                        <a:t>77</a:t>
                      </a:r>
                      <a:endParaRPr lang="en-IN" sz="20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noFill/>
                  </a:tcPr>
                </a:tc>
                <a:tc>
                  <a:txBody>
                    <a:bodyPr/>
                    <a:lstStyle/>
                    <a:p>
                      <a:pPr algn="r" fontAlgn="b"/>
                      <a:r>
                        <a:rPr lang="en-IN" sz="2000" u="none" strike="noStrike" dirty="0">
                          <a:effectLst/>
                          <a:latin typeface="Calibri" panose="020F0502020204030204" pitchFamily="34" charset="0"/>
                          <a:cs typeface="Calibri" panose="020F0502020204030204" pitchFamily="34" charset="0"/>
                        </a:rPr>
                        <a:t>70</a:t>
                      </a:r>
                      <a:endParaRPr lang="en-IN" sz="20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noFill/>
                  </a:tcPr>
                </a:tc>
                <a:tc>
                  <a:txBody>
                    <a:bodyPr/>
                    <a:lstStyle/>
                    <a:p>
                      <a:pPr algn="r" fontAlgn="b"/>
                      <a:r>
                        <a:rPr lang="en-IN" sz="2000" u="none" strike="noStrike">
                          <a:effectLst/>
                          <a:latin typeface="Calibri" panose="020F0502020204030204" pitchFamily="34" charset="0"/>
                          <a:cs typeface="Calibri" panose="020F0502020204030204" pitchFamily="34" charset="0"/>
                        </a:rPr>
                        <a:t>114</a:t>
                      </a:r>
                      <a:endParaRPr lang="en-IN" sz="20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noFill/>
                  </a:tcPr>
                </a:tc>
                <a:tc>
                  <a:txBody>
                    <a:bodyPr/>
                    <a:lstStyle/>
                    <a:p>
                      <a:pPr algn="r" fontAlgn="b"/>
                      <a:r>
                        <a:rPr lang="en-IN" sz="2000" u="none" strike="noStrike">
                          <a:effectLst/>
                          <a:latin typeface="Calibri" panose="020F0502020204030204" pitchFamily="34" charset="0"/>
                          <a:cs typeface="Calibri" panose="020F0502020204030204" pitchFamily="34" charset="0"/>
                        </a:rPr>
                        <a:t>100</a:t>
                      </a:r>
                      <a:endParaRPr lang="en-IN" sz="20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noFill/>
                  </a:tcPr>
                </a:tc>
                <a:tc>
                  <a:txBody>
                    <a:bodyPr/>
                    <a:lstStyle/>
                    <a:p>
                      <a:pPr algn="l" fontAlgn="b"/>
                      <a:endParaRPr lang="en-IN" sz="20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noFill/>
                  </a:tcPr>
                </a:tc>
                <a:extLst>
                  <a:ext uri="{0D108BD9-81ED-4DB2-BD59-A6C34878D82A}">
                    <a16:rowId xmlns:a16="http://schemas.microsoft.com/office/drawing/2014/main" xmlns="" val="555734639"/>
                  </a:ext>
                </a:extLst>
              </a:tr>
            </a:tbl>
          </a:graphicData>
        </a:graphic>
      </p:graphicFrame>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xmlns="" id="{5185FF81-3FE8-45CD-8EA0-FEC8783D3A59}"/>
                  </a:ext>
                </a:extLst>
              </p:cNvPr>
              <p:cNvGraphicFramePr>
                <a:graphicFrameLocks noGrp="1"/>
              </p:cNvGraphicFramePr>
              <p:nvPr>
                <p:extLst/>
              </p:nvPr>
            </p:nvGraphicFramePr>
            <p:xfrm>
              <a:off x="349047" y="2888226"/>
              <a:ext cx="8588474" cy="3703956"/>
            </p:xfrm>
            <a:graphic>
              <a:graphicData uri="http://schemas.openxmlformats.org/drawingml/2006/table">
                <a:tbl>
                  <a:tblPr>
                    <a:tableStyleId>{B12137AC-A9C8-48EA-BD2B-1AD8692E0443}</a:tableStyleId>
                  </a:tblPr>
                  <a:tblGrid>
                    <a:gridCol w="1764888">
                      <a:extLst>
                        <a:ext uri="{9D8B030D-6E8A-4147-A177-3AD203B41FA5}">
                          <a16:colId xmlns:a16="http://schemas.microsoft.com/office/drawing/2014/main" xmlns="" val="3574347401"/>
                        </a:ext>
                      </a:extLst>
                    </a:gridCol>
                    <a:gridCol w="2330246">
                      <a:extLst>
                        <a:ext uri="{9D8B030D-6E8A-4147-A177-3AD203B41FA5}">
                          <a16:colId xmlns:a16="http://schemas.microsoft.com/office/drawing/2014/main" xmlns="" val="927044751"/>
                        </a:ext>
                      </a:extLst>
                    </a:gridCol>
                    <a:gridCol w="2687793">
                      <a:extLst>
                        <a:ext uri="{9D8B030D-6E8A-4147-A177-3AD203B41FA5}">
                          <a16:colId xmlns:a16="http://schemas.microsoft.com/office/drawing/2014/main" xmlns="" val="2956075007"/>
                        </a:ext>
                      </a:extLst>
                    </a:gridCol>
                    <a:gridCol w="1805547">
                      <a:extLst>
                        <a:ext uri="{9D8B030D-6E8A-4147-A177-3AD203B41FA5}">
                          <a16:colId xmlns:a16="http://schemas.microsoft.com/office/drawing/2014/main" xmlns="" val="3885217645"/>
                        </a:ext>
                      </a:extLst>
                    </a:gridCol>
                  </a:tblGrid>
                  <a:tr h="370840">
                    <a:tc>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t>Formula</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t>Engineers</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t>Accountants</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827632194"/>
                      </a:ext>
                    </a:extLst>
                  </a:tr>
                  <a:tr h="370840">
                    <a:tc>
                      <a:txBody>
                        <a:bodyPr/>
                        <a:lstStyle/>
                        <a:p>
                          <a:r>
                            <a:rPr lang="en-US" sz="1800" dirty="0"/>
                            <a:t>Mean</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t>112.889</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t>97</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11590251"/>
                      </a:ext>
                    </a:extLst>
                  </a:tr>
                  <a:tr h="370840">
                    <a:tc>
                      <a:txBody>
                        <a:bodyPr/>
                        <a:lstStyle/>
                        <a:p>
                          <a:r>
                            <a:rPr lang="en-US" sz="1800" dirty="0"/>
                            <a:t>Variance</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t>196.611</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t>256.857</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953672753"/>
                      </a:ext>
                    </a:extLst>
                  </a:tr>
                  <a:tr h="370840">
                    <a:tc>
                      <a:txBody>
                        <a:bodyPr/>
                        <a:lstStyle/>
                        <a:p>
                          <a:r>
                            <a:rPr lang="en-US" sz="1800" dirty="0"/>
                            <a:t>Observations</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t>9</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t>8</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974521845"/>
                      </a:ext>
                    </a:extLst>
                  </a:tr>
                  <a:tr h="370840">
                    <a:tc>
                      <a:txBody>
                        <a:bodyPr/>
                        <a:lstStyle/>
                        <a:p>
                          <a:r>
                            <a:rPr lang="en-US" sz="1800" dirty="0"/>
                            <a:t>Pooled Variance s</a:t>
                          </a:r>
                          <a:r>
                            <a:rPr lang="en-US" sz="1800" baseline="30000" dirty="0"/>
                            <a:t>2</a:t>
                          </a:r>
                          <a:endParaRPr lang="en-IN" sz="1800" baseline="30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f>
                                  <m:fPr>
                                    <m:ctrlPr>
                                      <a:rPr lang="en-IN" sz="1800" i="1">
                                        <a:latin typeface="Cambria Math"/>
                                      </a:rPr>
                                    </m:ctrlPr>
                                  </m:fPr>
                                  <m:num>
                                    <m:d>
                                      <m:dPr>
                                        <m:ctrlPr>
                                          <a:rPr lang="en-IN" sz="1800" i="1">
                                            <a:latin typeface="Cambria Math"/>
                                          </a:rPr>
                                        </m:ctrlPr>
                                      </m:dPr>
                                      <m:e>
                                        <m:sSub>
                                          <m:sSubPr>
                                            <m:ctrlPr>
                                              <a:rPr lang="en-IN" sz="1800" i="1">
                                                <a:latin typeface="Cambria Math"/>
                                              </a:rPr>
                                            </m:ctrlPr>
                                          </m:sSubPr>
                                          <m:e>
                                            <m:r>
                                              <a:rPr lang="en-IN" sz="1800" i="1">
                                                <a:latin typeface="Cambria Math" panose="02040503050406030204" pitchFamily="18" charset="0"/>
                                              </a:rPr>
                                              <m:t>𝑛</m:t>
                                            </m:r>
                                          </m:e>
                                          <m:sub>
                                            <m:r>
                                              <a:rPr lang="en-IN" sz="1800" i="1">
                                                <a:latin typeface="Cambria Math" panose="02040503050406030204" pitchFamily="18" charset="0"/>
                                              </a:rPr>
                                              <m:t>1−</m:t>
                                            </m:r>
                                          </m:sub>
                                        </m:sSub>
                                        <m:r>
                                          <a:rPr lang="en-IN" sz="1800" i="1">
                                            <a:latin typeface="Cambria Math" panose="02040503050406030204" pitchFamily="18" charset="0"/>
                                          </a:rPr>
                                          <m:t>1</m:t>
                                        </m:r>
                                      </m:e>
                                    </m:d>
                                    <m:sSubSup>
                                      <m:sSubSupPr>
                                        <m:ctrlPr>
                                          <a:rPr lang="en-IN" sz="1800" i="1">
                                            <a:latin typeface="Cambria Math"/>
                                          </a:rPr>
                                        </m:ctrlPr>
                                      </m:sSubSupPr>
                                      <m:e>
                                        <m:r>
                                          <a:rPr lang="en-IN" sz="1800" i="1">
                                            <a:latin typeface="Cambria Math" panose="02040503050406030204" pitchFamily="18" charset="0"/>
                                          </a:rPr>
                                          <m:t>𝑆</m:t>
                                        </m:r>
                                      </m:e>
                                      <m:sub>
                                        <m:r>
                                          <a:rPr lang="en-IN" sz="1800" i="1">
                                            <a:latin typeface="Cambria Math" panose="02040503050406030204" pitchFamily="18" charset="0"/>
                                          </a:rPr>
                                          <m:t>1</m:t>
                                        </m:r>
                                      </m:sub>
                                      <m:sup>
                                        <m:r>
                                          <a:rPr lang="en-IN" sz="1800" i="1">
                                            <a:latin typeface="Cambria Math" panose="02040503050406030204" pitchFamily="18" charset="0"/>
                                          </a:rPr>
                                          <m:t>2</m:t>
                                        </m:r>
                                      </m:sup>
                                    </m:sSubSup>
                                    <m:r>
                                      <a:rPr lang="en-IN" sz="1800" i="1">
                                        <a:latin typeface="Cambria Math" panose="02040503050406030204" pitchFamily="18" charset="0"/>
                                      </a:rPr>
                                      <m:t>+</m:t>
                                    </m:r>
                                    <m:d>
                                      <m:dPr>
                                        <m:ctrlPr>
                                          <a:rPr lang="en-IN" sz="1800" i="1">
                                            <a:latin typeface="Cambria Math"/>
                                          </a:rPr>
                                        </m:ctrlPr>
                                      </m:dPr>
                                      <m:e>
                                        <m:sSub>
                                          <m:sSubPr>
                                            <m:ctrlPr>
                                              <a:rPr lang="en-IN" sz="1800" i="1">
                                                <a:latin typeface="Cambria Math"/>
                                              </a:rPr>
                                            </m:ctrlPr>
                                          </m:sSubPr>
                                          <m:e>
                                            <m:r>
                                              <a:rPr lang="en-IN" sz="1800" i="1">
                                                <a:latin typeface="Cambria Math" panose="02040503050406030204" pitchFamily="18" charset="0"/>
                                              </a:rPr>
                                              <m:t>𝑛</m:t>
                                            </m:r>
                                          </m:e>
                                          <m:sub>
                                            <m:r>
                                              <a:rPr lang="en-IN" sz="1800" i="1">
                                                <a:latin typeface="Cambria Math" panose="02040503050406030204" pitchFamily="18" charset="0"/>
                                              </a:rPr>
                                              <m:t>2−</m:t>
                                            </m:r>
                                          </m:sub>
                                        </m:sSub>
                                        <m:r>
                                          <a:rPr lang="en-IN" sz="1800" i="1">
                                            <a:latin typeface="Cambria Math" panose="02040503050406030204" pitchFamily="18" charset="0"/>
                                          </a:rPr>
                                          <m:t>1</m:t>
                                        </m:r>
                                      </m:e>
                                    </m:d>
                                    <m:sSubSup>
                                      <m:sSubSupPr>
                                        <m:ctrlPr>
                                          <a:rPr lang="en-IN" sz="1800" i="1">
                                            <a:latin typeface="Cambria Math"/>
                                          </a:rPr>
                                        </m:ctrlPr>
                                      </m:sSubSupPr>
                                      <m:e>
                                        <m:r>
                                          <a:rPr lang="en-IN" sz="1800" i="1">
                                            <a:latin typeface="Cambria Math" panose="02040503050406030204" pitchFamily="18" charset="0"/>
                                          </a:rPr>
                                          <m:t>𝑆</m:t>
                                        </m:r>
                                      </m:e>
                                      <m:sub>
                                        <m:r>
                                          <a:rPr lang="en-IN" sz="1800" i="1">
                                            <a:latin typeface="Cambria Math" panose="02040503050406030204" pitchFamily="18" charset="0"/>
                                          </a:rPr>
                                          <m:t>2</m:t>
                                        </m:r>
                                      </m:sub>
                                      <m:sup>
                                        <m:r>
                                          <a:rPr lang="en-IN" sz="1800" i="1">
                                            <a:latin typeface="Cambria Math" panose="02040503050406030204" pitchFamily="18" charset="0"/>
                                          </a:rPr>
                                          <m:t>2</m:t>
                                        </m:r>
                                      </m:sup>
                                    </m:sSubSup>
                                  </m:num>
                                  <m:den>
                                    <m:r>
                                      <a:rPr lang="en-IN" sz="1800" i="1">
                                        <a:latin typeface="Cambria Math" panose="02040503050406030204" pitchFamily="18" charset="0"/>
                                      </a:rPr>
                                      <m:t>(</m:t>
                                    </m:r>
                                    <m:sSub>
                                      <m:sSubPr>
                                        <m:ctrlPr>
                                          <a:rPr lang="en-IN" sz="1800" i="1">
                                            <a:latin typeface="Cambria Math"/>
                                          </a:rPr>
                                        </m:ctrlPr>
                                      </m:sSubPr>
                                      <m:e>
                                        <m:r>
                                          <a:rPr lang="en-IN" sz="1800" i="1">
                                            <a:latin typeface="Cambria Math" panose="02040503050406030204" pitchFamily="18" charset="0"/>
                                          </a:rPr>
                                          <m:t>𝑛</m:t>
                                        </m:r>
                                      </m:e>
                                      <m:sub>
                                        <m:r>
                                          <a:rPr lang="en-IN" sz="1800" i="1">
                                            <a:latin typeface="Cambria Math" panose="02040503050406030204" pitchFamily="18" charset="0"/>
                                          </a:rPr>
                                          <m:t>1</m:t>
                                        </m:r>
                                      </m:sub>
                                    </m:sSub>
                                    <m:r>
                                      <a:rPr lang="en-IN" sz="1800" i="1">
                                        <a:latin typeface="Cambria Math" panose="02040503050406030204" pitchFamily="18" charset="0"/>
                                      </a:rPr>
                                      <m:t>+</m:t>
                                    </m:r>
                                    <m:sSub>
                                      <m:sSubPr>
                                        <m:ctrlPr>
                                          <a:rPr lang="en-IN" sz="1800" i="1">
                                            <a:latin typeface="Cambria Math"/>
                                          </a:rPr>
                                        </m:ctrlPr>
                                      </m:sSubPr>
                                      <m:e>
                                        <m:r>
                                          <a:rPr lang="en-IN" sz="1800" i="1">
                                            <a:latin typeface="Cambria Math" panose="02040503050406030204" pitchFamily="18" charset="0"/>
                                          </a:rPr>
                                          <m:t>𝑛</m:t>
                                        </m:r>
                                      </m:e>
                                      <m:sub>
                                        <m:r>
                                          <a:rPr lang="en-IN" sz="1800" i="1">
                                            <a:latin typeface="Cambria Math" panose="02040503050406030204" pitchFamily="18" charset="0"/>
                                          </a:rPr>
                                          <m:t>2</m:t>
                                        </m:r>
                                      </m:sub>
                                    </m:sSub>
                                    <m:r>
                                      <a:rPr lang="en-IN" sz="1800" i="1">
                                        <a:latin typeface="Cambria Math" panose="02040503050406030204" pitchFamily="18" charset="0"/>
                                      </a:rPr>
                                      <m:t>−2)</m:t>
                                    </m:r>
                                  </m:den>
                                </m:f>
                              </m:oMath>
                            </m:oMathPara>
                          </a14:m>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14:m>
                            <m:oMathPara xmlns:m="http://schemas.openxmlformats.org/officeDocument/2006/math">
                              <m:oMathParaPr>
                                <m:jc m:val="centerGroup"/>
                              </m:oMathParaPr>
                              <m:oMath xmlns:m="http://schemas.openxmlformats.org/officeDocument/2006/math">
                                <m:f>
                                  <m:fPr>
                                    <m:ctrlPr>
                                      <a:rPr lang="en-IN" sz="1800" i="1" smtClean="0">
                                        <a:latin typeface="Cambria Math"/>
                                      </a:rPr>
                                    </m:ctrlPr>
                                  </m:fPr>
                                  <m:num>
                                    <m:r>
                                      <a:rPr lang="en-US" sz="1800" b="0" i="1" smtClean="0">
                                        <a:latin typeface="Cambria Math" panose="02040503050406030204" pitchFamily="18" charset="0"/>
                                      </a:rPr>
                                      <m:t>8∗</m:t>
                                    </m:r>
                                    <m:sSup>
                                      <m:sSupPr>
                                        <m:ctrlPr>
                                          <a:rPr lang="en-US" sz="1800" b="0" i="1" smtClean="0">
                                            <a:latin typeface="Cambria Math"/>
                                          </a:rPr>
                                        </m:ctrlPr>
                                      </m:sSupPr>
                                      <m:e>
                                        <m:r>
                                          <a:rPr lang="en-US" sz="1800" b="0" i="1" smtClean="0">
                                            <a:latin typeface="Cambria Math" panose="02040503050406030204" pitchFamily="18" charset="0"/>
                                          </a:rPr>
                                          <m:t>196.611</m:t>
                                        </m:r>
                                      </m:e>
                                      <m:sup>
                                        <m:r>
                                          <a:rPr lang="en-US" sz="1800" b="0" i="1" smtClean="0">
                                            <a:latin typeface="Cambria Math" panose="02040503050406030204" pitchFamily="18" charset="0"/>
                                          </a:rPr>
                                          <m:t>2</m:t>
                                        </m:r>
                                      </m:sup>
                                    </m:sSup>
                                    <m:r>
                                      <a:rPr lang="en-US" sz="1800" b="0" i="1" smtClean="0">
                                        <a:latin typeface="Cambria Math" panose="02040503050406030204" pitchFamily="18" charset="0"/>
                                      </a:rPr>
                                      <m:t>+7∗</m:t>
                                    </m:r>
                                    <m:sSup>
                                      <m:sSupPr>
                                        <m:ctrlPr>
                                          <a:rPr lang="en-US" sz="1800" b="0" i="1" smtClean="0">
                                            <a:latin typeface="Cambria Math"/>
                                          </a:rPr>
                                        </m:ctrlPr>
                                      </m:sSupPr>
                                      <m:e>
                                        <m:r>
                                          <a:rPr lang="en-US" sz="1800" b="0" i="1" smtClean="0">
                                            <a:latin typeface="Cambria Math" panose="02040503050406030204" pitchFamily="18" charset="0"/>
                                          </a:rPr>
                                          <m:t>256.857</m:t>
                                        </m:r>
                                      </m:e>
                                      <m:sup>
                                        <m:r>
                                          <a:rPr lang="en-US" sz="1800" b="0" i="1" smtClean="0">
                                            <a:latin typeface="Cambria Math" panose="02040503050406030204" pitchFamily="18" charset="0"/>
                                          </a:rPr>
                                          <m:t>2</m:t>
                                        </m:r>
                                      </m:sup>
                                    </m:sSup>
                                  </m:num>
                                  <m:den>
                                    <m:r>
                                      <a:rPr lang="en-US" sz="1800" b="0" i="1" smtClean="0">
                                        <a:latin typeface="Cambria Math" panose="02040503050406030204" pitchFamily="18" charset="0"/>
                                      </a:rPr>
                                      <m:t>15</m:t>
                                    </m:r>
                                  </m:den>
                                </m:f>
                                <m:r>
                                  <a:rPr lang="en-US" sz="1800" b="0" i="1" smtClean="0">
                                    <a:latin typeface="Cambria Math" panose="02040503050406030204" pitchFamily="18" charset="0"/>
                                  </a:rPr>
                                  <m:t>=224.726</m:t>
                                </m:r>
                              </m:oMath>
                            </m:oMathPara>
                          </a14:m>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743323973"/>
                      </a:ext>
                    </a:extLst>
                  </a:tr>
                  <a:tr h="370840">
                    <a:tc>
                      <a:txBody>
                        <a:bodyPr/>
                        <a:lstStyle/>
                        <a:p>
                          <a:r>
                            <a:rPr lang="en-US" sz="1800" dirty="0"/>
                            <a:t>Standard Error</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rad>
                                  <m:radPr>
                                    <m:degHide m:val="on"/>
                                    <m:ctrlPr>
                                      <a:rPr lang="en-IN" sz="1800" i="1" smtClean="0">
                                        <a:latin typeface="Cambria Math"/>
                                      </a:rPr>
                                    </m:ctrlPr>
                                  </m:radPr>
                                  <m:deg/>
                                  <m:e>
                                    <m:sSup>
                                      <m:sSupPr>
                                        <m:ctrlPr>
                                          <a:rPr lang="en-IN" sz="1800" i="1" smtClean="0">
                                            <a:latin typeface="Cambria Math"/>
                                          </a:rPr>
                                        </m:ctrlPr>
                                      </m:sSupPr>
                                      <m:e>
                                        <m:r>
                                          <a:rPr lang="en-US" sz="1800" b="0" i="1" smtClean="0">
                                            <a:latin typeface="Cambria Math" panose="02040503050406030204" pitchFamily="18" charset="0"/>
                                          </a:rPr>
                                          <m:t>𝑠</m:t>
                                        </m:r>
                                      </m:e>
                                      <m:sup>
                                        <m:r>
                                          <a:rPr lang="en-US" sz="1800" b="0" i="1" smtClean="0">
                                            <a:latin typeface="Cambria Math" panose="02040503050406030204" pitchFamily="18" charset="0"/>
                                          </a:rPr>
                                          <m:t>2</m:t>
                                        </m:r>
                                      </m:sup>
                                    </m:sSup>
                                    <m:d>
                                      <m:dPr>
                                        <m:ctrlPr>
                                          <a:rPr lang="en-IN" sz="1800" i="1" smtClean="0">
                                            <a:latin typeface="Cambria Math"/>
                                          </a:rPr>
                                        </m:ctrlPr>
                                      </m:dPr>
                                      <m:e>
                                        <m:f>
                                          <m:fPr>
                                            <m:ctrlPr>
                                              <a:rPr lang="en-IN" sz="1800" i="1" smtClean="0">
                                                <a:latin typeface="Cambria Math"/>
                                              </a:rPr>
                                            </m:ctrlPr>
                                          </m:fPr>
                                          <m:num>
                                            <m:r>
                                              <a:rPr lang="en-US" sz="1800" b="0" i="1" smtClean="0">
                                                <a:latin typeface="Cambria Math" panose="02040503050406030204" pitchFamily="18" charset="0"/>
                                              </a:rPr>
                                              <m:t>1</m:t>
                                            </m:r>
                                          </m:num>
                                          <m:den>
                                            <m:sSub>
                                              <m:sSubPr>
                                                <m:ctrlPr>
                                                  <a:rPr lang="en-IN" sz="1800" i="1" smtClean="0">
                                                    <a:latin typeface="Cambria Math"/>
                                                  </a:rPr>
                                                </m:ctrlPr>
                                              </m:sSubPr>
                                              <m:e>
                                                <m:r>
                                                  <a:rPr lang="en-US" sz="1800" b="0" i="1" smtClean="0">
                                                    <a:latin typeface="Cambria Math" panose="02040503050406030204" pitchFamily="18" charset="0"/>
                                                  </a:rPr>
                                                  <m:t>𝑛</m:t>
                                                </m:r>
                                              </m:e>
                                              <m:sub>
                                                <m:r>
                                                  <a:rPr lang="en-US" sz="1800" b="0" i="1" smtClean="0">
                                                    <a:latin typeface="Cambria Math" panose="02040503050406030204" pitchFamily="18" charset="0"/>
                                                  </a:rPr>
                                                  <m:t>1</m:t>
                                                </m:r>
                                              </m:sub>
                                            </m:sSub>
                                          </m:den>
                                        </m:f>
                                        <m:r>
                                          <a:rPr lang="en-US" sz="1800" b="0" i="1" smtClean="0">
                                            <a:latin typeface="Cambria Math" panose="02040503050406030204" pitchFamily="18" charset="0"/>
                                          </a:rPr>
                                          <m:t>+</m:t>
                                        </m:r>
                                        <m:f>
                                          <m:fPr>
                                            <m:ctrlPr>
                                              <a:rPr lang="en-US" sz="1800" b="0" i="1" smtClean="0">
                                                <a:latin typeface="Cambria Math"/>
                                              </a:rPr>
                                            </m:ctrlPr>
                                          </m:fPr>
                                          <m:num>
                                            <m:r>
                                              <a:rPr lang="en-US" sz="1800" b="0" i="1" smtClean="0">
                                                <a:latin typeface="Cambria Math" panose="02040503050406030204" pitchFamily="18" charset="0"/>
                                              </a:rPr>
                                              <m:t>1</m:t>
                                            </m:r>
                                          </m:num>
                                          <m:den>
                                            <m:sSub>
                                              <m:sSubPr>
                                                <m:ctrlPr>
                                                  <a:rPr lang="en-US" sz="1800" b="0" i="1" smtClean="0">
                                                    <a:latin typeface="Cambria Math"/>
                                                  </a:rPr>
                                                </m:ctrlPr>
                                              </m:sSubPr>
                                              <m:e>
                                                <m:r>
                                                  <a:rPr lang="en-US" sz="1800" b="0" i="1" smtClean="0">
                                                    <a:latin typeface="Cambria Math" panose="02040503050406030204" pitchFamily="18" charset="0"/>
                                                  </a:rPr>
                                                  <m:t>𝑛</m:t>
                                                </m:r>
                                              </m:e>
                                              <m:sub>
                                                <m:r>
                                                  <a:rPr lang="en-US" sz="1800" b="0" i="1" smtClean="0">
                                                    <a:latin typeface="Cambria Math" panose="02040503050406030204" pitchFamily="18" charset="0"/>
                                                  </a:rPr>
                                                  <m:t>2</m:t>
                                                </m:r>
                                              </m:sub>
                                            </m:sSub>
                                          </m:den>
                                        </m:f>
                                      </m:e>
                                    </m:d>
                                  </m:e>
                                </m:rad>
                              </m:oMath>
                            </m:oMathPara>
                          </a14:m>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14:m>
                            <m:oMathPara xmlns:m="http://schemas.openxmlformats.org/officeDocument/2006/math">
                              <m:oMathParaPr>
                                <m:jc m:val="centerGroup"/>
                              </m:oMathParaPr>
                              <m:oMath xmlns:m="http://schemas.openxmlformats.org/officeDocument/2006/math">
                                <m:rad>
                                  <m:radPr>
                                    <m:degHide m:val="on"/>
                                    <m:ctrlPr>
                                      <a:rPr lang="en-IN" sz="1800" i="1" smtClean="0">
                                        <a:latin typeface="Cambria Math"/>
                                      </a:rPr>
                                    </m:ctrlPr>
                                  </m:radPr>
                                  <m:deg/>
                                  <m:e>
                                    <m:r>
                                      <a:rPr lang="en-US" sz="1800" b="0" i="1" smtClean="0">
                                        <a:latin typeface="Cambria Math" panose="02040503050406030204" pitchFamily="18" charset="0"/>
                                      </a:rPr>
                                      <m:t>224.726∗</m:t>
                                    </m:r>
                                    <m:d>
                                      <m:dPr>
                                        <m:ctrlPr>
                                          <a:rPr lang="en-US" sz="1800" b="0" i="1" smtClean="0">
                                            <a:latin typeface="Cambria Math"/>
                                          </a:rPr>
                                        </m:ctrlPr>
                                      </m:dPr>
                                      <m:e>
                                        <m:f>
                                          <m:fPr>
                                            <m:ctrlPr>
                                              <a:rPr lang="en-US" sz="1800" b="0" i="1" smtClean="0">
                                                <a:latin typeface="Cambria Math"/>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9</m:t>
                                            </m:r>
                                          </m:den>
                                        </m:f>
                                        <m:r>
                                          <a:rPr lang="en-US" sz="1800" b="0" i="1" smtClean="0">
                                            <a:latin typeface="Cambria Math" panose="02040503050406030204" pitchFamily="18" charset="0"/>
                                          </a:rPr>
                                          <m:t>+</m:t>
                                        </m:r>
                                        <m:f>
                                          <m:fPr>
                                            <m:ctrlPr>
                                              <a:rPr lang="en-US" sz="1800" b="0" i="1" smtClean="0">
                                                <a:latin typeface="Cambria Math"/>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8</m:t>
                                            </m:r>
                                          </m:den>
                                        </m:f>
                                      </m:e>
                                    </m:d>
                                    <m:r>
                                      <a:rPr lang="en-US" sz="1800" b="0" i="1" smtClean="0">
                                        <a:latin typeface="Cambria Math" panose="02040503050406030204" pitchFamily="18" charset="0"/>
                                      </a:rPr>
                                      <m:t>=7.284</m:t>
                                    </m:r>
                                  </m:e>
                                </m:rad>
                              </m:oMath>
                            </m:oMathPara>
                          </a14:m>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413418032"/>
                      </a:ext>
                    </a:extLst>
                  </a:tr>
                  <a:tr h="370840">
                    <a:tc>
                      <a:txBody>
                        <a:bodyPr/>
                        <a:lstStyle/>
                        <a:p>
                          <a:r>
                            <a:rPr lang="en-US" sz="1800" dirty="0"/>
                            <a:t>T Statistic</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f>
                                  <m:fPr>
                                    <m:ctrlPr>
                                      <a:rPr lang="en-IN" sz="1800" i="1" smtClean="0">
                                        <a:latin typeface="Cambria Math"/>
                                      </a:rPr>
                                    </m:ctrlPr>
                                  </m:fPr>
                                  <m:num>
                                    <m:d>
                                      <m:dPr>
                                        <m:ctrlPr>
                                          <a:rPr lang="en-IN" sz="1800" i="1" smtClean="0">
                                            <a:latin typeface="Cambria Math"/>
                                          </a:rPr>
                                        </m:ctrlPr>
                                      </m:dPr>
                                      <m:e>
                                        <m:sSub>
                                          <m:sSubPr>
                                            <m:ctrlPr>
                                              <a:rPr lang="en-IN" sz="1800" i="1" smtClean="0">
                                                <a:latin typeface="Cambria Math"/>
                                              </a:rPr>
                                            </m:ctrlPr>
                                          </m:sSubPr>
                                          <m:e>
                                            <m:acc>
                                              <m:accPr>
                                                <m:chr m:val="̅"/>
                                                <m:ctrlPr>
                                                  <a:rPr lang="en-IN" sz="1800" i="1" smtClean="0">
                                                    <a:latin typeface="Cambria Math"/>
                                                  </a:rPr>
                                                </m:ctrlPr>
                                              </m:accPr>
                                              <m:e>
                                                <m:r>
                                                  <a:rPr lang="en-US" sz="1800" b="0" i="1" smtClean="0">
                                                    <a:latin typeface="Cambria Math" panose="02040503050406030204" pitchFamily="18" charset="0"/>
                                                  </a:rPr>
                                                  <m:t>𝑥</m:t>
                                                </m:r>
                                              </m:e>
                                            </m:acc>
                                          </m:e>
                                          <m:sub>
                                            <m:r>
                                              <a:rPr lang="en-US" sz="1800" b="0" i="1" smtClean="0">
                                                <a:latin typeface="Cambria Math" panose="02040503050406030204" pitchFamily="18" charset="0"/>
                                              </a:rPr>
                                              <m:t>1</m:t>
                                            </m:r>
                                          </m:sub>
                                        </m:sSub>
                                        <m:r>
                                          <a:rPr lang="en-US" sz="1800" b="0" i="1" smtClean="0">
                                            <a:latin typeface="Cambria Math" panose="02040503050406030204" pitchFamily="18" charset="0"/>
                                          </a:rPr>
                                          <m:t>−</m:t>
                                        </m:r>
                                        <m:sSub>
                                          <m:sSubPr>
                                            <m:ctrlPr>
                                              <a:rPr lang="en-US" sz="1800" b="0" i="1" smtClean="0">
                                                <a:latin typeface="Cambria Math"/>
                                              </a:rPr>
                                            </m:ctrlPr>
                                          </m:sSubPr>
                                          <m:e>
                                            <m:acc>
                                              <m:accPr>
                                                <m:chr m:val="̅"/>
                                                <m:ctrlPr>
                                                  <a:rPr lang="en-US" sz="1800" b="0" i="1" smtClean="0">
                                                    <a:latin typeface="Cambria Math"/>
                                                  </a:rPr>
                                                </m:ctrlPr>
                                              </m:accPr>
                                              <m:e>
                                                <m:r>
                                                  <a:rPr lang="en-US" sz="1800" b="0" i="1" smtClean="0">
                                                    <a:latin typeface="Cambria Math" panose="02040503050406030204" pitchFamily="18" charset="0"/>
                                                  </a:rPr>
                                                  <m:t>𝑥</m:t>
                                                </m:r>
                                              </m:e>
                                            </m:acc>
                                          </m:e>
                                          <m:sub>
                                            <m:r>
                                              <a:rPr lang="en-US" sz="1800" b="0" i="1" smtClean="0">
                                                <a:latin typeface="Cambria Math" panose="02040503050406030204" pitchFamily="18" charset="0"/>
                                              </a:rPr>
                                              <m:t>2</m:t>
                                            </m:r>
                                          </m:sub>
                                        </m:sSub>
                                      </m:e>
                                    </m:d>
                                  </m:num>
                                  <m:den>
                                    <m:r>
                                      <a:rPr lang="en-US" sz="1800" b="0" i="1" smtClean="0">
                                        <a:latin typeface="Cambria Math" panose="02040503050406030204" pitchFamily="18" charset="0"/>
                                      </a:rPr>
                                      <m:t>𝑠𝑒</m:t>
                                    </m:r>
                                  </m:den>
                                </m:f>
                              </m:oMath>
                            </m:oMathPara>
                          </a14:m>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14:m>
                            <m:oMathPara xmlns:m="http://schemas.openxmlformats.org/officeDocument/2006/math">
                              <m:oMathParaPr>
                                <m:jc m:val="centerGroup"/>
                              </m:oMathParaPr>
                              <m:oMath xmlns:m="http://schemas.openxmlformats.org/officeDocument/2006/math">
                                <m:f>
                                  <m:fPr>
                                    <m:ctrlPr>
                                      <a:rPr lang="en-IN" sz="1800" i="1" smtClean="0">
                                        <a:latin typeface="Cambria Math"/>
                                      </a:rPr>
                                    </m:ctrlPr>
                                  </m:fPr>
                                  <m:num>
                                    <m:d>
                                      <m:dPr>
                                        <m:ctrlPr>
                                          <a:rPr lang="en-IN" sz="1800" i="1" smtClean="0">
                                            <a:latin typeface="Cambria Math"/>
                                          </a:rPr>
                                        </m:ctrlPr>
                                      </m:dPr>
                                      <m:e>
                                        <m:r>
                                          <a:rPr lang="en-US" sz="1800" b="0" i="1" smtClean="0">
                                            <a:latin typeface="Cambria Math" panose="02040503050406030204" pitchFamily="18" charset="0"/>
                                          </a:rPr>
                                          <m:t>112.889−97</m:t>
                                        </m:r>
                                      </m:e>
                                    </m:d>
                                  </m:num>
                                  <m:den>
                                    <m:r>
                                      <a:rPr lang="en-US" sz="1800" b="0" i="1" smtClean="0">
                                        <a:latin typeface="Cambria Math" panose="02040503050406030204" pitchFamily="18" charset="0"/>
                                      </a:rPr>
                                      <m:t>7.284</m:t>
                                    </m:r>
                                  </m:den>
                                </m:f>
                                <m:r>
                                  <a:rPr lang="en-US" sz="1800" b="0" i="1" smtClean="0">
                                    <a:latin typeface="Cambria Math" panose="02040503050406030204" pitchFamily="18" charset="0"/>
                                  </a:rPr>
                                  <m:t>=2.181</m:t>
                                </m:r>
                              </m:oMath>
                            </m:oMathPara>
                          </a14:m>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767486033"/>
                      </a:ext>
                    </a:extLst>
                  </a:tr>
                </a:tbl>
              </a:graphicData>
            </a:graphic>
          </p:graphicFrame>
        </mc:Choice>
        <mc:Fallback xmlns="">
          <p:graphicFrame>
            <p:nvGraphicFramePr>
              <p:cNvPr id="6" name="Table 5">
                <a:extLst>
                  <a:ext uri="{FF2B5EF4-FFF2-40B4-BE49-F238E27FC236}">
                    <a16:creationId xmlns:a16="http://schemas.microsoft.com/office/drawing/2014/main" id="{5185FF81-3FE8-45CD-8EA0-FEC8783D3A59}"/>
                  </a:ext>
                </a:extLst>
              </p:cNvPr>
              <p:cNvGraphicFramePr>
                <a:graphicFrameLocks noGrp="1"/>
              </p:cNvGraphicFramePr>
              <p:nvPr>
                <p:extLst>
                  <p:ext uri="{D42A27DB-BD31-4B8C-83A1-F6EECF244321}">
                    <p14:modId xmlns:p14="http://schemas.microsoft.com/office/powerpoint/2010/main" val="1754240879"/>
                  </p:ext>
                </p:extLst>
              </p:nvPr>
            </p:nvGraphicFramePr>
            <p:xfrm>
              <a:off x="349047" y="2888226"/>
              <a:ext cx="8588474" cy="3703956"/>
            </p:xfrm>
            <a:graphic>
              <a:graphicData uri="http://schemas.openxmlformats.org/drawingml/2006/table">
                <a:tbl>
                  <a:tblPr>
                    <a:tableStyleId>{B12137AC-A9C8-48EA-BD2B-1AD8692E0443}</a:tableStyleId>
                  </a:tblPr>
                  <a:tblGrid>
                    <a:gridCol w="1764888">
                      <a:extLst>
                        <a:ext uri="{9D8B030D-6E8A-4147-A177-3AD203B41FA5}">
                          <a16:colId xmlns:a16="http://schemas.microsoft.com/office/drawing/2014/main" val="3574347401"/>
                        </a:ext>
                      </a:extLst>
                    </a:gridCol>
                    <a:gridCol w="2330246">
                      <a:extLst>
                        <a:ext uri="{9D8B030D-6E8A-4147-A177-3AD203B41FA5}">
                          <a16:colId xmlns:a16="http://schemas.microsoft.com/office/drawing/2014/main" val="927044751"/>
                        </a:ext>
                      </a:extLst>
                    </a:gridCol>
                    <a:gridCol w="2687793">
                      <a:extLst>
                        <a:ext uri="{9D8B030D-6E8A-4147-A177-3AD203B41FA5}">
                          <a16:colId xmlns:a16="http://schemas.microsoft.com/office/drawing/2014/main" val="2956075007"/>
                        </a:ext>
                      </a:extLst>
                    </a:gridCol>
                    <a:gridCol w="1805547">
                      <a:extLst>
                        <a:ext uri="{9D8B030D-6E8A-4147-A177-3AD203B41FA5}">
                          <a16:colId xmlns:a16="http://schemas.microsoft.com/office/drawing/2014/main" val="3885217645"/>
                        </a:ext>
                      </a:extLst>
                    </a:gridCol>
                  </a:tblGrid>
                  <a:tr h="370840">
                    <a:tc>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t>Formula</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t>Engineers</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t>Accountants</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7632194"/>
                      </a:ext>
                    </a:extLst>
                  </a:tr>
                  <a:tr h="370840">
                    <a:tc>
                      <a:txBody>
                        <a:bodyPr/>
                        <a:lstStyle/>
                        <a:p>
                          <a:r>
                            <a:rPr lang="en-US" sz="1800" dirty="0"/>
                            <a:t>Mean</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t>112.889</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t>97</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11590251"/>
                      </a:ext>
                    </a:extLst>
                  </a:tr>
                  <a:tr h="370840">
                    <a:tc>
                      <a:txBody>
                        <a:bodyPr/>
                        <a:lstStyle/>
                        <a:p>
                          <a:r>
                            <a:rPr lang="en-US" sz="1800" dirty="0"/>
                            <a:t>Variance</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t>196.611</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t>256.857</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53672753"/>
                      </a:ext>
                    </a:extLst>
                  </a:tr>
                  <a:tr h="370840">
                    <a:tc>
                      <a:txBody>
                        <a:bodyPr/>
                        <a:lstStyle/>
                        <a:p>
                          <a:r>
                            <a:rPr lang="en-US" sz="1800" dirty="0"/>
                            <a:t>Observations</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t>9</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t>8</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74521845"/>
                      </a:ext>
                    </a:extLst>
                  </a:tr>
                  <a:tr h="694881">
                    <a:tc>
                      <a:txBody>
                        <a:bodyPr/>
                        <a:lstStyle/>
                        <a:p>
                          <a:r>
                            <a:rPr lang="en-US" sz="1800" dirty="0"/>
                            <a:t>Pooled Variance s</a:t>
                          </a:r>
                          <a:r>
                            <a:rPr lang="en-US" sz="1800" baseline="30000" dirty="0"/>
                            <a:t>2</a:t>
                          </a:r>
                          <a:endParaRPr lang="en-IN" sz="1800" baseline="30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76178" t="-218421" r="-193717" b="-221930"/>
                          </a:stretch>
                        </a:blipFill>
                      </a:tcPr>
                    </a:tc>
                    <a:tc gridSpan="2">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91192" t="-218421" r="-271" b="-221930"/>
                          </a:stretch>
                        </a:blipFill>
                      </a:tcPr>
                    </a:tc>
                    <a:tc hMerge="1">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43323973"/>
                      </a:ext>
                    </a:extLst>
                  </a:tr>
                  <a:tr h="901891">
                    <a:tc>
                      <a:txBody>
                        <a:bodyPr/>
                        <a:lstStyle/>
                        <a:p>
                          <a:r>
                            <a:rPr lang="en-US" sz="1800" dirty="0"/>
                            <a:t>Standard Error</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76178" t="-245270" r="-193717" b="-70946"/>
                          </a:stretch>
                        </a:blipFill>
                      </a:tcPr>
                    </a:tc>
                    <a:tc gridSpan="2">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91192" t="-245270" r="-271" b="-70946"/>
                          </a:stretch>
                        </a:blipFill>
                      </a:tcPr>
                    </a:tc>
                    <a:tc hMerge="1">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13418032"/>
                      </a:ext>
                    </a:extLst>
                  </a:tr>
                  <a:tr h="623824">
                    <a:tc>
                      <a:txBody>
                        <a:bodyPr/>
                        <a:lstStyle/>
                        <a:p>
                          <a:r>
                            <a:rPr lang="en-US" sz="1800" dirty="0"/>
                            <a:t>T Statistic</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76178" t="-496117" r="-193717" b="-1942"/>
                          </a:stretch>
                        </a:blipFill>
                      </a:tcPr>
                    </a:tc>
                    <a:tc gridSpan="2">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91192" t="-496117" r="-271" b="-1942"/>
                          </a:stretch>
                        </a:blipFill>
                      </a:tcPr>
                    </a:tc>
                    <a:tc hMerge="1">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67486033"/>
                      </a:ext>
                    </a:extLst>
                  </a:tr>
                </a:tbl>
              </a:graphicData>
            </a:graphic>
          </p:graphicFrame>
        </mc:Fallback>
      </mc:AlternateContent>
    </p:spTree>
    <p:extLst>
      <p:ext uri="{BB962C8B-B14F-4D97-AF65-F5344CB8AC3E}">
        <p14:creationId xmlns:p14="http://schemas.microsoft.com/office/powerpoint/2010/main" val="18376339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xmlns="" id="{E554BB9A-57C8-49AA-BCB5-C41CBAED8876}"/>
              </a:ext>
            </a:extLst>
          </p:cNvPr>
          <p:cNvGraphicFramePr>
            <a:graphicFrameLocks noGrp="1"/>
          </p:cNvGraphicFramePr>
          <p:nvPr>
            <p:extLst/>
          </p:nvPr>
        </p:nvGraphicFramePr>
        <p:xfrm>
          <a:off x="460602" y="1331258"/>
          <a:ext cx="8279986" cy="3931920"/>
        </p:xfrm>
        <a:graphic>
          <a:graphicData uri="http://schemas.openxmlformats.org/drawingml/2006/table">
            <a:tbl>
              <a:tblPr firstRow="1" bandRow="1">
                <a:tableStyleId>{5C22544A-7EE6-4342-B048-85BDC9FD1C3A}</a:tableStyleId>
              </a:tblPr>
              <a:tblGrid>
                <a:gridCol w="3553074">
                  <a:extLst>
                    <a:ext uri="{9D8B030D-6E8A-4147-A177-3AD203B41FA5}">
                      <a16:colId xmlns:a16="http://schemas.microsoft.com/office/drawing/2014/main" xmlns="" val="1689960246"/>
                    </a:ext>
                  </a:extLst>
                </a:gridCol>
                <a:gridCol w="4726912">
                  <a:extLst>
                    <a:ext uri="{9D8B030D-6E8A-4147-A177-3AD203B41FA5}">
                      <a16:colId xmlns:a16="http://schemas.microsoft.com/office/drawing/2014/main" xmlns="" val="2788757144"/>
                    </a:ext>
                  </a:extLst>
                </a:gridCol>
              </a:tblGrid>
              <a:tr h="86084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b="1" kern="1200" dirty="0">
                          <a:solidFill>
                            <a:schemeClr val="tx1"/>
                          </a:solidFill>
                          <a:latin typeface="Calibri" panose="020F0502020204030204" pitchFamily="34" charset="0"/>
                          <a:ea typeface="+mn-ea"/>
                          <a:cs typeface="Calibri" panose="020F0502020204030204" pitchFamily="34" charset="0"/>
                        </a:rPr>
                        <a:t>One Sample test</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2000" b="1" kern="1200" dirty="0">
                        <a:solidFill>
                          <a:schemeClr val="tx1"/>
                        </a:solidFill>
                        <a:latin typeface="Calibri" panose="020F0502020204030204" pitchFamily="34" charset="0"/>
                        <a:ea typeface="+mn-ea"/>
                        <a:cs typeface="Calibri" panose="020F050202020403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b="1" kern="1200" dirty="0">
                          <a:solidFill>
                            <a:schemeClr val="tx1"/>
                          </a:solidFill>
                          <a:latin typeface="Calibri" panose="020F0502020204030204" pitchFamily="34" charset="0"/>
                          <a:ea typeface="+mn-ea"/>
                          <a:cs typeface="Calibri" panose="020F0502020204030204" pitchFamily="34" charset="0"/>
                        </a:rPr>
                        <a:t>It is a statistical procedure used to determine whether a sample of observations could have been generated by a process with a specific mean.</a:t>
                      </a:r>
                    </a:p>
                  </a:txBody>
                  <a:tcPr/>
                </a:tc>
                <a:extLst>
                  <a:ext uri="{0D108BD9-81ED-4DB2-BD59-A6C34878D82A}">
                    <a16:rowId xmlns:a16="http://schemas.microsoft.com/office/drawing/2014/main" xmlns="" val="1926928889"/>
                  </a:ext>
                </a:extLst>
              </a:tr>
              <a:tr h="86084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b="1" kern="1200" dirty="0">
                          <a:solidFill>
                            <a:schemeClr val="tx1"/>
                          </a:solidFill>
                          <a:latin typeface="Calibri" panose="020F0502020204030204" pitchFamily="34" charset="0"/>
                          <a:ea typeface="+mn-ea"/>
                          <a:cs typeface="Calibri" panose="020F0502020204030204" pitchFamily="34" charset="0"/>
                        </a:rPr>
                        <a:t>Two Sample test</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2000" b="1" kern="1200" dirty="0">
                        <a:solidFill>
                          <a:schemeClr val="tx1"/>
                        </a:solidFill>
                        <a:latin typeface="Calibri" panose="020F0502020204030204" pitchFamily="34" charset="0"/>
                        <a:ea typeface="+mn-ea"/>
                        <a:cs typeface="Calibri" panose="020F050202020403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b="1" kern="1200" dirty="0">
                          <a:solidFill>
                            <a:schemeClr val="tx1"/>
                          </a:solidFill>
                          <a:latin typeface="Calibri" panose="020F0502020204030204" pitchFamily="34" charset="0"/>
                          <a:ea typeface="+mn-ea"/>
                          <a:cs typeface="Calibri" panose="020F0502020204030204" pitchFamily="34" charset="0"/>
                        </a:rPr>
                        <a:t>It is applied to compare whether the average difference between two groups (independent samples) is significant.</a:t>
                      </a:r>
                    </a:p>
                  </a:txBody>
                  <a:tcPr/>
                </a:tc>
                <a:extLst>
                  <a:ext uri="{0D108BD9-81ED-4DB2-BD59-A6C34878D82A}">
                    <a16:rowId xmlns:a16="http://schemas.microsoft.com/office/drawing/2014/main" xmlns="" val="1093310071"/>
                  </a:ext>
                </a:extLst>
              </a:tr>
              <a:tr h="86084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b="1" kern="1200" dirty="0">
                          <a:solidFill>
                            <a:schemeClr val="tx1"/>
                          </a:solidFill>
                          <a:latin typeface="Calibri" panose="020F0502020204030204" pitchFamily="34" charset="0"/>
                          <a:ea typeface="+mn-ea"/>
                          <a:cs typeface="Calibri" panose="020F0502020204030204" pitchFamily="34" charset="0"/>
                        </a:rPr>
                        <a:t>Paired Sample test</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2000" b="1" kern="1200" dirty="0">
                        <a:solidFill>
                          <a:schemeClr val="tx1"/>
                        </a:solidFill>
                        <a:latin typeface="Calibri" panose="020F0502020204030204" pitchFamily="34" charset="0"/>
                        <a:ea typeface="+mn-ea"/>
                        <a:cs typeface="Calibri" panose="020F050202020403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b="1" kern="1200" dirty="0">
                          <a:solidFill>
                            <a:schemeClr val="tx1"/>
                          </a:solidFill>
                          <a:latin typeface="Calibri" panose="020F0502020204030204" pitchFamily="34" charset="0"/>
                          <a:ea typeface="+mn-ea"/>
                          <a:cs typeface="Calibri" panose="020F0502020204030204" pitchFamily="34" charset="0"/>
                        </a:rPr>
                        <a:t>It is used to compare two population means where you have two samples in which observations in one sample can be paired with observations in the other sample.</a:t>
                      </a:r>
                    </a:p>
                  </a:txBody>
                  <a:tcPr/>
                </a:tc>
                <a:extLst>
                  <a:ext uri="{0D108BD9-81ED-4DB2-BD59-A6C34878D82A}">
                    <a16:rowId xmlns:a16="http://schemas.microsoft.com/office/drawing/2014/main" xmlns="" val="3050324259"/>
                  </a:ext>
                </a:extLst>
              </a:tr>
            </a:tbl>
          </a:graphicData>
        </a:graphic>
      </p:graphicFrame>
      <p:sp>
        <p:nvSpPr>
          <p:cNvPr id="5" name="Rectangle 4">
            <a:extLst>
              <a:ext uri="{FF2B5EF4-FFF2-40B4-BE49-F238E27FC236}">
                <a16:creationId xmlns:a16="http://schemas.microsoft.com/office/drawing/2014/main" xmlns="" id="{0BE12572-A8C0-4D0A-B742-04F2B32A19DB}"/>
              </a:ext>
            </a:extLst>
          </p:cNvPr>
          <p:cNvSpPr/>
          <p:nvPr/>
        </p:nvSpPr>
        <p:spPr>
          <a:xfrm>
            <a:off x="299127" y="361658"/>
            <a:ext cx="8545746" cy="584775"/>
          </a:xfrm>
          <a:prstGeom prst="rect">
            <a:avLst/>
          </a:prstGeom>
        </p:spPr>
        <p:txBody>
          <a:bodyPr wrap="square">
            <a:spAutoFit/>
          </a:bodyPr>
          <a:lstStyle/>
          <a:p>
            <a:r>
              <a:rPr lang="en-US" sz="3200" dirty="0">
                <a:latin typeface="Calibri" panose="020F0502020204030204" pitchFamily="34" charset="0"/>
                <a:cs typeface="Calibri" panose="020F0502020204030204" pitchFamily="34" charset="0"/>
              </a:rPr>
              <a:t>One-Sample, Two-Sample and Paired Sample tests</a:t>
            </a:r>
          </a:p>
        </p:txBody>
      </p:sp>
    </p:spTree>
    <p:extLst>
      <p:ext uri="{BB962C8B-B14F-4D97-AF65-F5344CB8AC3E}">
        <p14:creationId xmlns:p14="http://schemas.microsoft.com/office/powerpoint/2010/main" val="21480812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3C9DFB1-C188-445C-AF8E-1DECD0088DE3}" type="slidenum">
              <a:rPr lang="en-US" smtClean="0"/>
              <a:pPr/>
              <a:t>30</a:t>
            </a:fld>
            <a:endParaRPr lang="en-US" dirty="0"/>
          </a:p>
        </p:txBody>
      </p:sp>
      <p:sp>
        <p:nvSpPr>
          <p:cNvPr id="3" name="Title 1"/>
          <p:cNvSpPr txBox="1">
            <a:spLocks/>
          </p:cNvSpPr>
          <p:nvPr/>
        </p:nvSpPr>
        <p:spPr>
          <a:xfrm>
            <a:off x="255639" y="178499"/>
            <a:ext cx="4847303" cy="586775"/>
          </a:xfrm>
          <a:prstGeom prst="rect">
            <a:avLst/>
          </a:prstGeom>
        </p:spPr>
        <p:txBody>
          <a:bodyPr>
            <a:noAutofit/>
          </a:bodyPr>
          <a:lstStyle/>
          <a:p>
            <a:pPr>
              <a:spcBef>
                <a:spcPct val="0"/>
              </a:spcBef>
              <a:defRPr/>
            </a:pPr>
            <a:r>
              <a:rPr lang="en-US" sz="3200" dirty="0">
                <a:latin typeface="Calibri" panose="020F0502020204030204" pitchFamily="34" charset="0"/>
                <a:ea typeface="+mj-ea"/>
                <a:cs typeface="Calibri" panose="020F0502020204030204" pitchFamily="34" charset="0"/>
              </a:rPr>
              <a:t>Independent Sample t Test</a:t>
            </a:r>
          </a:p>
        </p:txBody>
      </p:sp>
      <p:graphicFrame>
        <p:nvGraphicFramePr>
          <p:cNvPr id="6" name="Table 5">
            <a:extLst>
              <a:ext uri="{FF2B5EF4-FFF2-40B4-BE49-F238E27FC236}">
                <a16:creationId xmlns:a16="http://schemas.microsoft.com/office/drawing/2014/main" xmlns="" id="{DDB31C57-2968-4E7A-9765-D33BCAC077FF}"/>
              </a:ext>
            </a:extLst>
          </p:cNvPr>
          <p:cNvGraphicFramePr>
            <a:graphicFrameLocks noGrp="1"/>
          </p:cNvGraphicFramePr>
          <p:nvPr>
            <p:extLst/>
          </p:nvPr>
        </p:nvGraphicFramePr>
        <p:xfrm>
          <a:off x="983225" y="1449417"/>
          <a:ext cx="7688826" cy="3959166"/>
        </p:xfrm>
        <a:graphic>
          <a:graphicData uri="http://schemas.openxmlformats.org/drawingml/2006/table">
            <a:tbl>
              <a:tblPr>
                <a:tableStyleId>{B12137AC-A9C8-48EA-BD2B-1AD8692E0443}</a:tableStyleId>
              </a:tblPr>
              <a:tblGrid>
                <a:gridCol w="4669902">
                  <a:extLst>
                    <a:ext uri="{9D8B030D-6E8A-4147-A177-3AD203B41FA5}">
                      <a16:colId xmlns:a16="http://schemas.microsoft.com/office/drawing/2014/main" xmlns="" val="3707075931"/>
                    </a:ext>
                  </a:extLst>
                </a:gridCol>
                <a:gridCol w="1509462">
                  <a:extLst>
                    <a:ext uri="{9D8B030D-6E8A-4147-A177-3AD203B41FA5}">
                      <a16:colId xmlns:a16="http://schemas.microsoft.com/office/drawing/2014/main" xmlns="" val="64819940"/>
                    </a:ext>
                  </a:extLst>
                </a:gridCol>
                <a:gridCol w="1509462">
                  <a:extLst>
                    <a:ext uri="{9D8B030D-6E8A-4147-A177-3AD203B41FA5}">
                      <a16:colId xmlns:a16="http://schemas.microsoft.com/office/drawing/2014/main" xmlns="" val="1233968220"/>
                    </a:ext>
                  </a:extLst>
                </a:gridCol>
              </a:tblGrid>
              <a:tr h="228754">
                <a:tc gridSpan="3">
                  <a:txBody>
                    <a:bodyPr/>
                    <a:lstStyle/>
                    <a:p>
                      <a:pPr algn="l" fontAlgn="b"/>
                      <a:r>
                        <a:rPr lang="en-US" sz="1800" u="none" strike="noStrike" dirty="0">
                          <a:effectLst/>
                        </a:rPr>
                        <a:t>t-Test: Two-Sample Assuming Equal Variances</a:t>
                      </a:r>
                      <a:endParaRPr lang="en-US" sz="1800" b="0" i="0" u="none" strike="noStrike" dirty="0">
                        <a:solidFill>
                          <a:srgbClr val="000000"/>
                        </a:solidFill>
                        <a:effectLst/>
                        <a:latin typeface="Calibri" panose="020F0502020204030204" pitchFamily="34" charset="0"/>
                      </a:endParaRPr>
                    </a:p>
                  </a:txBody>
                  <a:tcPr marL="7620" marR="7620" marT="7620" marB="0" anchor="b">
                    <a:no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xmlns="" val="2942795210"/>
                  </a:ext>
                </a:extLst>
              </a:tr>
              <a:tr h="428913">
                <a:tc>
                  <a:txBody>
                    <a:bodyPr/>
                    <a:lstStyle/>
                    <a:p>
                      <a:pPr algn="ctr" fontAlgn="b"/>
                      <a:r>
                        <a:rPr lang="en-IN" sz="1800" u="none" strike="noStrike" dirty="0">
                          <a:effectLst/>
                        </a:rPr>
                        <a:t> </a:t>
                      </a:r>
                      <a:endParaRPr lang="en-IN" sz="1800" b="0" i="1" u="none" strike="noStrike" dirty="0">
                        <a:solidFill>
                          <a:srgbClr val="000000"/>
                        </a:solidFill>
                        <a:effectLst/>
                        <a:latin typeface="Calibri" panose="020F0502020204030204" pitchFamily="34" charset="0"/>
                      </a:endParaRPr>
                    </a:p>
                  </a:txBody>
                  <a:tcPr marL="7620" marR="7620" marT="7620" marB="0" anchor="b">
                    <a:noFill/>
                  </a:tcPr>
                </a:tc>
                <a:tc>
                  <a:txBody>
                    <a:bodyPr/>
                    <a:lstStyle/>
                    <a:p>
                      <a:pPr algn="r" fontAlgn="b"/>
                      <a:r>
                        <a:rPr lang="en-IN" sz="1800" u="none" strike="noStrike" dirty="0">
                          <a:effectLst/>
                        </a:rPr>
                        <a:t>Engineers</a:t>
                      </a:r>
                      <a:endParaRPr lang="en-IN" sz="1800" b="0" i="1" u="none" strike="noStrike" dirty="0">
                        <a:solidFill>
                          <a:srgbClr val="000000"/>
                        </a:solidFill>
                        <a:effectLst/>
                        <a:latin typeface="Calibri" panose="020F0502020204030204" pitchFamily="34" charset="0"/>
                      </a:endParaRPr>
                    </a:p>
                  </a:txBody>
                  <a:tcPr marL="7620" marR="7620" marT="7620" marB="0" anchor="b">
                    <a:noFill/>
                  </a:tcPr>
                </a:tc>
                <a:tc>
                  <a:txBody>
                    <a:bodyPr/>
                    <a:lstStyle/>
                    <a:p>
                      <a:pPr algn="r" fontAlgn="b"/>
                      <a:r>
                        <a:rPr lang="en-IN" sz="1800" u="none" strike="noStrike" dirty="0">
                          <a:effectLst/>
                        </a:rPr>
                        <a:t>Accountants</a:t>
                      </a:r>
                      <a:endParaRPr lang="en-IN" sz="1800" b="0" i="1" u="none" strike="noStrike" dirty="0">
                        <a:solidFill>
                          <a:srgbClr val="000000"/>
                        </a:solidFill>
                        <a:effectLst/>
                        <a:latin typeface="Calibri" panose="020F0502020204030204" pitchFamily="34" charset="0"/>
                      </a:endParaRPr>
                    </a:p>
                  </a:txBody>
                  <a:tcPr marL="7620" marR="7620" marT="7620" marB="0" anchor="b">
                    <a:noFill/>
                  </a:tcPr>
                </a:tc>
                <a:extLst>
                  <a:ext uri="{0D108BD9-81ED-4DB2-BD59-A6C34878D82A}">
                    <a16:rowId xmlns:a16="http://schemas.microsoft.com/office/drawing/2014/main" xmlns="" val="3668387845"/>
                  </a:ext>
                </a:extLst>
              </a:tr>
              <a:tr h="228754">
                <a:tc>
                  <a:txBody>
                    <a:bodyPr/>
                    <a:lstStyle/>
                    <a:p>
                      <a:pPr algn="l" fontAlgn="b"/>
                      <a:r>
                        <a:rPr lang="en-IN" sz="1800" u="none" strike="noStrike">
                          <a:effectLst/>
                        </a:rPr>
                        <a:t>Mean</a:t>
                      </a:r>
                      <a:endParaRPr lang="en-IN" sz="1800" b="0" i="0" u="none" strike="noStrike">
                        <a:solidFill>
                          <a:srgbClr val="000000"/>
                        </a:solidFill>
                        <a:effectLst/>
                        <a:latin typeface="Calibri" panose="020F0502020204030204" pitchFamily="34" charset="0"/>
                      </a:endParaRPr>
                    </a:p>
                  </a:txBody>
                  <a:tcPr marL="7620" marR="7620" marT="7620" marB="0" anchor="b">
                    <a:noFill/>
                  </a:tcPr>
                </a:tc>
                <a:tc>
                  <a:txBody>
                    <a:bodyPr/>
                    <a:lstStyle/>
                    <a:p>
                      <a:pPr algn="r" fontAlgn="b"/>
                      <a:r>
                        <a:rPr lang="en-IN" sz="1800" u="none" strike="noStrike" dirty="0">
                          <a:effectLst/>
                        </a:rPr>
                        <a:t>112.889</a:t>
                      </a:r>
                      <a:endParaRPr lang="en-IN" sz="1800" b="0" i="0" u="none" strike="noStrike" dirty="0">
                        <a:solidFill>
                          <a:srgbClr val="000000"/>
                        </a:solidFill>
                        <a:effectLst/>
                        <a:latin typeface="Calibri" panose="020F0502020204030204" pitchFamily="34" charset="0"/>
                      </a:endParaRPr>
                    </a:p>
                  </a:txBody>
                  <a:tcPr marL="7620" marR="7620" marT="7620" marB="0" anchor="b">
                    <a:noFill/>
                  </a:tcPr>
                </a:tc>
                <a:tc>
                  <a:txBody>
                    <a:bodyPr/>
                    <a:lstStyle/>
                    <a:p>
                      <a:pPr algn="r" fontAlgn="b"/>
                      <a:r>
                        <a:rPr lang="en-IN" sz="1800" u="none" strike="noStrike">
                          <a:effectLst/>
                        </a:rPr>
                        <a:t>97</a:t>
                      </a:r>
                      <a:endParaRPr lang="en-IN" sz="1800" b="0" i="0" u="none" strike="noStrike">
                        <a:solidFill>
                          <a:srgbClr val="000000"/>
                        </a:solidFill>
                        <a:effectLst/>
                        <a:latin typeface="Calibri" panose="020F0502020204030204" pitchFamily="34" charset="0"/>
                      </a:endParaRPr>
                    </a:p>
                  </a:txBody>
                  <a:tcPr marL="7620" marR="7620" marT="7620" marB="0" anchor="b">
                    <a:noFill/>
                  </a:tcPr>
                </a:tc>
                <a:extLst>
                  <a:ext uri="{0D108BD9-81ED-4DB2-BD59-A6C34878D82A}">
                    <a16:rowId xmlns:a16="http://schemas.microsoft.com/office/drawing/2014/main" xmlns="" val="4171244824"/>
                  </a:ext>
                </a:extLst>
              </a:tr>
              <a:tr h="228754">
                <a:tc>
                  <a:txBody>
                    <a:bodyPr/>
                    <a:lstStyle/>
                    <a:p>
                      <a:pPr algn="l" fontAlgn="b"/>
                      <a:r>
                        <a:rPr lang="en-IN" sz="1800" u="none" strike="noStrike">
                          <a:effectLst/>
                        </a:rPr>
                        <a:t>Variance</a:t>
                      </a:r>
                      <a:endParaRPr lang="en-IN" sz="1800" b="0" i="0" u="none" strike="noStrike">
                        <a:solidFill>
                          <a:srgbClr val="000000"/>
                        </a:solidFill>
                        <a:effectLst/>
                        <a:latin typeface="Calibri" panose="020F0502020204030204" pitchFamily="34" charset="0"/>
                      </a:endParaRPr>
                    </a:p>
                  </a:txBody>
                  <a:tcPr marL="7620" marR="7620" marT="7620" marB="0" anchor="b">
                    <a:noFill/>
                  </a:tcPr>
                </a:tc>
                <a:tc>
                  <a:txBody>
                    <a:bodyPr/>
                    <a:lstStyle/>
                    <a:p>
                      <a:pPr algn="r" fontAlgn="b"/>
                      <a:r>
                        <a:rPr lang="en-IN" sz="1800" u="none" strike="noStrike" dirty="0">
                          <a:effectLst/>
                        </a:rPr>
                        <a:t>196.611</a:t>
                      </a:r>
                      <a:endParaRPr lang="en-IN" sz="1800" b="0" i="0" u="none" strike="noStrike" dirty="0">
                        <a:solidFill>
                          <a:srgbClr val="000000"/>
                        </a:solidFill>
                        <a:effectLst/>
                        <a:latin typeface="Calibri" panose="020F0502020204030204" pitchFamily="34" charset="0"/>
                      </a:endParaRPr>
                    </a:p>
                  </a:txBody>
                  <a:tcPr marL="7620" marR="7620" marT="7620" marB="0" anchor="b">
                    <a:noFill/>
                  </a:tcPr>
                </a:tc>
                <a:tc>
                  <a:txBody>
                    <a:bodyPr/>
                    <a:lstStyle/>
                    <a:p>
                      <a:pPr algn="r" fontAlgn="b"/>
                      <a:r>
                        <a:rPr lang="en-IN" sz="1800" u="none" strike="noStrike" dirty="0">
                          <a:effectLst/>
                        </a:rPr>
                        <a:t>256.857</a:t>
                      </a:r>
                      <a:endParaRPr lang="en-IN" sz="1800" b="0" i="0" u="none" strike="noStrike" dirty="0">
                        <a:solidFill>
                          <a:srgbClr val="000000"/>
                        </a:solidFill>
                        <a:effectLst/>
                        <a:latin typeface="Calibri" panose="020F0502020204030204" pitchFamily="34" charset="0"/>
                      </a:endParaRPr>
                    </a:p>
                  </a:txBody>
                  <a:tcPr marL="7620" marR="7620" marT="7620" marB="0" anchor="b">
                    <a:noFill/>
                  </a:tcPr>
                </a:tc>
                <a:extLst>
                  <a:ext uri="{0D108BD9-81ED-4DB2-BD59-A6C34878D82A}">
                    <a16:rowId xmlns:a16="http://schemas.microsoft.com/office/drawing/2014/main" xmlns="" val="2376774735"/>
                  </a:ext>
                </a:extLst>
              </a:tr>
              <a:tr h="228754">
                <a:tc>
                  <a:txBody>
                    <a:bodyPr/>
                    <a:lstStyle/>
                    <a:p>
                      <a:pPr algn="l" fontAlgn="b"/>
                      <a:r>
                        <a:rPr lang="en-IN" sz="1800" u="none" strike="noStrike">
                          <a:effectLst/>
                        </a:rPr>
                        <a:t>Observations</a:t>
                      </a:r>
                      <a:endParaRPr lang="en-IN" sz="1800" b="0" i="0" u="none" strike="noStrike">
                        <a:solidFill>
                          <a:srgbClr val="000000"/>
                        </a:solidFill>
                        <a:effectLst/>
                        <a:latin typeface="Calibri" panose="020F0502020204030204" pitchFamily="34" charset="0"/>
                      </a:endParaRPr>
                    </a:p>
                  </a:txBody>
                  <a:tcPr marL="7620" marR="7620" marT="7620" marB="0" anchor="b">
                    <a:noFill/>
                  </a:tcPr>
                </a:tc>
                <a:tc>
                  <a:txBody>
                    <a:bodyPr/>
                    <a:lstStyle/>
                    <a:p>
                      <a:pPr algn="r" fontAlgn="b"/>
                      <a:r>
                        <a:rPr lang="en-IN" sz="1800" u="none" strike="noStrike">
                          <a:effectLst/>
                        </a:rPr>
                        <a:t>9</a:t>
                      </a:r>
                      <a:endParaRPr lang="en-IN" sz="1800" b="0" i="0" u="none" strike="noStrike">
                        <a:solidFill>
                          <a:srgbClr val="000000"/>
                        </a:solidFill>
                        <a:effectLst/>
                        <a:latin typeface="Calibri" panose="020F0502020204030204" pitchFamily="34" charset="0"/>
                      </a:endParaRPr>
                    </a:p>
                  </a:txBody>
                  <a:tcPr marL="7620" marR="7620" marT="7620" marB="0" anchor="b">
                    <a:noFill/>
                  </a:tcPr>
                </a:tc>
                <a:tc>
                  <a:txBody>
                    <a:bodyPr/>
                    <a:lstStyle/>
                    <a:p>
                      <a:pPr algn="r" fontAlgn="b"/>
                      <a:r>
                        <a:rPr lang="en-IN" sz="1800" u="none" strike="noStrike" dirty="0">
                          <a:effectLst/>
                        </a:rPr>
                        <a:t>8</a:t>
                      </a:r>
                      <a:endParaRPr lang="en-IN" sz="1800" b="0" i="0" u="none" strike="noStrike" dirty="0">
                        <a:solidFill>
                          <a:srgbClr val="000000"/>
                        </a:solidFill>
                        <a:effectLst/>
                        <a:latin typeface="Calibri" panose="020F0502020204030204" pitchFamily="34" charset="0"/>
                      </a:endParaRPr>
                    </a:p>
                  </a:txBody>
                  <a:tcPr marL="7620" marR="7620" marT="7620" marB="0" anchor="b">
                    <a:noFill/>
                  </a:tcPr>
                </a:tc>
                <a:extLst>
                  <a:ext uri="{0D108BD9-81ED-4DB2-BD59-A6C34878D82A}">
                    <a16:rowId xmlns:a16="http://schemas.microsoft.com/office/drawing/2014/main" xmlns="" val="2060748093"/>
                  </a:ext>
                </a:extLst>
              </a:tr>
              <a:tr h="228754">
                <a:tc>
                  <a:txBody>
                    <a:bodyPr/>
                    <a:lstStyle/>
                    <a:p>
                      <a:pPr algn="l" fontAlgn="b"/>
                      <a:r>
                        <a:rPr lang="en-IN" sz="1800" u="none" strike="noStrike">
                          <a:effectLst/>
                        </a:rPr>
                        <a:t>Pooled Variance</a:t>
                      </a:r>
                      <a:endParaRPr lang="en-IN" sz="1800" b="0" i="0" u="none" strike="noStrike">
                        <a:solidFill>
                          <a:srgbClr val="000000"/>
                        </a:solidFill>
                        <a:effectLst/>
                        <a:latin typeface="Calibri" panose="020F0502020204030204" pitchFamily="34" charset="0"/>
                      </a:endParaRPr>
                    </a:p>
                  </a:txBody>
                  <a:tcPr marL="7620" marR="7620" marT="7620" marB="0" anchor="b">
                    <a:noFill/>
                  </a:tcPr>
                </a:tc>
                <a:tc>
                  <a:txBody>
                    <a:bodyPr/>
                    <a:lstStyle/>
                    <a:p>
                      <a:pPr algn="r" fontAlgn="b"/>
                      <a:r>
                        <a:rPr lang="en-IN" sz="1800" u="none" strike="noStrike">
                          <a:effectLst/>
                        </a:rPr>
                        <a:t>224.726</a:t>
                      </a:r>
                      <a:endParaRPr lang="en-IN" sz="1800" b="0" i="0" u="none" strike="noStrike">
                        <a:solidFill>
                          <a:srgbClr val="000000"/>
                        </a:solidFill>
                        <a:effectLst/>
                        <a:latin typeface="Calibri" panose="020F0502020204030204" pitchFamily="34" charset="0"/>
                      </a:endParaRPr>
                    </a:p>
                  </a:txBody>
                  <a:tcPr marL="7620" marR="7620" marT="7620" marB="0" anchor="b">
                    <a:noFill/>
                  </a:tcPr>
                </a:tc>
                <a:tc>
                  <a:txBody>
                    <a:bodyPr/>
                    <a:lstStyle/>
                    <a:p>
                      <a:pPr algn="l" fontAlgn="b"/>
                      <a:endParaRPr lang="en-IN" sz="1800" b="0" i="0" u="none" strike="noStrike" dirty="0">
                        <a:solidFill>
                          <a:srgbClr val="000000"/>
                        </a:solidFill>
                        <a:effectLst/>
                        <a:latin typeface="Calibri" panose="020F0502020204030204" pitchFamily="34" charset="0"/>
                      </a:endParaRPr>
                    </a:p>
                  </a:txBody>
                  <a:tcPr marL="7620" marR="7620" marT="7620" marB="0" anchor="b">
                    <a:noFill/>
                  </a:tcPr>
                </a:tc>
                <a:extLst>
                  <a:ext uri="{0D108BD9-81ED-4DB2-BD59-A6C34878D82A}">
                    <a16:rowId xmlns:a16="http://schemas.microsoft.com/office/drawing/2014/main" xmlns="" val="3047515197"/>
                  </a:ext>
                </a:extLst>
              </a:tr>
              <a:tr h="428913">
                <a:tc>
                  <a:txBody>
                    <a:bodyPr/>
                    <a:lstStyle/>
                    <a:p>
                      <a:pPr algn="l" fontAlgn="b"/>
                      <a:r>
                        <a:rPr lang="en-IN" sz="1800" u="none" strike="noStrike">
                          <a:effectLst/>
                        </a:rPr>
                        <a:t>Hypothesized Mean Difference</a:t>
                      </a:r>
                      <a:endParaRPr lang="en-IN" sz="1800" b="0" i="0" u="none" strike="noStrike">
                        <a:solidFill>
                          <a:srgbClr val="000000"/>
                        </a:solidFill>
                        <a:effectLst/>
                        <a:latin typeface="Calibri" panose="020F0502020204030204" pitchFamily="34" charset="0"/>
                      </a:endParaRPr>
                    </a:p>
                  </a:txBody>
                  <a:tcPr marL="7620" marR="7620" marT="7620" marB="0" anchor="b">
                    <a:noFill/>
                  </a:tcPr>
                </a:tc>
                <a:tc>
                  <a:txBody>
                    <a:bodyPr/>
                    <a:lstStyle/>
                    <a:p>
                      <a:pPr algn="r" fontAlgn="b"/>
                      <a:r>
                        <a:rPr lang="en-IN" sz="1800" u="none" strike="noStrike">
                          <a:effectLst/>
                        </a:rPr>
                        <a:t>0</a:t>
                      </a:r>
                      <a:endParaRPr lang="en-IN" sz="1800" b="0" i="0" u="none" strike="noStrike">
                        <a:solidFill>
                          <a:srgbClr val="000000"/>
                        </a:solidFill>
                        <a:effectLst/>
                        <a:latin typeface="Calibri" panose="020F0502020204030204" pitchFamily="34" charset="0"/>
                      </a:endParaRPr>
                    </a:p>
                  </a:txBody>
                  <a:tcPr marL="7620" marR="7620" marT="7620" marB="0" anchor="b">
                    <a:noFill/>
                  </a:tcPr>
                </a:tc>
                <a:tc>
                  <a:txBody>
                    <a:bodyPr/>
                    <a:lstStyle/>
                    <a:p>
                      <a:pPr algn="l" fontAlgn="b"/>
                      <a:endParaRPr lang="en-IN" sz="1800" b="0" i="0" u="none" strike="noStrike" dirty="0">
                        <a:solidFill>
                          <a:srgbClr val="000000"/>
                        </a:solidFill>
                        <a:effectLst/>
                        <a:latin typeface="Calibri" panose="020F0502020204030204" pitchFamily="34" charset="0"/>
                      </a:endParaRPr>
                    </a:p>
                  </a:txBody>
                  <a:tcPr marL="7620" marR="7620" marT="7620" marB="0" anchor="b">
                    <a:noFill/>
                  </a:tcPr>
                </a:tc>
                <a:extLst>
                  <a:ext uri="{0D108BD9-81ED-4DB2-BD59-A6C34878D82A}">
                    <a16:rowId xmlns:a16="http://schemas.microsoft.com/office/drawing/2014/main" xmlns="" val="644770222"/>
                  </a:ext>
                </a:extLst>
              </a:tr>
              <a:tr h="228754">
                <a:tc>
                  <a:txBody>
                    <a:bodyPr/>
                    <a:lstStyle/>
                    <a:p>
                      <a:pPr algn="l" fontAlgn="b"/>
                      <a:r>
                        <a:rPr lang="en-IN" sz="1800" u="none" strike="noStrike">
                          <a:effectLst/>
                        </a:rPr>
                        <a:t>df</a:t>
                      </a:r>
                      <a:endParaRPr lang="en-IN" sz="1800" b="0" i="0" u="none" strike="noStrike">
                        <a:solidFill>
                          <a:srgbClr val="000000"/>
                        </a:solidFill>
                        <a:effectLst/>
                        <a:latin typeface="Calibri" panose="020F0502020204030204" pitchFamily="34" charset="0"/>
                      </a:endParaRPr>
                    </a:p>
                  </a:txBody>
                  <a:tcPr marL="7620" marR="7620" marT="7620" marB="0" anchor="b">
                    <a:noFill/>
                  </a:tcPr>
                </a:tc>
                <a:tc>
                  <a:txBody>
                    <a:bodyPr/>
                    <a:lstStyle/>
                    <a:p>
                      <a:pPr algn="r" fontAlgn="b"/>
                      <a:r>
                        <a:rPr lang="en-IN" sz="1800" u="none" strike="noStrike">
                          <a:effectLst/>
                        </a:rPr>
                        <a:t>15</a:t>
                      </a:r>
                      <a:endParaRPr lang="en-IN" sz="1800" b="0" i="0" u="none" strike="noStrike">
                        <a:solidFill>
                          <a:srgbClr val="000000"/>
                        </a:solidFill>
                        <a:effectLst/>
                        <a:latin typeface="Calibri" panose="020F0502020204030204" pitchFamily="34" charset="0"/>
                      </a:endParaRPr>
                    </a:p>
                  </a:txBody>
                  <a:tcPr marL="7620" marR="7620" marT="7620" marB="0" anchor="b">
                    <a:noFill/>
                  </a:tcPr>
                </a:tc>
                <a:tc>
                  <a:txBody>
                    <a:bodyPr/>
                    <a:lstStyle/>
                    <a:p>
                      <a:pPr algn="l" fontAlgn="b"/>
                      <a:endParaRPr lang="en-IN" sz="1800" b="0" i="0" u="none" strike="noStrike" dirty="0">
                        <a:solidFill>
                          <a:srgbClr val="000000"/>
                        </a:solidFill>
                        <a:effectLst/>
                        <a:latin typeface="Calibri" panose="020F0502020204030204" pitchFamily="34" charset="0"/>
                      </a:endParaRPr>
                    </a:p>
                  </a:txBody>
                  <a:tcPr marL="7620" marR="7620" marT="7620" marB="0" anchor="b">
                    <a:noFill/>
                  </a:tcPr>
                </a:tc>
                <a:extLst>
                  <a:ext uri="{0D108BD9-81ED-4DB2-BD59-A6C34878D82A}">
                    <a16:rowId xmlns:a16="http://schemas.microsoft.com/office/drawing/2014/main" xmlns="" val="3636931211"/>
                  </a:ext>
                </a:extLst>
              </a:tr>
              <a:tr h="228754">
                <a:tc>
                  <a:txBody>
                    <a:bodyPr/>
                    <a:lstStyle/>
                    <a:p>
                      <a:pPr algn="l" fontAlgn="b"/>
                      <a:r>
                        <a:rPr lang="en-IN" sz="1800" u="none" strike="noStrike">
                          <a:effectLst/>
                        </a:rPr>
                        <a:t>t Stat</a:t>
                      </a:r>
                      <a:endParaRPr lang="en-IN" sz="1800" b="0" i="0" u="none" strike="noStrike">
                        <a:solidFill>
                          <a:srgbClr val="000000"/>
                        </a:solidFill>
                        <a:effectLst/>
                        <a:latin typeface="Calibri" panose="020F0502020204030204" pitchFamily="34" charset="0"/>
                      </a:endParaRPr>
                    </a:p>
                  </a:txBody>
                  <a:tcPr marL="7620" marR="7620" marT="7620" marB="0" anchor="b">
                    <a:noFill/>
                  </a:tcPr>
                </a:tc>
                <a:tc>
                  <a:txBody>
                    <a:bodyPr/>
                    <a:lstStyle/>
                    <a:p>
                      <a:pPr algn="r" fontAlgn="b"/>
                      <a:r>
                        <a:rPr lang="en-IN" sz="1800" u="none" strike="noStrike">
                          <a:effectLst/>
                        </a:rPr>
                        <a:t>2.181</a:t>
                      </a:r>
                      <a:endParaRPr lang="en-IN" sz="1800" b="0" i="0" u="none" strike="noStrike">
                        <a:solidFill>
                          <a:srgbClr val="000000"/>
                        </a:solidFill>
                        <a:effectLst/>
                        <a:latin typeface="Calibri" panose="020F0502020204030204" pitchFamily="34" charset="0"/>
                      </a:endParaRPr>
                    </a:p>
                  </a:txBody>
                  <a:tcPr marL="7620" marR="7620" marT="7620" marB="0" anchor="b">
                    <a:noFill/>
                  </a:tcPr>
                </a:tc>
                <a:tc>
                  <a:txBody>
                    <a:bodyPr/>
                    <a:lstStyle/>
                    <a:p>
                      <a:pPr algn="l" fontAlgn="b"/>
                      <a:endParaRPr lang="en-IN" sz="1800" b="0" i="0" u="none" strike="noStrike" dirty="0">
                        <a:solidFill>
                          <a:srgbClr val="000000"/>
                        </a:solidFill>
                        <a:effectLst/>
                        <a:latin typeface="Calibri" panose="020F0502020204030204" pitchFamily="34" charset="0"/>
                      </a:endParaRPr>
                    </a:p>
                  </a:txBody>
                  <a:tcPr marL="7620" marR="7620" marT="7620" marB="0" anchor="b">
                    <a:noFill/>
                  </a:tcPr>
                </a:tc>
                <a:extLst>
                  <a:ext uri="{0D108BD9-81ED-4DB2-BD59-A6C34878D82A}">
                    <a16:rowId xmlns:a16="http://schemas.microsoft.com/office/drawing/2014/main" xmlns="" val="734021978"/>
                  </a:ext>
                </a:extLst>
              </a:tr>
              <a:tr h="228754">
                <a:tc>
                  <a:txBody>
                    <a:bodyPr/>
                    <a:lstStyle/>
                    <a:p>
                      <a:pPr algn="l" fontAlgn="b"/>
                      <a:r>
                        <a:rPr lang="en-IN" sz="1800" u="none" strike="noStrike">
                          <a:effectLst/>
                        </a:rPr>
                        <a:t>P(T&lt;=t) one-tail</a:t>
                      </a:r>
                      <a:endParaRPr lang="en-IN" sz="1800" b="0" i="0" u="none" strike="noStrike">
                        <a:solidFill>
                          <a:srgbClr val="000000"/>
                        </a:solidFill>
                        <a:effectLst/>
                        <a:latin typeface="Calibri" panose="020F0502020204030204" pitchFamily="34" charset="0"/>
                      </a:endParaRPr>
                    </a:p>
                  </a:txBody>
                  <a:tcPr marL="7620" marR="7620" marT="7620" marB="0" anchor="b">
                    <a:noFill/>
                  </a:tcPr>
                </a:tc>
                <a:tc>
                  <a:txBody>
                    <a:bodyPr/>
                    <a:lstStyle/>
                    <a:p>
                      <a:pPr algn="r" fontAlgn="b"/>
                      <a:r>
                        <a:rPr lang="en-IN" sz="1800" u="none" strike="noStrike" dirty="0">
                          <a:effectLst/>
                        </a:rPr>
                        <a:t>0.023</a:t>
                      </a:r>
                      <a:endParaRPr lang="en-IN" sz="1800" b="0" i="0" u="none" strike="noStrike" dirty="0">
                        <a:solidFill>
                          <a:srgbClr val="000000"/>
                        </a:solidFill>
                        <a:effectLst/>
                        <a:latin typeface="Calibri" panose="020F0502020204030204" pitchFamily="34" charset="0"/>
                      </a:endParaRPr>
                    </a:p>
                  </a:txBody>
                  <a:tcPr marL="7620" marR="7620" marT="7620" marB="0" anchor="b">
                    <a:noFill/>
                  </a:tcPr>
                </a:tc>
                <a:tc>
                  <a:txBody>
                    <a:bodyPr/>
                    <a:lstStyle/>
                    <a:p>
                      <a:pPr algn="l" fontAlgn="b"/>
                      <a:endParaRPr lang="en-IN" sz="1800" b="0" i="0" u="none" strike="noStrike" dirty="0">
                        <a:solidFill>
                          <a:srgbClr val="000000"/>
                        </a:solidFill>
                        <a:effectLst/>
                        <a:latin typeface="Calibri" panose="020F0502020204030204" pitchFamily="34" charset="0"/>
                      </a:endParaRPr>
                    </a:p>
                  </a:txBody>
                  <a:tcPr marL="7620" marR="7620" marT="7620" marB="0" anchor="b">
                    <a:noFill/>
                  </a:tcPr>
                </a:tc>
                <a:extLst>
                  <a:ext uri="{0D108BD9-81ED-4DB2-BD59-A6C34878D82A}">
                    <a16:rowId xmlns:a16="http://schemas.microsoft.com/office/drawing/2014/main" xmlns="" val="1113575117"/>
                  </a:ext>
                </a:extLst>
              </a:tr>
              <a:tr h="228754">
                <a:tc>
                  <a:txBody>
                    <a:bodyPr/>
                    <a:lstStyle/>
                    <a:p>
                      <a:pPr algn="l" fontAlgn="b"/>
                      <a:r>
                        <a:rPr lang="en-IN" sz="1800" u="none" strike="noStrike">
                          <a:effectLst/>
                        </a:rPr>
                        <a:t>t Critical one-tail</a:t>
                      </a:r>
                      <a:endParaRPr lang="en-IN" sz="1800" b="0" i="0" u="none" strike="noStrike">
                        <a:solidFill>
                          <a:srgbClr val="000000"/>
                        </a:solidFill>
                        <a:effectLst/>
                        <a:latin typeface="Calibri" panose="020F0502020204030204" pitchFamily="34" charset="0"/>
                      </a:endParaRPr>
                    </a:p>
                  </a:txBody>
                  <a:tcPr marL="7620" marR="7620" marT="7620" marB="0" anchor="b">
                    <a:noFill/>
                  </a:tcPr>
                </a:tc>
                <a:tc>
                  <a:txBody>
                    <a:bodyPr/>
                    <a:lstStyle/>
                    <a:p>
                      <a:pPr algn="r" fontAlgn="b"/>
                      <a:r>
                        <a:rPr lang="en-IN" sz="1800" u="none" strike="noStrike">
                          <a:effectLst/>
                        </a:rPr>
                        <a:t>1.753</a:t>
                      </a:r>
                      <a:endParaRPr lang="en-IN" sz="1800" b="0" i="0" u="none" strike="noStrike">
                        <a:solidFill>
                          <a:srgbClr val="000000"/>
                        </a:solidFill>
                        <a:effectLst/>
                        <a:latin typeface="Calibri" panose="020F0502020204030204" pitchFamily="34" charset="0"/>
                      </a:endParaRPr>
                    </a:p>
                  </a:txBody>
                  <a:tcPr marL="7620" marR="7620" marT="7620" marB="0" anchor="b">
                    <a:noFill/>
                  </a:tcPr>
                </a:tc>
                <a:tc>
                  <a:txBody>
                    <a:bodyPr/>
                    <a:lstStyle/>
                    <a:p>
                      <a:pPr algn="l" fontAlgn="b"/>
                      <a:endParaRPr lang="en-IN" sz="1800" b="0" i="0" u="none" strike="noStrike" dirty="0">
                        <a:solidFill>
                          <a:srgbClr val="000000"/>
                        </a:solidFill>
                        <a:effectLst/>
                        <a:latin typeface="Calibri" panose="020F0502020204030204" pitchFamily="34" charset="0"/>
                      </a:endParaRPr>
                    </a:p>
                  </a:txBody>
                  <a:tcPr marL="7620" marR="7620" marT="7620" marB="0" anchor="b">
                    <a:noFill/>
                  </a:tcPr>
                </a:tc>
                <a:extLst>
                  <a:ext uri="{0D108BD9-81ED-4DB2-BD59-A6C34878D82A}">
                    <a16:rowId xmlns:a16="http://schemas.microsoft.com/office/drawing/2014/main" xmlns="" val="2524974124"/>
                  </a:ext>
                </a:extLst>
              </a:tr>
              <a:tr h="228754">
                <a:tc>
                  <a:txBody>
                    <a:bodyPr/>
                    <a:lstStyle/>
                    <a:p>
                      <a:pPr algn="l" fontAlgn="b"/>
                      <a:r>
                        <a:rPr lang="en-IN" sz="1800" u="none" strike="noStrike">
                          <a:effectLst/>
                        </a:rPr>
                        <a:t>P(T&lt;=t) two-tail</a:t>
                      </a:r>
                      <a:endParaRPr lang="en-IN" sz="1800" b="0" i="0" u="none" strike="noStrike">
                        <a:solidFill>
                          <a:srgbClr val="000000"/>
                        </a:solidFill>
                        <a:effectLst/>
                        <a:latin typeface="Calibri" panose="020F0502020204030204" pitchFamily="34" charset="0"/>
                      </a:endParaRPr>
                    </a:p>
                  </a:txBody>
                  <a:tcPr marL="7620" marR="7620" marT="7620" marB="0" anchor="b">
                    <a:noFill/>
                  </a:tcPr>
                </a:tc>
                <a:tc>
                  <a:txBody>
                    <a:bodyPr/>
                    <a:lstStyle/>
                    <a:p>
                      <a:pPr algn="r" fontAlgn="b"/>
                      <a:r>
                        <a:rPr lang="en-IN" sz="1800" u="none" strike="noStrike">
                          <a:effectLst/>
                        </a:rPr>
                        <a:t>0.045</a:t>
                      </a:r>
                      <a:endParaRPr lang="en-IN" sz="1800" b="0" i="0" u="none" strike="noStrike">
                        <a:solidFill>
                          <a:srgbClr val="000000"/>
                        </a:solidFill>
                        <a:effectLst/>
                        <a:latin typeface="Calibri" panose="020F0502020204030204" pitchFamily="34" charset="0"/>
                      </a:endParaRPr>
                    </a:p>
                  </a:txBody>
                  <a:tcPr marL="7620" marR="7620" marT="7620" marB="0" anchor="b">
                    <a:noFill/>
                  </a:tcPr>
                </a:tc>
                <a:tc>
                  <a:txBody>
                    <a:bodyPr/>
                    <a:lstStyle/>
                    <a:p>
                      <a:pPr algn="l" fontAlgn="b"/>
                      <a:endParaRPr lang="en-IN" sz="1800" b="0" i="0" u="none" strike="noStrike" dirty="0">
                        <a:solidFill>
                          <a:srgbClr val="000000"/>
                        </a:solidFill>
                        <a:effectLst/>
                        <a:latin typeface="Calibri" panose="020F0502020204030204" pitchFamily="34" charset="0"/>
                      </a:endParaRPr>
                    </a:p>
                  </a:txBody>
                  <a:tcPr marL="7620" marR="7620" marT="7620" marB="0" anchor="b">
                    <a:noFill/>
                  </a:tcPr>
                </a:tc>
                <a:extLst>
                  <a:ext uri="{0D108BD9-81ED-4DB2-BD59-A6C34878D82A}">
                    <a16:rowId xmlns:a16="http://schemas.microsoft.com/office/drawing/2014/main" xmlns="" val="1001922330"/>
                  </a:ext>
                </a:extLst>
              </a:tr>
              <a:tr h="238285">
                <a:tc>
                  <a:txBody>
                    <a:bodyPr/>
                    <a:lstStyle/>
                    <a:p>
                      <a:pPr algn="l" fontAlgn="b"/>
                      <a:r>
                        <a:rPr lang="en-IN" sz="1800" u="none" strike="noStrike" dirty="0">
                          <a:effectLst/>
                        </a:rPr>
                        <a:t>t Critical two-tail</a:t>
                      </a:r>
                      <a:endParaRPr lang="en-IN" sz="1800" b="0" i="0" u="none" strike="noStrike" dirty="0">
                        <a:solidFill>
                          <a:srgbClr val="000000"/>
                        </a:solidFill>
                        <a:effectLst/>
                        <a:latin typeface="Calibri" panose="020F0502020204030204" pitchFamily="34" charset="0"/>
                      </a:endParaRPr>
                    </a:p>
                  </a:txBody>
                  <a:tcPr marL="7620" marR="7620" marT="7620" marB="0" anchor="b">
                    <a:noFill/>
                  </a:tcPr>
                </a:tc>
                <a:tc>
                  <a:txBody>
                    <a:bodyPr/>
                    <a:lstStyle/>
                    <a:p>
                      <a:pPr algn="r" fontAlgn="b"/>
                      <a:r>
                        <a:rPr lang="en-IN" sz="1800" u="none" strike="noStrike">
                          <a:effectLst/>
                        </a:rPr>
                        <a:t>2.131</a:t>
                      </a:r>
                      <a:endParaRPr lang="en-IN" sz="1800" b="0" i="0" u="none" strike="noStrike">
                        <a:solidFill>
                          <a:srgbClr val="000000"/>
                        </a:solidFill>
                        <a:effectLst/>
                        <a:latin typeface="Calibri" panose="020F0502020204030204" pitchFamily="34" charset="0"/>
                      </a:endParaRPr>
                    </a:p>
                  </a:txBody>
                  <a:tcPr marL="7620" marR="7620" marT="7620" marB="0" anchor="b">
                    <a:noFill/>
                  </a:tcPr>
                </a:tc>
                <a:tc>
                  <a:txBody>
                    <a:bodyPr/>
                    <a:lstStyle/>
                    <a:p>
                      <a:pPr algn="l" fontAlgn="b"/>
                      <a:r>
                        <a:rPr lang="en-IN" sz="1800" u="none" strike="noStrike" dirty="0">
                          <a:effectLst/>
                        </a:rPr>
                        <a:t> </a:t>
                      </a:r>
                      <a:endParaRPr lang="en-IN" sz="1800" b="0" i="0" u="none" strike="noStrike" dirty="0">
                        <a:solidFill>
                          <a:srgbClr val="000000"/>
                        </a:solidFill>
                        <a:effectLst/>
                        <a:latin typeface="Calibri" panose="020F0502020204030204" pitchFamily="34" charset="0"/>
                      </a:endParaRPr>
                    </a:p>
                  </a:txBody>
                  <a:tcPr marL="7620" marR="7620" marT="7620" marB="0" anchor="b">
                    <a:noFill/>
                  </a:tcPr>
                </a:tc>
                <a:extLst>
                  <a:ext uri="{0D108BD9-81ED-4DB2-BD59-A6C34878D82A}">
                    <a16:rowId xmlns:a16="http://schemas.microsoft.com/office/drawing/2014/main" xmlns="" val="3914422630"/>
                  </a:ext>
                </a:extLst>
              </a:tr>
            </a:tbl>
          </a:graphicData>
        </a:graphic>
      </p:graphicFrame>
      <p:sp>
        <p:nvSpPr>
          <p:cNvPr id="5" name="TextBox 4">
            <a:extLst>
              <a:ext uri="{FF2B5EF4-FFF2-40B4-BE49-F238E27FC236}">
                <a16:creationId xmlns:a16="http://schemas.microsoft.com/office/drawing/2014/main" xmlns="" id="{EFC33662-4404-492E-B483-B074C7FFD2D3}"/>
              </a:ext>
            </a:extLst>
          </p:cNvPr>
          <p:cNvSpPr txBox="1"/>
          <p:nvPr/>
        </p:nvSpPr>
        <p:spPr>
          <a:xfrm rot="10800000" flipV="1">
            <a:off x="629265" y="883809"/>
            <a:ext cx="2448232" cy="461665"/>
          </a:xfrm>
          <a:prstGeom prst="rect">
            <a:avLst/>
          </a:prstGeom>
          <a:noFill/>
        </p:spPr>
        <p:txBody>
          <a:bodyPr wrap="square" rtlCol="0">
            <a:spAutoFit/>
          </a:bodyPr>
          <a:lstStyle/>
          <a:p>
            <a:r>
              <a:rPr lang="en-US" sz="2400" b="1" dirty="0"/>
              <a:t>Solution:</a:t>
            </a:r>
            <a:endParaRPr lang="en-IN" sz="2400" b="1" dirty="0"/>
          </a:p>
        </p:txBody>
      </p:sp>
      <p:sp>
        <p:nvSpPr>
          <p:cNvPr id="7" name="TextBox 6">
            <a:extLst>
              <a:ext uri="{FF2B5EF4-FFF2-40B4-BE49-F238E27FC236}">
                <a16:creationId xmlns:a16="http://schemas.microsoft.com/office/drawing/2014/main" xmlns="" id="{B2A607F5-B270-4D8C-A04B-DA31BC73B73D}"/>
              </a:ext>
            </a:extLst>
          </p:cNvPr>
          <p:cNvSpPr txBox="1"/>
          <p:nvPr/>
        </p:nvSpPr>
        <p:spPr>
          <a:xfrm>
            <a:off x="383458" y="5902388"/>
            <a:ext cx="8377084" cy="707886"/>
          </a:xfrm>
          <a:prstGeom prst="rect">
            <a:avLst/>
          </a:prstGeom>
          <a:noFill/>
        </p:spPr>
        <p:txBody>
          <a:bodyPr wrap="square" rtlCol="0">
            <a:spAutoFit/>
          </a:bodyPr>
          <a:lstStyle/>
          <a:p>
            <a:r>
              <a:rPr lang="en-US" sz="2000" b="1" dirty="0"/>
              <a:t>This is a 2 Tail Test. Since positive t &gt; </a:t>
            </a:r>
            <a:r>
              <a:rPr lang="en-US" sz="2000" b="1" dirty="0" err="1"/>
              <a:t>t</a:t>
            </a:r>
            <a:r>
              <a:rPr lang="en-US" sz="2000" b="1" baseline="-25000" dirty="0" err="1"/>
              <a:t>critical</a:t>
            </a:r>
            <a:r>
              <a:rPr lang="en-US" sz="2000" b="1" dirty="0"/>
              <a:t>, we reject null hypothesis. There is significant difference is performance. </a:t>
            </a:r>
            <a:endParaRPr lang="en-IN" sz="2000" b="1" baseline="-25000" dirty="0"/>
          </a:p>
        </p:txBody>
      </p:sp>
    </p:spTree>
    <p:extLst>
      <p:ext uri="{BB962C8B-B14F-4D97-AF65-F5344CB8AC3E}">
        <p14:creationId xmlns:p14="http://schemas.microsoft.com/office/powerpoint/2010/main" val="519342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1110" y="530942"/>
            <a:ext cx="8678089" cy="457200"/>
          </a:xfrm>
        </p:spPr>
        <p:txBody>
          <a:bodyPr>
            <a:noAutofit/>
          </a:bodyPr>
          <a:lstStyle/>
          <a:p>
            <a:pPr algn="l"/>
            <a:r>
              <a:rPr lang="en-US" sz="2800" dirty="0">
                <a:latin typeface="+mn-lt"/>
              </a:rPr>
              <a:t>Hypothesis Testing Under Decision Making Situation</a:t>
            </a:r>
          </a:p>
        </p:txBody>
      </p:sp>
      <p:sp>
        <p:nvSpPr>
          <p:cNvPr id="5" name="Slide Number Placeholder 4"/>
          <p:cNvSpPr>
            <a:spLocks noGrp="1"/>
          </p:cNvSpPr>
          <p:nvPr>
            <p:ph type="sldNum" sz="quarter" idx="12"/>
          </p:nvPr>
        </p:nvSpPr>
        <p:spPr/>
        <p:txBody>
          <a:bodyPr/>
          <a:lstStyle/>
          <a:p>
            <a:fld id="{C3C9DFB1-C188-445C-AF8E-1DECD0088DE3}" type="slidenum">
              <a:rPr lang="en-US" smtClean="0"/>
              <a:pPr/>
              <a:t>31</a:t>
            </a:fld>
            <a:endParaRPr lang="en-US"/>
          </a:p>
        </p:txBody>
      </p:sp>
      <p:sp>
        <p:nvSpPr>
          <p:cNvPr id="4" name="TextBox 3"/>
          <p:cNvSpPr txBox="1"/>
          <p:nvPr/>
        </p:nvSpPr>
        <p:spPr>
          <a:xfrm>
            <a:off x="429891" y="1565450"/>
            <a:ext cx="8589308" cy="4054956"/>
          </a:xfrm>
          <a:prstGeom prst="rect">
            <a:avLst/>
          </a:prstGeom>
          <a:noFill/>
        </p:spPr>
        <p:txBody>
          <a:bodyPr wrap="square" rtlCol="0">
            <a:spAutoFit/>
          </a:bodyPr>
          <a:lstStyle/>
          <a:p>
            <a:pPr marL="214313" indent="-214313">
              <a:spcAft>
                <a:spcPts val="900"/>
              </a:spcAft>
              <a:buFont typeface="Arial" panose="020B0604020202020204" pitchFamily="34" charset="0"/>
              <a:buChar char="•"/>
            </a:pPr>
            <a:r>
              <a:rPr lang="en-US" sz="2000" dirty="0"/>
              <a:t>The NULL (H</a:t>
            </a:r>
            <a:r>
              <a:rPr lang="en-US" sz="2000" baseline="-25000" dirty="0"/>
              <a:t>0</a:t>
            </a:r>
            <a:r>
              <a:rPr lang="en-US" sz="2000" dirty="0"/>
              <a:t>) and ALTENATE (H</a:t>
            </a:r>
            <a:r>
              <a:rPr lang="en-US" sz="2000" baseline="-25000" dirty="0"/>
              <a:t>a</a:t>
            </a:r>
            <a:r>
              <a:rPr lang="en-US" sz="2000" dirty="0"/>
              <a:t>) hypotheses are competing statements.</a:t>
            </a:r>
          </a:p>
          <a:p>
            <a:pPr marL="214313" indent="-214313">
              <a:spcAft>
                <a:spcPts val="900"/>
              </a:spcAft>
              <a:buFont typeface="Arial" panose="020B0604020202020204" pitchFamily="34" charset="0"/>
              <a:buChar char="•"/>
            </a:pPr>
            <a:r>
              <a:rPr lang="en-US" sz="2000" dirty="0"/>
              <a:t>Only one of them can be true but not both. </a:t>
            </a:r>
          </a:p>
          <a:p>
            <a:pPr marL="214313" indent="-214313">
              <a:spcAft>
                <a:spcPts val="900"/>
              </a:spcAft>
              <a:buFont typeface="Arial" panose="020B0604020202020204" pitchFamily="34" charset="0"/>
              <a:buChar char="•"/>
            </a:pPr>
            <a:r>
              <a:rPr lang="en-US" sz="2000" dirty="0"/>
              <a:t>An ideal testing procedure should lead to acceptance of H</a:t>
            </a:r>
            <a:r>
              <a:rPr lang="en-US" sz="2000" baseline="-25000" dirty="0"/>
              <a:t>o</a:t>
            </a:r>
            <a:r>
              <a:rPr lang="en-US" sz="2000" dirty="0"/>
              <a:t> when it is true and rejection when false. </a:t>
            </a:r>
          </a:p>
          <a:p>
            <a:pPr marL="214313" indent="-214313">
              <a:spcAft>
                <a:spcPts val="900"/>
              </a:spcAft>
              <a:buFont typeface="Arial" panose="020B0604020202020204" pitchFamily="34" charset="0"/>
              <a:buChar char="•"/>
            </a:pPr>
            <a:r>
              <a:rPr lang="en-US" sz="2000" dirty="0"/>
              <a:t>Unfortunately, there is always an error in estimating true location of population mean and therefore we may not arrive at correct conclusion every time. </a:t>
            </a:r>
          </a:p>
          <a:p>
            <a:pPr marL="214313" indent="-214313">
              <a:spcAft>
                <a:spcPts val="900"/>
              </a:spcAft>
              <a:buFont typeface="Arial" panose="020B0604020202020204" pitchFamily="34" charset="0"/>
              <a:buChar char="•"/>
            </a:pPr>
            <a:r>
              <a:rPr lang="en-US" sz="2000" dirty="0"/>
              <a:t>The table below shows what can happen in making decisions based on a hypothesis test.</a:t>
            </a:r>
          </a:p>
          <a:p>
            <a:pPr marL="214313" indent="-214313">
              <a:spcAft>
                <a:spcPts val="900"/>
              </a:spcAft>
              <a:buFont typeface="Arial" panose="020B0604020202020204" pitchFamily="34" charset="0"/>
              <a:buChar char="•"/>
            </a:pPr>
            <a:endParaRPr lang="en-US" sz="2000" dirty="0"/>
          </a:p>
        </p:txBody>
      </p:sp>
    </p:spTree>
    <p:extLst>
      <p:ext uri="{BB962C8B-B14F-4D97-AF65-F5344CB8AC3E}">
        <p14:creationId xmlns:p14="http://schemas.microsoft.com/office/powerpoint/2010/main" val="404464653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53962" y="2760520"/>
            <a:ext cx="8229600" cy="553998"/>
          </a:xfrm>
        </p:spPr>
        <p:txBody>
          <a:bodyPr/>
          <a:lstStyle/>
          <a:p>
            <a:r>
              <a:rPr lang="en-US" dirty="0" smtClean="0"/>
              <a:t>Proportions Test</a:t>
            </a:r>
            <a:endParaRPr lang="en-IN" dirty="0"/>
          </a:p>
        </p:txBody>
      </p:sp>
    </p:spTree>
    <p:extLst>
      <p:ext uri="{BB962C8B-B14F-4D97-AF65-F5344CB8AC3E}">
        <p14:creationId xmlns:p14="http://schemas.microsoft.com/office/powerpoint/2010/main" val="23949423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g85e6fc53ed_1_87"/>
          <p:cNvSpPr txBox="1"/>
          <p:nvPr/>
        </p:nvSpPr>
        <p:spPr>
          <a:xfrm>
            <a:off x="331850" y="483300"/>
            <a:ext cx="7801800" cy="586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500" b="1"/>
              <a:t>Test for proportion </a:t>
            </a:r>
            <a:endParaRPr sz="2500" b="1"/>
          </a:p>
        </p:txBody>
      </p:sp>
      <p:sp>
        <p:nvSpPr>
          <p:cNvPr id="245" name="Google Shape;245;g85e6fc53ed_1_87"/>
          <p:cNvSpPr txBox="1"/>
          <p:nvPr/>
        </p:nvSpPr>
        <p:spPr>
          <a:xfrm>
            <a:off x="484257" y="1245300"/>
            <a:ext cx="8011500" cy="586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a:latin typeface="Calibri"/>
              <a:ea typeface="Calibri"/>
              <a:cs typeface="Calibri"/>
              <a:sym typeface="Calibri"/>
            </a:endParaRPr>
          </a:p>
        </p:txBody>
      </p:sp>
      <p:sp>
        <p:nvSpPr>
          <p:cNvPr id="246" name="Google Shape;246;g85e6fc53ed_1_87"/>
          <p:cNvSpPr txBox="1"/>
          <p:nvPr/>
        </p:nvSpPr>
        <p:spPr>
          <a:xfrm>
            <a:off x="560457" y="1321500"/>
            <a:ext cx="8011500" cy="58680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None/>
            </a:pPr>
            <a:r>
              <a:rPr lang="en-US" sz="2000">
                <a:latin typeface="Calibri"/>
                <a:ea typeface="Calibri"/>
                <a:cs typeface="Calibri"/>
                <a:sym typeface="Calibri"/>
              </a:rPr>
              <a:t>When the outcome is discrete or dichotomous (success or failure), the test objective is :</a:t>
            </a:r>
            <a:endParaRPr sz="2000">
              <a:latin typeface="Calibri"/>
              <a:ea typeface="Calibri"/>
              <a:cs typeface="Calibri"/>
              <a:sym typeface="Calibri"/>
            </a:endParaRPr>
          </a:p>
          <a:p>
            <a:pPr marL="0" marR="0" lvl="0" indent="0" algn="just" rtl="0">
              <a:lnSpc>
                <a:spcPct val="100000"/>
              </a:lnSpc>
              <a:spcBef>
                <a:spcPts val="0"/>
              </a:spcBef>
              <a:spcAft>
                <a:spcPts val="0"/>
              </a:spcAft>
              <a:buNone/>
            </a:pPr>
            <a:endParaRPr sz="2000">
              <a:latin typeface="Calibri"/>
              <a:ea typeface="Calibri"/>
              <a:cs typeface="Calibri"/>
              <a:sym typeface="Calibri"/>
            </a:endParaRPr>
          </a:p>
          <a:p>
            <a:pPr marL="0" marR="0" lvl="0" indent="0" algn="just" rtl="0">
              <a:lnSpc>
                <a:spcPct val="100000"/>
              </a:lnSpc>
              <a:spcBef>
                <a:spcPts val="0"/>
              </a:spcBef>
              <a:spcAft>
                <a:spcPts val="0"/>
              </a:spcAft>
              <a:buNone/>
            </a:pPr>
            <a:r>
              <a:rPr lang="en-US" sz="2000">
                <a:solidFill>
                  <a:schemeClr val="dk1"/>
                </a:solidFill>
                <a:highlight>
                  <a:srgbClr val="FFFFFF"/>
                </a:highlight>
                <a:latin typeface="Calibri"/>
                <a:ea typeface="Calibri"/>
                <a:cs typeface="Calibri"/>
                <a:sym typeface="Calibri"/>
              </a:rPr>
              <a:t>Compare the proportion of successes (P-hat or P) in a single population to a known proportion (P</a:t>
            </a:r>
            <a:r>
              <a:rPr lang="en-US" sz="2000" baseline="-25000">
                <a:solidFill>
                  <a:schemeClr val="dk1"/>
                </a:solidFill>
                <a:highlight>
                  <a:srgbClr val="FFFFFF"/>
                </a:highlight>
                <a:latin typeface="Calibri"/>
                <a:ea typeface="Calibri"/>
                <a:cs typeface="Calibri"/>
                <a:sym typeface="Calibri"/>
              </a:rPr>
              <a:t>0</a:t>
            </a:r>
            <a:r>
              <a:rPr lang="en-US" sz="2000">
                <a:solidFill>
                  <a:schemeClr val="dk1"/>
                </a:solidFill>
                <a:highlight>
                  <a:srgbClr val="FFFFFF"/>
                </a:highlight>
                <a:latin typeface="Calibri"/>
                <a:ea typeface="Calibri"/>
                <a:cs typeface="Calibri"/>
                <a:sym typeface="Calibri"/>
              </a:rPr>
              <a:t>)</a:t>
            </a:r>
            <a:endParaRPr sz="2000">
              <a:solidFill>
                <a:schemeClr val="dk1"/>
              </a:solidFill>
              <a:highlight>
                <a:srgbClr val="FFFFFF"/>
              </a:highlight>
              <a:latin typeface="Calibri"/>
              <a:ea typeface="Calibri"/>
              <a:cs typeface="Calibri"/>
              <a:sym typeface="Calibri"/>
            </a:endParaRPr>
          </a:p>
          <a:p>
            <a:pPr marL="0" marR="0" lvl="0" indent="0" algn="just" rtl="0">
              <a:lnSpc>
                <a:spcPct val="100000"/>
              </a:lnSpc>
              <a:spcBef>
                <a:spcPts val="0"/>
              </a:spcBef>
              <a:spcAft>
                <a:spcPts val="0"/>
              </a:spcAft>
              <a:buNone/>
            </a:pPr>
            <a:endParaRPr sz="2000">
              <a:solidFill>
                <a:schemeClr val="dk1"/>
              </a:solidFill>
              <a:highlight>
                <a:srgbClr val="FFFFFF"/>
              </a:highlight>
              <a:latin typeface="Calibri"/>
              <a:ea typeface="Calibri"/>
              <a:cs typeface="Calibri"/>
              <a:sym typeface="Calibri"/>
            </a:endParaRPr>
          </a:p>
          <a:p>
            <a:pPr marL="0" marR="0" lvl="0" indent="0" algn="just" rtl="0">
              <a:lnSpc>
                <a:spcPct val="100000"/>
              </a:lnSpc>
              <a:spcBef>
                <a:spcPts val="0"/>
              </a:spcBef>
              <a:spcAft>
                <a:spcPts val="0"/>
              </a:spcAft>
              <a:buNone/>
            </a:pPr>
            <a:r>
              <a:rPr lang="en-US" sz="2000">
                <a:solidFill>
                  <a:srgbClr val="3B444F"/>
                </a:solidFill>
                <a:highlight>
                  <a:srgbClr val="FFFFFF"/>
                </a:highlight>
                <a:latin typeface="Calibri"/>
                <a:ea typeface="Calibri"/>
                <a:cs typeface="Calibri"/>
                <a:sym typeface="Calibri"/>
              </a:rPr>
              <a:t>This test will assess whether or not a sample from a population represents the true proportion from the entire population.</a:t>
            </a:r>
            <a:endParaRPr sz="2000">
              <a:solidFill>
                <a:srgbClr val="3B444F"/>
              </a:solidFill>
              <a:highlight>
                <a:srgbClr val="FFFFFF"/>
              </a:highlight>
              <a:latin typeface="Calibri"/>
              <a:ea typeface="Calibri"/>
              <a:cs typeface="Calibri"/>
              <a:sym typeface="Calibri"/>
            </a:endParaRPr>
          </a:p>
          <a:p>
            <a:pPr marL="0" marR="0" lvl="0" indent="0" algn="just" rtl="0">
              <a:lnSpc>
                <a:spcPct val="100000"/>
              </a:lnSpc>
              <a:spcBef>
                <a:spcPts val="0"/>
              </a:spcBef>
              <a:spcAft>
                <a:spcPts val="0"/>
              </a:spcAft>
              <a:buNone/>
            </a:pPr>
            <a:endParaRPr sz="2000">
              <a:solidFill>
                <a:srgbClr val="3B444F"/>
              </a:solidFill>
              <a:highlight>
                <a:srgbClr val="FFFFFF"/>
              </a:highlight>
              <a:latin typeface="Calibri"/>
              <a:ea typeface="Calibri"/>
              <a:cs typeface="Calibri"/>
              <a:sym typeface="Calibri"/>
            </a:endParaRPr>
          </a:p>
          <a:p>
            <a:pPr marL="0" marR="0" lvl="0" indent="0" algn="just" rtl="0">
              <a:lnSpc>
                <a:spcPct val="100000"/>
              </a:lnSpc>
              <a:spcBef>
                <a:spcPts val="0"/>
              </a:spcBef>
              <a:spcAft>
                <a:spcPts val="0"/>
              </a:spcAft>
              <a:buNone/>
            </a:pPr>
            <a:r>
              <a:rPr lang="en-US" sz="2000">
                <a:solidFill>
                  <a:schemeClr val="dk1"/>
                </a:solidFill>
                <a:highlight>
                  <a:srgbClr val="FFFFFF"/>
                </a:highlight>
                <a:latin typeface="Calibri"/>
                <a:ea typeface="Calibri"/>
                <a:cs typeface="Calibri"/>
                <a:sym typeface="Calibri"/>
              </a:rPr>
              <a:t>The proportion P-hat is calculated using the ratio of no. of successes to the sample size (n)</a:t>
            </a:r>
            <a:endParaRPr sz="2000">
              <a:solidFill>
                <a:schemeClr val="dk1"/>
              </a:solidFill>
              <a:highlight>
                <a:srgbClr val="FFFFFF"/>
              </a:highlight>
              <a:latin typeface="Calibri"/>
              <a:ea typeface="Calibri"/>
              <a:cs typeface="Calibri"/>
              <a:sym typeface="Calibri"/>
            </a:endParaRPr>
          </a:p>
          <a:p>
            <a:pPr marL="0" marR="0" lvl="0" indent="0" algn="just" rtl="0">
              <a:lnSpc>
                <a:spcPct val="100000"/>
              </a:lnSpc>
              <a:spcBef>
                <a:spcPts val="0"/>
              </a:spcBef>
              <a:spcAft>
                <a:spcPts val="0"/>
              </a:spcAft>
              <a:buNone/>
            </a:pPr>
            <a:endParaRPr sz="2000">
              <a:solidFill>
                <a:schemeClr val="dk1"/>
              </a:solidFill>
              <a:highlight>
                <a:srgbClr val="FFFFFF"/>
              </a:highlight>
              <a:latin typeface="Calibri"/>
              <a:ea typeface="Calibri"/>
              <a:cs typeface="Calibri"/>
              <a:sym typeface="Calibri"/>
            </a:endParaRPr>
          </a:p>
          <a:p>
            <a:pPr marL="0" marR="0" lvl="0" indent="0" algn="just" rtl="0">
              <a:lnSpc>
                <a:spcPct val="100000"/>
              </a:lnSpc>
              <a:spcBef>
                <a:spcPts val="0"/>
              </a:spcBef>
              <a:spcAft>
                <a:spcPts val="0"/>
              </a:spcAft>
              <a:buNone/>
            </a:pPr>
            <a:r>
              <a:rPr lang="en-US" sz="2000">
                <a:solidFill>
                  <a:schemeClr val="dk1"/>
                </a:solidFill>
                <a:highlight>
                  <a:srgbClr val="FFFFFF"/>
                </a:highlight>
                <a:latin typeface="Calibri"/>
                <a:ea typeface="Calibri"/>
                <a:cs typeface="Calibri"/>
                <a:sym typeface="Calibri"/>
              </a:rPr>
              <a:t> 				P-hat = x/n</a:t>
            </a:r>
            <a:endParaRPr sz="2000">
              <a:solidFill>
                <a:schemeClr val="dk1"/>
              </a:solidFill>
              <a:highlight>
                <a:srgbClr val="FFFFFF"/>
              </a:highlight>
              <a:latin typeface="Calibri"/>
              <a:ea typeface="Calibri"/>
              <a:cs typeface="Calibri"/>
              <a:sym typeface="Calibri"/>
            </a:endParaRPr>
          </a:p>
        </p:txBody>
      </p:sp>
    </p:spTree>
    <p:extLst>
      <p:ext uri="{BB962C8B-B14F-4D97-AF65-F5344CB8AC3E}">
        <p14:creationId xmlns:p14="http://schemas.microsoft.com/office/powerpoint/2010/main" val="20820955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g85e6fc53ed_1_8"/>
          <p:cNvSpPr txBox="1"/>
          <p:nvPr/>
        </p:nvSpPr>
        <p:spPr>
          <a:xfrm>
            <a:off x="331850" y="483300"/>
            <a:ext cx="7801800" cy="586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500" b="1"/>
              <a:t>Standard Deviation and Z score for Test of proportion </a:t>
            </a:r>
            <a:endParaRPr sz="2500" b="1"/>
          </a:p>
        </p:txBody>
      </p:sp>
      <p:sp>
        <p:nvSpPr>
          <p:cNvPr id="252" name="Google Shape;252;g85e6fc53ed_1_8"/>
          <p:cNvSpPr txBox="1"/>
          <p:nvPr/>
        </p:nvSpPr>
        <p:spPr>
          <a:xfrm>
            <a:off x="484257" y="1626300"/>
            <a:ext cx="8011500" cy="586800"/>
          </a:xfrm>
          <a:prstGeom prst="rect">
            <a:avLst/>
          </a:prstGeom>
          <a:noFill/>
          <a:ln>
            <a:noFill/>
          </a:ln>
        </p:spPr>
        <p:txBody>
          <a:bodyPr spcFirstLastPara="1" wrap="square" lIns="91425" tIns="45700" rIns="91425" bIns="45700" anchor="t" anchorCtr="0">
            <a:noAutofit/>
          </a:bodyPr>
          <a:lstStyle/>
          <a:p>
            <a:pPr marL="457200" lvl="0" indent="-355600" algn="just" rtl="0">
              <a:lnSpc>
                <a:spcPct val="150000"/>
              </a:lnSpc>
              <a:spcBef>
                <a:spcPts val="1000"/>
              </a:spcBef>
              <a:spcAft>
                <a:spcPts val="0"/>
              </a:spcAft>
              <a:buClr>
                <a:schemeClr val="dk1"/>
              </a:buClr>
              <a:buSzPts val="2000"/>
              <a:buFont typeface="Calibri"/>
              <a:buChar char="■"/>
            </a:pPr>
            <a:r>
              <a:rPr lang="en-US" sz="2000">
                <a:solidFill>
                  <a:schemeClr val="dk1"/>
                </a:solidFill>
                <a:highlight>
                  <a:srgbClr val="FFFFFF"/>
                </a:highlight>
                <a:latin typeface="Calibri"/>
                <a:ea typeface="Calibri"/>
                <a:cs typeface="Calibri"/>
                <a:sym typeface="Calibri"/>
              </a:rPr>
              <a:t>Standard deviation (σ) of the sampling distribution </a:t>
            </a:r>
            <a:br>
              <a:rPr lang="en-US" sz="2000">
                <a:solidFill>
                  <a:schemeClr val="dk1"/>
                </a:solidFill>
                <a:highlight>
                  <a:srgbClr val="FFFFFF"/>
                </a:highlight>
                <a:latin typeface="Calibri"/>
                <a:ea typeface="Calibri"/>
                <a:cs typeface="Calibri"/>
                <a:sym typeface="Calibri"/>
              </a:rPr>
            </a:br>
            <a:r>
              <a:rPr lang="en-US" sz="2000">
                <a:solidFill>
                  <a:schemeClr val="dk1"/>
                </a:solidFill>
                <a:highlight>
                  <a:srgbClr val="FFFFFF"/>
                </a:highlight>
                <a:latin typeface="Calibri"/>
                <a:ea typeface="Calibri"/>
                <a:cs typeface="Calibri"/>
                <a:sym typeface="Calibri"/>
              </a:rPr>
              <a:t>				σ = sqrt[ P</a:t>
            </a:r>
            <a:r>
              <a:rPr lang="en-US" sz="2000" baseline="-25000">
                <a:solidFill>
                  <a:schemeClr val="dk1"/>
                </a:solidFill>
                <a:highlight>
                  <a:srgbClr val="FFFFFF"/>
                </a:highlight>
                <a:latin typeface="Calibri"/>
                <a:ea typeface="Calibri"/>
                <a:cs typeface="Calibri"/>
                <a:sym typeface="Calibri"/>
              </a:rPr>
              <a:t>0</a:t>
            </a:r>
            <a:r>
              <a:rPr lang="en-US" sz="2000">
                <a:solidFill>
                  <a:schemeClr val="dk1"/>
                </a:solidFill>
                <a:highlight>
                  <a:srgbClr val="FFFFFF"/>
                </a:highlight>
                <a:latin typeface="Calibri"/>
                <a:ea typeface="Calibri"/>
                <a:cs typeface="Calibri"/>
                <a:sym typeface="Calibri"/>
              </a:rPr>
              <a:t> * ( 1 - P</a:t>
            </a:r>
            <a:r>
              <a:rPr lang="en-US" sz="2000" baseline="-25000">
                <a:solidFill>
                  <a:schemeClr val="dk1"/>
                </a:solidFill>
                <a:highlight>
                  <a:srgbClr val="FFFFFF"/>
                </a:highlight>
                <a:latin typeface="Calibri"/>
                <a:ea typeface="Calibri"/>
                <a:cs typeface="Calibri"/>
                <a:sym typeface="Calibri"/>
              </a:rPr>
              <a:t>0</a:t>
            </a:r>
            <a:r>
              <a:rPr lang="en-US" sz="2000">
                <a:solidFill>
                  <a:schemeClr val="dk1"/>
                </a:solidFill>
                <a:highlight>
                  <a:srgbClr val="FFFFFF"/>
                </a:highlight>
                <a:latin typeface="Calibri"/>
                <a:ea typeface="Calibri"/>
                <a:cs typeface="Calibri"/>
                <a:sym typeface="Calibri"/>
              </a:rPr>
              <a:t> ) / n ]</a:t>
            </a:r>
            <a:br>
              <a:rPr lang="en-US" sz="2000">
                <a:solidFill>
                  <a:schemeClr val="dk1"/>
                </a:solidFill>
                <a:highlight>
                  <a:srgbClr val="FFFFFF"/>
                </a:highlight>
                <a:latin typeface="Calibri"/>
                <a:ea typeface="Calibri"/>
                <a:cs typeface="Calibri"/>
                <a:sym typeface="Calibri"/>
              </a:rPr>
            </a:br>
            <a:r>
              <a:rPr lang="en-US" sz="2000">
                <a:solidFill>
                  <a:schemeClr val="dk1"/>
                </a:solidFill>
                <a:highlight>
                  <a:srgbClr val="FFFFFF"/>
                </a:highlight>
                <a:latin typeface="Calibri"/>
                <a:ea typeface="Calibri"/>
                <a:cs typeface="Calibri"/>
                <a:sym typeface="Calibri"/>
              </a:rPr>
              <a:t>where P</a:t>
            </a:r>
            <a:r>
              <a:rPr lang="en-US" sz="2000" baseline="-25000">
                <a:solidFill>
                  <a:schemeClr val="dk1"/>
                </a:solidFill>
                <a:highlight>
                  <a:srgbClr val="FFFFFF"/>
                </a:highlight>
                <a:latin typeface="Calibri"/>
                <a:ea typeface="Calibri"/>
                <a:cs typeface="Calibri"/>
                <a:sym typeface="Calibri"/>
              </a:rPr>
              <a:t>0</a:t>
            </a:r>
            <a:r>
              <a:rPr lang="en-US" sz="2000">
                <a:solidFill>
                  <a:schemeClr val="dk1"/>
                </a:solidFill>
                <a:highlight>
                  <a:srgbClr val="FFFFFF"/>
                </a:highlight>
                <a:latin typeface="Calibri"/>
                <a:ea typeface="Calibri"/>
                <a:cs typeface="Calibri"/>
                <a:sym typeface="Calibri"/>
              </a:rPr>
              <a:t> is the hypothesized value of population proportion in the null hypothesis, and n is the sample size.</a:t>
            </a:r>
            <a:endParaRPr sz="2000">
              <a:solidFill>
                <a:schemeClr val="dk1"/>
              </a:solidFill>
              <a:highlight>
                <a:srgbClr val="FFFFFF"/>
              </a:highlight>
              <a:latin typeface="Calibri"/>
              <a:ea typeface="Calibri"/>
              <a:cs typeface="Calibri"/>
              <a:sym typeface="Calibri"/>
            </a:endParaRPr>
          </a:p>
          <a:p>
            <a:pPr marL="457200" lvl="0" indent="-355600" algn="just" rtl="0">
              <a:lnSpc>
                <a:spcPct val="150000"/>
              </a:lnSpc>
              <a:spcBef>
                <a:spcPts val="0"/>
              </a:spcBef>
              <a:spcAft>
                <a:spcPts val="0"/>
              </a:spcAft>
              <a:buClr>
                <a:schemeClr val="dk1"/>
              </a:buClr>
              <a:buSzPts val="2000"/>
              <a:buFont typeface="Calibri"/>
              <a:buChar char="■"/>
            </a:pPr>
            <a:r>
              <a:rPr lang="en-US" sz="2000">
                <a:solidFill>
                  <a:schemeClr val="dk1"/>
                </a:solidFill>
                <a:highlight>
                  <a:srgbClr val="FFFFFF"/>
                </a:highlight>
                <a:latin typeface="Calibri"/>
                <a:ea typeface="Calibri"/>
                <a:cs typeface="Calibri"/>
                <a:sym typeface="Calibri"/>
              </a:rPr>
              <a:t>Test statistic. The test statistic is a z-score (z) defined by the following equation.</a:t>
            </a:r>
            <a:endParaRPr sz="2000">
              <a:solidFill>
                <a:schemeClr val="dk1"/>
              </a:solidFill>
              <a:highlight>
                <a:srgbClr val="FFFFFF"/>
              </a:highlight>
              <a:latin typeface="Calibri"/>
              <a:ea typeface="Calibri"/>
              <a:cs typeface="Calibri"/>
              <a:sym typeface="Calibri"/>
            </a:endParaRPr>
          </a:p>
          <a:p>
            <a:pPr marL="457200" lvl="0" indent="0" algn="just" rtl="0">
              <a:lnSpc>
                <a:spcPct val="150000"/>
              </a:lnSpc>
              <a:spcBef>
                <a:spcPts val="1000"/>
              </a:spcBef>
              <a:spcAft>
                <a:spcPts val="0"/>
              </a:spcAft>
              <a:buNone/>
            </a:pPr>
            <a:r>
              <a:rPr lang="en-US" sz="2000">
                <a:solidFill>
                  <a:schemeClr val="dk1"/>
                </a:solidFill>
                <a:highlight>
                  <a:srgbClr val="FFFFFF"/>
                </a:highlight>
                <a:latin typeface="Calibri"/>
                <a:ea typeface="Calibri"/>
                <a:cs typeface="Calibri"/>
                <a:sym typeface="Calibri"/>
              </a:rPr>
              <a:t>					z = (P - </a:t>
            </a:r>
            <a:r>
              <a:rPr lang="en-US" sz="2000">
                <a:solidFill>
                  <a:schemeClr val="dk1"/>
                </a:solidFill>
                <a:highlight>
                  <a:schemeClr val="lt1"/>
                </a:highlight>
                <a:latin typeface="Calibri"/>
                <a:ea typeface="Calibri"/>
                <a:cs typeface="Calibri"/>
                <a:sym typeface="Calibri"/>
              </a:rPr>
              <a:t>P</a:t>
            </a:r>
            <a:r>
              <a:rPr lang="en-US" sz="2000" baseline="-25000">
                <a:solidFill>
                  <a:schemeClr val="dk1"/>
                </a:solidFill>
                <a:highlight>
                  <a:schemeClr val="lt1"/>
                </a:highlight>
                <a:latin typeface="Calibri"/>
                <a:ea typeface="Calibri"/>
                <a:cs typeface="Calibri"/>
                <a:sym typeface="Calibri"/>
              </a:rPr>
              <a:t>0</a:t>
            </a:r>
            <a:r>
              <a:rPr lang="en-US" sz="2000">
                <a:solidFill>
                  <a:schemeClr val="dk1"/>
                </a:solidFill>
                <a:highlight>
                  <a:srgbClr val="FFFFFF"/>
                </a:highlight>
                <a:latin typeface="Calibri"/>
                <a:ea typeface="Calibri"/>
                <a:cs typeface="Calibri"/>
                <a:sym typeface="Calibri"/>
              </a:rPr>
              <a:t>) / σ</a:t>
            </a:r>
            <a:br>
              <a:rPr lang="en-US" sz="2000">
                <a:solidFill>
                  <a:schemeClr val="dk1"/>
                </a:solidFill>
                <a:highlight>
                  <a:srgbClr val="FFFFFF"/>
                </a:highlight>
                <a:latin typeface="Calibri"/>
                <a:ea typeface="Calibri"/>
                <a:cs typeface="Calibri"/>
                <a:sym typeface="Calibri"/>
              </a:rPr>
            </a:br>
            <a:r>
              <a:rPr lang="en-US" sz="2000">
                <a:solidFill>
                  <a:schemeClr val="dk1"/>
                </a:solidFill>
                <a:highlight>
                  <a:srgbClr val="FFFFFF"/>
                </a:highlight>
                <a:latin typeface="Calibri"/>
                <a:ea typeface="Calibri"/>
                <a:cs typeface="Calibri"/>
                <a:sym typeface="Calibri"/>
              </a:rPr>
              <a:t>where </a:t>
            </a:r>
            <a:r>
              <a:rPr lang="en-US" sz="2000">
                <a:solidFill>
                  <a:schemeClr val="dk1"/>
                </a:solidFill>
                <a:highlight>
                  <a:schemeClr val="lt1"/>
                </a:highlight>
                <a:latin typeface="Calibri"/>
                <a:ea typeface="Calibri"/>
                <a:cs typeface="Calibri"/>
                <a:sym typeface="Calibri"/>
              </a:rPr>
              <a:t>P</a:t>
            </a:r>
            <a:r>
              <a:rPr lang="en-US" sz="2000" baseline="-25000">
                <a:solidFill>
                  <a:schemeClr val="dk1"/>
                </a:solidFill>
                <a:highlight>
                  <a:schemeClr val="lt1"/>
                </a:highlight>
                <a:latin typeface="Calibri"/>
                <a:ea typeface="Calibri"/>
                <a:cs typeface="Calibri"/>
                <a:sym typeface="Calibri"/>
              </a:rPr>
              <a:t>0</a:t>
            </a:r>
            <a:r>
              <a:rPr lang="en-US" sz="2000">
                <a:solidFill>
                  <a:schemeClr val="dk1"/>
                </a:solidFill>
                <a:highlight>
                  <a:srgbClr val="FFFFFF"/>
                </a:highlight>
                <a:latin typeface="Calibri"/>
                <a:ea typeface="Calibri"/>
                <a:cs typeface="Calibri"/>
                <a:sym typeface="Calibri"/>
              </a:rPr>
              <a:t> is the hypothesized value of population proportion in the null hypothesis, P is the sample proportion (sometimes referred to as P-hat), and σ is the standard deviation of the sampling distribution.</a:t>
            </a:r>
            <a:endParaRPr sz="2000">
              <a:solidFill>
                <a:schemeClr val="dk1"/>
              </a:solidFill>
              <a:highlight>
                <a:srgbClr val="FFFFFF"/>
              </a:highlight>
              <a:latin typeface="Calibri"/>
              <a:ea typeface="Calibri"/>
              <a:cs typeface="Calibri"/>
              <a:sym typeface="Calibri"/>
            </a:endParaRPr>
          </a:p>
          <a:p>
            <a:pPr marL="0" marR="0" lvl="0" indent="0" algn="just" rtl="0">
              <a:lnSpc>
                <a:spcPct val="100000"/>
              </a:lnSpc>
              <a:spcBef>
                <a:spcPts val="1000"/>
              </a:spcBef>
              <a:spcAft>
                <a:spcPts val="0"/>
              </a:spcAft>
              <a:buNone/>
            </a:pPr>
            <a:endParaRPr sz="2000">
              <a:latin typeface="Calibri"/>
              <a:ea typeface="Calibri"/>
              <a:cs typeface="Calibri"/>
              <a:sym typeface="Calibri"/>
            </a:endParaRPr>
          </a:p>
        </p:txBody>
      </p:sp>
    </p:spTree>
    <p:extLst>
      <p:ext uri="{BB962C8B-B14F-4D97-AF65-F5344CB8AC3E}">
        <p14:creationId xmlns:p14="http://schemas.microsoft.com/office/powerpoint/2010/main" val="15888346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g87bbbe6c52_2_0"/>
          <p:cNvSpPr txBox="1"/>
          <p:nvPr/>
        </p:nvSpPr>
        <p:spPr>
          <a:xfrm>
            <a:off x="152400" y="76200"/>
            <a:ext cx="8722800" cy="1175700"/>
          </a:xfrm>
          <a:prstGeom prst="rect">
            <a:avLst/>
          </a:prstGeom>
          <a:noFill/>
          <a:ln>
            <a:noFill/>
          </a:ln>
        </p:spPr>
        <p:txBody>
          <a:bodyPr spcFirstLastPara="1" wrap="square" lIns="91425" tIns="91425" rIns="91425" bIns="91425" anchor="t" anchorCtr="0">
            <a:noAutofit/>
          </a:bodyPr>
          <a:lstStyle/>
          <a:p>
            <a:pPr marL="0" lvl="0" indent="0" algn="l" rtl="0">
              <a:lnSpc>
                <a:spcPct val="110000"/>
              </a:lnSpc>
              <a:spcBef>
                <a:spcPts val="2400"/>
              </a:spcBef>
              <a:spcAft>
                <a:spcPts val="600"/>
              </a:spcAft>
              <a:buNone/>
            </a:pPr>
            <a:r>
              <a:rPr lang="en-US" sz="3450" b="1">
                <a:solidFill>
                  <a:schemeClr val="dk1"/>
                </a:solidFill>
              </a:rPr>
              <a:t>Test of proportion with One Sample - Critical Value Approach</a:t>
            </a:r>
            <a:endParaRPr sz="3450" b="1">
              <a:solidFill>
                <a:schemeClr val="dk1"/>
              </a:solidFill>
            </a:endParaRPr>
          </a:p>
        </p:txBody>
      </p:sp>
      <p:grpSp>
        <p:nvGrpSpPr>
          <p:cNvPr id="259" name="Google Shape;259;g87bbbe6c52_2_0"/>
          <p:cNvGrpSpPr/>
          <p:nvPr/>
        </p:nvGrpSpPr>
        <p:grpSpPr>
          <a:xfrm>
            <a:off x="286850" y="1509550"/>
            <a:ext cx="8466300" cy="4111800"/>
            <a:chOff x="286850" y="1509550"/>
            <a:chExt cx="8466300" cy="4111800"/>
          </a:xfrm>
        </p:grpSpPr>
        <p:sp>
          <p:nvSpPr>
            <p:cNvPr id="260" name="Google Shape;260;g87bbbe6c52_2_0"/>
            <p:cNvSpPr txBox="1"/>
            <p:nvPr/>
          </p:nvSpPr>
          <p:spPr>
            <a:xfrm>
              <a:off x="286850" y="1509550"/>
              <a:ext cx="8466300" cy="41118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endParaRPr sz="2000">
                <a:highlight>
                  <a:srgbClr val="FFFFFF"/>
                </a:highlight>
                <a:latin typeface="Calibri"/>
                <a:ea typeface="Calibri"/>
                <a:cs typeface="Calibri"/>
                <a:sym typeface="Calibri"/>
              </a:endParaRPr>
            </a:p>
            <a:p>
              <a:pPr marL="457200" lvl="0" indent="-355600" algn="l" rtl="0">
                <a:lnSpc>
                  <a:spcPct val="115000"/>
                </a:lnSpc>
                <a:spcBef>
                  <a:spcPts val="0"/>
                </a:spcBef>
                <a:spcAft>
                  <a:spcPts val="0"/>
                </a:spcAft>
                <a:buClr>
                  <a:srgbClr val="000000"/>
                </a:buClr>
                <a:buSzPts val="2000"/>
                <a:buFont typeface="Calibri"/>
                <a:buAutoNum type="arabicPeriod"/>
              </a:pPr>
              <a:r>
                <a:rPr lang="en-US" sz="2000">
                  <a:highlight>
                    <a:srgbClr val="FFFFFF"/>
                  </a:highlight>
                  <a:latin typeface="Calibri"/>
                  <a:ea typeface="Calibri"/>
                  <a:cs typeface="Calibri"/>
                  <a:sym typeface="Calibri"/>
                </a:rPr>
                <a:t>State the null hypothesis </a:t>
              </a:r>
              <a:r>
                <a:rPr lang="en-US" sz="2000" i="1">
                  <a:highlight>
                    <a:srgbClr val="FFFFFF"/>
                  </a:highlight>
                  <a:latin typeface="Calibri"/>
                  <a:ea typeface="Calibri"/>
                  <a:cs typeface="Calibri"/>
                  <a:sym typeface="Calibri"/>
                </a:rPr>
                <a:t>H</a:t>
              </a:r>
              <a:r>
                <a:rPr lang="en-US" sz="2000" i="1" baseline="-25000">
                  <a:highlight>
                    <a:srgbClr val="FFFFFF"/>
                  </a:highlight>
                  <a:latin typeface="Calibri"/>
                  <a:ea typeface="Calibri"/>
                  <a:cs typeface="Calibri"/>
                  <a:sym typeface="Calibri"/>
                </a:rPr>
                <a:t>o</a:t>
              </a:r>
              <a:r>
                <a:rPr lang="en-US" sz="2000">
                  <a:highlight>
                    <a:srgbClr val="FFFFFF"/>
                  </a:highlight>
                  <a:latin typeface="Calibri"/>
                  <a:ea typeface="Calibri"/>
                  <a:cs typeface="Calibri"/>
                  <a:sym typeface="Calibri"/>
                </a:rPr>
                <a:t> and the alternative hypothesis </a:t>
              </a:r>
              <a:r>
                <a:rPr lang="en-US" sz="2000" i="1">
                  <a:highlight>
                    <a:srgbClr val="FFFFFF"/>
                  </a:highlight>
                  <a:latin typeface="Calibri"/>
                  <a:ea typeface="Calibri"/>
                  <a:cs typeface="Calibri"/>
                  <a:sym typeface="Calibri"/>
                </a:rPr>
                <a:t>H</a:t>
              </a:r>
              <a:r>
                <a:rPr lang="en-US" sz="2000" i="1" baseline="-25000">
                  <a:highlight>
                    <a:srgbClr val="FFFFFF"/>
                  </a:highlight>
                  <a:latin typeface="Calibri"/>
                  <a:ea typeface="Calibri"/>
                  <a:cs typeface="Calibri"/>
                  <a:sym typeface="Calibri"/>
                </a:rPr>
                <a:t>A</a:t>
              </a:r>
              <a:r>
                <a:rPr lang="en-US" sz="2000">
                  <a:highlight>
                    <a:srgbClr val="FFFFFF"/>
                  </a:highlight>
                  <a:latin typeface="Calibri"/>
                  <a:ea typeface="Calibri"/>
                  <a:cs typeface="Calibri"/>
                  <a:sym typeface="Calibri"/>
                </a:rPr>
                <a:t>.</a:t>
              </a:r>
              <a:endParaRPr sz="2000">
                <a:highlight>
                  <a:srgbClr val="FFFFFF"/>
                </a:highlight>
                <a:latin typeface="Calibri"/>
                <a:ea typeface="Calibri"/>
                <a:cs typeface="Calibri"/>
                <a:sym typeface="Calibri"/>
              </a:endParaRPr>
            </a:p>
            <a:p>
              <a:pPr marL="457200" lvl="0" indent="-355600" algn="l" rtl="0">
                <a:lnSpc>
                  <a:spcPct val="115000"/>
                </a:lnSpc>
                <a:spcBef>
                  <a:spcPts val="0"/>
                </a:spcBef>
                <a:spcAft>
                  <a:spcPts val="0"/>
                </a:spcAft>
                <a:buClr>
                  <a:srgbClr val="000000"/>
                </a:buClr>
                <a:buSzPts val="2000"/>
                <a:buFont typeface="Calibri"/>
                <a:buAutoNum type="arabicPeriod"/>
              </a:pPr>
              <a:r>
                <a:rPr lang="en-US" sz="2000">
                  <a:highlight>
                    <a:srgbClr val="FFFFFF"/>
                  </a:highlight>
                  <a:latin typeface="Calibri"/>
                  <a:ea typeface="Calibri"/>
                  <a:cs typeface="Calibri"/>
                  <a:sym typeface="Calibri"/>
                </a:rPr>
                <a:t>Calculate the test statistic:</a:t>
              </a:r>
              <a:endParaRPr sz="2000">
                <a:highlight>
                  <a:srgbClr val="FFFFFF"/>
                </a:highlight>
                <a:latin typeface="Calibri"/>
                <a:ea typeface="Calibri"/>
                <a:cs typeface="Calibri"/>
                <a:sym typeface="Calibri"/>
              </a:endParaRPr>
            </a:p>
            <a:p>
              <a:pPr marL="457200" lvl="0" indent="0" algn="l" rtl="0">
                <a:lnSpc>
                  <a:spcPct val="115000"/>
                </a:lnSpc>
                <a:spcBef>
                  <a:spcPts val="1400"/>
                </a:spcBef>
                <a:spcAft>
                  <a:spcPts val="0"/>
                </a:spcAft>
                <a:buNone/>
              </a:pPr>
              <a:endParaRPr sz="2000">
                <a:highlight>
                  <a:srgbClr val="FFFFFF"/>
                </a:highlight>
                <a:latin typeface="Calibri"/>
                <a:ea typeface="Calibri"/>
                <a:cs typeface="Calibri"/>
                <a:sym typeface="Calibri"/>
              </a:endParaRPr>
            </a:p>
            <a:p>
              <a:pPr marL="457200" lvl="0" indent="0" algn="l" rtl="0">
                <a:lnSpc>
                  <a:spcPct val="115000"/>
                </a:lnSpc>
                <a:spcBef>
                  <a:spcPts val="1400"/>
                </a:spcBef>
                <a:spcAft>
                  <a:spcPts val="0"/>
                </a:spcAft>
                <a:buNone/>
              </a:pPr>
              <a:endParaRPr sz="2000">
                <a:highlight>
                  <a:srgbClr val="FFFFFF"/>
                </a:highlight>
                <a:latin typeface="Calibri"/>
                <a:ea typeface="Calibri"/>
                <a:cs typeface="Calibri"/>
                <a:sym typeface="Calibri"/>
              </a:endParaRPr>
            </a:p>
            <a:p>
              <a:pPr marL="457200" lvl="0" indent="0" algn="l" rtl="0">
                <a:lnSpc>
                  <a:spcPct val="115000"/>
                </a:lnSpc>
                <a:spcBef>
                  <a:spcPts val="1400"/>
                </a:spcBef>
                <a:spcAft>
                  <a:spcPts val="0"/>
                </a:spcAft>
                <a:buNone/>
              </a:pPr>
              <a:r>
                <a:rPr lang="en-US" sz="2000">
                  <a:highlight>
                    <a:srgbClr val="FFFFFF"/>
                  </a:highlight>
                  <a:latin typeface="Calibri"/>
                  <a:ea typeface="Calibri"/>
                  <a:cs typeface="Calibri"/>
                  <a:sym typeface="Calibri"/>
                </a:rPr>
                <a:t>where p0 is the null hypothesized proportion i.e., when H</a:t>
              </a:r>
              <a:r>
                <a:rPr lang="en-US" sz="2000" baseline="-25000">
                  <a:highlight>
                    <a:srgbClr val="FFFFFF"/>
                  </a:highlight>
                  <a:latin typeface="Calibri"/>
                  <a:ea typeface="Calibri"/>
                  <a:cs typeface="Calibri"/>
                  <a:sym typeface="Calibri"/>
                </a:rPr>
                <a:t>o</a:t>
              </a:r>
              <a:r>
                <a:rPr lang="en-US" sz="2000">
                  <a:highlight>
                    <a:srgbClr val="FFFFFF"/>
                  </a:highlight>
                  <a:latin typeface="Calibri"/>
                  <a:ea typeface="Calibri"/>
                  <a:cs typeface="Calibri"/>
                  <a:sym typeface="Calibri"/>
                </a:rPr>
                <a:t>: P=P</a:t>
              </a:r>
              <a:r>
                <a:rPr lang="en-US" sz="2000" baseline="-25000">
                  <a:highlight>
                    <a:srgbClr val="FFFFFF"/>
                  </a:highlight>
                  <a:latin typeface="Calibri"/>
                  <a:ea typeface="Calibri"/>
                  <a:cs typeface="Calibri"/>
                  <a:sym typeface="Calibri"/>
                </a:rPr>
                <a:t>0</a:t>
              </a:r>
              <a:endParaRPr sz="2000" baseline="-25000">
                <a:highlight>
                  <a:srgbClr val="FFFFFF"/>
                </a:highlight>
                <a:latin typeface="Calibri"/>
                <a:ea typeface="Calibri"/>
                <a:cs typeface="Calibri"/>
                <a:sym typeface="Calibri"/>
              </a:endParaRPr>
            </a:p>
            <a:p>
              <a:pPr marL="457200" lvl="0" indent="0" algn="l" rtl="0">
                <a:lnSpc>
                  <a:spcPct val="115000"/>
                </a:lnSpc>
                <a:spcBef>
                  <a:spcPts val="0"/>
                </a:spcBef>
                <a:spcAft>
                  <a:spcPts val="0"/>
                </a:spcAft>
                <a:buNone/>
              </a:pPr>
              <a:r>
                <a:rPr lang="en-US" sz="2000">
                  <a:highlight>
                    <a:srgbClr val="FFFFFF"/>
                  </a:highlight>
                  <a:latin typeface="Calibri"/>
                  <a:ea typeface="Calibri"/>
                  <a:cs typeface="Calibri"/>
                  <a:sym typeface="Calibri"/>
                </a:rPr>
                <a:t>P-hat is the sample proportion</a:t>
              </a:r>
              <a:endParaRPr sz="2000">
                <a:highlight>
                  <a:srgbClr val="FFFFFF"/>
                </a:highlight>
                <a:latin typeface="Calibri"/>
                <a:ea typeface="Calibri"/>
                <a:cs typeface="Calibri"/>
                <a:sym typeface="Calibri"/>
              </a:endParaRPr>
            </a:p>
            <a:p>
              <a:pPr marL="457200" lvl="0" indent="-355600" algn="l" rtl="0">
                <a:lnSpc>
                  <a:spcPct val="115000"/>
                </a:lnSpc>
                <a:spcBef>
                  <a:spcPts val="0"/>
                </a:spcBef>
                <a:spcAft>
                  <a:spcPts val="0"/>
                </a:spcAft>
                <a:buClr>
                  <a:srgbClr val="000000"/>
                </a:buClr>
                <a:buSzPts val="2000"/>
                <a:buFont typeface="Calibri"/>
                <a:buAutoNum type="arabicPeriod"/>
              </a:pPr>
              <a:r>
                <a:rPr lang="en-US" sz="2000">
                  <a:highlight>
                    <a:srgbClr val="FFFFFF"/>
                  </a:highlight>
                  <a:latin typeface="Calibri"/>
                  <a:ea typeface="Calibri"/>
                  <a:cs typeface="Calibri"/>
                  <a:sym typeface="Calibri"/>
                </a:rPr>
                <a:t>Determine the critical region.</a:t>
              </a:r>
              <a:endParaRPr sz="2000">
                <a:highlight>
                  <a:srgbClr val="FFFFFF"/>
                </a:highlight>
                <a:latin typeface="Calibri"/>
                <a:ea typeface="Calibri"/>
                <a:cs typeface="Calibri"/>
                <a:sym typeface="Calibri"/>
              </a:endParaRPr>
            </a:p>
            <a:p>
              <a:pPr marL="457200" lvl="0" indent="-355600" algn="l" rtl="0">
                <a:lnSpc>
                  <a:spcPct val="115000"/>
                </a:lnSpc>
                <a:spcBef>
                  <a:spcPts val="0"/>
                </a:spcBef>
                <a:spcAft>
                  <a:spcPts val="0"/>
                </a:spcAft>
                <a:buClr>
                  <a:srgbClr val="000000"/>
                </a:buClr>
                <a:buSzPts val="2000"/>
                <a:buFont typeface="Calibri"/>
                <a:buAutoNum type="arabicPeriod"/>
              </a:pPr>
              <a:r>
                <a:rPr lang="en-US" sz="2000">
                  <a:highlight>
                    <a:srgbClr val="FFFFFF"/>
                  </a:highlight>
                  <a:latin typeface="Calibri"/>
                  <a:ea typeface="Calibri"/>
                  <a:cs typeface="Calibri"/>
                  <a:sym typeface="Calibri"/>
                </a:rPr>
                <a:t>Make a decision. Determine if the test statistic falls in the critical region. If it does, reject the null hypothesis. If it does not, do not reject the null hypothesis.</a:t>
              </a:r>
              <a:endParaRPr sz="2000">
                <a:highlight>
                  <a:srgbClr val="FFFFFF"/>
                </a:highlight>
                <a:latin typeface="Calibri"/>
                <a:ea typeface="Calibri"/>
                <a:cs typeface="Calibri"/>
                <a:sym typeface="Calibri"/>
              </a:endParaRPr>
            </a:p>
            <a:p>
              <a:pPr marL="457200" lvl="0" indent="0" algn="l" rtl="0">
                <a:lnSpc>
                  <a:spcPct val="115000"/>
                </a:lnSpc>
                <a:spcBef>
                  <a:spcPts val="0"/>
                </a:spcBef>
                <a:spcAft>
                  <a:spcPts val="0"/>
                </a:spcAft>
                <a:buNone/>
              </a:pPr>
              <a:endParaRPr sz="2000">
                <a:highlight>
                  <a:srgbClr val="FFFFFF"/>
                </a:highlight>
                <a:latin typeface="Calibri"/>
                <a:ea typeface="Calibri"/>
                <a:cs typeface="Calibri"/>
                <a:sym typeface="Calibri"/>
              </a:endParaRPr>
            </a:p>
            <a:p>
              <a:pPr marL="0" lvl="0" indent="0" algn="just" rtl="0">
                <a:spcBef>
                  <a:spcPts val="0"/>
                </a:spcBef>
                <a:spcAft>
                  <a:spcPts val="0"/>
                </a:spcAft>
                <a:buNone/>
              </a:pPr>
              <a:endParaRPr sz="2000">
                <a:highlight>
                  <a:srgbClr val="FFFFFF"/>
                </a:highlight>
                <a:latin typeface="Calibri"/>
                <a:ea typeface="Calibri"/>
                <a:cs typeface="Calibri"/>
                <a:sym typeface="Calibri"/>
              </a:endParaRPr>
            </a:p>
          </p:txBody>
        </p:sp>
        <p:pic>
          <p:nvPicPr>
            <p:cNvPr id="261" name="Google Shape;261;g87bbbe6c52_2_0"/>
            <p:cNvPicPr preferRelativeResize="0"/>
            <p:nvPr/>
          </p:nvPicPr>
          <p:blipFill>
            <a:blip r:embed="rId3">
              <a:alphaModFix/>
            </a:blip>
            <a:stretch>
              <a:fillRect/>
            </a:stretch>
          </p:blipFill>
          <p:spPr>
            <a:xfrm>
              <a:off x="3031150" y="2543975"/>
              <a:ext cx="2320900" cy="1160450"/>
            </a:xfrm>
            <a:prstGeom prst="rect">
              <a:avLst/>
            </a:prstGeom>
            <a:noFill/>
            <a:ln>
              <a:noFill/>
            </a:ln>
          </p:spPr>
        </p:pic>
      </p:grpSp>
    </p:spTree>
    <p:extLst>
      <p:ext uri="{BB962C8B-B14F-4D97-AF65-F5344CB8AC3E}">
        <p14:creationId xmlns:p14="http://schemas.microsoft.com/office/powerpoint/2010/main" val="5625212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g87bbbe6c52_2_25"/>
          <p:cNvSpPr txBox="1"/>
          <p:nvPr/>
        </p:nvSpPr>
        <p:spPr>
          <a:xfrm>
            <a:off x="152400" y="76200"/>
            <a:ext cx="8722800" cy="1175700"/>
          </a:xfrm>
          <a:prstGeom prst="rect">
            <a:avLst/>
          </a:prstGeom>
          <a:noFill/>
          <a:ln>
            <a:noFill/>
          </a:ln>
        </p:spPr>
        <p:txBody>
          <a:bodyPr spcFirstLastPara="1" wrap="square" lIns="91425" tIns="91425" rIns="91425" bIns="91425" anchor="t" anchorCtr="0">
            <a:noAutofit/>
          </a:bodyPr>
          <a:lstStyle/>
          <a:p>
            <a:pPr marL="0" lvl="0" indent="0" algn="l" rtl="0">
              <a:lnSpc>
                <a:spcPct val="110000"/>
              </a:lnSpc>
              <a:spcBef>
                <a:spcPts val="2400"/>
              </a:spcBef>
              <a:spcAft>
                <a:spcPts val="600"/>
              </a:spcAft>
              <a:buNone/>
            </a:pPr>
            <a:r>
              <a:rPr lang="en-US" sz="3450" b="1">
                <a:solidFill>
                  <a:schemeClr val="dk1"/>
                </a:solidFill>
              </a:rPr>
              <a:t>Test of proportion with One Sample - p-Value Approach</a:t>
            </a:r>
            <a:endParaRPr sz="3450" b="1">
              <a:solidFill>
                <a:schemeClr val="dk1"/>
              </a:solidFill>
            </a:endParaRPr>
          </a:p>
        </p:txBody>
      </p:sp>
      <p:grpSp>
        <p:nvGrpSpPr>
          <p:cNvPr id="268" name="Google Shape;268;g87bbbe6c52_2_25"/>
          <p:cNvGrpSpPr/>
          <p:nvPr/>
        </p:nvGrpSpPr>
        <p:grpSpPr>
          <a:xfrm>
            <a:off x="286850" y="1509550"/>
            <a:ext cx="8466300" cy="4111800"/>
            <a:chOff x="286850" y="1509550"/>
            <a:chExt cx="8466300" cy="4111800"/>
          </a:xfrm>
        </p:grpSpPr>
        <p:sp>
          <p:nvSpPr>
            <p:cNvPr id="269" name="Google Shape;269;g87bbbe6c52_2_25"/>
            <p:cNvSpPr txBox="1"/>
            <p:nvPr/>
          </p:nvSpPr>
          <p:spPr>
            <a:xfrm>
              <a:off x="286850" y="1509550"/>
              <a:ext cx="8466300" cy="41118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endParaRPr sz="2000">
                <a:highlight>
                  <a:srgbClr val="FFFFFF"/>
                </a:highlight>
                <a:latin typeface="Calibri"/>
                <a:ea typeface="Calibri"/>
                <a:cs typeface="Calibri"/>
                <a:sym typeface="Calibri"/>
              </a:endParaRPr>
            </a:p>
            <a:p>
              <a:pPr marL="457200" lvl="0" indent="-355600" algn="l" rtl="0">
                <a:lnSpc>
                  <a:spcPct val="115000"/>
                </a:lnSpc>
                <a:spcBef>
                  <a:spcPts val="0"/>
                </a:spcBef>
                <a:spcAft>
                  <a:spcPts val="0"/>
                </a:spcAft>
                <a:buClr>
                  <a:srgbClr val="000000"/>
                </a:buClr>
                <a:buSzPts val="2000"/>
                <a:buFont typeface="Calibri"/>
                <a:buAutoNum type="arabicPeriod"/>
              </a:pPr>
              <a:r>
                <a:rPr lang="en-US" sz="2000">
                  <a:highlight>
                    <a:srgbClr val="FFFFFF"/>
                  </a:highlight>
                  <a:latin typeface="Calibri"/>
                  <a:ea typeface="Calibri"/>
                  <a:cs typeface="Calibri"/>
                  <a:sym typeface="Calibri"/>
                </a:rPr>
                <a:t>State the null hypothesis </a:t>
              </a:r>
              <a:r>
                <a:rPr lang="en-US" sz="2000" i="1">
                  <a:highlight>
                    <a:srgbClr val="FFFFFF"/>
                  </a:highlight>
                  <a:latin typeface="Calibri"/>
                  <a:ea typeface="Calibri"/>
                  <a:cs typeface="Calibri"/>
                  <a:sym typeface="Calibri"/>
                </a:rPr>
                <a:t>H</a:t>
              </a:r>
              <a:r>
                <a:rPr lang="en-US" sz="2000" i="1" baseline="-25000">
                  <a:highlight>
                    <a:srgbClr val="FFFFFF"/>
                  </a:highlight>
                  <a:latin typeface="Calibri"/>
                  <a:ea typeface="Calibri"/>
                  <a:cs typeface="Calibri"/>
                  <a:sym typeface="Calibri"/>
                </a:rPr>
                <a:t>o</a:t>
              </a:r>
              <a:r>
                <a:rPr lang="en-US" sz="2000">
                  <a:highlight>
                    <a:srgbClr val="FFFFFF"/>
                  </a:highlight>
                  <a:latin typeface="Calibri"/>
                  <a:ea typeface="Calibri"/>
                  <a:cs typeface="Calibri"/>
                  <a:sym typeface="Calibri"/>
                </a:rPr>
                <a:t> and the alternative hypothesis </a:t>
              </a:r>
              <a:r>
                <a:rPr lang="en-US" sz="2000" i="1">
                  <a:highlight>
                    <a:srgbClr val="FFFFFF"/>
                  </a:highlight>
                  <a:latin typeface="Calibri"/>
                  <a:ea typeface="Calibri"/>
                  <a:cs typeface="Calibri"/>
                  <a:sym typeface="Calibri"/>
                </a:rPr>
                <a:t>H</a:t>
              </a:r>
              <a:r>
                <a:rPr lang="en-US" sz="2000" i="1" baseline="-25000">
                  <a:highlight>
                    <a:srgbClr val="FFFFFF"/>
                  </a:highlight>
                  <a:latin typeface="Calibri"/>
                  <a:ea typeface="Calibri"/>
                  <a:cs typeface="Calibri"/>
                  <a:sym typeface="Calibri"/>
                </a:rPr>
                <a:t>A</a:t>
              </a:r>
              <a:r>
                <a:rPr lang="en-US" sz="2000">
                  <a:highlight>
                    <a:srgbClr val="FFFFFF"/>
                  </a:highlight>
                  <a:latin typeface="Calibri"/>
                  <a:ea typeface="Calibri"/>
                  <a:cs typeface="Calibri"/>
                  <a:sym typeface="Calibri"/>
                </a:rPr>
                <a:t>.</a:t>
              </a:r>
              <a:endParaRPr sz="2000">
                <a:highlight>
                  <a:srgbClr val="FFFFFF"/>
                </a:highlight>
                <a:latin typeface="Calibri"/>
                <a:ea typeface="Calibri"/>
                <a:cs typeface="Calibri"/>
                <a:sym typeface="Calibri"/>
              </a:endParaRPr>
            </a:p>
            <a:p>
              <a:pPr marL="457200" lvl="0" indent="-355600" algn="l" rtl="0">
                <a:lnSpc>
                  <a:spcPct val="115000"/>
                </a:lnSpc>
                <a:spcBef>
                  <a:spcPts val="0"/>
                </a:spcBef>
                <a:spcAft>
                  <a:spcPts val="0"/>
                </a:spcAft>
                <a:buClr>
                  <a:srgbClr val="000000"/>
                </a:buClr>
                <a:buSzPts val="2000"/>
                <a:buFont typeface="Calibri"/>
                <a:buAutoNum type="arabicPeriod"/>
              </a:pPr>
              <a:r>
                <a:rPr lang="en-US" sz="2000">
                  <a:highlight>
                    <a:srgbClr val="FFFFFF"/>
                  </a:highlight>
                  <a:latin typeface="Calibri"/>
                  <a:ea typeface="Calibri"/>
                  <a:cs typeface="Calibri"/>
                  <a:sym typeface="Calibri"/>
                </a:rPr>
                <a:t>Calculate the test statistic:</a:t>
              </a:r>
              <a:endParaRPr sz="2000">
                <a:highlight>
                  <a:srgbClr val="FFFFFF"/>
                </a:highlight>
                <a:latin typeface="Calibri"/>
                <a:ea typeface="Calibri"/>
                <a:cs typeface="Calibri"/>
                <a:sym typeface="Calibri"/>
              </a:endParaRPr>
            </a:p>
            <a:p>
              <a:pPr marL="457200" lvl="0" indent="0" algn="l" rtl="0">
                <a:lnSpc>
                  <a:spcPct val="115000"/>
                </a:lnSpc>
                <a:spcBef>
                  <a:spcPts val="1400"/>
                </a:spcBef>
                <a:spcAft>
                  <a:spcPts val="0"/>
                </a:spcAft>
                <a:buNone/>
              </a:pPr>
              <a:endParaRPr sz="2000">
                <a:highlight>
                  <a:srgbClr val="FFFFFF"/>
                </a:highlight>
                <a:latin typeface="Calibri"/>
                <a:ea typeface="Calibri"/>
                <a:cs typeface="Calibri"/>
                <a:sym typeface="Calibri"/>
              </a:endParaRPr>
            </a:p>
            <a:p>
              <a:pPr marL="457200" lvl="0" indent="0" algn="l" rtl="0">
                <a:lnSpc>
                  <a:spcPct val="115000"/>
                </a:lnSpc>
                <a:spcBef>
                  <a:spcPts val="1400"/>
                </a:spcBef>
                <a:spcAft>
                  <a:spcPts val="0"/>
                </a:spcAft>
                <a:buNone/>
              </a:pPr>
              <a:endParaRPr sz="2000">
                <a:highlight>
                  <a:srgbClr val="FFFFFF"/>
                </a:highlight>
                <a:latin typeface="Calibri"/>
                <a:ea typeface="Calibri"/>
                <a:cs typeface="Calibri"/>
                <a:sym typeface="Calibri"/>
              </a:endParaRPr>
            </a:p>
            <a:p>
              <a:pPr marL="457200" lvl="0" indent="0" algn="l" rtl="0">
                <a:lnSpc>
                  <a:spcPct val="115000"/>
                </a:lnSpc>
                <a:spcBef>
                  <a:spcPts val="1400"/>
                </a:spcBef>
                <a:spcAft>
                  <a:spcPts val="0"/>
                </a:spcAft>
                <a:buNone/>
              </a:pPr>
              <a:r>
                <a:rPr lang="en-US" sz="2000">
                  <a:highlight>
                    <a:srgbClr val="FFFFFF"/>
                  </a:highlight>
                  <a:latin typeface="Calibri"/>
                  <a:ea typeface="Calibri"/>
                  <a:cs typeface="Calibri"/>
                  <a:sym typeface="Calibri"/>
                </a:rPr>
                <a:t>where p0 is the null hypothesized proportion i.e., when H</a:t>
              </a:r>
              <a:r>
                <a:rPr lang="en-US" sz="2000" baseline="-25000">
                  <a:highlight>
                    <a:srgbClr val="FFFFFF"/>
                  </a:highlight>
                  <a:latin typeface="Calibri"/>
                  <a:ea typeface="Calibri"/>
                  <a:cs typeface="Calibri"/>
                  <a:sym typeface="Calibri"/>
                </a:rPr>
                <a:t>o</a:t>
              </a:r>
              <a:r>
                <a:rPr lang="en-US" sz="2000">
                  <a:highlight>
                    <a:srgbClr val="FFFFFF"/>
                  </a:highlight>
                  <a:latin typeface="Calibri"/>
                  <a:ea typeface="Calibri"/>
                  <a:cs typeface="Calibri"/>
                  <a:sym typeface="Calibri"/>
                </a:rPr>
                <a:t>: P=P</a:t>
              </a:r>
              <a:r>
                <a:rPr lang="en-US" sz="2000" baseline="-25000">
                  <a:highlight>
                    <a:srgbClr val="FFFFFF"/>
                  </a:highlight>
                  <a:latin typeface="Calibri"/>
                  <a:ea typeface="Calibri"/>
                  <a:cs typeface="Calibri"/>
                  <a:sym typeface="Calibri"/>
                </a:rPr>
                <a:t>0</a:t>
              </a:r>
              <a:endParaRPr sz="2000" baseline="-25000">
                <a:highlight>
                  <a:srgbClr val="FFFFFF"/>
                </a:highlight>
                <a:latin typeface="Calibri"/>
                <a:ea typeface="Calibri"/>
                <a:cs typeface="Calibri"/>
                <a:sym typeface="Calibri"/>
              </a:endParaRPr>
            </a:p>
            <a:p>
              <a:pPr marL="457200" lvl="0" indent="0" algn="l" rtl="0">
                <a:lnSpc>
                  <a:spcPct val="115000"/>
                </a:lnSpc>
                <a:spcBef>
                  <a:spcPts val="0"/>
                </a:spcBef>
                <a:spcAft>
                  <a:spcPts val="0"/>
                </a:spcAft>
                <a:buNone/>
              </a:pPr>
              <a:r>
                <a:rPr lang="en-US" sz="2000">
                  <a:highlight>
                    <a:srgbClr val="FFFFFF"/>
                  </a:highlight>
                  <a:latin typeface="Calibri"/>
                  <a:ea typeface="Calibri"/>
                  <a:cs typeface="Calibri"/>
                  <a:sym typeface="Calibri"/>
                </a:rPr>
                <a:t>P-hat is the sample proportion</a:t>
              </a:r>
              <a:endParaRPr sz="2000">
                <a:highlight>
                  <a:srgbClr val="FFFFFF"/>
                </a:highlight>
                <a:latin typeface="Calibri"/>
                <a:ea typeface="Calibri"/>
                <a:cs typeface="Calibri"/>
                <a:sym typeface="Calibri"/>
              </a:endParaRPr>
            </a:p>
            <a:p>
              <a:pPr marL="457200" marR="0" lvl="0" indent="-355600" algn="l" rtl="0">
                <a:lnSpc>
                  <a:spcPct val="115000"/>
                </a:lnSpc>
                <a:spcBef>
                  <a:spcPts val="0"/>
                </a:spcBef>
                <a:spcAft>
                  <a:spcPts val="0"/>
                </a:spcAft>
                <a:buClr>
                  <a:srgbClr val="3B444F"/>
                </a:buClr>
                <a:buSzPts val="2000"/>
                <a:buFont typeface="Calibri"/>
                <a:buAutoNum type="arabicPeriod"/>
              </a:pPr>
              <a:r>
                <a:rPr lang="en-US" sz="2000">
                  <a:highlight>
                    <a:srgbClr val="FFFFFF"/>
                  </a:highlight>
                  <a:latin typeface="Calibri"/>
                  <a:ea typeface="Calibri"/>
                  <a:cs typeface="Calibri"/>
                  <a:sym typeface="Calibri"/>
                </a:rPr>
                <a:t>Calculate the p-value.</a:t>
              </a:r>
              <a:endParaRPr sz="2000">
                <a:highlight>
                  <a:srgbClr val="FFFFFF"/>
                </a:highlight>
                <a:latin typeface="Calibri"/>
                <a:ea typeface="Calibri"/>
                <a:cs typeface="Calibri"/>
                <a:sym typeface="Calibri"/>
              </a:endParaRPr>
            </a:p>
            <a:p>
              <a:pPr marL="457200" marR="0" lvl="0" indent="-355600" algn="l" rtl="0">
                <a:lnSpc>
                  <a:spcPct val="115000"/>
                </a:lnSpc>
                <a:spcBef>
                  <a:spcPts val="0"/>
                </a:spcBef>
                <a:spcAft>
                  <a:spcPts val="0"/>
                </a:spcAft>
                <a:buClr>
                  <a:srgbClr val="3B444F"/>
                </a:buClr>
                <a:buSzPts val="2000"/>
                <a:buFont typeface="Calibri"/>
                <a:buAutoNum type="arabicPeriod"/>
              </a:pPr>
              <a:r>
                <a:rPr lang="en-US" sz="2000">
                  <a:highlight>
                    <a:srgbClr val="FFFFFF"/>
                  </a:highlight>
                  <a:latin typeface="Calibri"/>
                  <a:ea typeface="Calibri"/>
                  <a:cs typeface="Calibri"/>
                  <a:sym typeface="Calibri"/>
                </a:rPr>
                <a:t>Make a decision. Check whether to reject the null hypothesis by comparing p-value to α. If the p-value &lt; α,  then reject Ho; otherwise do not reject Ho.</a:t>
              </a:r>
              <a:endParaRPr sz="2000">
                <a:highlight>
                  <a:srgbClr val="FFFFFF"/>
                </a:highlight>
                <a:latin typeface="Calibri"/>
                <a:ea typeface="Calibri"/>
                <a:cs typeface="Calibri"/>
                <a:sym typeface="Calibri"/>
              </a:endParaRPr>
            </a:p>
            <a:p>
              <a:pPr marL="457200" marR="0" lvl="0" indent="0" algn="l" rtl="0">
                <a:lnSpc>
                  <a:spcPct val="115000"/>
                </a:lnSpc>
                <a:spcBef>
                  <a:spcPts val="0"/>
                </a:spcBef>
                <a:spcAft>
                  <a:spcPts val="0"/>
                </a:spcAft>
                <a:buNone/>
              </a:pPr>
              <a:endParaRPr sz="2000">
                <a:highlight>
                  <a:srgbClr val="FFFFFF"/>
                </a:highlight>
                <a:latin typeface="Calibri"/>
                <a:ea typeface="Calibri"/>
                <a:cs typeface="Calibri"/>
                <a:sym typeface="Calibri"/>
              </a:endParaRPr>
            </a:p>
            <a:p>
              <a:pPr marL="0" lvl="0" indent="0" algn="just" rtl="0">
                <a:spcBef>
                  <a:spcPts val="0"/>
                </a:spcBef>
                <a:spcAft>
                  <a:spcPts val="0"/>
                </a:spcAft>
                <a:buNone/>
              </a:pPr>
              <a:endParaRPr sz="2000">
                <a:highlight>
                  <a:srgbClr val="FFFFFF"/>
                </a:highlight>
                <a:latin typeface="Calibri"/>
                <a:ea typeface="Calibri"/>
                <a:cs typeface="Calibri"/>
                <a:sym typeface="Calibri"/>
              </a:endParaRPr>
            </a:p>
          </p:txBody>
        </p:sp>
        <p:pic>
          <p:nvPicPr>
            <p:cNvPr id="270" name="Google Shape;270;g87bbbe6c52_2_25"/>
            <p:cNvPicPr preferRelativeResize="0"/>
            <p:nvPr/>
          </p:nvPicPr>
          <p:blipFill>
            <a:blip r:embed="rId3">
              <a:alphaModFix/>
            </a:blip>
            <a:stretch>
              <a:fillRect/>
            </a:stretch>
          </p:blipFill>
          <p:spPr>
            <a:xfrm>
              <a:off x="3031150" y="2543975"/>
              <a:ext cx="2320900" cy="1160450"/>
            </a:xfrm>
            <a:prstGeom prst="rect">
              <a:avLst/>
            </a:prstGeom>
            <a:noFill/>
            <a:ln>
              <a:noFill/>
            </a:ln>
          </p:spPr>
        </p:pic>
      </p:grpSp>
    </p:spTree>
    <p:extLst>
      <p:ext uri="{BB962C8B-B14F-4D97-AF65-F5344CB8AC3E}">
        <p14:creationId xmlns:p14="http://schemas.microsoft.com/office/powerpoint/2010/main" val="35324918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311150"/>
            <a:ext cx="7472363" cy="574675"/>
          </a:xfrm>
        </p:spPr>
        <p:txBody>
          <a:bodyPr>
            <a:noAutofit/>
          </a:bodyPr>
          <a:lstStyle/>
          <a:p>
            <a:pPr algn="l"/>
            <a:r>
              <a:rPr lang="en-US" sz="3200" dirty="0"/>
              <a:t>Hypothesis Testing – Proportions</a:t>
            </a:r>
          </a:p>
        </p:txBody>
      </p:sp>
      <p:sp>
        <p:nvSpPr>
          <p:cNvPr id="6" name="TextBox 5"/>
          <p:cNvSpPr txBox="1"/>
          <p:nvPr/>
        </p:nvSpPr>
        <p:spPr>
          <a:xfrm>
            <a:off x="2507930" y="2674110"/>
            <a:ext cx="184731" cy="253916"/>
          </a:xfrm>
          <a:prstGeom prst="rect">
            <a:avLst/>
          </a:prstGeom>
          <a:noFill/>
        </p:spPr>
        <p:txBody>
          <a:bodyPr wrap="none" rtlCol="0">
            <a:spAutoFit/>
          </a:bodyPr>
          <a:lstStyle/>
          <a:p>
            <a:endParaRPr lang="en-US" sz="1050" dirty="0"/>
          </a:p>
        </p:txBody>
      </p:sp>
      <p:sp>
        <p:nvSpPr>
          <p:cNvPr id="3" name="TextBox 2"/>
          <p:cNvSpPr txBox="1"/>
          <p:nvPr/>
        </p:nvSpPr>
        <p:spPr>
          <a:xfrm>
            <a:off x="412955" y="1045004"/>
            <a:ext cx="8357419" cy="1631216"/>
          </a:xfrm>
          <a:prstGeom prst="rect">
            <a:avLst/>
          </a:prstGeom>
          <a:noFill/>
        </p:spPr>
        <p:txBody>
          <a:bodyPr wrap="square" rtlCol="0">
            <a:spAutoFit/>
          </a:bodyPr>
          <a:lstStyle/>
          <a:p>
            <a:pPr>
              <a:spcAft>
                <a:spcPts val="900"/>
              </a:spcAft>
            </a:pPr>
            <a:r>
              <a:rPr lang="en-US" sz="2000" dirty="0"/>
              <a:t>A marketing manager wants to introduce a new product. A blind comparison test is made with a sample size of 200 to assess customer acceptance of the product. The product will be launched only if favorable response is 30% plus. The product found favor with 64 respondents. Should the product be launched? </a:t>
            </a:r>
          </a:p>
        </p:txBody>
      </p:sp>
      <p:graphicFrame>
        <p:nvGraphicFramePr>
          <p:cNvPr id="8" name="Table 7"/>
          <p:cNvGraphicFramePr>
            <a:graphicFrameLocks noGrp="1"/>
          </p:cNvGraphicFramePr>
          <p:nvPr>
            <p:extLst/>
          </p:nvPr>
        </p:nvGraphicFramePr>
        <p:xfrm>
          <a:off x="969997" y="2910261"/>
          <a:ext cx="1722664" cy="901758"/>
        </p:xfrm>
        <a:graphic>
          <a:graphicData uri="http://schemas.openxmlformats.org/drawingml/2006/table">
            <a:tbl>
              <a:tblPr>
                <a:tableStyleId>{5C22544A-7EE6-4342-B048-85BDC9FD1C3A}</a:tableStyleId>
              </a:tblPr>
              <a:tblGrid>
                <a:gridCol w="1722664">
                  <a:extLst>
                    <a:ext uri="{9D8B030D-6E8A-4147-A177-3AD203B41FA5}">
                      <a16:colId xmlns:a16="http://schemas.microsoft.com/office/drawing/2014/main" xmlns="" val="20000"/>
                    </a:ext>
                  </a:extLst>
                </a:gridCol>
              </a:tblGrid>
              <a:tr h="502849">
                <a:tc>
                  <a:txBody>
                    <a:bodyPr/>
                    <a:lstStyle/>
                    <a:p>
                      <a:pPr algn="ctr">
                        <a:spcAft>
                          <a:spcPts val="0"/>
                        </a:spcAft>
                      </a:pPr>
                      <a:r>
                        <a:rPr lang="en-US" sz="1800" dirty="0"/>
                        <a:t>H</a:t>
                      </a:r>
                      <a:r>
                        <a:rPr lang="en-US" sz="1800" baseline="-25000" dirty="0"/>
                        <a:t>o</a:t>
                      </a:r>
                      <a:r>
                        <a:rPr lang="en-US" sz="1800" baseline="0" dirty="0"/>
                        <a:t>: </a:t>
                      </a:r>
                      <a:r>
                        <a:rPr lang="en-US" sz="1800" baseline="0" dirty="0">
                          <a:sym typeface="Symbol"/>
                        </a:rPr>
                        <a:t>p  .3 (</a:t>
                      </a:r>
                      <a:r>
                        <a:rPr lang="en-US" sz="1800" baseline="-25000" dirty="0">
                          <a:sym typeface="Symbol"/>
                        </a:rPr>
                        <a:t>0</a:t>
                      </a:r>
                      <a:r>
                        <a:rPr lang="en-US" sz="1800" baseline="0" dirty="0">
                          <a:sym typeface="Symbol"/>
                        </a:rPr>
                        <a:t>)</a:t>
                      </a:r>
                      <a:endParaRPr lang="en-US" sz="1800" baseline="0" dirty="0"/>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398909">
                <a:tc>
                  <a:txBody>
                    <a:bodyPr/>
                    <a:lstStyle/>
                    <a:p>
                      <a:pPr algn="ctr"/>
                      <a:r>
                        <a:rPr lang="en-US" sz="1800" dirty="0"/>
                        <a:t>H</a:t>
                      </a:r>
                      <a:r>
                        <a:rPr lang="en-US" sz="1800" baseline="-25000" dirty="0"/>
                        <a:t>a</a:t>
                      </a:r>
                      <a:r>
                        <a:rPr lang="en-US" sz="1800" baseline="0" dirty="0"/>
                        <a:t>: </a:t>
                      </a:r>
                      <a:r>
                        <a:rPr lang="en-US" sz="1800" baseline="0" dirty="0">
                          <a:sym typeface="Symbol"/>
                        </a:rPr>
                        <a:t>p </a:t>
                      </a:r>
                      <a:r>
                        <a:rPr lang="en-US" sz="1800" baseline="0" dirty="0">
                          <a:sym typeface="Symbol" panose="05050102010706020507" pitchFamily="18" charset="2"/>
                        </a:rPr>
                        <a:t> .</a:t>
                      </a:r>
                      <a:r>
                        <a:rPr lang="en-US" sz="1800" baseline="0" dirty="0">
                          <a:sym typeface="Symbol"/>
                        </a:rPr>
                        <a:t>3 (</a:t>
                      </a:r>
                      <a:r>
                        <a:rPr lang="en-US" sz="1800" baseline="-25000" dirty="0">
                          <a:sym typeface="Symbol"/>
                        </a:rPr>
                        <a:t>0</a:t>
                      </a:r>
                      <a:r>
                        <a:rPr lang="en-US" sz="1800" baseline="0" dirty="0">
                          <a:sym typeface="Symbol"/>
                        </a:rPr>
                        <a:t>)</a:t>
                      </a:r>
                      <a:endParaRPr lang="en-US" sz="1800" baseline="0" dirty="0"/>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bl>
          </a:graphicData>
        </a:graphic>
      </p:graphicFrame>
      <mc:AlternateContent xmlns:mc="http://schemas.openxmlformats.org/markup-compatibility/2006" xmlns:a14="http://schemas.microsoft.com/office/drawing/2010/main">
        <mc:Choice Requires="a14">
          <p:graphicFrame>
            <p:nvGraphicFramePr>
              <p:cNvPr id="14" name="Table 13"/>
              <p:cNvGraphicFramePr>
                <a:graphicFrameLocks noGrp="1"/>
              </p:cNvGraphicFramePr>
              <p:nvPr>
                <p:extLst/>
              </p:nvPr>
            </p:nvGraphicFramePr>
            <p:xfrm>
              <a:off x="1111045" y="3947739"/>
              <a:ext cx="7659329" cy="1943100"/>
            </p:xfrm>
            <a:graphic>
              <a:graphicData uri="http://schemas.openxmlformats.org/drawingml/2006/table">
                <a:tbl>
                  <a:tblPr>
                    <a:tableStyleId>{5C22544A-7EE6-4342-B048-85BDC9FD1C3A}</a:tableStyleId>
                  </a:tblPr>
                  <a:tblGrid>
                    <a:gridCol w="2574681">
                      <a:extLst>
                        <a:ext uri="{9D8B030D-6E8A-4147-A177-3AD203B41FA5}">
                          <a16:colId xmlns:a16="http://schemas.microsoft.com/office/drawing/2014/main" xmlns="" val="20000"/>
                        </a:ext>
                      </a:extLst>
                    </a:gridCol>
                    <a:gridCol w="796770">
                      <a:extLst>
                        <a:ext uri="{9D8B030D-6E8A-4147-A177-3AD203B41FA5}">
                          <a16:colId xmlns:a16="http://schemas.microsoft.com/office/drawing/2014/main" xmlns="" val="20001"/>
                        </a:ext>
                      </a:extLst>
                    </a:gridCol>
                    <a:gridCol w="629028">
                      <a:extLst>
                        <a:ext uri="{9D8B030D-6E8A-4147-A177-3AD203B41FA5}">
                          <a16:colId xmlns:a16="http://schemas.microsoft.com/office/drawing/2014/main" xmlns="" val="20002"/>
                        </a:ext>
                      </a:extLst>
                    </a:gridCol>
                    <a:gridCol w="2893532">
                      <a:extLst>
                        <a:ext uri="{9D8B030D-6E8A-4147-A177-3AD203B41FA5}">
                          <a16:colId xmlns:a16="http://schemas.microsoft.com/office/drawing/2014/main" xmlns="" val="20003"/>
                        </a:ext>
                      </a:extLst>
                    </a:gridCol>
                    <a:gridCol w="765318">
                      <a:extLst>
                        <a:ext uri="{9D8B030D-6E8A-4147-A177-3AD203B41FA5}">
                          <a16:colId xmlns:a16="http://schemas.microsoft.com/office/drawing/2014/main" xmlns="" val="20004"/>
                        </a:ext>
                      </a:extLst>
                    </a:gridCol>
                  </a:tblGrid>
                  <a:tr h="525780">
                    <a:tc>
                      <a:txBody>
                        <a:bodyPr/>
                        <a:lstStyle/>
                        <a:p>
                          <a:r>
                            <a:rPr lang="en-IN" sz="1500" dirty="0"/>
                            <a:t>C</a:t>
                          </a:r>
                          <a:r>
                            <a:rPr lang="en-IN" sz="1500" baseline="0" dirty="0"/>
                            <a:t> L</a:t>
                          </a:r>
                          <a:endParaRPr lang="en-IN" sz="15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500" dirty="0"/>
                            <a:t>95%</a:t>
                          </a: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50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l-GR" sz="1500" dirty="0"/>
                            <a:t>σ</a:t>
                          </a:r>
                          <a:r>
                            <a:rPr lang="en-IN" sz="1500" dirty="0"/>
                            <a:t> (</a:t>
                          </a:r>
                          <a:r>
                            <a:rPr lang="en-IN" sz="1500" dirty="0" err="1"/>
                            <a:t>est</a:t>
                          </a:r>
                          <a:r>
                            <a:rPr lang="en-IN" sz="1500" dirty="0"/>
                            <a:t>)</a:t>
                          </a: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500" dirty="0"/>
                            <a:t>0.458</a:t>
                          </a: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525780">
                    <a:tc>
                      <a:txBody>
                        <a:bodyPr/>
                        <a:lstStyle/>
                        <a:p>
                          <a:r>
                            <a:rPr lang="en-IN" sz="1500" dirty="0"/>
                            <a:t>Number of Tails</a:t>
                          </a: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500" dirty="0"/>
                            <a:t>1</a:t>
                          </a: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5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500" dirty="0"/>
                            <a:t>z  = (.32 - .3)/(</a:t>
                          </a:r>
                          <a:r>
                            <a:rPr lang="en-US" sz="1500" dirty="0"/>
                            <a:t>.458</a:t>
                          </a:r>
                          <a:r>
                            <a:rPr lang="en-IN" sz="1500" dirty="0"/>
                            <a:t>/√200)</a:t>
                          </a: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500" dirty="0"/>
                            <a:t>0.617</a:t>
                          </a: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297180">
                    <a:tc>
                      <a:txBody>
                        <a:bodyPr/>
                        <a:lstStyle/>
                        <a:p>
                          <a:r>
                            <a:rPr lang="en-IN" sz="1500" dirty="0">
                              <a:sym typeface="Symbol" panose="05050102010706020507" pitchFamily="18" charset="2"/>
                            </a:rPr>
                            <a:t></a:t>
                          </a:r>
                          <a:endParaRPr lang="en-IN" sz="15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500" dirty="0"/>
                            <a:t>0.05</a:t>
                          </a: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50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500" dirty="0" err="1"/>
                            <a:t>Z</a:t>
                          </a:r>
                          <a:r>
                            <a:rPr lang="en-IN" sz="1500" baseline="-25000" dirty="0" err="1"/>
                            <a:t>crit</a:t>
                          </a:r>
                          <a:r>
                            <a:rPr lang="en-IN" sz="1500" baseline="-25000" dirty="0"/>
                            <a:t> </a:t>
                          </a: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500" dirty="0"/>
                            <a:t>1.65</a:t>
                          </a: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297180">
                    <a:tc>
                      <a:txBody>
                        <a:bodyPr/>
                        <a:lstStyle/>
                        <a:p>
                          <a:r>
                            <a:rPr lang="en-US" sz="1500" baseline="0" dirty="0">
                              <a:sym typeface="Symbol"/>
                            </a:rPr>
                            <a:t></a:t>
                          </a:r>
                          <a:r>
                            <a:rPr lang="en-US" sz="1500" baseline="-25000" dirty="0">
                              <a:sym typeface="Symbol"/>
                            </a:rPr>
                            <a:t>0</a:t>
                          </a:r>
                          <a:endParaRPr lang="en-IN" sz="15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500" dirty="0"/>
                            <a:t>0.3</a:t>
                          </a: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50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500" dirty="0"/>
                            <a:t>p</a:t>
                          </a:r>
                          <a:r>
                            <a:rPr lang="en-IN" sz="1500" baseline="0" dirty="0"/>
                            <a:t> value</a:t>
                          </a:r>
                          <a:endParaRPr lang="en-IN" sz="15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500" dirty="0"/>
                            <a:t>0.27</a:t>
                          </a: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297180">
                    <a:tc>
                      <a:txBody>
                        <a:bodyPr/>
                        <a:lstStyle/>
                        <a:p>
                          <a:pPr/>
                          <a14:m>
                            <m:oMathPara xmlns:m="http://schemas.openxmlformats.org/officeDocument/2006/math">
                              <m:oMathParaPr>
                                <m:jc m:val="left"/>
                              </m:oMathParaPr>
                              <m:oMath xmlns:m="http://schemas.openxmlformats.org/officeDocument/2006/math">
                                <m:acc>
                                  <m:accPr>
                                    <m:chr m:val="̅"/>
                                    <m:ctrlPr>
                                      <a:rPr lang="en-IN" sz="1500" i="1" smtClean="0">
                                        <a:latin typeface="Cambria Math"/>
                                      </a:rPr>
                                    </m:ctrlPr>
                                  </m:accPr>
                                  <m:e>
                                    <m:r>
                                      <a:rPr lang="en-US" sz="1500" b="0" i="1" smtClean="0">
                                        <a:latin typeface="Cambria Math" panose="02040503050406030204" pitchFamily="18" charset="0"/>
                                      </a:rPr>
                                      <m:t>𝑝</m:t>
                                    </m:r>
                                  </m:e>
                                </m:acc>
                              </m:oMath>
                            </m:oMathPara>
                          </a14:m>
                          <a:endParaRPr lang="en-IN" sz="15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500" dirty="0"/>
                            <a:t>0.32</a:t>
                          </a: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5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r>
                            <a:rPr lang="en-IN" sz="1500" dirty="0"/>
                            <a:t>Decision: Cannot reject </a:t>
                          </a:r>
                          <a:r>
                            <a:rPr lang="en-US" sz="1500" dirty="0"/>
                            <a:t>H</a:t>
                          </a:r>
                          <a:r>
                            <a:rPr lang="en-US" sz="1500" baseline="-25000" dirty="0"/>
                            <a:t>o</a:t>
                          </a:r>
                          <a:endParaRPr lang="en-IN" sz="15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bl>
              </a:graphicData>
            </a:graphic>
          </p:graphicFrame>
        </mc:Choice>
        <mc:Fallback xmlns="">
          <p:graphicFrame>
            <p:nvGraphicFramePr>
              <p:cNvPr id="14" name="Table 13"/>
              <p:cNvGraphicFramePr>
                <a:graphicFrameLocks noGrp="1"/>
              </p:cNvGraphicFramePr>
              <p:nvPr>
                <p:extLst>
                  <p:ext uri="{D42A27DB-BD31-4B8C-83A1-F6EECF244321}">
                    <p14:modId xmlns:p14="http://schemas.microsoft.com/office/powerpoint/2010/main" val="1852118703"/>
                  </p:ext>
                </p:extLst>
              </p:nvPr>
            </p:nvGraphicFramePr>
            <p:xfrm>
              <a:off x="1111045" y="3947739"/>
              <a:ext cx="7659329" cy="1943100"/>
            </p:xfrm>
            <a:graphic>
              <a:graphicData uri="http://schemas.openxmlformats.org/drawingml/2006/table">
                <a:tbl>
                  <a:tblPr>
                    <a:tableStyleId>{5C22544A-7EE6-4342-B048-85BDC9FD1C3A}</a:tableStyleId>
                  </a:tblPr>
                  <a:tblGrid>
                    <a:gridCol w="2574681">
                      <a:extLst>
                        <a:ext uri="{9D8B030D-6E8A-4147-A177-3AD203B41FA5}">
                          <a16:colId xmlns:a16="http://schemas.microsoft.com/office/drawing/2014/main" val="20000"/>
                        </a:ext>
                      </a:extLst>
                    </a:gridCol>
                    <a:gridCol w="796770">
                      <a:extLst>
                        <a:ext uri="{9D8B030D-6E8A-4147-A177-3AD203B41FA5}">
                          <a16:colId xmlns:a16="http://schemas.microsoft.com/office/drawing/2014/main" val="20001"/>
                        </a:ext>
                      </a:extLst>
                    </a:gridCol>
                    <a:gridCol w="629028">
                      <a:extLst>
                        <a:ext uri="{9D8B030D-6E8A-4147-A177-3AD203B41FA5}">
                          <a16:colId xmlns:a16="http://schemas.microsoft.com/office/drawing/2014/main" val="20002"/>
                        </a:ext>
                      </a:extLst>
                    </a:gridCol>
                    <a:gridCol w="2893532">
                      <a:extLst>
                        <a:ext uri="{9D8B030D-6E8A-4147-A177-3AD203B41FA5}">
                          <a16:colId xmlns:a16="http://schemas.microsoft.com/office/drawing/2014/main" val="20003"/>
                        </a:ext>
                      </a:extLst>
                    </a:gridCol>
                    <a:gridCol w="765318">
                      <a:extLst>
                        <a:ext uri="{9D8B030D-6E8A-4147-A177-3AD203B41FA5}">
                          <a16:colId xmlns:a16="http://schemas.microsoft.com/office/drawing/2014/main" val="20004"/>
                        </a:ext>
                      </a:extLst>
                    </a:gridCol>
                  </a:tblGrid>
                  <a:tr h="525780">
                    <a:tc>
                      <a:txBody>
                        <a:bodyPr/>
                        <a:lstStyle/>
                        <a:p>
                          <a:r>
                            <a:rPr lang="en-IN" sz="1500" dirty="0"/>
                            <a:t>C</a:t>
                          </a:r>
                          <a:r>
                            <a:rPr lang="en-IN" sz="1500" baseline="0" dirty="0"/>
                            <a:t> L</a:t>
                          </a:r>
                          <a:endParaRPr lang="en-IN" sz="15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500" dirty="0"/>
                            <a:t>95%</a:t>
                          </a: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50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l-GR" sz="1500" dirty="0"/>
                            <a:t>σ</a:t>
                          </a:r>
                          <a:r>
                            <a:rPr lang="en-IN" sz="1500" dirty="0"/>
                            <a:t> (</a:t>
                          </a:r>
                          <a:r>
                            <a:rPr lang="en-IN" sz="1500" dirty="0" err="1"/>
                            <a:t>est</a:t>
                          </a:r>
                          <a:r>
                            <a:rPr lang="en-IN" sz="1500" dirty="0"/>
                            <a:t>)</a:t>
                          </a: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500" dirty="0"/>
                            <a:t>0.458</a:t>
                          </a: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525780">
                    <a:tc>
                      <a:txBody>
                        <a:bodyPr/>
                        <a:lstStyle/>
                        <a:p>
                          <a:r>
                            <a:rPr lang="en-IN" sz="1500" dirty="0"/>
                            <a:t>Number of Tails</a:t>
                          </a: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500" dirty="0"/>
                            <a:t>1</a:t>
                          </a: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5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500" dirty="0"/>
                            <a:t>z  = (.32 - .3)/(</a:t>
                          </a:r>
                          <a:r>
                            <a:rPr lang="en-US" sz="1500" dirty="0"/>
                            <a:t>.458</a:t>
                          </a:r>
                          <a:r>
                            <a:rPr lang="en-IN" sz="1500" dirty="0"/>
                            <a:t>/√200)</a:t>
                          </a: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500" dirty="0"/>
                            <a:t>0.617</a:t>
                          </a: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97180">
                    <a:tc>
                      <a:txBody>
                        <a:bodyPr/>
                        <a:lstStyle/>
                        <a:p>
                          <a:r>
                            <a:rPr lang="en-IN" sz="1500" dirty="0">
                              <a:sym typeface="Symbol" panose="05050102010706020507" pitchFamily="18" charset="2"/>
                            </a:rPr>
                            <a:t></a:t>
                          </a:r>
                          <a:endParaRPr lang="en-IN" sz="15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500" dirty="0"/>
                            <a:t>0.05</a:t>
                          </a: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50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500" dirty="0" err="1"/>
                            <a:t>Z</a:t>
                          </a:r>
                          <a:r>
                            <a:rPr lang="en-IN" sz="1500" baseline="-25000" dirty="0" err="1"/>
                            <a:t>crit</a:t>
                          </a:r>
                          <a:r>
                            <a:rPr lang="en-IN" sz="1500" baseline="-25000" dirty="0"/>
                            <a:t> </a:t>
                          </a: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500" dirty="0"/>
                            <a:t>1.65</a:t>
                          </a: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97180">
                    <a:tc>
                      <a:txBody>
                        <a:bodyPr/>
                        <a:lstStyle/>
                        <a:p>
                          <a:r>
                            <a:rPr lang="en-US" sz="1500" baseline="0" dirty="0">
                              <a:sym typeface="Symbol"/>
                            </a:rPr>
                            <a:t></a:t>
                          </a:r>
                          <a:r>
                            <a:rPr lang="en-US" sz="1500" baseline="-25000" dirty="0">
                              <a:sym typeface="Symbol"/>
                            </a:rPr>
                            <a:t>0</a:t>
                          </a:r>
                          <a:endParaRPr lang="en-IN" sz="15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500" dirty="0"/>
                            <a:t>0.3</a:t>
                          </a: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50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500" dirty="0"/>
                            <a:t>p</a:t>
                          </a:r>
                          <a:r>
                            <a:rPr lang="en-IN" sz="1500" baseline="0" dirty="0"/>
                            <a:t> value</a:t>
                          </a:r>
                          <a:endParaRPr lang="en-IN" sz="15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500" dirty="0"/>
                            <a:t>0.27</a:t>
                          </a: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97180">
                    <a:tc>
                      <a:txBody>
                        <a:bodyPr/>
                        <a:lstStyle/>
                        <a:p>
                          <a:endParaRPr lang="en-US"/>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t="-561224" r="-197163" b="-24490"/>
                          </a:stretch>
                        </a:blipFill>
                      </a:tcPr>
                    </a:tc>
                    <a:tc>
                      <a:txBody>
                        <a:bodyPr/>
                        <a:lstStyle/>
                        <a:p>
                          <a:r>
                            <a:rPr lang="en-IN" sz="1500" dirty="0"/>
                            <a:t>0.32</a:t>
                          </a: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5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r>
                            <a:rPr lang="en-IN" sz="1500" dirty="0"/>
                            <a:t>Decision: Cannot reject </a:t>
                          </a:r>
                          <a:r>
                            <a:rPr lang="en-US" sz="1500" dirty="0"/>
                            <a:t>H</a:t>
                          </a:r>
                          <a:r>
                            <a:rPr lang="en-US" sz="1500" baseline="-25000" dirty="0"/>
                            <a:t>o</a:t>
                          </a:r>
                          <a:endParaRPr lang="en-IN" sz="15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mc:Fallback>
      </mc:AlternateContent>
      <p:pic>
        <p:nvPicPr>
          <p:cNvPr id="4" name="Picture 3"/>
          <p:cNvPicPr>
            <a:picLocks noChangeAspect="1"/>
          </p:cNvPicPr>
          <p:nvPr/>
        </p:nvPicPr>
        <p:blipFill>
          <a:blip r:embed="rId4"/>
          <a:stretch>
            <a:fillRect/>
          </a:stretch>
        </p:blipFill>
        <p:spPr>
          <a:xfrm>
            <a:off x="5562252" y="2531218"/>
            <a:ext cx="1885070" cy="1201966"/>
          </a:xfrm>
          <a:prstGeom prst="rect">
            <a:avLst/>
          </a:prstGeom>
        </p:spPr>
      </p:pic>
    </p:spTree>
    <p:extLst>
      <p:ext uri="{BB962C8B-B14F-4D97-AF65-F5344CB8AC3E}">
        <p14:creationId xmlns:p14="http://schemas.microsoft.com/office/powerpoint/2010/main" val="7164583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g87bbbe6c52_2_37"/>
          <p:cNvSpPr txBox="1"/>
          <p:nvPr/>
        </p:nvSpPr>
        <p:spPr>
          <a:xfrm>
            <a:off x="152400" y="152400"/>
            <a:ext cx="8722800" cy="1175700"/>
          </a:xfrm>
          <a:prstGeom prst="rect">
            <a:avLst/>
          </a:prstGeom>
          <a:noFill/>
          <a:ln>
            <a:noFill/>
          </a:ln>
        </p:spPr>
        <p:txBody>
          <a:bodyPr spcFirstLastPara="1" wrap="square" lIns="91425" tIns="91425" rIns="91425" bIns="91425" anchor="t" anchorCtr="0">
            <a:noAutofit/>
          </a:bodyPr>
          <a:lstStyle/>
          <a:p>
            <a:pPr marL="0" lvl="0" indent="0" algn="l" rtl="0">
              <a:lnSpc>
                <a:spcPct val="110000"/>
              </a:lnSpc>
              <a:spcBef>
                <a:spcPts val="2400"/>
              </a:spcBef>
              <a:spcAft>
                <a:spcPts val="600"/>
              </a:spcAft>
              <a:buNone/>
            </a:pPr>
            <a:r>
              <a:rPr lang="en-US" sz="3450" b="1">
                <a:solidFill>
                  <a:schemeClr val="dk1"/>
                </a:solidFill>
              </a:rPr>
              <a:t>Test of proportion with Two Independent Samples </a:t>
            </a:r>
            <a:endParaRPr sz="3450" b="1">
              <a:solidFill>
                <a:schemeClr val="dk1"/>
              </a:solidFill>
            </a:endParaRPr>
          </a:p>
        </p:txBody>
      </p:sp>
      <p:grpSp>
        <p:nvGrpSpPr>
          <p:cNvPr id="277" name="Google Shape;277;g87bbbe6c52_2_37"/>
          <p:cNvGrpSpPr/>
          <p:nvPr/>
        </p:nvGrpSpPr>
        <p:grpSpPr>
          <a:xfrm>
            <a:off x="304800" y="3505200"/>
            <a:ext cx="7946400" cy="2690175"/>
            <a:chOff x="304800" y="3352800"/>
            <a:chExt cx="7946400" cy="2690175"/>
          </a:xfrm>
        </p:grpSpPr>
        <p:grpSp>
          <p:nvGrpSpPr>
            <p:cNvPr id="278" name="Google Shape;278;g87bbbe6c52_2_37"/>
            <p:cNvGrpSpPr/>
            <p:nvPr/>
          </p:nvGrpSpPr>
          <p:grpSpPr>
            <a:xfrm>
              <a:off x="304800" y="3352800"/>
              <a:ext cx="7946400" cy="2690175"/>
              <a:chOff x="304800" y="3352800"/>
              <a:chExt cx="7946400" cy="2690175"/>
            </a:xfrm>
          </p:grpSpPr>
          <p:pic>
            <p:nvPicPr>
              <p:cNvPr id="279" name="Google Shape;279;g87bbbe6c52_2_37"/>
              <p:cNvPicPr preferRelativeResize="0"/>
              <p:nvPr/>
            </p:nvPicPr>
            <p:blipFill>
              <a:blip r:embed="rId3">
                <a:alphaModFix/>
              </a:blip>
              <a:stretch>
                <a:fillRect/>
              </a:stretch>
            </p:blipFill>
            <p:spPr>
              <a:xfrm>
                <a:off x="5293403" y="3925025"/>
                <a:ext cx="759022" cy="613959"/>
              </a:xfrm>
              <a:prstGeom prst="rect">
                <a:avLst/>
              </a:prstGeom>
              <a:noFill/>
              <a:ln>
                <a:noFill/>
              </a:ln>
            </p:spPr>
          </p:pic>
          <p:pic>
            <p:nvPicPr>
              <p:cNvPr id="280" name="Google Shape;280;g87bbbe6c52_2_37"/>
              <p:cNvPicPr preferRelativeResize="0"/>
              <p:nvPr/>
            </p:nvPicPr>
            <p:blipFill>
              <a:blip r:embed="rId4">
                <a:alphaModFix/>
              </a:blip>
              <a:stretch>
                <a:fillRect/>
              </a:stretch>
            </p:blipFill>
            <p:spPr>
              <a:xfrm>
                <a:off x="3505200" y="3931066"/>
                <a:ext cx="759022" cy="613959"/>
              </a:xfrm>
              <a:prstGeom prst="rect">
                <a:avLst/>
              </a:prstGeom>
              <a:noFill/>
              <a:ln>
                <a:noFill/>
              </a:ln>
            </p:spPr>
          </p:pic>
          <p:sp>
            <p:nvSpPr>
              <p:cNvPr id="281" name="Google Shape;281;g87bbbe6c52_2_37"/>
              <p:cNvSpPr txBox="1"/>
              <p:nvPr/>
            </p:nvSpPr>
            <p:spPr>
              <a:xfrm>
                <a:off x="304800" y="3352800"/>
                <a:ext cx="7946400" cy="26322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1100"/>
                  </a:spcBef>
                  <a:spcAft>
                    <a:spcPts val="0"/>
                  </a:spcAft>
                  <a:buNone/>
                </a:pPr>
                <a:endParaRPr sz="2000">
                  <a:latin typeface="Calibri"/>
                  <a:ea typeface="Calibri"/>
                  <a:cs typeface="Calibri"/>
                  <a:sym typeface="Calibri"/>
                </a:endParaRPr>
              </a:p>
              <a:p>
                <a:pPr marL="0" lvl="0" indent="0" algn="l" rtl="0">
                  <a:lnSpc>
                    <a:spcPct val="115000"/>
                  </a:lnSpc>
                  <a:spcBef>
                    <a:spcPts val="1100"/>
                  </a:spcBef>
                  <a:spcAft>
                    <a:spcPts val="0"/>
                  </a:spcAft>
                  <a:buNone/>
                </a:pPr>
                <a:r>
                  <a:rPr lang="en-US" sz="2000">
                    <a:latin typeface="Calibri"/>
                    <a:ea typeface="Calibri"/>
                    <a:cs typeface="Calibri"/>
                    <a:sym typeface="Calibri"/>
                  </a:rPr>
                  <a:t>Objective:</a:t>
                </a:r>
                <a:endParaRPr sz="2000">
                  <a:latin typeface="Calibri"/>
                  <a:ea typeface="Calibri"/>
                  <a:cs typeface="Calibri"/>
                  <a:sym typeface="Calibri"/>
                </a:endParaRPr>
              </a:p>
              <a:p>
                <a:pPr marL="0" lvl="0" indent="457200" algn="just" rtl="0">
                  <a:lnSpc>
                    <a:spcPct val="115000"/>
                  </a:lnSpc>
                  <a:spcBef>
                    <a:spcPts val="1100"/>
                  </a:spcBef>
                  <a:spcAft>
                    <a:spcPts val="0"/>
                  </a:spcAft>
                  <a:buNone/>
                </a:pPr>
                <a:r>
                  <a:rPr lang="en-US" sz="2000">
                    <a:latin typeface="Calibri"/>
                    <a:ea typeface="Calibri"/>
                    <a:cs typeface="Calibri"/>
                    <a:sym typeface="Calibri"/>
                  </a:rPr>
                  <a:t>Compare proportions of successes between the two groups. The relevant sample data are the sample sizes in each comparison group (n</a:t>
                </a:r>
                <a:r>
                  <a:rPr lang="en-US" sz="2000" baseline="-25000">
                    <a:latin typeface="Calibri"/>
                    <a:ea typeface="Calibri"/>
                    <a:cs typeface="Calibri"/>
                    <a:sym typeface="Calibri"/>
                  </a:rPr>
                  <a:t>1</a:t>
                </a:r>
                <a:r>
                  <a:rPr lang="en-US" sz="2000">
                    <a:latin typeface="Calibri"/>
                    <a:ea typeface="Calibri"/>
                    <a:cs typeface="Calibri"/>
                    <a:sym typeface="Calibri"/>
                  </a:rPr>
                  <a:t> and n</a:t>
                </a:r>
                <a:r>
                  <a:rPr lang="en-US" sz="2000" baseline="-25000">
                    <a:latin typeface="Calibri"/>
                    <a:ea typeface="Calibri"/>
                    <a:cs typeface="Calibri"/>
                    <a:sym typeface="Calibri"/>
                  </a:rPr>
                  <a:t>2</a:t>
                </a:r>
                <a:r>
                  <a:rPr lang="en-US" sz="2000">
                    <a:latin typeface="Calibri"/>
                    <a:ea typeface="Calibri"/>
                    <a:cs typeface="Calibri"/>
                    <a:sym typeface="Calibri"/>
                  </a:rPr>
                  <a:t>) and the sample proportions (P</a:t>
                </a:r>
                <a:r>
                  <a:rPr lang="en-US" sz="2000" baseline="-25000">
                    <a:latin typeface="Calibri"/>
                    <a:ea typeface="Calibri"/>
                    <a:cs typeface="Calibri"/>
                    <a:sym typeface="Calibri"/>
                  </a:rPr>
                  <a:t>1</a:t>
                </a:r>
                <a:r>
                  <a:rPr lang="en-US" sz="2000">
                    <a:latin typeface="Calibri"/>
                    <a:ea typeface="Calibri"/>
                    <a:cs typeface="Calibri"/>
                    <a:sym typeface="Calibri"/>
                  </a:rPr>
                  <a:t>-hat and P</a:t>
                </a:r>
                <a:r>
                  <a:rPr lang="en-US" sz="2000" baseline="-25000">
                    <a:latin typeface="Calibri"/>
                    <a:ea typeface="Calibri"/>
                    <a:cs typeface="Calibri"/>
                    <a:sym typeface="Calibri"/>
                  </a:rPr>
                  <a:t>2</a:t>
                </a:r>
                <a:r>
                  <a:rPr lang="en-US" sz="2000">
                    <a:latin typeface="Calibri"/>
                    <a:ea typeface="Calibri"/>
                    <a:cs typeface="Calibri"/>
                    <a:sym typeface="Calibri"/>
                  </a:rPr>
                  <a:t>-hat) which are computed by taking the ratios of the numbers of successes (x</a:t>
                </a:r>
                <a:r>
                  <a:rPr lang="en-US" sz="2000" baseline="-25000">
                    <a:latin typeface="Calibri"/>
                    <a:ea typeface="Calibri"/>
                    <a:cs typeface="Calibri"/>
                    <a:sym typeface="Calibri"/>
                  </a:rPr>
                  <a:t>1</a:t>
                </a:r>
                <a:r>
                  <a:rPr lang="en-US" sz="2000">
                    <a:latin typeface="Calibri"/>
                    <a:ea typeface="Calibri"/>
                    <a:cs typeface="Calibri"/>
                    <a:sym typeface="Calibri"/>
                  </a:rPr>
                  <a:t> and x</a:t>
                </a:r>
                <a:r>
                  <a:rPr lang="en-US" sz="2000" baseline="-25000">
                    <a:latin typeface="Calibri"/>
                    <a:ea typeface="Calibri"/>
                    <a:cs typeface="Calibri"/>
                    <a:sym typeface="Calibri"/>
                  </a:rPr>
                  <a:t>2</a:t>
                </a:r>
                <a:r>
                  <a:rPr lang="en-US" sz="2000">
                    <a:latin typeface="Calibri"/>
                    <a:ea typeface="Calibri"/>
                    <a:cs typeface="Calibri"/>
                    <a:sym typeface="Calibri"/>
                  </a:rPr>
                  <a:t>) to the sample sizes in each group, i.e.,</a:t>
                </a:r>
                <a:endParaRPr sz="2000">
                  <a:latin typeface="Calibri"/>
                  <a:ea typeface="Calibri"/>
                  <a:cs typeface="Calibri"/>
                  <a:sym typeface="Calibri"/>
                </a:endParaRPr>
              </a:p>
              <a:p>
                <a:pPr marL="0" lvl="0" indent="457200" algn="just" rtl="0">
                  <a:lnSpc>
                    <a:spcPct val="115000"/>
                  </a:lnSpc>
                  <a:spcBef>
                    <a:spcPts val="1100"/>
                  </a:spcBef>
                  <a:spcAft>
                    <a:spcPts val="0"/>
                  </a:spcAft>
                  <a:buNone/>
                </a:pPr>
                <a:endParaRPr sz="2000">
                  <a:latin typeface="Calibri"/>
                  <a:ea typeface="Calibri"/>
                  <a:cs typeface="Calibri"/>
                  <a:sym typeface="Calibri"/>
                </a:endParaRPr>
              </a:p>
              <a:p>
                <a:pPr marL="0" lvl="0" indent="457200" algn="just" rtl="0">
                  <a:lnSpc>
                    <a:spcPct val="115000"/>
                  </a:lnSpc>
                  <a:spcBef>
                    <a:spcPts val="1100"/>
                  </a:spcBef>
                  <a:spcAft>
                    <a:spcPts val="0"/>
                  </a:spcAft>
                  <a:buNone/>
                </a:pPr>
                <a:endParaRPr sz="2000">
                  <a:latin typeface="Calibri"/>
                  <a:ea typeface="Calibri"/>
                  <a:cs typeface="Calibri"/>
                  <a:sym typeface="Calibri"/>
                </a:endParaRPr>
              </a:p>
              <a:p>
                <a:pPr marL="0" lvl="0" indent="457200" algn="just" rtl="0">
                  <a:lnSpc>
                    <a:spcPct val="115000"/>
                  </a:lnSpc>
                  <a:spcBef>
                    <a:spcPts val="1100"/>
                  </a:spcBef>
                  <a:spcAft>
                    <a:spcPts val="0"/>
                  </a:spcAft>
                  <a:buNone/>
                </a:pPr>
                <a:r>
                  <a:rPr lang="en-US" sz="2000">
                    <a:latin typeface="Calibri"/>
                    <a:ea typeface="Calibri"/>
                    <a:cs typeface="Calibri"/>
                    <a:sym typeface="Calibri"/>
                  </a:rPr>
                  <a:t>Test Statistic : </a:t>
                </a:r>
                <a:endParaRPr sz="2000">
                  <a:latin typeface="Calibri"/>
                  <a:ea typeface="Calibri"/>
                  <a:cs typeface="Calibri"/>
                  <a:sym typeface="Calibri"/>
                </a:endParaRPr>
              </a:p>
              <a:p>
                <a:pPr marL="0" lvl="0" indent="0" algn="just" rtl="0">
                  <a:lnSpc>
                    <a:spcPct val="115000"/>
                  </a:lnSpc>
                  <a:spcBef>
                    <a:spcPts val="1100"/>
                  </a:spcBef>
                  <a:spcAft>
                    <a:spcPts val="0"/>
                  </a:spcAft>
                  <a:buNone/>
                </a:pPr>
                <a:r>
                  <a:rPr lang="en-US" sz="2000">
                    <a:latin typeface="Calibri"/>
                    <a:ea typeface="Calibri"/>
                    <a:cs typeface="Calibri"/>
                    <a:sym typeface="Calibri"/>
                  </a:rPr>
                  <a:t>								      where</a:t>
                </a:r>
                <a:endParaRPr sz="2000">
                  <a:latin typeface="Calibri"/>
                  <a:ea typeface="Calibri"/>
                  <a:cs typeface="Calibri"/>
                  <a:sym typeface="Calibri"/>
                </a:endParaRPr>
              </a:p>
              <a:p>
                <a:pPr marL="0" lvl="0" indent="0" algn="just" rtl="0">
                  <a:lnSpc>
                    <a:spcPct val="115000"/>
                  </a:lnSpc>
                  <a:spcBef>
                    <a:spcPts val="1100"/>
                  </a:spcBef>
                  <a:spcAft>
                    <a:spcPts val="0"/>
                  </a:spcAft>
                  <a:buNone/>
                </a:pPr>
                <a:endParaRPr sz="2000">
                  <a:latin typeface="Calibri"/>
                  <a:ea typeface="Calibri"/>
                  <a:cs typeface="Calibri"/>
                  <a:sym typeface="Calibri"/>
                </a:endParaRPr>
              </a:p>
              <a:p>
                <a:pPr marL="0" lvl="0" indent="457200" algn="just" rtl="0">
                  <a:lnSpc>
                    <a:spcPct val="115000"/>
                  </a:lnSpc>
                  <a:spcBef>
                    <a:spcPts val="1100"/>
                  </a:spcBef>
                  <a:spcAft>
                    <a:spcPts val="0"/>
                  </a:spcAft>
                  <a:buNone/>
                </a:pPr>
                <a:endParaRPr sz="2000">
                  <a:latin typeface="Calibri"/>
                  <a:ea typeface="Calibri"/>
                  <a:cs typeface="Calibri"/>
                  <a:sym typeface="Calibri"/>
                </a:endParaRPr>
              </a:p>
              <a:p>
                <a:pPr marL="0" lvl="0" indent="457200" algn="just" rtl="0">
                  <a:lnSpc>
                    <a:spcPct val="115000"/>
                  </a:lnSpc>
                  <a:spcBef>
                    <a:spcPts val="1100"/>
                  </a:spcBef>
                  <a:spcAft>
                    <a:spcPts val="0"/>
                  </a:spcAft>
                  <a:buNone/>
                </a:pPr>
                <a:endParaRPr sz="2000">
                  <a:latin typeface="Calibri"/>
                  <a:ea typeface="Calibri"/>
                  <a:cs typeface="Calibri"/>
                  <a:sym typeface="Calibri"/>
                </a:endParaRPr>
              </a:p>
              <a:p>
                <a:pPr marL="0" lvl="0" indent="457200" algn="just" rtl="0">
                  <a:lnSpc>
                    <a:spcPct val="115000"/>
                  </a:lnSpc>
                  <a:spcBef>
                    <a:spcPts val="1100"/>
                  </a:spcBef>
                  <a:spcAft>
                    <a:spcPts val="0"/>
                  </a:spcAft>
                  <a:buNone/>
                </a:pPr>
                <a:endParaRPr sz="2000">
                  <a:latin typeface="Calibri"/>
                  <a:ea typeface="Calibri"/>
                  <a:cs typeface="Calibri"/>
                  <a:sym typeface="Calibri"/>
                </a:endParaRPr>
              </a:p>
              <a:p>
                <a:pPr marL="0" lvl="0" indent="0" algn="ctr" rtl="0">
                  <a:lnSpc>
                    <a:spcPct val="115000"/>
                  </a:lnSpc>
                  <a:spcBef>
                    <a:spcPts val="1100"/>
                  </a:spcBef>
                  <a:spcAft>
                    <a:spcPts val="1100"/>
                  </a:spcAft>
                  <a:buNone/>
                </a:pPr>
                <a:r>
                  <a:rPr lang="en-US" sz="2000">
                    <a:latin typeface="Calibri"/>
                    <a:ea typeface="Calibri"/>
                    <a:cs typeface="Calibri"/>
                    <a:sym typeface="Calibri"/>
                  </a:rPr>
                  <a:t>                    </a:t>
                </a:r>
                <a:endParaRPr sz="2000">
                  <a:latin typeface="Calibri"/>
                  <a:ea typeface="Calibri"/>
                  <a:cs typeface="Calibri"/>
                  <a:sym typeface="Calibri"/>
                </a:endParaRPr>
              </a:p>
            </p:txBody>
          </p:sp>
          <p:sp>
            <p:nvSpPr>
              <p:cNvPr id="282" name="Google Shape;282;g87bbbe6c52_2_37"/>
              <p:cNvSpPr txBox="1"/>
              <p:nvPr/>
            </p:nvSpPr>
            <p:spPr>
              <a:xfrm>
                <a:off x="4520000" y="3983000"/>
                <a:ext cx="759000" cy="84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a:latin typeface="Calibri"/>
                    <a:ea typeface="Calibri"/>
                    <a:cs typeface="Calibri"/>
                    <a:sym typeface="Calibri"/>
                  </a:rPr>
                  <a:t>and</a:t>
                </a:r>
                <a:endParaRPr sz="2000">
                  <a:latin typeface="Calibri"/>
                  <a:ea typeface="Calibri"/>
                  <a:cs typeface="Calibri"/>
                  <a:sym typeface="Calibri"/>
                </a:endParaRPr>
              </a:p>
            </p:txBody>
          </p:sp>
          <p:pic>
            <p:nvPicPr>
              <p:cNvPr id="283" name="Google Shape;283;g87bbbe6c52_2_37"/>
              <p:cNvPicPr preferRelativeResize="0"/>
              <p:nvPr/>
            </p:nvPicPr>
            <p:blipFill>
              <a:blip r:embed="rId5">
                <a:alphaModFix/>
              </a:blip>
              <a:stretch>
                <a:fillRect/>
              </a:stretch>
            </p:blipFill>
            <p:spPr>
              <a:xfrm>
                <a:off x="1981200" y="5193375"/>
                <a:ext cx="2130743" cy="849600"/>
              </a:xfrm>
              <a:prstGeom prst="rect">
                <a:avLst/>
              </a:prstGeom>
              <a:noFill/>
              <a:ln>
                <a:noFill/>
              </a:ln>
            </p:spPr>
          </p:pic>
          <p:pic>
            <p:nvPicPr>
              <p:cNvPr id="284" name="Google Shape;284;g87bbbe6c52_2_37"/>
              <p:cNvPicPr preferRelativeResize="0"/>
              <p:nvPr/>
            </p:nvPicPr>
            <p:blipFill rotWithShape="1">
              <a:blip r:embed="rId6">
                <a:alphaModFix/>
              </a:blip>
              <a:srcRect l="19120"/>
              <a:stretch/>
            </p:blipFill>
            <p:spPr>
              <a:xfrm>
                <a:off x="5737825" y="5240975"/>
                <a:ext cx="1063750" cy="497200"/>
              </a:xfrm>
              <a:prstGeom prst="rect">
                <a:avLst/>
              </a:prstGeom>
              <a:noFill/>
              <a:ln>
                <a:noFill/>
              </a:ln>
            </p:spPr>
          </p:pic>
        </p:grpSp>
        <p:pic>
          <p:nvPicPr>
            <p:cNvPr id="285" name="Google Shape;285;g87bbbe6c52_2_37"/>
            <p:cNvPicPr preferRelativeResize="0"/>
            <p:nvPr/>
          </p:nvPicPr>
          <p:blipFill rotWithShape="1">
            <a:blip r:embed="rId5">
              <a:alphaModFix/>
            </a:blip>
            <a:srcRect l="26702" t="56720" r="66511" b="12508"/>
            <a:stretch/>
          </p:blipFill>
          <p:spPr>
            <a:xfrm>
              <a:off x="5474375" y="5279150"/>
              <a:ext cx="186875" cy="337875"/>
            </a:xfrm>
            <a:prstGeom prst="rect">
              <a:avLst/>
            </a:prstGeom>
            <a:noFill/>
            <a:ln>
              <a:noFill/>
            </a:ln>
          </p:spPr>
        </p:pic>
      </p:grpSp>
    </p:spTree>
    <p:extLst>
      <p:ext uri="{BB962C8B-B14F-4D97-AF65-F5344CB8AC3E}">
        <p14:creationId xmlns:p14="http://schemas.microsoft.com/office/powerpoint/2010/main" val="2152617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15674" y="2891654"/>
            <a:ext cx="2977097" cy="584775"/>
          </a:xfrm>
          <a:prstGeom prst="rect">
            <a:avLst/>
          </a:prstGeom>
        </p:spPr>
        <p:txBody>
          <a:bodyPr wrap="none">
            <a:spAutoFit/>
          </a:bodyPr>
          <a:lstStyle/>
          <a:p>
            <a:pPr lvl="0" defTabSz="457200">
              <a:buClrTx/>
              <a:defRPr/>
            </a:pPr>
            <a:r>
              <a:rPr lang="en-US" sz="3200" b="1" kern="1200" dirty="0">
                <a:solidFill>
                  <a:schemeClr val="tx1"/>
                </a:solidFill>
                <a:latin typeface="Calibri" panose="020F0502020204030204" pitchFamily="34" charset="0"/>
                <a:cs typeface="Calibri" panose="020F0502020204030204" pitchFamily="34" charset="0"/>
              </a:rPr>
              <a:t>One Sample test</a:t>
            </a:r>
          </a:p>
        </p:txBody>
      </p:sp>
    </p:spTree>
    <p:extLst>
      <p:ext uri="{BB962C8B-B14F-4D97-AF65-F5344CB8AC3E}">
        <p14:creationId xmlns:p14="http://schemas.microsoft.com/office/powerpoint/2010/main" val="2491013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68263" y="384175"/>
            <a:ext cx="9075737" cy="752475"/>
          </a:xfrm>
        </p:spPr>
        <p:txBody>
          <a:bodyPr>
            <a:noAutofit/>
          </a:bodyPr>
          <a:lstStyle/>
          <a:p>
            <a:r>
              <a:rPr lang="en-US" sz="3200" dirty="0"/>
              <a:t>Hypothesis Testing – Small Sample </a:t>
            </a:r>
            <a:r>
              <a:rPr lang="en-US" sz="3200" dirty="0">
                <a:sym typeface="Symbol" panose="05050102010706020507" pitchFamily="18" charset="2"/>
              </a:rPr>
              <a:t> Estimated</a:t>
            </a:r>
            <a:endParaRPr lang="en-US" sz="3200" dirty="0"/>
          </a:p>
        </p:txBody>
      </p:sp>
      <p:sp>
        <p:nvSpPr>
          <p:cNvPr id="6" name="TextBox 5"/>
          <p:cNvSpPr txBox="1"/>
          <p:nvPr/>
        </p:nvSpPr>
        <p:spPr>
          <a:xfrm>
            <a:off x="2547259" y="2969078"/>
            <a:ext cx="184731" cy="253916"/>
          </a:xfrm>
          <a:prstGeom prst="rect">
            <a:avLst/>
          </a:prstGeom>
          <a:noFill/>
        </p:spPr>
        <p:txBody>
          <a:bodyPr wrap="none" rtlCol="0">
            <a:spAutoFit/>
          </a:bodyPr>
          <a:lstStyle/>
          <a:p>
            <a:endParaRPr lang="en-US" sz="1050" dirty="0"/>
          </a:p>
        </p:txBody>
      </p:sp>
      <mc:AlternateContent xmlns:mc="http://schemas.openxmlformats.org/markup-compatibility/2006" xmlns:a14="http://schemas.microsoft.com/office/drawing/2010/main">
        <mc:Choice Requires="a14">
          <p:sp>
            <p:nvSpPr>
              <p:cNvPr id="3" name="TextBox 2"/>
              <p:cNvSpPr txBox="1"/>
              <p:nvPr/>
            </p:nvSpPr>
            <p:spPr>
              <a:xfrm>
                <a:off x="255639" y="1136498"/>
                <a:ext cx="8701548" cy="2400657"/>
              </a:xfrm>
              <a:prstGeom prst="rect">
                <a:avLst/>
              </a:prstGeom>
              <a:noFill/>
            </p:spPr>
            <p:txBody>
              <a:bodyPr wrap="square" rtlCol="0">
                <a:spAutoFit/>
              </a:bodyPr>
              <a:lstStyle/>
              <a:p>
                <a:pPr>
                  <a:spcAft>
                    <a:spcPts val="1200"/>
                  </a:spcAft>
                </a:pPr>
                <a:r>
                  <a:rPr lang="en-US" sz="2000" dirty="0"/>
                  <a:t>A purchase manager wants to check the diameter of aluminum die cast sourced from external supplier. The required diameter is 33 and is normally distributed. A sample was taken and is observed to have</a:t>
                </a:r>
              </a:p>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𝑛</m:t>
                      </m:r>
                      <m:r>
                        <a:rPr lang="en-US" sz="2000" i="1">
                          <a:latin typeface="Cambria Math" panose="02040503050406030204" pitchFamily="18" charset="0"/>
                        </a:rPr>
                        <m:t>=8</m:t>
                      </m:r>
                    </m:oMath>
                  </m:oMathPara>
                </a14:m>
                <a:endParaRPr lang="en-US" sz="2000" dirty="0"/>
              </a:p>
              <a:p>
                <a:pPr/>
                <a14:m>
                  <m:oMathPara xmlns:m="http://schemas.openxmlformats.org/officeDocument/2006/math">
                    <m:oMathParaPr>
                      <m:jc m:val="centerGroup"/>
                    </m:oMathParaPr>
                    <m:oMath xmlns:m="http://schemas.openxmlformats.org/officeDocument/2006/math">
                      <m:acc>
                        <m:accPr>
                          <m:chr m:val="̅"/>
                          <m:ctrlPr>
                            <a:rPr lang="en-US" sz="2000" i="1">
                              <a:latin typeface="Cambria Math"/>
                            </a:rPr>
                          </m:ctrlPr>
                        </m:accPr>
                        <m:e>
                          <m:r>
                            <a:rPr lang="en-US" sz="2000" i="1">
                              <a:latin typeface="Cambria Math" panose="02040503050406030204" pitchFamily="18" charset="0"/>
                            </a:rPr>
                            <m:t>𝑥</m:t>
                          </m:r>
                        </m:e>
                      </m:acc>
                      <m:r>
                        <a:rPr lang="en-US" sz="2000" i="1">
                          <a:latin typeface="Cambria Math" panose="02040503050406030204" pitchFamily="18" charset="0"/>
                        </a:rPr>
                        <m:t>=31.5</m:t>
                      </m:r>
                    </m:oMath>
                  </m:oMathPara>
                </a14:m>
                <a:endParaRPr lang="en-US" sz="2000" dirty="0"/>
              </a:p>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𝑠</m:t>
                      </m:r>
                      <m:r>
                        <a:rPr lang="en-US" sz="2000" i="1">
                          <a:latin typeface="Cambria Math" panose="02040503050406030204" pitchFamily="18" charset="0"/>
                        </a:rPr>
                        <m:t>=1.3</m:t>
                      </m:r>
                    </m:oMath>
                  </m:oMathPara>
                </a14:m>
                <a:endParaRPr lang="en-US" sz="2000" dirty="0"/>
              </a:p>
              <a:p>
                <a:r>
                  <a:rPr lang="en-US" sz="2000" dirty="0"/>
                  <a:t> Should the purchase manager accept the lot at 90% confidence?</a:t>
                </a:r>
              </a:p>
            </p:txBody>
          </p:sp>
        </mc:Choice>
        <mc:Fallback xmlns="">
          <p:sp>
            <p:nvSpPr>
              <p:cNvPr id="3" name="TextBox 2"/>
              <p:cNvSpPr txBox="1">
                <a:spLocks noRot="1" noChangeAspect="1" noMove="1" noResize="1" noEditPoints="1" noAdjustHandles="1" noChangeArrowheads="1" noChangeShapeType="1" noTextEdit="1"/>
              </p:cNvSpPr>
              <p:nvPr/>
            </p:nvSpPr>
            <p:spPr>
              <a:xfrm>
                <a:off x="255639" y="1136498"/>
                <a:ext cx="8701548" cy="2400657"/>
              </a:xfrm>
              <a:prstGeom prst="rect">
                <a:avLst/>
              </a:prstGeom>
              <a:blipFill>
                <a:blip r:embed="rId3"/>
                <a:stretch>
                  <a:fillRect l="-771" t="-1015" r="-561" b="-380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graphicFrame>
            <p:nvGraphicFramePr>
              <p:cNvPr id="8" name="Table 7"/>
              <p:cNvGraphicFramePr>
                <a:graphicFrameLocks noGrp="1"/>
              </p:cNvGraphicFramePr>
              <p:nvPr>
                <p:extLst/>
              </p:nvPr>
            </p:nvGraphicFramePr>
            <p:xfrm>
              <a:off x="3830369" y="3977584"/>
              <a:ext cx="2987596" cy="2438400"/>
            </p:xfrm>
            <a:graphic>
              <a:graphicData uri="http://schemas.openxmlformats.org/drawingml/2006/table">
                <a:tbl>
                  <a:tblPr>
                    <a:tableStyleId>{5C22544A-7EE6-4342-B048-85BDC9FD1C3A}</a:tableStyleId>
                  </a:tblPr>
                  <a:tblGrid>
                    <a:gridCol w="2987596">
                      <a:extLst>
                        <a:ext uri="{9D8B030D-6E8A-4147-A177-3AD203B41FA5}">
                          <a16:colId xmlns:a16="http://schemas.microsoft.com/office/drawing/2014/main" xmlns="" val="20000"/>
                        </a:ext>
                      </a:extLst>
                    </a:gridCol>
                  </a:tblGrid>
                  <a:tr h="182462">
                    <a:tc>
                      <a:txBody>
                        <a:bodyPr/>
                        <a:lstStyle/>
                        <a:p>
                          <a:pPr algn="l"/>
                          <a:r>
                            <a:rPr lang="en-US" sz="1800" baseline="0" dirty="0"/>
                            <a:t>2 Tail Test</a:t>
                          </a: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182462">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t>H</a:t>
                          </a:r>
                          <a:r>
                            <a:rPr lang="en-US" sz="1800" baseline="-25000" dirty="0"/>
                            <a:t>o</a:t>
                          </a:r>
                          <a:r>
                            <a:rPr lang="en-US" sz="1800" baseline="0" dirty="0"/>
                            <a:t>: </a:t>
                          </a:r>
                          <a:r>
                            <a:rPr lang="en-US" sz="1800" baseline="0" dirty="0">
                              <a:sym typeface="Symbol"/>
                            </a:rPr>
                            <a:t> = 33(</a:t>
                          </a:r>
                          <a:r>
                            <a:rPr lang="en-US" sz="1800" baseline="-25000" dirty="0">
                              <a:sym typeface="Symbol"/>
                            </a:rPr>
                            <a:t>0</a:t>
                          </a:r>
                          <a:r>
                            <a:rPr lang="en-US" sz="1800" baseline="0" dirty="0">
                              <a:sym typeface="Symbol"/>
                            </a:rPr>
                            <a:t>)</a:t>
                          </a:r>
                          <a:endParaRPr lang="en-US" sz="1800" baseline="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651011221"/>
                      </a:ext>
                    </a:extLst>
                  </a:tr>
                  <a:tr h="381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H</a:t>
                          </a:r>
                          <a:r>
                            <a:rPr lang="en-US" sz="1800" baseline="-25000" dirty="0"/>
                            <a:t>a</a:t>
                          </a:r>
                          <a:r>
                            <a:rPr lang="en-US" sz="1800" baseline="0" dirty="0"/>
                            <a:t>: </a:t>
                          </a:r>
                          <a:r>
                            <a:rPr lang="en-US" sz="1800" baseline="0" dirty="0">
                              <a:sym typeface="Symbol"/>
                            </a:rPr>
                            <a:t>  </a:t>
                          </a:r>
                          <a:r>
                            <a:rPr lang="en-US" sz="1800" baseline="0" dirty="0">
                              <a:sym typeface="Symbol" panose="05050102010706020507" pitchFamily="18" charset="2"/>
                            </a:rPr>
                            <a:t> </a:t>
                          </a:r>
                          <a:r>
                            <a:rPr lang="en-US" sz="1800" baseline="0" dirty="0">
                              <a:sym typeface="Symbol"/>
                            </a:rPr>
                            <a:t>33(</a:t>
                          </a:r>
                          <a:r>
                            <a:rPr lang="en-US" sz="1800" baseline="-25000" dirty="0">
                              <a:sym typeface="Symbol"/>
                            </a:rPr>
                            <a:t>0</a:t>
                          </a:r>
                          <a:r>
                            <a:rPr lang="en-US" sz="1800" baseline="0" dirty="0">
                              <a:sym typeface="Symbol"/>
                            </a:rPr>
                            <a:t>)</a:t>
                          </a: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3429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aseline="0" dirty="0">
                              <a:sym typeface="Symbol" panose="05050102010706020507" pitchFamily="18" charset="2"/>
                            </a:rPr>
                            <a:t></a:t>
                          </a:r>
                          <a14:m>
                            <m:oMath xmlns:m="http://schemas.openxmlformats.org/officeDocument/2006/math">
                              <m:acc>
                                <m:accPr>
                                  <m:chr m:val="̅"/>
                                  <m:ctrlPr>
                                    <a:rPr lang="en-US" sz="1800" i="1" baseline="-25000" smtClean="0">
                                      <a:latin typeface="Cambria Math"/>
                                    </a:rPr>
                                  </m:ctrlPr>
                                </m:accPr>
                                <m:e>
                                  <m:r>
                                    <a:rPr lang="en-US" sz="1800" b="0" i="1" baseline="-25000" smtClean="0">
                                      <a:latin typeface="Cambria Math" panose="02040503050406030204" pitchFamily="18" charset="0"/>
                                    </a:rPr>
                                    <m:t>𝑥</m:t>
                                  </m:r>
                                </m:e>
                              </m:acc>
                            </m:oMath>
                          </a14:m>
                          <a:r>
                            <a:rPr lang="en-US" sz="1800" baseline="-25000" dirty="0">
                              <a:sym typeface="Symbol"/>
                            </a:rPr>
                            <a:t> </a:t>
                          </a:r>
                          <a:r>
                            <a:rPr lang="en-US" sz="1800" baseline="0" dirty="0">
                              <a:sym typeface="Symbol"/>
                            </a:rPr>
                            <a:t> = 1.3/</a:t>
                          </a:r>
                          <a:r>
                            <a:rPr lang="en-US" sz="1800" baseline="0" dirty="0">
                              <a:sym typeface="Symbol" panose="05050102010706020507" pitchFamily="18" charset="2"/>
                            </a:rPr>
                            <a:t>8 = .46</a:t>
                          </a:r>
                          <a:endParaRPr lang="en-US" sz="1800" baseline="-25000" dirty="0">
                            <a:sym typeface="Symbol"/>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3429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aseline="0" dirty="0">
                              <a:sym typeface="Symbol"/>
                            </a:rPr>
                            <a:t>t = (31.5 – 33)/0.46 =-3.26</a:t>
                          </a: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3429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aseline="0" dirty="0" err="1">
                              <a:sym typeface="Symbol"/>
                            </a:rPr>
                            <a:t>t</a:t>
                          </a:r>
                          <a:r>
                            <a:rPr lang="en-US" sz="1800" baseline="-25000" dirty="0" err="1">
                              <a:sym typeface="Symbol"/>
                            </a:rPr>
                            <a:t>crit</a:t>
                          </a:r>
                          <a:r>
                            <a:rPr lang="en-US" sz="1800" baseline="0" dirty="0">
                              <a:sym typeface="Symbol"/>
                            </a:rPr>
                            <a:t> = TINV(0.1,7) = -1.89</a:t>
                          </a: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r h="3429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aseline="0" dirty="0">
                              <a:sym typeface="Symbol"/>
                            </a:rPr>
                            <a:t>Decision: Reject </a:t>
                          </a:r>
                          <a:r>
                            <a:rPr lang="en-US" sz="1800" dirty="0"/>
                            <a:t>H</a:t>
                          </a:r>
                          <a:r>
                            <a:rPr lang="en-US" sz="1800" baseline="-25000" dirty="0"/>
                            <a:t>o</a:t>
                          </a:r>
                          <a:endParaRPr lang="en-US" sz="1800" baseline="0" dirty="0">
                            <a:sym typeface="Symbol"/>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5"/>
                      </a:ext>
                    </a:extLst>
                  </a:tr>
                </a:tbl>
              </a:graphicData>
            </a:graphic>
          </p:graphicFrame>
        </mc:Choice>
        <mc:Fallback xmlns="">
          <p:graphicFrame>
            <p:nvGraphicFramePr>
              <p:cNvPr id="8" name="Table 7"/>
              <p:cNvGraphicFramePr>
                <a:graphicFrameLocks noGrp="1"/>
              </p:cNvGraphicFramePr>
              <p:nvPr>
                <p:extLst>
                  <p:ext uri="{D42A27DB-BD31-4B8C-83A1-F6EECF244321}">
                    <p14:modId xmlns:p14="http://schemas.microsoft.com/office/powerpoint/2010/main" val="1846500836"/>
                  </p:ext>
                </p:extLst>
              </p:nvPr>
            </p:nvGraphicFramePr>
            <p:xfrm>
              <a:off x="3830369" y="3977584"/>
              <a:ext cx="2987596" cy="2438400"/>
            </p:xfrm>
            <a:graphic>
              <a:graphicData uri="http://schemas.openxmlformats.org/drawingml/2006/table">
                <a:tbl>
                  <a:tblPr>
                    <a:tableStyleId>{5C22544A-7EE6-4342-B048-85BDC9FD1C3A}</a:tableStyleId>
                  </a:tblPr>
                  <a:tblGrid>
                    <a:gridCol w="2987596">
                      <a:extLst>
                        <a:ext uri="{9D8B030D-6E8A-4147-A177-3AD203B41FA5}">
                          <a16:colId xmlns:a16="http://schemas.microsoft.com/office/drawing/2014/main" val="20000"/>
                        </a:ext>
                      </a:extLst>
                    </a:gridCol>
                  </a:tblGrid>
                  <a:tr h="342900">
                    <a:tc>
                      <a:txBody>
                        <a:bodyPr/>
                        <a:lstStyle/>
                        <a:p>
                          <a:pPr algn="l"/>
                          <a:r>
                            <a:rPr lang="en-US" sz="1800" baseline="0" dirty="0"/>
                            <a:t>2 Tail Test</a:t>
                          </a: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4290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t>H</a:t>
                          </a:r>
                          <a:r>
                            <a:rPr lang="en-US" sz="1800" baseline="-25000" dirty="0"/>
                            <a:t>o</a:t>
                          </a:r>
                          <a:r>
                            <a:rPr lang="en-US" sz="1800" baseline="0" dirty="0"/>
                            <a:t>: </a:t>
                          </a:r>
                          <a:r>
                            <a:rPr lang="en-US" sz="1800" baseline="0" dirty="0">
                              <a:sym typeface="Symbol"/>
                            </a:rPr>
                            <a:t> = 33(</a:t>
                          </a:r>
                          <a:r>
                            <a:rPr lang="en-US" sz="1800" baseline="-25000" dirty="0">
                              <a:sym typeface="Symbol"/>
                            </a:rPr>
                            <a:t>0</a:t>
                          </a:r>
                          <a:r>
                            <a:rPr lang="en-US" sz="1800" baseline="0" dirty="0">
                              <a:sym typeface="Symbol"/>
                            </a:rPr>
                            <a:t>)</a:t>
                          </a:r>
                          <a:endParaRPr lang="en-US" sz="1800" baseline="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51011221"/>
                      </a:ext>
                    </a:extLst>
                  </a:tr>
                  <a:tr h="381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H</a:t>
                          </a:r>
                          <a:r>
                            <a:rPr lang="en-US" sz="1800" baseline="-25000" dirty="0"/>
                            <a:t>a</a:t>
                          </a:r>
                          <a:r>
                            <a:rPr lang="en-US" sz="1800" baseline="0" dirty="0"/>
                            <a:t>: </a:t>
                          </a:r>
                          <a:r>
                            <a:rPr lang="en-US" sz="1800" baseline="0" dirty="0">
                              <a:sym typeface="Symbol"/>
                            </a:rPr>
                            <a:t>  </a:t>
                          </a:r>
                          <a:r>
                            <a:rPr lang="en-US" sz="1800" baseline="0" dirty="0">
                              <a:sym typeface="Symbol" panose="05050102010706020507" pitchFamily="18" charset="2"/>
                            </a:rPr>
                            <a:t> </a:t>
                          </a:r>
                          <a:r>
                            <a:rPr lang="en-US" sz="1800" baseline="0" dirty="0">
                              <a:sym typeface="Symbol"/>
                            </a:rPr>
                            <a:t>33(</a:t>
                          </a:r>
                          <a:r>
                            <a:rPr lang="en-US" sz="1800" baseline="-25000" dirty="0">
                              <a:sym typeface="Symbol"/>
                            </a:rPr>
                            <a:t>0</a:t>
                          </a:r>
                          <a:r>
                            <a:rPr lang="en-US" sz="1800" baseline="0" dirty="0">
                              <a:sym typeface="Symbol"/>
                            </a:rPr>
                            <a:t>)</a:t>
                          </a: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42900">
                    <a:tc>
                      <a:txBody>
                        <a:bodyPr/>
                        <a:lstStyle/>
                        <a:p>
                          <a:endParaRPr lang="en-US"/>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t="-319298" b="-326316"/>
                          </a:stretch>
                        </a:blipFill>
                      </a:tcPr>
                    </a:tc>
                    <a:extLst>
                      <a:ext uri="{0D108BD9-81ED-4DB2-BD59-A6C34878D82A}">
                        <a16:rowId xmlns:a16="http://schemas.microsoft.com/office/drawing/2014/main" val="10002"/>
                      </a:ext>
                    </a:extLst>
                  </a:tr>
                  <a:tr h="3429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aseline="0" dirty="0">
                              <a:sym typeface="Symbol"/>
                            </a:rPr>
                            <a:t>t = (31.5 – 33)/0.46 =-3.26</a:t>
                          </a: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429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aseline="0" dirty="0" err="1">
                              <a:sym typeface="Symbol"/>
                            </a:rPr>
                            <a:t>t</a:t>
                          </a:r>
                          <a:r>
                            <a:rPr lang="en-US" sz="1800" baseline="-25000" dirty="0" err="1">
                              <a:sym typeface="Symbol"/>
                            </a:rPr>
                            <a:t>crit</a:t>
                          </a:r>
                          <a:r>
                            <a:rPr lang="en-US" sz="1800" baseline="0" dirty="0">
                              <a:sym typeface="Symbol"/>
                            </a:rPr>
                            <a:t> = TINV(0.1,7) = -1.89</a:t>
                          </a: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429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aseline="0" dirty="0">
                              <a:sym typeface="Symbol"/>
                            </a:rPr>
                            <a:t>Decision: Reject </a:t>
                          </a:r>
                          <a:r>
                            <a:rPr lang="en-US" sz="1800" dirty="0"/>
                            <a:t>H</a:t>
                          </a:r>
                          <a:r>
                            <a:rPr lang="en-US" sz="1800" baseline="-25000" dirty="0"/>
                            <a:t>o</a:t>
                          </a:r>
                          <a:endParaRPr lang="en-US" sz="1800" baseline="0" dirty="0">
                            <a:sym typeface="Symbol"/>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mc:Fallback>
      </mc:AlternateContent>
    </p:spTree>
    <p:extLst>
      <p:ext uri="{BB962C8B-B14F-4D97-AF65-F5344CB8AC3E}">
        <p14:creationId xmlns:p14="http://schemas.microsoft.com/office/powerpoint/2010/main" val="38277228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3235325"/>
            <a:ext cx="8229600" cy="658813"/>
          </a:xfrm>
          <a:prstGeom prst="rect">
            <a:avLst/>
          </a:prstGeom>
        </p:spPr>
        <p:txBody>
          <a:bodyPr/>
          <a:lstStyle/>
          <a:p>
            <a:pPr marL="101600" indent="0" algn="ctr">
              <a:buNone/>
            </a:pPr>
            <a:r>
              <a:rPr lang="en-US" sz="3200" dirty="0"/>
              <a:t>One Sample – Z test</a:t>
            </a:r>
          </a:p>
        </p:txBody>
      </p:sp>
    </p:spTree>
    <p:extLst>
      <p:ext uri="{BB962C8B-B14F-4D97-AF65-F5344CB8AC3E}">
        <p14:creationId xmlns:p14="http://schemas.microsoft.com/office/powerpoint/2010/main" val="7832537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572253"/>
            <a:ext cx="2964273" cy="584775"/>
          </a:xfrm>
          <a:prstGeom prst="rect">
            <a:avLst/>
          </a:prstGeom>
        </p:spPr>
        <p:txBody>
          <a:bodyPr wrap="none">
            <a:spAutoFit/>
          </a:bodyPr>
          <a:lstStyle/>
          <a:p>
            <a:r>
              <a:rPr lang="en-US" sz="3200" dirty="0">
                <a:latin typeface="Calibri" panose="020F0502020204030204" pitchFamily="34" charset="0"/>
                <a:cs typeface="Calibri" panose="020F0502020204030204" pitchFamily="34" charset="0"/>
              </a:rPr>
              <a:t>One-Sample test</a:t>
            </a:r>
          </a:p>
        </p:txBody>
      </p:sp>
      <p:sp>
        <p:nvSpPr>
          <p:cNvPr id="5" name="Rectangle 4">
            <a:extLst>
              <a:ext uri="{FF2B5EF4-FFF2-40B4-BE49-F238E27FC236}">
                <a16:creationId xmlns:a16="http://schemas.microsoft.com/office/drawing/2014/main" xmlns="" id="{3AD852C1-48FD-4ECF-810D-D95E967D965C}"/>
              </a:ext>
            </a:extLst>
          </p:cNvPr>
          <p:cNvSpPr/>
          <p:nvPr/>
        </p:nvSpPr>
        <p:spPr>
          <a:xfrm>
            <a:off x="801043" y="1287552"/>
            <a:ext cx="7556090" cy="3262432"/>
          </a:xfrm>
          <a:prstGeom prst="rect">
            <a:avLst/>
          </a:prstGeom>
        </p:spPr>
        <p:txBody>
          <a:bodyPr wrap="square">
            <a:spAutoFit/>
          </a:bodyPr>
          <a:lstStyle/>
          <a:p>
            <a:pPr>
              <a:lnSpc>
                <a:spcPct val="150000"/>
              </a:lnSpc>
            </a:pPr>
            <a:r>
              <a:rPr lang="en-US" sz="2400" dirty="0">
                <a:latin typeface="Calibri" panose="020F0502020204030204" pitchFamily="34" charset="0"/>
                <a:cs typeface="Calibri" panose="020F0502020204030204" pitchFamily="34" charset="0"/>
              </a:rPr>
              <a:t>Z test for Mean (</a:t>
            </a:r>
            <a:r>
              <a:rPr lang="el-GR" sz="2400" dirty="0">
                <a:latin typeface="Calibri" panose="020F0502020204030204" pitchFamily="34" charset="0"/>
                <a:cs typeface="Calibri" panose="020F0502020204030204" pitchFamily="34" charset="0"/>
              </a:rPr>
              <a:t>σ</a:t>
            </a:r>
            <a:r>
              <a:rPr lang="en-IN" sz="2400" dirty="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known)</a:t>
            </a:r>
          </a:p>
          <a:p>
            <a:pPr>
              <a:lnSpc>
                <a:spcPct val="150000"/>
              </a:lnSpc>
            </a:pPr>
            <a:endParaRPr lang="en-US" sz="2000" dirty="0">
              <a:latin typeface="Calibri" panose="020F0502020204030204" pitchFamily="34" charset="0"/>
              <a:cs typeface="Calibri" panose="020F0502020204030204" pitchFamily="34" charset="0"/>
            </a:endParaRPr>
          </a:p>
          <a:p>
            <a:pPr>
              <a:lnSpc>
                <a:spcPct val="150000"/>
              </a:lnSpc>
            </a:pPr>
            <a:endParaRPr lang="en-US" sz="2000" dirty="0">
              <a:latin typeface="Calibri" panose="020F0502020204030204" pitchFamily="34" charset="0"/>
              <a:cs typeface="Calibri" panose="020F0502020204030204" pitchFamily="34" charset="0"/>
            </a:endParaRPr>
          </a:p>
          <a:p>
            <a:pPr>
              <a:lnSpc>
                <a:spcPct val="150000"/>
              </a:lnSpc>
            </a:pPr>
            <a:endParaRPr lang="en-US" sz="2000" dirty="0">
              <a:latin typeface="Calibri" panose="020F0502020204030204" pitchFamily="34" charset="0"/>
              <a:cs typeface="Calibri" panose="020F0502020204030204" pitchFamily="34" charset="0"/>
            </a:endParaRPr>
          </a:p>
          <a:p>
            <a:pPr marL="723900" indent="-723900">
              <a:buFont typeface="Arial" panose="020B0604020202020204" pitchFamily="34" charset="0"/>
              <a:buChar char="•"/>
            </a:pPr>
            <a:r>
              <a:rPr lang="en-US" sz="2000" dirty="0">
                <a:latin typeface="Calibri" panose="020F0502020204030204" pitchFamily="34" charset="0"/>
                <a:cs typeface="Calibri" panose="020F0502020204030204" pitchFamily="34" charset="0"/>
              </a:rPr>
              <a:t>where X- is the mean of the sample</a:t>
            </a:r>
          </a:p>
          <a:p>
            <a:pPr marL="714375" lvl="2">
              <a:tabLst>
                <a:tab pos="714375" algn="l"/>
              </a:tabLst>
            </a:pPr>
            <a:r>
              <a:rPr lang="en-US" sz="2000" dirty="0">
                <a:latin typeface="Calibri" panose="020F0502020204030204" pitchFamily="34" charset="0"/>
                <a:cs typeface="Calibri" panose="020F0502020204030204" pitchFamily="34" charset="0"/>
              </a:rPr>
              <a:t>µ  is the mean of the population</a:t>
            </a:r>
          </a:p>
          <a:p>
            <a:pPr marL="714375" lvl="2">
              <a:tabLst>
                <a:tab pos="714375" algn="l"/>
              </a:tabLst>
            </a:pPr>
            <a:r>
              <a:rPr lang="el-GR" sz="2000" dirty="0">
                <a:latin typeface="Calibri" panose="020F0502020204030204" pitchFamily="34" charset="0"/>
                <a:cs typeface="Calibri" panose="020F0502020204030204" pitchFamily="34" charset="0"/>
              </a:rPr>
              <a:t>σ</a:t>
            </a:r>
            <a:r>
              <a:rPr lang="en-US" sz="2000" dirty="0">
                <a:latin typeface="Calibri" panose="020F0502020204030204" pitchFamily="34" charset="0"/>
                <a:cs typeface="Calibri" panose="020F0502020204030204" pitchFamily="34" charset="0"/>
              </a:rPr>
              <a:t> is the standard deviation of the population</a:t>
            </a:r>
          </a:p>
          <a:p>
            <a:pPr marL="714375" lvl="2">
              <a:tabLst>
                <a:tab pos="714375" algn="l"/>
              </a:tabLst>
            </a:pPr>
            <a:r>
              <a:rPr lang="en-US" sz="2000" dirty="0">
                <a:latin typeface="Calibri" panose="020F0502020204030204" pitchFamily="34" charset="0"/>
                <a:cs typeface="Calibri" panose="020F0502020204030204" pitchFamily="34" charset="0"/>
              </a:rPr>
              <a:t>n is the number of observations</a:t>
            </a:r>
            <a:endParaRPr lang="en-US" dirty="0">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xmlns="" id="{41DA4D36-3134-4D4F-A6F7-F029254C80E4}"/>
              </a:ext>
            </a:extLst>
          </p:cNvPr>
          <p:cNvPicPr>
            <a:picLocks noChangeAspect="1"/>
          </p:cNvPicPr>
          <p:nvPr/>
        </p:nvPicPr>
        <p:blipFill>
          <a:blip r:embed="rId2"/>
          <a:stretch>
            <a:fillRect/>
          </a:stretch>
        </p:blipFill>
        <p:spPr>
          <a:xfrm>
            <a:off x="1086179" y="1968766"/>
            <a:ext cx="1971214" cy="1154314"/>
          </a:xfrm>
          <a:prstGeom prst="rect">
            <a:avLst/>
          </a:prstGeom>
        </p:spPr>
      </p:pic>
    </p:spTree>
    <p:extLst>
      <p:ext uri="{BB962C8B-B14F-4D97-AF65-F5344CB8AC3E}">
        <p14:creationId xmlns:p14="http://schemas.microsoft.com/office/powerpoint/2010/main" val="4344637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3AD852C1-48FD-4ECF-810D-D95E967D965C}"/>
              </a:ext>
            </a:extLst>
          </p:cNvPr>
          <p:cNvSpPr/>
          <p:nvPr/>
        </p:nvSpPr>
        <p:spPr>
          <a:xfrm>
            <a:off x="463490" y="391544"/>
            <a:ext cx="8480395" cy="5047536"/>
          </a:xfrm>
          <a:prstGeom prst="rect">
            <a:avLst/>
          </a:prstGeom>
        </p:spPr>
        <p:txBody>
          <a:bodyPr wrap="square">
            <a:spAutoFit/>
          </a:bodyPr>
          <a:lstStyle/>
          <a:p>
            <a:pPr>
              <a:spcAft>
                <a:spcPts val="1200"/>
              </a:spcAft>
            </a:pPr>
            <a:r>
              <a:rPr lang="en-US" sz="3200" dirty="0">
                <a:latin typeface="Calibri" panose="020F0502020204030204" pitchFamily="34" charset="0"/>
                <a:cs typeface="Calibri" panose="020F0502020204030204" pitchFamily="34" charset="0"/>
              </a:rPr>
              <a:t>One-Sample test - Z test for Mean (</a:t>
            </a:r>
            <a:r>
              <a:rPr lang="el-GR" sz="3200" dirty="0">
                <a:latin typeface="Calibri" panose="020F0502020204030204" pitchFamily="34" charset="0"/>
                <a:cs typeface="Calibri" panose="020F0502020204030204" pitchFamily="34" charset="0"/>
              </a:rPr>
              <a:t>σ</a:t>
            </a:r>
            <a:r>
              <a:rPr lang="en-IN" sz="3200" dirty="0">
                <a:latin typeface="Calibri" panose="020F0502020204030204" pitchFamily="34" charset="0"/>
                <a:cs typeface="Calibri" panose="020F0502020204030204" pitchFamily="34" charset="0"/>
              </a:rPr>
              <a:t> </a:t>
            </a:r>
            <a:r>
              <a:rPr lang="en-US" sz="3200" dirty="0">
                <a:latin typeface="Calibri" panose="020F0502020204030204" pitchFamily="34" charset="0"/>
                <a:cs typeface="Calibri" panose="020F0502020204030204" pitchFamily="34" charset="0"/>
              </a:rPr>
              <a:t>known)</a:t>
            </a:r>
          </a:p>
          <a:p>
            <a:pPr>
              <a:spcAft>
                <a:spcPts val="1200"/>
              </a:spcAft>
            </a:pPr>
            <a:r>
              <a:rPr lang="en-IN" sz="2000" dirty="0">
                <a:latin typeface="Calibri" panose="020F0502020204030204" pitchFamily="34" charset="0"/>
                <a:cs typeface="Calibri" panose="020F0502020204030204" pitchFamily="34" charset="0"/>
              </a:rPr>
              <a:t>A Pizza restaurant claims that the average delivery time of pizza is 20 minutes with the Standard deviation of 12 minutes. A sample of 30 pizza delivery times is given below:</a:t>
            </a:r>
          </a:p>
          <a:p>
            <a:pPr marL="354013">
              <a:spcAft>
                <a:spcPts val="1200"/>
              </a:spcAft>
            </a:pPr>
            <a:r>
              <a:rPr lang="en-IN" sz="2000" dirty="0">
                <a:latin typeface="Calibri" panose="020F0502020204030204" pitchFamily="34" charset="0"/>
                <a:cs typeface="Calibri" panose="020F0502020204030204" pitchFamily="34" charset="0"/>
              </a:rPr>
              <a:t>38, 38, 10, 10, 10, 10, 10, 38, 10, 38, 10, 10, 10, 10, 10, 38, 10, 38, 10, 38, 38, 38, 10, 38, 38, 38, 38, 10, 10, 38</a:t>
            </a:r>
          </a:p>
          <a:p>
            <a:pPr>
              <a:spcAft>
                <a:spcPts val="1200"/>
              </a:spcAft>
            </a:pPr>
            <a:r>
              <a:rPr lang="en-IN" sz="2000" dirty="0">
                <a:latin typeface="Calibri" panose="020F0502020204030204" pitchFamily="34" charset="0"/>
                <a:cs typeface="Calibri" panose="020F0502020204030204" pitchFamily="34" charset="0"/>
              </a:rPr>
              <a:t>Test whether there is a significant deviation between your sample mean and the population mean?</a:t>
            </a:r>
          </a:p>
          <a:p>
            <a:pPr>
              <a:spcAft>
                <a:spcPts val="1200"/>
              </a:spcAft>
            </a:pPr>
            <a:r>
              <a:rPr lang="en-IN" sz="2000" b="1" dirty="0">
                <a:latin typeface="Calibri" panose="020F0502020204030204" pitchFamily="34" charset="0"/>
                <a:cs typeface="Calibri" panose="020F0502020204030204" pitchFamily="34" charset="0"/>
              </a:rPr>
              <a:t>Solution</a:t>
            </a:r>
          </a:p>
          <a:p>
            <a:pPr marL="354013">
              <a:spcAft>
                <a:spcPts val="1200"/>
              </a:spcAft>
            </a:pPr>
            <a:r>
              <a:rPr lang="en-IN" sz="2000" dirty="0">
                <a:latin typeface="Calibri" panose="020F0502020204030204" pitchFamily="34" charset="0"/>
                <a:cs typeface="Calibri" panose="020F0502020204030204" pitchFamily="34" charset="0"/>
              </a:rPr>
              <a:t>We observe from the sample, </a:t>
            </a:r>
            <a:r>
              <a:rPr lang="en-IN" sz="2000" b="1" dirty="0">
                <a:latin typeface="Calibri" panose="020F0502020204030204" pitchFamily="34" charset="0"/>
                <a:cs typeface="Calibri" panose="020F0502020204030204" pitchFamily="34" charset="0"/>
              </a:rPr>
              <a:t>sample mean </a:t>
            </a:r>
            <a:r>
              <a:rPr lang="en-IN" sz="2000" dirty="0">
                <a:latin typeface="Calibri" panose="020F0502020204030204" pitchFamily="34" charset="0"/>
                <a:cs typeface="Calibri" panose="020F0502020204030204" pitchFamily="34" charset="0"/>
              </a:rPr>
              <a:t>= 692 / 30 = 23.07</a:t>
            </a:r>
          </a:p>
          <a:p>
            <a:pPr marL="354013">
              <a:spcAft>
                <a:spcPts val="1200"/>
              </a:spcAft>
            </a:pPr>
            <a:r>
              <a:rPr lang="en-IN" sz="2000" b="1" dirty="0">
                <a:latin typeface="Calibri" panose="020F0502020204030204" pitchFamily="34" charset="0"/>
                <a:cs typeface="Calibri" panose="020F0502020204030204" pitchFamily="34" charset="0"/>
              </a:rPr>
              <a:t>n</a:t>
            </a:r>
            <a:r>
              <a:rPr lang="en-IN" sz="2000" dirty="0">
                <a:latin typeface="Calibri" panose="020F0502020204030204" pitchFamily="34" charset="0"/>
                <a:cs typeface="Calibri" panose="020F0502020204030204" pitchFamily="34" charset="0"/>
              </a:rPr>
              <a:t> = 30</a:t>
            </a:r>
          </a:p>
          <a:p>
            <a:pPr marL="354013">
              <a:spcAft>
                <a:spcPts val="1200"/>
              </a:spcAft>
            </a:pPr>
            <a:r>
              <a:rPr lang="en-IN" sz="2000" b="1" dirty="0">
                <a:latin typeface="Calibri" panose="020F0502020204030204" pitchFamily="34" charset="0"/>
                <a:cs typeface="Calibri" panose="020F0502020204030204" pitchFamily="34" charset="0"/>
              </a:rPr>
              <a:t>µ</a:t>
            </a:r>
            <a:r>
              <a:rPr lang="en-IN" sz="2000" dirty="0">
                <a:latin typeface="Calibri" panose="020F0502020204030204" pitchFamily="34" charset="0"/>
                <a:cs typeface="Calibri" panose="020F0502020204030204" pitchFamily="34" charset="0"/>
              </a:rPr>
              <a:t> = 20 and </a:t>
            </a:r>
            <a:r>
              <a:rPr lang="en-IN" sz="2000" b="1" dirty="0">
                <a:latin typeface="Calibri" panose="020F0502020204030204" pitchFamily="34" charset="0"/>
                <a:cs typeface="Calibri" panose="020F0502020204030204" pitchFamily="34" charset="0"/>
              </a:rPr>
              <a:t>σ</a:t>
            </a:r>
            <a:r>
              <a:rPr lang="en-IN" sz="2000" dirty="0">
                <a:latin typeface="Calibri" panose="020F0502020204030204" pitchFamily="34" charset="0"/>
                <a:cs typeface="Calibri" panose="020F0502020204030204" pitchFamily="34" charset="0"/>
              </a:rPr>
              <a:t> =  12</a:t>
            </a:r>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611491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3AD852C1-48FD-4ECF-810D-D95E967D965C}"/>
              </a:ext>
            </a:extLst>
          </p:cNvPr>
          <p:cNvSpPr/>
          <p:nvPr/>
        </p:nvSpPr>
        <p:spPr>
          <a:xfrm>
            <a:off x="394665" y="267629"/>
            <a:ext cx="7825104" cy="584775"/>
          </a:xfrm>
          <a:prstGeom prst="rect">
            <a:avLst/>
          </a:prstGeom>
        </p:spPr>
        <p:txBody>
          <a:bodyPr wrap="square">
            <a:spAutoFit/>
          </a:bodyPr>
          <a:lstStyle/>
          <a:p>
            <a:r>
              <a:rPr lang="en-US" sz="3200" dirty="0">
                <a:latin typeface="Calibri" panose="020F0502020204030204" pitchFamily="34" charset="0"/>
                <a:cs typeface="Calibri" panose="020F0502020204030204" pitchFamily="34" charset="0"/>
              </a:rPr>
              <a:t>One-Sample test - Z test for Mean (</a:t>
            </a:r>
            <a:r>
              <a:rPr lang="el-GR" sz="3200" dirty="0">
                <a:latin typeface="Calibri" panose="020F0502020204030204" pitchFamily="34" charset="0"/>
                <a:cs typeface="Calibri" panose="020F0502020204030204" pitchFamily="34" charset="0"/>
              </a:rPr>
              <a:t>σ</a:t>
            </a:r>
            <a:r>
              <a:rPr lang="en-IN" sz="3200" dirty="0">
                <a:latin typeface="Calibri" panose="020F0502020204030204" pitchFamily="34" charset="0"/>
                <a:cs typeface="Calibri" panose="020F0502020204030204" pitchFamily="34" charset="0"/>
              </a:rPr>
              <a:t> </a:t>
            </a:r>
            <a:r>
              <a:rPr lang="en-US" sz="3200" dirty="0">
                <a:latin typeface="Calibri" panose="020F0502020204030204" pitchFamily="34" charset="0"/>
                <a:cs typeface="Calibri" panose="020F0502020204030204" pitchFamily="34" charset="0"/>
              </a:rPr>
              <a:t>known)</a:t>
            </a:r>
          </a:p>
        </p:txBody>
      </p:sp>
      <p:sp>
        <p:nvSpPr>
          <p:cNvPr id="5" name="Rectangle 4">
            <a:extLst>
              <a:ext uri="{FF2B5EF4-FFF2-40B4-BE49-F238E27FC236}">
                <a16:creationId xmlns:a16="http://schemas.microsoft.com/office/drawing/2014/main" xmlns="" id="{45AC96AE-A53E-4982-B09D-D04108A243B0}"/>
              </a:ext>
            </a:extLst>
          </p:cNvPr>
          <p:cNvSpPr/>
          <p:nvPr/>
        </p:nvSpPr>
        <p:spPr>
          <a:xfrm>
            <a:off x="394665" y="1218994"/>
            <a:ext cx="8292136" cy="5016758"/>
          </a:xfrm>
          <a:prstGeom prst="rect">
            <a:avLst/>
          </a:prstGeom>
        </p:spPr>
        <p:txBody>
          <a:bodyPr wrap="square">
            <a:spAutoFit/>
          </a:bodyPr>
          <a:lstStyle/>
          <a:p>
            <a:r>
              <a:rPr lang="en-US" sz="2000" b="1" dirty="0">
                <a:latin typeface="Calibri" panose="020F0502020204030204" pitchFamily="34" charset="0"/>
                <a:cs typeface="Calibri" panose="020F0502020204030204" pitchFamily="34" charset="0"/>
              </a:rPr>
              <a:t>Step 1: </a:t>
            </a:r>
            <a:r>
              <a:rPr lang="en-US" sz="2000" dirty="0">
                <a:latin typeface="Calibri" panose="020F0502020204030204" pitchFamily="34" charset="0"/>
                <a:cs typeface="Calibri" panose="020F0502020204030204" pitchFamily="34" charset="0"/>
              </a:rPr>
              <a:t>State the null and alternative hypothesis</a:t>
            </a:r>
          </a:p>
          <a:p>
            <a:endParaRPr lang="en-US" sz="2000" b="1" dirty="0">
              <a:latin typeface="Calibri" panose="020F0502020204030204" pitchFamily="34" charset="0"/>
              <a:cs typeface="Calibri" panose="020F0502020204030204" pitchFamily="34" charset="0"/>
            </a:endParaRPr>
          </a:p>
          <a:p>
            <a:r>
              <a:rPr lang="en-US" sz="2000" b="1" dirty="0">
                <a:latin typeface="Calibri" panose="020F0502020204030204" pitchFamily="34" charset="0"/>
                <a:cs typeface="Calibri" panose="020F0502020204030204" pitchFamily="34" charset="0"/>
              </a:rPr>
              <a:t>H0: µ ≤  20 minutes</a:t>
            </a:r>
          </a:p>
          <a:p>
            <a:r>
              <a:rPr lang="en-US" sz="2000" b="1" dirty="0">
                <a:latin typeface="Calibri" panose="020F0502020204030204" pitchFamily="34" charset="0"/>
                <a:cs typeface="Calibri" panose="020F0502020204030204" pitchFamily="34" charset="0"/>
              </a:rPr>
              <a:t>HA: µ  &gt; 20 minutes</a:t>
            </a:r>
          </a:p>
          <a:p>
            <a:endParaRPr lang="en-US" sz="2000" b="1" dirty="0">
              <a:latin typeface="Calibri" panose="020F0502020204030204" pitchFamily="34" charset="0"/>
              <a:cs typeface="Calibri" panose="020F0502020204030204" pitchFamily="34" charset="0"/>
            </a:endParaRPr>
          </a:p>
          <a:p>
            <a:r>
              <a:rPr lang="en-IN" sz="2000" b="1" dirty="0">
                <a:latin typeface="Calibri" panose="020F0502020204030204" pitchFamily="34" charset="0"/>
                <a:cs typeface="Calibri" panose="020F0502020204030204" pitchFamily="34" charset="0"/>
              </a:rPr>
              <a:t>Step 2: </a:t>
            </a:r>
            <a:r>
              <a:rPr lang="en-IN" sz="2000" dirty="0">
                <a:latin typeface="Calibri" panose="020F0502020204030204" pitchFamily="34" charset="0"/>
                <a:cs typeface="Calibri" panose="020F0502020204030204" pitchFamily="34" charset="0"/>
              </a:rPr>
              <a:t>Choose the level of significance, α to be 5% and sample size is 30</a:t>
            </a:r>
          </a:p>
          <a:p>
            <a:endParaRPr lang="en-IN" sz="2000" b="1" dirty="0">
              <a:latin typeface="Calibri" panose="020F0502020204030204" pitchFamily="34" charset="0"/>
              <a:cs typeface="Calibri" panose="020F0502020204030204" pitchFamily="34" charset="0"/>
            </a:endParaRPr>
          </a:p>
          <a:p>
            <a:r>
              <a:rPr lang="en-IN" sz="2000" b="1" dirty="0">
                <a:latin typeface="Calibri" panose="020F0502020204030204" pitchFamily="34" charset="0"/>
                <a:cs typeface="Calibri" panose="020F0502020204030204" pitchFamily="34" charset="0"/>
              </a:rPr>
              <a:t>Step 3: </a:t>
            </a:r>
            <a:r>
              <a:rPr lang="en-IN" sz="2000" dirty="0">
                <a:latin typeface="Calibri" panose="020F0502020204030204" pitchFamily="34" charset="0"/>
                <a:cs typeface="Calibri" panose="020F0502020204030204" pitchFamily="34" charset="0"/>
              </a:rPr>
              <a:t>Choose the appropriate test statistic. Since σ is known, you use the normal distribution and ZSTAT as test statistic.</a:t>
            </a:r>
          </a:p>
          <a:p>
            <a:endParaRPr lang="en-IN" sz="2000" b="1" dirty="0">
              <a:latin typeface="Calibri" panose="020F0502020204030204" pitchFamily="34" charset="0"/>
              <a:cs typeface="Calibri" panose="020F0502020204030204" pitchFamily="34" charset="0"/>
            </a:endParaRPr>
          </a:p>
          <a:p>
            <a:pPr algn="just"/>
            <a:r>
              <a:rPr lang="en-IN" sz="2000" b="1" dirty="0">
                <a:latin typeface="Calibri" panose="020F0502020204030204" pitchFamily="34" charset="0"/>
                <a:cs typeface="Calibri" panose="020F0502020204030204" pitchFamily="34" charset="0"/>
              </a:rPr>
              <a:t>Step 4: </a:t>
            </a:r>
            <a:r>
              <a:rPr lang="en-IN" sz="2000" dirty="0">
                <a:latin typeface="Calibri" panose="020F0502020204030204" pitchFamily="34" charset="0"/>
                <a:cs typeface="Calibri" panose="020F0502020204030204" pitchFamily="34" charset="0"/>
              </a:rPr>
              <a:t>Determine the critical value that divides the rejection and non-region regions.</a:t>
            </a:r>
          </a:p>
          <a:p>
            <a:pPr algn="just"/>
            <a:endParaRPr lang="en-IN" sz="2000" dirty="0">
              <a:latin typeface="Calibri" panose="020F0502020204030204" pitchFamily="34" charset="0"/>
              <a:cs typeface="Calibri" panose="020F0502020204030204" pitchFamily="34" charset="0"/>
            </a:endParaRPr>
          </a:p>
          <a:p>
            <a:pPr algn="just"/>
            <a:r>
              <a:rPr lang="en-IN" sz="2000" dirty="0">
                <a:latin typeface="Calibri" panose="020F0502020204030204" pitchFamily="34" charset="0"/>
                <a:cs typeface="Calibri" panose="020F0502020204030204" pitchFamily="34" charset="0"/>
              </a:rPr>
              <a:t>Critical values are selected so that the rejection region contains a total area of α when H0 is true and the non-rejection region contains a total area of 1 - α when H0 is true. Since α = 0.05, the critical value of ZSTAT is </a:t>
            </a:r>
            <a:r>
              <a:rPr lang="en-IN" sz="2000" b="1" dirty="0">
                <a:latin typeface="Calibri" panose="020F0502020204030204" pitchFamily="34" charset="0"/>
                <a:cs typeface="Calibri" panose="020F0502020204030204" pitchFamily="34" charset="0"/>
              </a:rPr>
              <a:t>1.65</a:t>
            </a:r>
            <a:r>
              <a:rPr lang="en-IN" sz="20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7224333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2338</TotalTime>
  <Words>3511</Words>
  <Application>Microsoft Office PowerPoint</Application>
  <PresentationFormat>On-screen Show (4:3)</PresentationFormat>
  <Paragraphs>380</Paragraphs>
  <Slides>38</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Cambria Math</vt:lpstr>
      <vt:lpstr>Symbol</vt:lpstr>
      <vt:lpstr>Calibri</vt:lpstr>
      <vt:lpstr>Office Theme</vt:lpstr>
      <vt:lpstr>PowerPoint Presentation</vt:lpstr>
      <vt:lpstr>PowerPoint Presentation</vt:lpstr>
      <vt:lpstr>PowerPoint Presentation</vt:lpstr>
      <vt:lpstr>PowerPoint Presentation</vt:lpstr>
      <vt:lpstr>Hypothesis Testing – Small Sample  Estimated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Hypothesis Testing Under Decision Making Situation</vt:lpstr>
      <vt:lpstr>PowerPoint Presentation</vt:lpstr>
      <vt:lpstr>PowerPoint Presentation</vt:lpstr>
      <vt:lpstr>PowerPoint Presentation</vt:lpstr>
      <vt:lpstr>PowerPoint Presentation</vt:lpstr>
      <vt:lpstr>PowerPoint Presentation</vt:lpstr>
      <vt:lpstr>Hypothesis Testing – Proportions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Praful Vinayak Bhoyar</dc:creator>
  <cp:keywords>Stat3</cp:keywords>
  <cp:lastModifiedBy>abc</cp:lastModifiedBy>
  <cp:revision>23</cp:revision>
  <dcterms:created xsi:type="dcterms:W3CDTF">2019-08-02T12:45:39Z</dcterms:created>
  <dcterms:modified xsi:type="dcterms:W3CDTF">2022-07-20T06:27:27Z</dcterms:modified>
</cp:coreProperties>
</file>