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harts/chart1.xml" ContentType="application/vnd.openxmlformats-officedocument.drawingml.chart+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1"/>
  </p:sldMasterIdLst>
  <p:notesMasterIdLst>
    <p:notesMasterId r:id="rId78"/>
  </p:notesMasterIdLst>
  <p:handoutMasterIdLst>
    <p:handoutMasterId r:id="rId79"/>
  </p:handoutMasterIdLst>
  <p:sldIdLst>
    <p:sldId id="417" r:id="rId2"/>
    <p:sldId id="450" r:id="rId3"/>
    <p:sldId id="449"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257" r:id="rId35"/>
    <p:sldId id="258" r:id="rId36"/>
    <p:sldId id="259" r:id="rId37"/>
    <p:sldId id="260" r:id="rId38"/>
    <p:sldId id="306" r:id="rId39"/>
    <p:sldId id="262" r:id="rId40"/>
    <p:sldId id="261" r:id="rId41"/>
    <p:sldId id="263" r:id="rId42"/>
    <p:sldId id="307" r:id="rId43"/>
    <p:sldId id="264" r:id="rId44"/>
    <p:sldId id="265" r:id="rId45"/>
    <p:sldId id="386" r:id="rId46"/>
    <p:sldId id="387" r:id="rId47"/>
    <p:sldId id="267" r:id="rId48"/>
    <p:sldId id="308" r:id="rId49"/>
    <p:sldId id="266" r:id="rId50"/>
    <p:sldId id="268" r:id="rId51"/>
    <p:sldId id="390" r:id="rId52"/>
    <p:sldId id="269" r:id="rId53"/>
    <p:sldId id="270" r:id="rId54"/>
    <p:sldId id="271" r:id="rId55"/>
    <p:sldId id="451" r:id="rId56"/>
    <p:sldId id="272" r:id="rId57"/>
    <p:sldId id="452" r:id="rId58"/>
    <p:sldId id="453" r:id="rId59"/>
    <p:sldId id="454" r:id="rId60"/>
    <p:sldId id="455" r:id="rId61"/>
    <p:sldId id="456" r:id="rId62"/>
    <p:sldId id="457" r:id="rId63"/>
    <p:sldId id="458" r:id="rId64"/>
    <p:sldId id="459" r:id="rId65"/>
    <p:sldId id="460" r:id="rId66"/>
    <p:sldId id="281" r:id="rId67"/>
    <p:sldId id="282" r:id="rId68"/>
    <p:sldId id="273" r:id="rId69"/>
    <p:sldId id="274" r:id="rId70"/>
    <p:sldId id="275" r:id="rId71"/>
    <p:sldId id="276" r:id="rId72"/>
    <p:sldId id="277" r:id="rId73"/>
    <p:sldId id="278" r:id="rId74"/>
    <p:sldId id="401" r:id="rId75"/>
    <p:sldId id="402" r:id="rId76"/>
    <p:sldId id="400" r:id="rId77"/>
  </p:sldIdLst>
  <p:sldSz cx="9144000" cy="6858000" type="screen4x3"/>
  <p:notesSz cx="6858000" cy="9144000"/>
  <p:embeddedFontLst>
    <p:embeddedFont>
      <p:font typeface="Cambria Math" pitchFamily="18" charset="0"/>
      <p:regular r:id="rId80"/>
    </p:embeddedFont>
    <p:embeddedFont>
      <p:font typeface="Calibri"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16A7FC6-1304-445A-94A8-8BF1284A39EC}">
          <p14:sldIdLst>
            <p14:sldId id="417"/>
            <p14:sldId id="450"/>
            <p14:sldId id="449"/>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257"/>
            <p14:sldId id="258"/>
            <p14:sldId id="259"/>
            <p14:sldId id="260"/>
            <p14:sldId id="306"/>
            <p14:sldId id="262"/>
            <p14:sldId id="261"/>
            <p14:sldId id="263"/>
            <p14:sldId id="307"/>
            <p14:sldId id="264"/>
            <p14:sldId id="265"/>
            <p14:sldId id="386"/>
            <p14:sldId id="387"/>
            <p14:sldId id="267"/>
            <p14:sldId id="308"/>
            <p14:sldId id="266"/>
            <p14:sldId id="268"/>
            <p14:sldId id="390"/>
            <p14:sldId id="269"/>
            <p14:sldId id="270"/>
            <p14:sldId id="271"/>
            <p14:sldId id="451"/>
            <p14:sldId id="272"/>
            <p14:sldId id="452"/>
            <p14:sldId id="453"/>
            <p14:sldId id="454"/>
            <p14:sldId id="455"/>
            <p14:sldId id="456"/>
            <p14:sldId id="457"/>
            <p14:sldId id="458"/>
            <p14:sldId id="459"/>
            <p14:sldId id="460"/>
            <p14:sldId id="281"/>
            <p14:sldId id="282"/>
            <p14:sldId id="273"/>
            <p14:sldId id="274"/>
            <p14:sldId id="275"/>
            <p14:sldId id="276"/>
            <p14:sldId id="277"/>
            <p14:sldId id="278"/>
            <p14:sldId id="401"/>
            <p14:sldId id="402"/>
            <p14:sldId id="400"/>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likarjuna Doddamane" initials="MD" lastIdx="10" clrIdx="0">
    <p:extLst>
      <p:ext uri="{19B8F6BF-5375-455C-9EA6-DF929625EA0E}">
        <p15:presenceInfo xmlns:p15="http://schemas.microsoft.com/office/powerpoint/2012/main" xmlns="" userId="S-1-5-21-2891987342-853367047-944469166-15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12137AC-A9C8-48EA-BD2B-1AD8692E0443}">
  <a:tblStyle styleId="{B12137AC-A9C8-48EA-BD2B-1AD8692E04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tx1"/>
              </a:solidFill>
              <a:round/>
            </a:ln>
            <a:effectLst/>
          </c:spPr>
          <c:marker>
            <c:symbol val="none"/>
          </c:marker>
          <c:val>
            <c:numRef>
              <c:f>Sheet1!$B$1:$B$21</c:f>
              <c:numCache>
                <c:formatCode>General</c:formatCode>
                <c:ptCount val="21"/>
                <c:pt idx="0">
                  <c:v>5.140929987637018E-4</c:v>
                </c:pt>
                <c:pt idx="1">
                  <c:v>1.4772828039793357E-3</c:v>
                </c:pt>
                <c:pt idx="2">
                  <c:v>3.798662007932481E-3</c:v>
                </c:pt>
                <c:pt idx="3">
                  <c:v>8.7406296979031604E-3</c:v>
                </c:pt>
                <c:pt idx="4">
                  <c:v>1.7996988837729353E-2</c:v>
                </c:pt>
                <c:pt idx="5">
                  <c:v>3.3159046264249557E-2</c:v>
                </c:pt>
                <c:pt idx="6">
                  <c:v>5.4670024891997876E-2</c:v>
                </c:pt>
                <c:pt idx="7">
                  <c:v>8.0656908173047798E-2</c:v>
                </c:pt>
                <c:pt idx="8">
                  <c:v>0.10648266850745074</c:v>
                </c:pt>
                <c:pt idx="9">
                  <c:v>0.12579440923099772</c:v>
                </c:pt>
                <c:pt idx="10">
                  <c:v>0.13298076013381088</c:v>
                </c:pt>
                <c:pt idx="11">
                  <c:v>0.12579440923099772</c:v>
                </c:pt>
                <c:pt idx="12">
                  <c:v>0.10648266850745074</c:v>
                </c:pt>
                <c:pt idx="13">
                  <c:v>8.0656908173047798E-2</c:v>
                </c:pt>
                <c:pt idx="14">
                  <c:v>5.4670024891997876E-2</c:v>
                </c:pt>
                <c:pt idx="15">
                  <c:v>3.3159046264249557E-2</c:v>
                </c:pt>
                <c:pt idx="16">
                  <c:v>1.7996988837729353E-2</c:v>
                </c:pt>
                <c:pt idx="17">
                  <c:v>8.7406296979031604E-3</c:v>
                </c:pt>
                <c:pt idx="18">
                  <c:v>3.798662007932481E-3</c:v>
                </c:pt>
                <c:pt idx="19">
                  <c:v>1.4772828039793357E-3</c:v>
                </c:pt>
                <c:pt idx="20">
                  <c:v>5.140929987637018E-4</c:v>
                </c:pt>
              </c:numCache>
            </c:numRef>
          </c:val>
          <c:smooth val="1"/>
          <c:extLst xmlns:c16r2="http://schemas.microsoft.com/office/drawing/2015/06/chart">
            <c:ext xmlns:c16="http://schemas.microsoft.com/office/drawing/2014/chart" uri="{C3380CC4-5D6E-409C-BE32-E72D297353CC}">
              <c16:uniqueId val="{00000000-8470-4FA9-8510-36B8142F00BE}"/>
            </c:ext>
          </c:extLst>
        </c:ser>
        <c:dLbls>
          <c:showLegendKey val="0"/>
          <c:showVal val="0"/>
          <c:showCatName val="0"/>
          <c:showSerName val="0"/>
          <c:showPercent val="0"/>
          <c:showBubbleSize val="0"/>
        </c:dLbls>
        <c:marker val="1"/>
        <c:smooth val="0"/>
        <c:axId val="176445312"/>
        <c:axId val="208284288"/>
      </c:lineChart>
      <c:catAx>
        <c:axId val="176445312"/>
        <c:scaling>
          <c:orientation val="minMax"/>
        </c:scaling>
        <c:delete val="1"/>
        <c:axPos val="b"/>
        <c:majorTickMark val="none"/>
        <c:minorTickMark val="none"/>
        <c:tickLblPos val="nextTo"/>
        <c:crossAx val="208284288"/>
        <c:crosses val="autoZero"/>
        <c:auto val="1"/>
        <c:lblAlgn val="ctr"/>
        <c:lblOffset val="100"/>
        <c:noMultiLvlLbl val="0"/>
      </c:catAx>
      <c:valAx>
        <c:axId val="208284288"/>
        <c:scaling>
          <c:orientation val="minMax"/>
        </c:scaling>
        <c:delete val="1"/>
        <c:axPos val="l"/>
        <c:numFmt formatCode="General" sourceLinked="1"/>
        <c:majorTickMark val="none"/>
        <c:minorTickMark val="none"/>
        <c:tickLblPos val="nextTo"/>
        <c:crossAx val="176445312"/>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4-03T16:22:57.919" idx="8">
    <p:pos x="10" y="10"/>
    <p:text>we could have stated problem statment properly</p:text>
    <p:extLst>
      <p:ext uri="{C676402C-5697-4E1C-873F-D02D1690AC5C}">
        <p15:threadingInfo xmlns:p15="http://schemas.microsoft.com/office/powerpoint/2012/main" xmlns=""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03T16:24:57.142" idx="9">
    <p:pos x="1809" y="3115"/>
    <p:text>it is just 82+or - 3.92 ( we already multiplied 1.96 with standard error.</p:text>
    <p:extLst>
      <p:ext uri="{C676402C-5697-4E1C-873F-D02D1690AC5C}">
        <p15:threadingInfo xmlns:p15="http://schemas.microsoft.com/office/powerpoint/2012/main" xmlns=""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03T16:26:18.739" idx="10">
    <p:pos x="10" y="10"/>
    <p:text>One example for a small sample</p:text>
    <p:extLst>
      <p:ext uri="{C676402C-5697-4E1C-873F-D02D1690AC5C}">
        <p15:threadingInfo xmlns:p15="http://schemas.microsoft.com/office/powerpoint/2012/main" xmlns=""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7EE698-E4EE-4AA8-B08F-F14B96282E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0128A43C-31C7-48E5-878E-09CBCBD80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19E8AF-0093-42DA-B5E3-4AF3C98F899A}" type="datetimeFigureOut">
              <a:rPr lang="en-IN" smtClean="0"/>
              <a:t>20-07-2022</a:t>
            </a:fld>
            <a:endParaRPr lang="en-IN"/>
          </a:p>
        </p:txBody>
      </p:sp>
      <p:sp>
        <p:nvSpPr>
          <p:cNvPr id="4" name="Footer Placeholder 3">
            <a:extLst>
              <a:ext uri="{FF2B5EF4-FFF2-40B4-BE49-F238E27FC236}">
                <a16:creationId xmlns:a16="http://schemas.microsoft.com/office/drawing/2014/main" xmlns="" id="{B6090B3C-DCF4-4FD4-94E5-CB2E0B9BD8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7C3320D-B52F-4219-A448-D0B1FB8D26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176C6-74EB-4279-899D-C51530311669}" type="slidenum">
              <a:rPr lang="en-IN" smtClean="0"/>
              <a:t>‹#›</a:t>
            </a:fld>
            <a:endParaRPr lang="en-IN"/>
          </a:p>
        </p:txBody>
      </p:sp>
    </p:spTree>
    <p:extLst>
      <p:ext uri="{BB962C8B-B14F-4D97-AF65-F5344CB8AC3E}">
        <p14:creationId xmlns:p14="http://schemas.microsoft.com/office/powerpoint/2010/main" val="17848111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4289713"/>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F932310-A37A-4F8B-8920-D8E1788F7F0B}" type="slidenum">
              <a:rPr lang="en-US" smtClean="0">
                <a:latin typeface="Calibri" pitchFamily="34" charset="0"/>
              </a:rPr>
              <a:pPr eaLnBrk="1" fontAlgn="base" hangingPunct="1">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429331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32</a:t>
            </a:fld>
            <a:endParaRPr lang="en-US"/>
          </a:p>
        </p:txBody>
      </p:sp>
    </p:spTree>
    <p:extLst>
      <p:ext uri="{BB962C8B-B14F-4D97-AF65-F5344CB8AC3E}">
        <p14:creationId xmlns:p14="http://schemas.microsoft.com/office/powerpoint/2010/main" val="365553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5560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55</a:t>
            </a:fld>
            <a:endParaRPr lang="en-US"/>
          </a:p>
        </p:txBody>
      </p:sp>
    </p:spTree>
    <p:extLst>
      <p:ext uri="{BB962C8B-B14F-4D97-AF65-F5344CB8AC3E}">
        <p14:creationId xmlns:p14="http://schemas.microsoft.com/office/powerpoint/2010/main" val="80451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57</a:t>
            </a:fld>
            <a:endParaRPr lang="en-US"/>
          </a:p>
        </p:txBody>
      </p:sp>
    </p:spTree>
    <p:extLst>
      <p:ext uri="{BB962C8B-B14F-4D97-AF65-F5344CB8AC3E}">
        <p14:creationId xmlns:p14="http://schemas.microsoft.com/office/powerpoint/2010/main" val="38441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F932310-A37A-4F8B-8920-D8E1788F7F0B}" type="slidenum">
              <a:rPr lang="en-US" smtClean="0">
                <a:latin typeface="Calibri" pitchFamily="34" charset="0"/>
              </a:rPr>
              <a:pPr eaLnBrk="1" fontAlgn="base" hangingPunct="1">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218127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F932310-A37A-4F8B-8920-D8E1788F7F0B}" type="slidenum">
              <a:rPr lang="en-US" smtClean="0">
                <a:latin typeface="Calibri" pitchFamily="34" charset="0"/>
              </a:rPr>
              <a:pPr eaLnBrk="1" fontAlgn="base" hangingPunct="1">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60442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F932310-A37A-4F8B-8920-D8E1788F7F0B}" type="slidenum">
              <a:rPr lang="en-US" smtClean="0">
                <a:latin typeface="Calibri" pitchFamily="34" charset="0"/>
              </a:rPr>
              <a:pPr eaLnBrk="1" fontAlgn="base" hangingPunct="1">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237223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24</a:t>
            </a:fld>
            <a:endParaRPr lang="en-US"/>
          </a:p>
        </p:txBody>
      </p:sp>
    </p:spTree>
    <p:extLst>
      <p:ext uri="{BB962C8B-B14F-4D97-AF65-F5344CB8AC3E}">
        <p14:creationId xmlns:p14="http://schemas.microsoft.com/office/powerpoint/2010/main" val="115716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28</a:t>
            </a:fld>
            <a:endParaRPr lang="en-US"/>
          </a:p>
        </p:txBody>
      </p:sp>
    </p:spTree>
    <p:extLst>
      <p:ext uri="{BB962C8B-B14F-4D97-AF65-F5344CB8AC3E}">
        <p14:creationId xmlns:p14="http://schemas.microsoft.com/office/powerpoint/2010/main" val="163967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29</a:t>
            </a:fld>
            <a:endParaRPr lang="en-US"/>
          </a:p>
        </p:txBody>
      </p:sp>
    </p:spTree>
    <p:extLst>
      <p:ext uri="{BB962C8B-B14F-4D97-AF65-F5344CB8AC3E}">
        <p14:creationId xmlns:p14="http://schemas.microsoft.com/office/powerpoint/2010/main" val="331335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30</a:t>
            </a:fld>
            <a:endParaRPr lang="en-US"/>
          </a:p>
        </p:txBody>
      </p:sp>
    </p:spTree>
    <p:extLst>
      <p:ext uri="{BB962C8B-B14F-4D97-AF65-F5344CB8AC3E}">
        <p14:creationId xmlns:p14="http://schemas.microsoft.com/office/powerpoint/2010/main" val="205114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C44A63-51B2-4050-8A86-B61C70FDB5B8}" type="slidenum">
              <a:rPr lang="en-US" smtClean="0"/>
              <a:pPr>
                <a:defRPr/>
              </a:pPr>
              <a:t>31</a:t>
            </a:fld>
            <a:endParaRPr lang="en-US"/>
          </a:p>
        </p:txBody>
      </p:sp>
    </p:spTree>
    <p:extLst>
      <p:ext uri="{BB962C8B-B14F-4D97-AF65-F5344CB8AC3E}">
        <p14:creationId xmlns:p14="http://schemas.microsoft.com/office/powerpoint/2010/main" val="103302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33767791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043709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873534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617782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992833442"/>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4191082427"/>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89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747264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3672261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5278460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624747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7/20/2022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solidFill>
                <a:schemeClr val="tx1"/>
              </a:solidFill>
            </a:endParaRPr>
          </a:p>
        </p:txBody>
      </p:sp>
    </p:spTree>
    <p:extLst>
      <p:ext uri="{BB962C8B-B14F-4D97-AF65-F5344CB8AC3E}">
        <p14:creationId xmlns:p14="http://schemas.microsoft.com/office/powerpoint/2010/main" val="11397012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544213AF-26F6-41FA-8D85-E2C5388D6E58}" type="datetimeFigureOut">
              <a:rPr lang="en-US" smtClean="0"/>
              <a:pPr eaLnBrk="1" latinLnBrk="0" hangingPunct="1"/>
              <a:t>7/20/2022</a:t>
            </a:fld>
            <a:endParaRPr lang="en-US" sz="1000" dirty="0">
              <a:solidFill>
                <a:schemeClr val="tx1"/>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BC35B-A44B-4119-B8DA-DE9E3DFADA20}" type="slidenum">
              <a:rPr kumimoji="0" lang="en-US" smtClean="0"/>
              <a:pPr eaLnBrk="1" latinLnBrk="0" hangingPunct="1"/>
              <a:t>‹#›</a:t>
            </a:fld>
            <a:endParaRPr kumimoji="0" lang="en-US" sz="1000" b="0">
              <a:solidFill>
                <a:schemeClr val="tx1"/>
              </a:solidFill>
            </a:endParaRPr>
          </a:p>
        </p:txBody>
      </p:sp>
    </p:spTree>
    <p:extLst>
      <p:ext uri="{BB962C8B-B14F-4D97-AF65-F5344CB8AC3E}">
        <p14:creationId xmlns:p14="http://schemas.microsoft.com/office/powerpoint/2010/main" val="385274315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 id="2147483757" r:id="rId30"/>
    <p:sldLayoutId id="2147483758" r:id="rId31"/>
    <p:sldLayoutId id="2147483759" r:id="rId32"/>
    <p:sldLayoutId id="2147483760" r:id="rId33"/>
    <p:sldLayoutId id="2147483761" r:id="rId34"/>
    <p:sldLayoutId id="2147483762" r:id="rId35"/>
    <p:sldLayoutId id="2147483763" r:id="rId36"/>
    <p:sldLayoutId id="2147483764" r:id="rId37"/>
    <p:sldLayoutId id="2147483765" r:id="rId38"/>
    <p:sldLayoutId id="2147483766" r:id="rId39"/>
    <p:sldLayoutId id="2147483767" r:id="rId40"/>
    <p:sldLayoutId id="2147483768" r:id="rId41"/>
    <p:sldLayoutId id="2147483769" r:id="rId42"/>
    <p:sldLayoutId id="2147483770" r:id="rId43"/>
    <p:sldLayoutId id="2147483771" r:id="rId44"/>
    <p:sldLayoutId id="2147483772" r:id="rId45"/>
    <p:sldLayoutId id="2147483677" r:id="rId4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omments" Target="../comments/comment3.x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7.wmf"/><Relationship Id="rId5" Type="http://schemas.openxmlformats.org/officeDocument/2006/relationships/oleObject" Target="../embeddings/oleObject4.bin"/><Relationship Id="rId4" Type="http://schemas.openxmlformats.org/officeDocument/2006/relationships/image" Target="../media/image36.wmf"/><Relationship Id="rId9" Type="http://schemas.openxmlformats.org/officeDocument/2006/relationships/image" Target="../media/image3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4.jpeg"/><Relationship Id="rId1" Type="http://schemas.openxmlformats.org/officeDocument/2006/relationships/slideLayout" Target="../slideLayouts/slideLayout1.xml"/><Relationship Id="rId5" Type="http://schemas.openxmlformats.org/officeDocument/2006/relationships/image" Target="../media/image350.png"/><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4.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png"/><Relationship Id="rId1" Type="http://schemas.openxmlformats.org/officeDocument/2006/relationships/slideLayout" Target="../slideLayouts/slideLayout40.xml"/><Relationship Id="rId4" Type="http://schemas.openxmlformats.org/officeDocument/2006/relationships/image" Target="../media/image53.emf"/></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55.emf"/><Relationship Id="rId5" Type="http://schemas.openxmlformats.org/officeDocument/2006/relationships/package" Target="../embeddings/Microsoft_Excel_Worksheet1.xlsx"/><Relationship Id="rId4" Type="http://schemas.openxmlformats.org/officeDocument/2006/relationships/image" Target="../media/image57.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4.xml"/></Relationships>
</file>

<file path=ppt/slides/_rels/slide7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45.xml"/></Relationships>
</file>

<file path=ppt/slides/_rels/slide7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59.wmf"/><Relationship Id="rId5" Type="http://schemas.openxmlformats.org/officeDocument/2006/relationships/oleObject" Target="../embeddings/oleObject8.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4065" y="3050535"/>
            <a:ext cx="7629832" cy="6168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Statistical Methods for Decision Making</a:t>
            </a:r>
            <a:endParaRPr lang="en-US" sz="3200" dirty="0"/>
          </a:p>
        </p:txBody>
      </p:sp>
    </p:spTree>
    <p:extLst>
      <p:ext uri="{BB962C8B-B14F-4D97-AF65-F5344CB8AC3E}">
        <p14:creationId xmlns:p14="http://schemas.microsoft.com/office/powerpoint/2010/main" val="205573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0" y="1500187"/>
            <a:ext cx="5143500" cy="385763"/>
          </a:xfrm>
        </p:spPr>
        <p:txBody>
          <a:bodyPr rtlCol="0">
            <a:normAutofit/>
          </a:bodyPr>
          <a:lstStyle/>
          <a:p>
            <a:pPr algn="l">
              <a:defRPr/>
            </a:pPr>
            <a:r>
              <a:rPr lang="en-US" sz="1800" b="1" dirty="0">
                <a:latin typeface="+mn-lt"/>
              </a:rPr>
              <a:t>Point Estimation Table</a:t>
            </a:r>
          </a:p>
        </p:txBody>
      </p:sp>
      <p:sp>
        <p:nvSpPr>
          <p:cNvPr id="24579"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dirty="0">
              <a:latin typeface="Calibri"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961570" y="2158168"/>
              <a:ext cx="5654842" cy="1897383"/>
            </p:xfrm>
            <a:graphic>
              <a:graphicData uri="http://schemas.openxmlformats.org/drawingml/2006/table">
                <a:tbl>
                  <a:tblPr>
                    <a:tableStyleId>{5C22544A-7EE6-4342-B048-85BDC9FD1C3A}</a:tableStyleId>
                  </a:tblPr>
                  <a:tblGrid>
                    <a:gridCol w="1215529">
                      <a:extLst>
                        <a:ext uri="{9D8B030D-6E8A-4147-A177-3AD203B41FA5}">
                          <a16:colId xmlns:a16="http://schemas.microsoft.com/office/drawing/2014/main" xmlns="" val="20000"/>
                        </a:ext>
                      </a:extLst>
                    </a:gridCol>
                    <a:gridCol w="1183817">
                      <a:extLst>
                        <a:ext uri="{9D8B030D-6E8A-4147-A177-3AD203B41FA5}">
                          <a16:colId xmlns:a16="http://schemas.microsoft.com/office/drawing/2014/main" xmlns="" val="20001"/>
                        </a:ext>
                      </a:extLst>
                    </a:gridCol>
                    <a:gridCol w="849180">
                      <a:extLst>
                        <a:ext uri="{9D8B030D-6E8A-4147-A177-3AD203B41FA5}">
                          <a16:colId xmlns:a16="http://schemas.microsoft.com/office/drawing/2014/main" xmlns="" val="2594896465"/>
                        </a:ext>
                      </a:extLst>
                    </a:gridCol>
                    <a:gridCol w="818147">
                      <a:extLst>
                        <a:ext uri="{9D8B030D-6E8A-4147-A177-3AD203B41FA5}">
                          <a16:colId xmlns:a16="http://schemas.microsoft.com/office/drawing/2014/main" xmlns="" val="20002"/>
                        </a:ext>
                      </a:extLst>
                    </a:gridCol>
                    <a:gridCol w="1588169">
                      <a:extLst>
                        <a:ext uri="{9D8B030D-6E8A-4147-A177-3AD203B41FA5}">
                          <a16:colId xmlns:a16="http://schemas.microsoft.com/office/drawing/2014/main" xmlns="" val="20003"/>
                        </a:ext>
                      </a:extLst>
                    </a:gridCol>
                  </a:tblGrid>
                  <a:tr h="1011555">
                    <a:tc>
                      <a:txBody>
                        <a:bodyPr/>
                        <a:lstStyle/>
                        <a:p>
                          <a:r>
                            <a:rPr lang="en-US" sz="1600" dirty="0">
                              <a:latin typeface="+mn-lt"/>
                            </a:rPr>
                            <a:t>Population Parameter</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Parameter Value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Sample Statistic</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Point Estimate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u="sng" dirty="0" smtClean="0"/>
                            <a:t>Sampling Error</a:t>
                          </a:r>
                          <a:endParaRPr lang="en-IN"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91465">
                    <a:tc>
                      <a:txBody>
                        <a:bodyPr/>
                        <a:lstStyle/>
                        <a:p>
                          <a:r>
                            <a:rPr lang="en-US" sz="1600" dirty="0">
                              <a:latin typeface="+mn-lt"/>
                              <a:sym typeface="Symbol" panose="05050102010706020507" pitchFamily="18" charset="2"/>
                            </a:rPr>
                            <a:t></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51800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a:rPr>
                                    </m:ctrlPr>
                                  </m:accPr>
                                  <m:e>
                                    <m:r>
                                      <a:rPr lang="en-US" sz="1600" b="0" i="1" smtClean="0">
                                        <a:latin typeface="Cambria Math" panose="02040503050406030204" pitchFamily="18" charset="0"/>
                                      </a:rPr>
                                      <m:t>𝑥</m:t>
                                    </m:r>
                                  </m:e>
                                </m:acc>
                              </m:oMath>
                            </m:oMathPara>
                          </a14:m>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51814</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dirty="0"/>
                            <a:t>|</a:t>
                          </a:r>
                          <a14:m>
                            <m:oMath xmlns:m="http://schemas.openxmlformats.org/officeDocument/2006/math">
                              <m:acc>
                                <m:accPr>
                                  <m:chr m:val="̅"/>
                                  <m:ctrlPr>
                                    <a:rPr lang="en-US" sz="1400" i="1" smtClean="0">
                                      <a:latin typeface="Cambria Math"/>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m:t>
                              </m:r>
                            </m:oMath>
                          </a14:m>
                          <a:r>
                            <a:rPr lang="en-US" sz="1400" dirty="0" smtClean="0"/>
                            <a:t>     =     14</a:t>
                          </a:r>
                          <a:endParaRPr lang="en-US" sz="14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91465">
                    <a:tc>
                      <a:txBody>
                        <a:bodyPr/>
                        <a:lstStyle/>
                        <a:p>
                          <a:r>
                            <a:rPr lang="el-GR" sz="1600" dirty="0">
                              <a:latin typeface="+mn-lt"/>
                              <a:ea typeface="Cambria Math" panose="02040503050406030204" pitchFamily="18" charset="0"/>
                            </a:rPr>
                            <a:t>σ</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4000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n-lt"/>
                            </a:rPr>
                            <a:t>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3347.8</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dirty="0" smtClean="0"/>
                            <a:t> |</a:t>
                          </a:r>
                          <a:r>
                            <a:rPr lang="en-US" sz="1400" dirty="0"/>
                            <a:t>s</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𝜎</m:t>
                              </m:r>
                              <m:r>
                                <a:rPr lang="en-US" sz="1400" b="0" i="1" smtClean="0">
                                  <a:latin typeface="Cambria Math" panose="02040503050406030204" pitchFamily="18" charset="0"/>
                                  <a:ea typeface="Cambria Math" panose="02040503050406030204" pitchFamily="18" charset="0"/>
                                </a:rPr>
                                <m:t>|</m:t>
                              </m:r>
                            </m:oMath>
                          </a14:m>
                          <a:r>
                            <a:rPr lang="en-US" sz="1400" dirty="0" smtClean="0"/>
                            <a:t>       = 652.2</a:t>
                          </a:r>
                          <a:endParaRPr lang="en-US" sz="14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91465">
                    <a:tc>
                      <a:txBody>
                        <a:bodyPr/>
                        <a:lstStyle/>
                        <a:p>
                          <a:r>
                            <a:rPr lang="en-US" sz="1600" dirty="0">
                              <a:latin typeface="+mn-lt"/>
                              <a:ea typeface="Cambria Math" panose="02040503050406030204" pitchFamily="18" charset="0"/>
                            </a:rPr>
                            <a:t>p</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0.6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a:rPr>
                                    </m:ctrlPr>
                                  </m:accPr>
                                  <m:e>
                                    <m:r>
                                      <a:rPr lang="en-US" sz="1600" b="0" i="1" smtClean="0">
                                        <a:latin typeface="Cambria Math" panose="02040503050406030204" pitchFamily="18" charset="0"/>
                                      </a:rPr>
                                      <m:t>𝑝</m:t>
                                    </m:r>
                                  </m:e>
                                </m:acc>
                              </m:oMath>
                            </m:oMathPara>
                          </a14:m>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0.63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a:t>
                          </a:r>
                          <a14:m>
                            <m:oMath xmlns:m="http://schemas.openxmlformats.org/officeDocument/2006/math">
                              <m:acc>
                                <m:accPr>
                                  <m:chr m:val="̅"/>
                                  <m:ctrlPr>
                                    <a:rPr lang="en-US" sz="1400" i="1" smtClean="0">
                                      <a:latin typeface="Cambria Math"/>
                                    </a:rPr>
                                  </m:ctrlPr>
                                </m:accPr>
                                <m:e>
                                  <m:r>
                                    <a:rPr lang="en-US" sz="1400" b="0" i="1" smtClean="0">
                                      <a:latin typeface="Cambria Math" panose="02040503050406030204" pitchFamily="18" charset="0"/>
                                    </a:rPr>
                                    <m:t>𝑝</m:t>
                                  </m:r>
                                </m:e>
                              </m:acc>
                              <m:r>
                                <a:rPr lang="en-US" sz="1400" b="0" i="1" smtClean="0">
                                  <a:latin typeface="Cambria Math" panose="02040503050406030204" pitchFamily="18" charset="0"/>
                                </a:rPr>
                                <m:t>−</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m:t>
                              </m:r>
                            </m:oMath>
                          </a14:m>
                          <a:r>
                            <a:rPr lang="en-US" sz="1400" dirty="0" smtClean="0"/>
                            <a:t>     =    0.03</a:t>
                          </a:r>
                          <a:endParaRPr lang="en-US" sz="14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mc:Choice>
        <mc:Fallback xmlns="">
          <p:graphicFrame>
            <p:nvGraphicFramePr>
              <p:cNvPr id="4" name="Table 3"/>
              <p:cNvGraphicFramePr>
                <a:graphicFrameLocks noGrp="1"/>
              </p:cNvGraphicFramePr>
              <p:nvPr>
                <p:extLst/>
              </p:nvPr>
            </p:nvGraphicFramePr>
            <p:xfrm>
              <a:off x="1961570" y="2158168"/>
              <a:ext cx="5654842" cy="2080263"/>
            </p:xfrm>
            <a:graphic>
              <a:graphicData uri="http://schemas.openxmlformats.org/drawingml/2006/table">
                <a:tbl>
                  <a:tblPr>
                    <a:tableStyleId>{5C22544A-7EE6-4342-B048-85BDC9FD1C3A}</a:tableStyleId>
                  </a:tblPr>
                  <a:tblGrid>
                    <a:gridCol w="1215529">
                      <a:extLst>
                        <a:ext uri="{9D8B030D-6E8A-4147-A177-3AD203B41FA5}">
                          <a16:colId xmlns:a16="http://schemas.microsoft.com/office/drawing/2014/main" val="20000"/>
                        </a:ext>
                      </a:extLst>
                    </a:gridCol>
                    <a:gridCol w="1183817">
                      <a:extLst>
                        <a:ext uri="{9D8B030D-6E8A-4147-A177-3AD203B41FA5}">
                          <a16:colId xmlns:a16="http://schemas.microsoft.com/office/drawing/2014/main" val="20001"/>
                        </a:ext>
                      </a:extLst>
                    </a:gridCol>
                    <a:gridCol w="849180">
                      <a:extLst>
                        <a:ext uri="{9D8B030D-6E8A-4147-A177-3AD203B41FA5}">
                          <a16:colId xmlns:a16="http://schemas.microsoft.com/office/drawing/2014/main" val="2594896465"/>
                        </a:ext>
                      </a:extLst>
                    </a:gridCol>
                    <a:gridCol w="818147">
                      <a:extLst>
                        <a:ext uri="{9D8B030D-6E8A-4147-A177-3AD203B41FA5}">
                          <a16:colId xmlns:a16="http://schemas.microsoft.com/office/drawing/2014/main" val="20002"/>
                        </a:ext>
                      </a:extLst>
                    </a:gridCol>
                    <a:gridCol w="1588169">
                      <a:extLst>
                        <a:ext uri="{9D8B030D-6E8A-4147-A177-3AD203B41FA5}">
                          <a16:colId xmlns:a16="http://schemas.microsoft.com/office/drawing/2014/main" val="20003"/>
                        </a:ext>
                      </a:extLst>
                    </a:gridCol>
                  </a:tblGrid>
                  <a:tr h="1011555">
                    <a:tc>
                      <a:txBody>
                        <a:bodyPr/>
                        <a:lstStyle/>
                        <a:p>
                          <a:r>
                            <a:rPr lang="en-US" sz="1600" dirty="0">
                              <a:latin typeface="+mn-lt"/>
                            </a:rPr>
                            <a:t>Population Parameter</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Parameter Value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Sample Statistic</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Point Estimate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u="sng" dirty="0" smtClean="0"/>
                            <a:t>Sampling Error</a:t>
                          </a:r>
                          <a:endParaRPr lang="en-IN"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5276">
                    <a:tc>
                      <a:txBody>
                        <a:bodyPr/>
                        <a:lstStyle/>
                        <a:p>
                          <a:r>
                            <a:rPr lang="en-US" sz="1600" dirty="0">
                              <a:latin typeface="+mn-lt"/>
                              <a:sym typeface="Symbol" panose="05050102010706020507" pitchFamily="18" charset="2"/>
                            </a:rPr>
                            <a:t></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51800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143" t="-351020" r="-283571" b="-285714"/>
                          </a:stretch>
                        </a:blipFill>
                      </a:tcPr>
                    </a:tc>
                    <a:tc>
                      <a:txBody>
                        <a:bodyPr/>
                        <a:lstStyle/>
                        <a:p>
                          <a:r>
                            <a:rPr lang="en-US" sz="1600" dirty="0">
                              <a:latin typeface="+mn-lt"/>
                            </a:rPr>
                            <a:t>51814</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6322" t="-351020" r="-766" b="-285714"/>
                          </a:stretch>
                        </a:blipFill>
                      </a:tcPr>
                    </a:tc>
                    <a:extLst>
                      <a:ext uri="{0D108BD9-81ED-4DB2-BD59-A6C34878D82A}">
                        <a16:rowId xmlns:a16="http://schemas.microsoft.com/office/drawing/2014/main" val="10001"/>
                      </a:ext>
                    </a:extLst>
                  </a:tr>
                  <a:tr h="295276">
                    <a:tc>
                      <a:txBody>
                        <a:bodyPr/>
                        <a:lstStyle/>
                        <a:p>
                          <a:r>
                            <a:rPr lang="el-GR" sz="1600" dirty="0">
                              <a:latin typeface="+mn-lt"/>
                              <a:ea typeface="Cambria Math" panose="02040503050406030204" pitchFamily="18" charset="0"/>
                            </a:rPr>
                            <a:t>σ</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4000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n-lt"/>
                            </a:rPr>
                            <a:t>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3347.8</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6322" t="-460417" r="-766" b="-191667"/>
                          </a:stretch>
                        </a:blipFill>
                      </a:tcPr>
                    </a:tc>
                    <a:extLst>
                      <a:ext uri="{0D108BD9-81ED-4DB2-BD59-A6C34878D82A}">
                        <a16:rowId xmlns:a16="http://schemas.microsoft.com/office/drawing/2014/main" val="10002"/>
                      </a:ext>
                    </a:extLst>
                  </a:tr>
                  <a:tr h="478156">
                    <a:tc>
                      <a:txBody>
                        <a:bodyPr/>
                        <a:lstStyle/>
                        <a:p>
                          <a:r>
                            <a:rPr lang="en-US" sz="1600" dirty="0">
                              <a:latin typeface="+mn-lt"/>
                              <a:ea typeface="Cambria Math" panose="02040503050406030204" pitchFamily="18" charset="0"/>
                            </a:rPr>
                            <a:t>p</a:t>
                          </a:r>
                          <a:endParaRPr lang="en-US" sz="1600" dirty="0">
                            <a:latin typeface="+mn-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0.6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143" t="-340506" r="-283571" b="-16456"/>
                          </a:stretch>
                        </a:blipFill>
                      </a:tcPr>
                    </a:tc>
                    <a:tc>
                      <a:txBody>
                        <a:bodyPr/>
                        <a:lstStyle/>
                        <a:p>
                          <a:r>
                            <a:rPr lang="en-US" sz="1600" dirty="0">
                              <a:latin typeface="+mn-lt"/>
                            </a:rPr>
                            <a:t>0.63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6322" t="-340506" r="-766" b="-16456"/>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2138799" y="4595711"/>
              <a:ext cx="1540011" cy="992507"/>
            </p:xfrm>
            <a:graphic>
              <a:graphicData uri="http://schemas.openxmlformats.org/drawingml/2006/table">
                <a:tbl>
                  <a:tblPr>
                    <a:tableStyleId>{5C22544A-7EE6-4342-B048-85BDC9FD1C3A}</a:tableStyleId>
                  </a:tblPr>
                  <a:tblGrid>
                    <a:gridCol w="804781">
                      <a:extLst>
                        <a:ext uri="{9D8B030D-6E8A-4147-A177-3AD203B41FA5}">
                          <a16:colId xmlns:a16="http://schemas.microsoft.com/office/drawing/2014/main" xmlns="" val="20000"/>
                        </a:ext>
                      </a:extLst>
                    </a:gridCol>
                    <a:gridCol w="735230">
                      <a:extLst>
                        <a:ext uri="{9D8B030D-6E8A-4147-A177-3AD203B41FA5}">
                          <a16:colId xmlns:a16="http://schemas.microsoft.com/office/drawing/2014/main" xmlns="" val="20001"/>
                        </a:ext>
                      </a:extLst>
                    </a:gridCol>
                  </a:tblGrid>
                  <a:tr h="462915">
                    <a:tc>
                      <a:txBody>
                        <a:bodyPr/>
                        <a:lstStyle/>
                        <a:p>
                          <a:pPr algn="ctr" fontAlgn="t"/>
                          <a14:m>
                            <m:oMathPara xmlns:m="http://schemas.openxmlformats.org/officeDocument/2006/math">
                              <m:oMathParaPr>
                                <m:jc m:val="centerGroup"/>
                              </m:oMathParaPr>
                              <m:oMath xmlns:m="http://schemas.openxmlformats.org/officeDocument/2006/math">
                                <m:acc>
                                  <m:accPr>
                                    <m:chr m:val="̅"/>
                                    <m:ctrlPr>
                                      <a:rPr lang="en-US" sz="1400" i="1" smtClean="0">
                                        <a:latin typeface="Cambria Math"/>
                                      </a:rPr>
                                    </m:ctrlPr>
                                  </m:accPr>
                                  <m:e>
                                    <m:r>
                                      <a:rPr lang="en-US" sz="1400" b="0" i="1" smtClean="0">
                                        <a:latin typeface="Cambria Math" panose="02040503050406030204" pitchFamily="18" charset="0"/>
                                      </a:rPr>
                                      <m:t>𝑥</m:t>
                                    </m:r>
                                  </m:e>
                                </m:acc>
                              </m:oMath>
                            </m:oMathPara>
                          </a14:m>
                          <a:endParaRPr lang="en-US" sz="14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52669.7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257175">
                    <a:tc>
                      <a:txBody>
                        <a:bodyPr/>
                        <a:lstStyle/>
                        <a:p>
                          <a:pPr algn="ctr" fontAlgn="t"/>
                          <a:r>
                            <a:rPr lang="en-US" sz="1400" dirty="0"/>
                            <a:t>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4239</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571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mc:Choice>
        <mc:Fallback xmlns="">
          <p:graphicFrame>
            <p:nvGraphicFramePr>
              <p:cNvPr id="7" name="Table 6"/>
              <p:cNvGraphicFramePr>
                <a:graphicFrameLocks noGrp="1"/>
              </p:cNvGraphicFramePr>
              <p:nvPr>
                <p:extLst/>
              </p:nvPr>
            </p:nvGraphicFramePr>
            <p:xfrm>
              <a:off x="2138799" y="4595711"/>
              <a:ext cx="1540011" cy="1007748"/>
            </p:xfrm>
            <a:graphic>
              <a:graphicData uri="http://schemas.openxmlformats.org/drawingml/2006/table">
                <a:tbl>
                  <a:tblPr>
                    <a:tableStyleId>{5C22544A-7EE6-4342-B048-85BDC9FD1C3A}</a:tableStyleId>
                  </a:tblPr>
                  <a:tblGrid>
                    <a:gridCol w="804781">
                      <a:extLst>
                        <a:ext uri="{9D8B030D-6E8A-4147-A177-3AD203B41FA5}">
                          <a16:colId xmlns:a16="http://schemas.microsoft.com/office/drawing/2014/main" val="20000"/>
                        </a:ext>
                      </a:extLst>
                    </a:gridCol>
                    <a:gridCol w="735230">
                      <a:extLst>
                        <a:ext uri="{9D8B030D-6E8A-4147-A177-3AD203B41FA5}">
                          <a16:colId xmlns:a16="http://schemas.microsoft.com/office/drawing/2014/main" val="20001"/>
                        </a:ext>
                      </a:extLst>
                    </a:gridCol>
                  </a:tblGrid>
                  <a:tr h="478156">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52" t="-5063" r="-92481" b="-127848"/>
                          </a:stretch>
                        </a:blipFill>
                      </a:tcPr>
                    </a:tc>
                    <a:tc>
                      <a:txBody>
                        <a:bodyPr/>
                        <a:lstStyle/>
                        <a:p>
                          <a:r>
                            <a:rPr lang="en-US" sz="1400" dirty="0"/>
                            <a:t>52669.7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4796">
                    <a:tc>
                      <a:txBody>
                        <a:bodyPr/>
                        <a:lstStyle/>
                        <a:p>
                          <a:pPr algn="ctr" fontAlgn="t"/>
                          <a:r>
                            <a:rPr lang="en-US" sz="1400" dirty="0"/>
                            <a:t>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4239</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4796">
                    <a:tc>
                      <a:txBody>
                        <a:bodyPr/>
                        <a:lstStyle/>
                        <a:p>
                          <a:endParaRPr lang="en-US"/>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52" t="-288636" r="-92481" b="-29545"/>
                          </a:stretch>
                        </a:blipFill>
                      </a:tcPr>
                    </a:tc>
                    <a:tc>
                      <a:txBody>
                        <a:bodyPr/>
                        <a:lstStyle/>
                        <a:p>
                          <a:r>
                            <a:rPr lang="en-US" sz="1400" dirty="0"/>
                            <a:t>0.7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mc:Fallback>
      </mc:AlternateContent>
      <p:sp>
        <p:nvSpPr>
          <p:cNvPr id="8" name="TextBox 7"/>
          <p:cNvSpPr txBox="1"/>
          <p:nvPr/>
        </p:nvSpPr>
        <p:spPr>
          <a:xfrm>
            <a:off x="2069525" y="4185166"/>
            <a:ext cx="1093569" cy="334707"/>
          </a:xfrm>
          <a:prstGeom prst="rect">
            <a:avLst/>
          </a:prstGeom>
          <a:noFill/>
        </p:spPr>
        <p:txBody>
          <a:bodyPr wrap="none" rtlCol="0">
            <a:spAutoFit/>
          </a:bodyPr>
          <a:lstStyle/>
          <a:p>
            <a:r>
              <a:rPr lang="en-US" sz="1575" u="sng" dirty="0"/>
              <a:t>Sample 2:</a:t>
            </a:r>
          </a:p>
        </p:txBody>
      </p:sp>
      <p:sp>
        <p:nvSpPr>
          <p:cNvPr id="6" name="Rectangle 5"/>
          <p:cNvSpPr/>
          <p:nvPr/>
        </p:nvSpPr>
        <p:spPr>
          <a:xfrm>
            <a:off x="4403559" y="4747786"/>
            <a:ext cx="2935705" cy="6731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Try to find out the Sampling Error for Sample 2 to estimate the Population parameter mentioned before.</a:t>
            </a:r>
            <a:endParaRPr lang="en-IN" sz="1050" dirty="0">
              <a:solidFill>
                <a:schemeClr val="tx1"/>
              </a:solidFill>
            </a:endParaRPr>
          </a:p>
        </p:txBody>
      </p:sp>
    </p:spTree>
    <p:extLst>
      <p:ext uri="{BB962C8B-B14F-4D97-AF65-F5344CB8AC3E}">
        <p14:creationId xmlns:p14="http://schemas.microsoft.com/office/powerpoint/2010/main" val="216176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0" y="1563493"/>
            <a:ext cx="5143500" cy="385763"/>
          </a:xfrm>
        </p:spPr>
        <p:txBody>
          <a:bodyPr rtlCol="0">
            <a:normAutofit fontScale="90000"/>
          </a:bodyPr>
          <a:lstStyle/>
          <a:p>
            <a:pPr algn="l">
              <a:defRPr/>
            </a:pPr>
            <a:r>
              <a:rPr lang="en-US" b="1" dirty="0"/>
              <a:t>Standard Error</a:t>
            </a:r>
          </a:p>
        </p:txBody>
      </p:sp>
      <p:sp>
        <p:nvSpPr>
          <p:cNvPr id="24579"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828801" y="1966319"/>
                <a:ext cx="5811253" cy="1833835"/>
              </a:xfrm>
              <a:prstGeom prst="rect">
                <a:avLst/>
              </a:prstGeom>
              <a:noFill/>
            </p:spPr>
            <p:txBody>
              <a:bodyPr wrap="square" rtlCol="0">
                <a:spAutoFit/>
              </a:bodyPr>
              <a:lstStyle/>
              <a:p>
                <a:pPr marL="192881" indent="-192881">
                  <a:spcAft>
                    <a:spcPts val="675"/>
                  </a:spcAft>
                  <a:buFont typeface="Arial" panose="020B0604020202020204" pitchFamily="34" charset="0"/>
                  <a:buChar char="•"/>
                </a:pPr>
                <a:r>
                  <a:rPr lang="en-IN" sz="1050" dirty="0"/>
                  <a:t>The sample statistic is an approximate estimator of population parameter it represents.</a:t>
                </a:r>
              </a:p>
              <a:p>
                <a:pPr marL="192881" indent="-192881">
                  <a:spcAft>
                    <a:spcPts val="675"/>
                  </a:spcAft>
                  <a:buFont typeface="Arial" panose="020B0604020202020204" pitchFamily="34" charset="0"/>
                  <a:buChar char="•"/>
                </a:pPr>
                <a14:m>
                  <m:oMath xmlns:m="http://schemas.openxmlformats.org/officeDocument/2006/math">
                    <m:acc>
                      <m:accPr>
                        <m:chr m:val="̅"/>
                        <m:ctrlPr>
                          <a:rPr lang="en-US" sz="1050" i="1">
                            <a:latin typeface="Cambria Math"/>
                          </a:rPr>
                        </m:ctrlPr>
                      </m:accPr>
                      <m:e>
                        <m:r>
                          <a:rPr lang="en-IN" sz="1050" i="1">
                            <a:latin typeface="Cambria Math" panose="02040503050406030204" pitchFamily="18" charset="0"/>
                          </a:rPr>
                          <m:t>𝑥</m:t>
                        </m:r>
                      </m:e>
                    </m:acc>
                  </m:oMath>
                </a14:m>
                <a:r>
                  <a:rPr lang="en-IN" sz="1050" dirty="0"/>
                  <a:t> is an estimator of </a:t>
                </a:r>
                <a:r>
                  <a:rPr lang="el-GR" sz="1050" dirty="0"/>
                  <a:t>μ</a:t>
                </a:r>
                <a:endParaRPr lang="en-IN" sz="1050" dirty="0"/>
              </a:p>
              <a:p>
                <a:pPr marL="192881" indent="-192881">
                  <a:spcAft>
                    <a:spcPts val="675"/>
                  </a:spcAft>
                  <a:buFont typeface="Arial" panose="020B0604020202020204" pitchFamily="34" charset="0"/>
                  <a:buChar char="•"/>
                </a:pPr>
                <a:r>
                  <a:rPr lang="en-IN" sz="1050" dirty="0"/>
                  <a:t>The error in estimation using </a:t>
                </a:r>
                <a14:m>
                  <m:oMath xmlns:m="http://schemas.openxmlformats.org/officeDocument/2006/math">
                    <m:acc>
                      <m:accPr>
                        <m:chr m:val="̅"/>
                        <m:ctrlPr>
                          <a:rPr lang="en-US" sz="1050" i="1">
                            <a:latin typeface="Cambria Math"/>
                          </a:rPr>
                        </m:ctrlPr>
                      </m:accPr>
                      <m:e>
                        <m:r>
                          <a:rPr lang="en-IN" sz="1050" i="1">
                            <a:latin typeface="Cambria Math" panose="02040503050406030204" pitchFamily="18" charset="0"/>
                          </a:rPr>
                          <m:t>𝑥</m:t>
                        </m:r>
                      </m:e>
                    </m:acc>
                  </m:oMath>
                </a14:m>
                <a:r>
                  <a:rPr lang="en-IN" sz="1050" dirty="0"/>
                  <a:t> to estimate </a:t>
                </a:r>
                <a:r>
                  <a:rPr lang="el-GR" sz="1050" dirty="0"/>
                  <a:t>μ</a:t>
                </a:r>
                <a:r>
                  <a:rPr lang="en-IN" sz="1050" dirty="0"/>
                  <a:t> is given by standard deviation of </a:t>
                </a:r>
                <a14:m>
                  <m:oMath xmlns:m="http://schemas.openxmlformats.org/officeDocument/2006/math">
                    <m:acc>
                      <m:accPr>
                        <m:chr m:val="̅"/>
                        <m:ctrlPr>
                          <a:rPr lang="en-US" sz="1050" i="1">
                            <a:latin typeface="Cambria Math"/>
                          </a:rPr>
                        </m:ctrlPr>
                      </m:accPr>
                      <m:e>
                        <m:r>
                          <a:rPr lang="en-IN" sz="1050" i="1">
                            <a:latin typeface="Cambria Math" panose="02040503050406030204" pitchFamily="18" charset="0"/>
                          </a:rPr>
                          <m:t>𝑥</m:t>
                        </m:r>
                      </m:e>
                    </m:acc>
                  </m:oMath>
                </a14:m>
                <a:r>
                  <a:rPr lang="en-IN" sz="1050" dirty="0"/>
                  <a:t>. </a:t>
                </a:r>
              </a:p>
              <a:p>
                <a:pPr marL="192881" indent="-192881">
                  <a:spcAft>
                    <a:spcPts val="675"/>
                  </a:spcAft>
                  <a:buFont typeface="Arial" panose="020B0604020202020204" pitchFamily="34" charset="0"/>
                  <a:buChar char="•"/>
                </a:pPr>
                <a:r>
                  <a:rPr lang="en-IN" sz="1050" dirty="0"/>
                  <a:t>Therefore standard deviation of </a:t>
                </a:r>
                <a14:m>
                  <m:oMath xmlns:m="http://schemas.openxmlformats.org/officeDocument/2006/math">
                    <m:acc>
                      <m:accPr>
                        <m:chr m:val="̅"/>
                        <m:ctrlPr>
                          <a:rPr lang="en-US" sz="1050" i="1">
                            <a:latin typeface="Cambria Math"/>
                          </a:rPr>
                        </m:ctrlPr>
                      </m:accPr>
                      <m:e>
                        <m:r>
                          <a:rPr lang="en-IN" sz="1050" i="1">
                            <a:latin typeface="Cambria Math" panose="02040503050406030204" pitchFamily="18" charset="0"/>
                          </a:rPr>
                          <m:t>𝑥</m:t>
                        </m:r>
                      </m:e>
                    </m:acc>
                  </m:oMath>
                </a14:m>
                <a:r>
                  <a:rPr lang="en-IN" sz="1050" dirty="0"/>
                  <a:t> is called standard error. It represents the error we are committing in using </a:t>
                </a:r>
                <a14:m>
                  <m:oMath xmlns:m="http://schemas.openxmlformats.org/officeDocument/2006/math">
                    <m:acc>
                      <m:accPr>
                        <m:chr m:val="̅"/>
                        <m:ctrlPr>
                          <a:rPr lang="en-US" sz="1050" i="1">
                            <a:latin typeface="Cambria Math"/>
                          </a:rPr>
                        </m:ctrlPr>
                      </m:accPr>
                      <m:e>
                        <m:r>
                          <a:rPr lang="en-IN" sz="1050" i="1">
                            <a:latin typeface="Cambria Math" panose="02040503050406030204" pitchFamily="18" charset="0"/>
                          </a:rPr>
                          <m:t>𝑥</m:t>
                        </m:r>
                        <m:r>
                          <a:rPr lang="en-IN" sz="1050" i="1">
                            <a:latin typeface="Cambria Math" panose="02040503050406030204" pitchFamily="18" charset="0"/>
                          </a:rPr>
                          <m:t> </m:t>
                        </m:r>
                      </m:e>
                    </m:acc>
                  </m:oMath>
                </a14:m>
                <a:r>
                  <a:rPr lang="en-IN" sz="1050" dirty="0"/>
                  <a:t> as an estimator </a:t>
                </a:r>
                <a:r>
                  <a:rPr lang="el-GR" sz="1050" dirty="0"/>
                  <a:t>μ</a:t>
                </a:r>
                <a:r>
                  <a:rPr lang="en-IN" sz="1050" dirty="0"/>
                  <a:t>.</a:t>
                </a:r>
              </a:p>
              <a:p>
                <a:pPr marL="192881" indent="-192881">
                  <a:spcAft>
                    <a:spcPts val="675"/>
                  </a:spcAft>
                  <a:buFont typeface="Arial" panose="020B0604020202020204" pitchFamily="34" charset="0"/>
                  <a:buChar char="•"/>
                </a:pPr>
                <a:r>
                  <a:rPr lang="en-IN" sz="1050" dirty="0"/>
                  <a:t>If this standard deviation is large, we are less precise in estimating </a:t>
                </a:r>
                <a:r>
                  <a:rPr lang="el-GR" sz="1050" dirty="0"/>
                  <a:t>μ</a:t>
                </a:r>
                <a:r>
                  <a:rPr lang="en-IN" sz="1050" dirty="0"/>
                  <a:t> and vice-versa.</a:t>
                </a:r>
              </a:p>
              <a:p>
                <a:pPr marL="192881" indent="-192881">
                  <a:buFont typeface="Arial" panose="020B0604020202020204" pitchFamily="34" charset="0"/>
                  <a:buChar char="•"/>
                </a:pPr>
                <a:r>
                  <a:rPr lang="en-IN" sz="1050" dirty="0"/>
                  <a:t>Even though we used </a:t>
                </a:r>
                <a14:m>
                  <m:oMath xmlns:m="http://schemas.openxmlformats.org/officeDocument/2006/math">
                    <m:acc>
                      <m:accPr>
                        <m:chr m:val="̅"/>
                        <m:ctrlPr>
                          <a:rPr lang="en-IN" sz="1050" i="1">
                            <a:latin typeface="Cambria Math"/>
                          </a:rPr>
                        </m:ctrlPr>
                      </m:accPr>
                      <m:e>
                        <m:r>
                          <a:rPr lang="en-IN" sz="1050" i="1">
                            <a:latin typeface="Cambria Math" panose="02040503050406030204" pitchFamily="18" charset="0"/>
                          </a:rPr>
                          <m:t>𝑥</m:t>
                        </m:r>
                      </m:e>
                    </m:acc>
                  </m:oMath>
                </a14:m>
                <a:r>
                  <a:rPr lang="en-IN" sz="1050" dirty="0"/>
                  <a:t> for discussion above it equally applies to all statistics like median, standard deviation, correlation coefficient etc.</a:t>
                </a:r>
              </a:p>
            </p:txBody>
          </p:sp>
        </mc:Choice>
        <mc:Fallback xmlns="">
          <p:sp>
            <p:nvSpPr>
              <p:cNvPr id="3" name="TextBox 2"/>
              <p:cNvSpPr txBox="1">
                <a:spLocks noRot="1" noChangeAspect="1" noMove="1" noResize="1" noEditPoints="1" noAdjustHandles="1" noChangeArrowheads="1" noChangeShapeType="1" noTextEdit="1"/>
              </p:cNvSpPr>
              <p:nvPr/>
            </p:nvSpPr>
            <p:spPr>
              <a:xfrm>
                <a:off x="1828801" y="1966319"/>
                <a:ext cx="5811253" cy="1833835"/>
              </a:xfrm>
              <a:prstGeom prst="rect">
                <a:avLst/>
              </a:prstGeom>
              <a:blipFill>
                <a:blip r:embed="rId2"/>
                <a:stretch>
                  <a:fillRect b="-1333"/>
                </a:stretch>
              </a:blipFill>
            </p:spPr>
            <p:txBody>
              <a:bodyPr/>
              <a:lstStyle/>
              <a:p>
                <a:r>
                  <a:rPr lang="en-IN">
                    <a:noFill/>
                  </a:rPr>
                  <a:t> </a:t>
                </a:r>
              </a:p>
            </p:txBody>
          </p:sp>
        </mc:Fallback>
      </mc:AlternateContent>
    </p:spTree>
    <p:extLst>
      <p:ext uri="{BB962C8B-B14F-4D97-AF65-F5344CB8AC3E}">
        <p14:creationId xmlns:p14="http://schemas.microsoft.com/office/powerpoint/2010/main" val="3498477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2354" y="2039471"/>
            <a:ext cx="5437630" cy="577081"/>
          </a:xfrm>
          <a:prstGeom prst="rect">
            <a:avLst/>
          </a:prstGeom>
          <a:noFill/>
        </p:spPr>
        <p:txBody>
          <a:bodyPr wrap="square" rtlCol="0">
            <a:spAutoFit/>
          </a:bodyPr>
          <a:lstStyle/>
          <a:p>
            <a:pPr>
              <a:lnSpc>
                <a:spcPct val="150000"/>
              </a:lnSpc>
            </a:pPr>
            <a:r>
              <a:rPr lang="en-US" sz="1050" dirty="0"/>
              <a:t>Standard Error is a method of measurement or estimation of standard deviation of population distribution associated with an estimation method. </a:t>
            </a:r>
          </a:p>
        </p:txBody>
      </p:sp>
      <p:pic>
        <p:nvPicPr>
          <p:cNvPr id="5" name="Picture 2" descr="Standard Error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067" y="3005120"/>
            <a:ext cx="1366204"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18955" y="3730445"/>
            <a:ext cx="5306090" cy="1788951"/>
          </a:xfrm>
          <a:prstGeom prst="rect">
            <a:avLst/>
          </a:prstGeom>
          <a:noFill/>
        </p:spPr>
        <p:txBody>
          <a:bodyPr wrap="square" rtlCol="0">
            <a:spAutoFit/>
          </a:bodyPr>
          <a:lstStyle/>
          <a:p>
            <a:pPr defTabSz="631329">
              <a:lnSpc>
                <a:spcPct val="150000"/>
              </a:lnSpc>
            </a:pPr>
            <a:r>
              <a:rPr lang="pt-BR" sz="1050" dirty="0"/>
              <a:t>Observations	=	(10,20,30,40,50) </a:t>
            </a:r>
            <a:br>
              <a:rPr lang="pt-BR" sz="1050" dirty="0"/>
            </a:br>
            <a:r>
              <a:rPr lang="pt-BR" sz="1050" dirty="0"/>
              <a:t>No. Of Obs	=	5 </a:t>
            </a:r>
          </a:p>
          <a:p>
            <a:pPr defTabSz="631329">
              <a:lnSpc>
                <a:spcPct val="150000"/>
              </a:lnSpc>
            </a:pPr>
            <a:r>
              <a:rPr lang="en-US" sz="1050" dirty="0"/>
              <a:t>Mean (</a:t>
            </a:r>
            <a:r>
              <a:rPr lang="en-US" sz="1050" dirty="0" err="1"/>
              <a:t>x</a:t>
            </a:r>
            <a:r>
              <a:rPr lang="en-US" sz="1050" baseline="-25000" dirty="0" err="1"/>
              <a:t>m</a:t>
            </a:r>
            <a:r>
              <a:rPr lang="en-US" sz="1050" dirty="0"/>
              <a:t>)	=	30 </a:t>
            </a:r>
          </a:p>
          <a:p>
            <a:pPr defTabSz="631329">
              <a:lnSpc>
                <a:spcPct val="150000"/>
              </a:lnSpc>
            </a:pPr>
            <a:r>
              <a:rPr lang="en-US" sz="1050" dirty="0"/>
              <a:t>SD		=	15.811</a:t>
            </a:r>
          </a:p>
          <a:p>
            <a:pPr defTabSz="631329">
              <a:lnSpc>
                <a:spcPct val="150000"/>
              </a:lnSpc>
            </a:pPr>
            <a:r>
              <a:rPr lang="en-US" sz="1050" dirty="0"/>
              <a:t>Standard Error	=	SD/ √(N) </a:t>
            </a:r>
            <a:br>
              <a:rPr lang="en-US" sz="1050" dirty="0"/>
            </a:br>
            <a:r>
              <a:rPr lang="en-US" sz="1050" dirty="0"/>
              <a:t>Standard Error	=	15.811/√(5) </a:t>
            </a:r>
            <a:br>
              <a:rPr lang="en-US" sz="1050" dirty="0"/>
            </a:br>
            <a:r>
              <a:rPr lang="en-US" sz="1050" dirty="0"/>
              <a:t>Standard Error	=	7.071</a:t>
            </a:r>
          </a:p>
        </p:txBody>
      </p:sp>
      <p:sp>
        <p:nvSpPr>
          <p:cNvPr id="3" name="Rectangle 2"/>
          <p:cNvSpPr/>
          <p:nvPr/>
        </p:nvSpPr>
        <p:spPr>
          <a:xfrm>
            <a:off x="1602354" y="1552673"/>
            <a:ext cx="1813317" cy="369332"/>
          </a:xfrm>
          <a:prstGeom prst="rect">
            <a:avLst/>
          </a:prstGeom>
        </p:spPr>
        <p:txBody>
          <a:bodyPr wrap="none">
            <a:spAutoFit/>
          </a:bodyPr>
          <a:lstStyle/>
          <a:p>
            <a:r>
              <a:rPr lang="en-US" sz="1800" b="1" dirty="0"/>
              <a:t>Standard Error</a:t>
            </a:r>
            <a:endParaRPr lang="en-US" sz="1800" dirty="0"/>
          </a:p>
        </p:txBody>
      </p:sp>
    </p:spTree>
    <p:extLst>
      <p:ext uri="{BB962C8B-B14F-4D97-AF65-F5344CB8AC3E}">
        <p14:creationId xmlns:p14="http://schemas.microsoft.com/office/powerpoint/2010/main" val="3441608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488" y="2198596"/>
            <a:ext cx="5915025" cy="2424062"/>
          </a:xfrm>
        </p:spPr>
        <p:txBody>
          <a:bodyPr>
            <a:normAutofit fontScale="47500" lnSpcReduction="20000"/>
          </a:bodyPr>
          <a:lstStyle/>
          <a:p>
            <a:pPr marL="257175" indent="-257175">
              <a:lnSpc>
                <a:spcPct val="200000"/>
              </a:lnSpc>
            </a:pPr>
            <a:r>
              <a:rPr lang="en-US" dirty="0"/>
              <a:t>An </a:t>
            </a:r>
            <a:r>
              <a:rPr lang="en-US" b="1" dirty="0"/>
              <a:t>interval estimate </a:t>
            </a:r>
            <a:r>
              <a:rPr lang="en-US" dirty="0"/>
              <a:t>is defined by two numbers.</a:t>
            </a:r>
          </a:p>
          <a:p>
            <a:pPr marL="257175" indent="-257175">
              <a:lnSpc>
                <a:spcPct val="200000"/>
              </a:lnSpc>
            </a:pPr>
            <a:r>
              <a:rPr lang="en-US" dirty="0"/>
              <a:t>Interval within which a population parameter is very likely to lie. </a:t>
            </a:r>
          </a:p>
          <a:p>
            <a:pPr marL="257175" indent="-257175">
              <a:lnSpc>
                <a:spcPct val="200000"/>
              </a:lnSpc>
            </a:pPr>
            <a:r>
              <a:rPr lang="en-US" dirty="0"/>
              <a:t>Example, </a:t>
            </a:r>
            <a:r>
              <a:rPr lang="en-US" i="1" dirty="0"/>
              <a:t>a</a:t>
            </a:r>
            <a:r>
              <a:rPr lang="en-US" dirty="0"/>
              <a:t> &lt; µ &lt; </a:t>
            </a:r>
            <a:r>
              <a:rPr lang="en-US" i="1" dirty="0"/>
              <a:t>b</a:t>
            </a:r>
            <a:r>
              <a:rPr lang="en-US" dirty="0"/>
              <a:t> is an interval estimate of the population mean μ.</a:t>
            </a:r>
          </a:p>
          <a:p>
            <a:pPr marL="257175" indent="-257175">
              <a:lnSpc>
                <a:spcPct val="200000"/>
              </a:lnSpc>
            </a:pPr>
            <a:r>
              <a:rPr lang="en-US" dirty="0"/>
              <a:t> It indicates that the population mean is greater than </a:t>
            </a:r>
            <a:r>
              <a:rPr lang="en-US" dirty="0" smtClean="0"/>
              <a:t>’</a:t>
            </a:r>
            <a:r>
              <a:rPr lang="en-US" i="1" dirty="0" smtClean="0"/>
              <a:t>a’</a:t>
            </a:r>
            <a:r>
              <a:rPr lang="en-US" dirty="0"/>
              <a:t> but less than </a:t>
            </a:r>
            <a:r>
              <a:rPr lang="en-US" dirty="0" smtClean="0"/>
              <a:t>’</a:t>
            </a:r>
            <a:r>
              <a:rPr lang="en-US" i="1" dirty="0" smtClean="0"/>
              <a:t>b’</a:t>
            </a:r>
            <a:r>
              <a:rPr lang="en-US" dirty="0" smtClean="0"/>
              <a:t>.</a:t>
            </a:r>
            <a:endParaRPr lang="en-US" dirty="0"/>
          </a:p>
        </p:txBody>
      </p:sp>
      <p:sp>
        <p:nvSpPr>
          <p:cNvPr id="4" name="Rectangle 3"/>
          <p:cNvSpPr/>
          <p:nvPr/>
        </p:nvSpPr>
        <p:spPr>
          <a:xfrm>
            <a:off x="1614488" y="1770465"/>
            <a:ext cx="2249334" cy="369332"/>
          </a:xfrm>
          <a:prstGeom prst="rect">
            <a:avLst/>
          </a:prstGeom>
        </p:spPr>
        <p:txBody>
          <a:bodyPr wrap="none">
            <a:spAutoFit/>
          </a:bodyPr>
          <a:lstStyle/>
          <a:p>
            <a:r>
              <a:rPr lang="en-US" sz="1800" b="1" dirty="0"/>
              <a:t>Interval Estimation</a:t>
            </a:r>
          </a:p>
        </p:txBody>
      </p:sp>
    </p:spTree>
    <p:extLst>
      <p:ext uri="{BB962C8B-B14F-4D97-AF65-F5344CB8AC3E}">
        <p14:creationId xmlns:p14="http://schemas.microsoft.com/office/powerpoint/2010/main" val="3463407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4487" y="2141206"/>
            <a:ext cx="5343053" cy="1546577"/>
          </a:xfrm>
          <a:prstGeom prst="rect">
            <a:avLst/>
          </a:prstGeom>
          <a:noFill/>
        </p:spPr>
        <p:txBody>
          <a:bodyPr wrap="square" rtlCol="0">
            <a:spAutoFit/>
          </a:bodyPr>
          <a:lstStyle/>
          <a:p>
            <a:pPr>
              <a:lnSpc>
                <a:spcPct val="150000"/>
              </a:lnSpc>
            </a:pPr>
            <a:r>
              <a:rPr lang="en-US" sz="1050" dirty="0"/>
              <a:t>Statisticians use a </a:t>
            </a:r>
            <a:r>
              <a:rPr lang="en-US" sz="1050" b="1" dirty="0"/>
              <a:t>confidence interval</a:t>
            </a:r>
            <a:r>
              <a:rPr lang="en-US" sz="1050" dirty="0"/>
              <a:t> to express the precision and uncertainty associated with a given sampling method. A confidence interval consists of three parts.</a:t>
            </a:r>
          </a:p>
          <a:p>
            <a:pPr marL="624602" lvl="1" indent="-257175">
              <a:lnSpc>
                <a:spcPct val="150000"/>
              </a:lnSpc>
              <a:buFont typeface="Arial" pitchFamily="34" charset="0"/>
              <a:buChar char="•"/>
            </a:pPr>
            <a:r>
              <a:rPr lang="en-US" sz="1050" dirty="0"/>
              <a:t>A confidence level.</a:t>
            </a:r>
          </a:p>
          <a:p>
            <a:pPr marL="624602" lvl="1" indent="-257175">
              <a:lnSpc>
                <a:spcPct val="150000"/>
              </a:lnSpc>
              <a:buFont typeface="Arial" pitchFamily="34" charset="0"/>
              <a:buChar char="•"/>
            </a:pPr>
            <a:r>
              <a:rPr lang="en-US" sz="1050" dirty="0"/>
              <a:t>A statistic (Mean or Proportion)</a:t>
            </a:r>
          </a:p>
          <a:p>
            <a:pPr marL="624602" lvl="1" indent="-257175">
              <a:lnSpc>
                <a:spcPct val="150000"/>
              </a:lnSpc>
              <a:buFont typeface="Arial" pitchFamily="34" charset="0"/>
              <a:buChar char="•"/>
            </a:pPr>
            <a:r>
              <a:rPr lang="en-US" sz="1050" dirty="0"/>
              <a:t>A margin of error.</a:t>
            </a:r>
          </a:p>
          <a:p>
            <a:pPr>
              <a:lnSpc>
                <a:spcPct val="150000"/>
              </a:lnSpc>
            </a:pPr>
            <a:endParaRPr lang="en-US" sz="1050" dirty="0"/>
          </a:p>
        </p:txBody>
      </p:sp>
      <p:graphicFrame>
        <p:nvGraphicFramePr>
          <p:cNvPr id="5" name="Object 4"/>
          <p:cNvGraphicFramePr>
            <a:graphicFrameLocks noChangeAspect="1"/>
          </p:cNvGraphicFramePr>
          <p:nvPr>
            <p:extLst/>
          </p:nvPr>
        </p:nvGraphicFramePr>
        <p:xfrm>
          <a:off x="4907653" y="3032400"/>
          <a:ext cx="1758674" cy="982789"/>
        </p:xfrm>
        <a:graphic>
          <a:graphicData uri="http://schemas.openxmlformats.org/presentationml/2006/ole">
            <mc:AlternateContent xmlns:mc="http://schemas.openxmlformats.org/markup-compatibility/2006">
              <mc:Choice xmlns:v="urn:schemas-microsoft-com:vml" Requires="v">
                <p:oleObj spid="_x0000_s4103" name="Equation" r:id="rId3" imgW="749300" imgH="419100" progId="Equation.3">
                  <p:embed/>
                </p:oleObj>
              </mc:Choice>
              <mc:Fallback>
                <p:oleObj name="Equation" r:id="rId3" imgW="749300" imgH="4191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7653" y="3032400"/>
                        <a:ext cx="1758674" cy="982789"/>
                      </a:xfrm>
                      <a:prstGeom prst="rect">
                        <a:avLst/>
                      </a:prstGeom>
                      <a:noFill/>
                      <a:ln>
                        <a:noFill/>
                      </a:ln>
                    </p:spPr>
                  </p:pic>
                </p:oleObj>
              </mc:Fallback>
            </mc:AlternateContent>
          </a:graphicData>
        </a:graphic>
      </p:graphicFrame>
      <p:sp>
        <p:nvSpPr>
          <p:cNvPr id="3" name="Rectangle 2"/>
          <p:cNvSpPr/>
          <p:nvPr/>
        </p:nvSpPr>
        <p:spPr>
          <a:xfrm>
            <a:off x="1473530" y="1457750"/>
            <a:ext cx="2683748" cy="415498"/>
          </a:xfrm>
          <a:prstGeom prst="rect">
            <a:avLst/>
          </a:prstGeom>
        </p:spPr>
        <p:txBody>
          <a:bodyPr wrap="none">
            <a:spAutoFit/>
          </a:bodyPr>
          <a:lstStyle/>
          <a:p>
            <a:r>
              <a:rPr lang="en-US" sz="2100" b="1" dirty="0"/>
              <a:t>Confidence Interval</a:t>
            </a:r>
          </a:p>
        </p:txBody>
      </p:sp>
    </p:spTree>
    <p:extLst>
      <p:ext uri="{BB962C8B-B14F-4D97-AF65-F5344CB8AC3E}">
        <p14:creationId xmlns:p14="http://schemas.microsoft.com/office/powerpoint/2010/main" val="2568906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interval est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994" y="3012753"/>
            <a:ext cx="4620770" cy="15498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00468" y="1507756"/>
            <a:ext cx="2683748" cy="415498"/>
          </a:xfrm>
          <a:prstGeom prst="rect">
            <a:avLst/>
          </a:prstGeom>
        </p:spPr>
        <p:txBody>
          <a:bodyPr wrap="none">
            <a:spAutoFit/>
          </a:bodyPr>
          <a:lstStyle/>
          <a:p>
            <a:r>
              <a:rPr lang="en-US" sz="2100" b="1" dirty="0"/>
              <a:t>Confidence Interval</a:t>
            </a:r>
          </a:p>
        </p:txBody>
      </p:sp>
    </p:spTree>
    <p:extLst>
      <p:ext uri="{BB962C8B-B14F-4D97-AF65-F5344CB8AC3E}">
        <p14:creationId xmlns:p14="http://schemas.microsoft.com/office/powerpoint/2010/main" val="299989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542089" y="1183075"/>
            <a:ext cx="7714929" cy="346249"/>
          </a:xfrm>
        </p:spPr>
        <p:txBody>
          <a:bodyPr>
            <a:normAutofit fontScale="90000"/>
          </a:bodyPr>
          <a:lstStyle/>
          <a:p>
            <a:r>
              <a:rPr lang="en-US" sz="1800" b="1" dirty="0"/>
              <a:t>Confidence Level</a:t>
            </a:r>
          </a:p>
        </p:txBody>
      </p:sp>
      <p:sp>
        <p:nvSpPr>
          <p:cNvPr id="4" name="Slide Number Placeholder 1"/>
          <p:cNvSpPr>
            <a:spLocks noGrp="1"/>
          </p:cNvSpPr>
          <p:nvPr>
            <p:ph type="sldNum" sz="quarter" idx="12"/>
          </p:nvPr>
        </p:nvSpPr>
        <p:spPr>
          <a:xfrm>
            <a:off x="1401427" y="7323893"/>
            <a:ext cx="140663" cy="138500"/>
          </a:xfrm>
        </p:spPr>
        <p:txBody>
          <a:bodyPr/>
          <a:lstStyle/>
          <a:p>
            <a:endParaRPr lang="en-US" dirty="0"/>
          </a:p>
        </p:txBody>
      </p:sp>
      <p:sp>
        <p:nvSpPr>
          <p:cNvPr id="6" name="TextBox 5"/>
          <p:cNvSpPr txBox="1"/>
          <p:nvPr/>
        </p:nvSpPr>
        <p:spPr>
          <a:xfrm>
            <a:off x="1721232" y="1854738"/>
            <a:ext cx="5927957" cy="1788951"/>
          </a:xfrm>
          <a:prstGeom prst="rect">
            <a:avLst/>
          </a:prstGeom>
          <a:noFill/>
        </p:spPr>
        <p:txBody>
          <a:bodyPr wrap="square" rtlCol="0">
            <a:spAutoFit/>
          </a:bodyPr>
          <a:lstStyle/>
          <a:p>
            <a:pPr>
              <a:lnSpc>
                <a:spcPct val="150000"/>
              </a:lnSpc>
              <a:buFont typeface="Arial" pitchFamily="34" charset="0"/>
              <a:buChar char="•"/>
            </a:pPr>
            <a:r>
              <a:rPr lang="en-US" sz="1050" dirty="0"/>
              <a:t>Confidence levels are used when two sets of data are being compared.</a:t>
            </a:r>
          </a:p>
          <a:p>
            <a:pPr>
              <a:lnSpc>
                <a:spcPct val="150000"/>
              </a:lnSpc>
              <a:buFont typeface="Arial" pitchFamily="34" charset="0"/>
              <a:buChar char="•"/>
            </a:pPr>
            <a:r>
              <a:rPr lang="en-US" sz="1050" dirty="0"/>
              <a:t> A confidence level is the likelihood of obtaining a particular result by chance rather than due to a truly significant difference in the two sets of data. </a:t>
            </a:r>
          </a:p>
          <a:p>
            <a:pPr>
              <a:lnSpc>
                <a:spcPct val="150000"/>
              </a:lnSpc>
              <a:buFont typeface="Arial" pitchFamily="34" charset="0"/>
              <a:buChar char="•"/>
            </a:pPr>
            <a:r>
              <a:rPr lang="en-US" sz="1050" dirty="0"/>
              <a:t>A confidence interval addresses this issue because it provides a range of values which is likely to contain the population parameter of interest.</a:t>
            </a:r>
          </a:p>
          <a:p>
            <a:pPr>
              <a:lnSpc>
                <a:spcPct val="150000"/>
              </a:lnSpc>
              <a:buFont typeface="Arial" pitchFamily="34" charset="0"/>
              <a:buChar char="•"/>
            </a:pPr>
            <a:r>
              <a:rPr lang="en-US" sz="1050" dirty="0"/>
              <a:t>A 95% confidence interval means that there is a 95% chance that the confidence interval contains the population mean.</a:t>
            </a:r>
          </a:p>
        </p:txBody>
      </p:sp>
      <p:pic>
        <p:nvPicPr>
          <p:cNvPr id="8" name="Picture 4" descr="Image result for margin of error"/>
          <p:cNvPicPr>
            <a:picLocks noChangeAspect="1" noChangeArrowheads="1"/>
          </p:cNvPicPr>
          <p:nvPr/>
        </p:nvPicPr>
        <p:blipFill>
          <a:blip r:embed="rId2"/>
          <a:srcRect/>
          <a:stretch>
            <a:fillRect/>
          </a:stretch>
        </p:blipFill>
        <p:spPr bwMode="auto">
          <a:xfrm>
            <a:off x="1471757" y="4012002"/>
            <a:ext cx="2619987" cy="1165333"/>
          </a:xfrm>
          <a:prstGeom prst="rect">
            <a:avLst/>
          </a:prstGeom>
          <a:noFill/>
        </p:spPr>
      </p:pic>
      <p:pic>
        <p:nvPicPr>
          <p:cNvPr id="2" name="Picture 1"/>
          <p:cNvPicPr>
            <a:picLocks noChangeAspect="1"/>
          </p:cNvPicPr>
          <p:nvPr/>
        </p:nvPicPr>
        <p:blipFill>
          <a:blip r:embed="rId3"/>
          <a:stretch>
            <a:fillRect/>
          </a:stretch>
        </p:blipFill>
        <p:spPr>
          <a:xfrm>
            <a:off x="4427358" y="3581401"/>
            <a:ext cx="3221831" cy="6643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4427357" y="4388416"/>
                <a:ext cx="3808488" cy="1265859"/>
              </a:xfrm>
              <a:prstGeom prst="rect">
                <a:avLst/>
              </a:prstGeom>
              <a:noFill/>
            </p:spPr>
            <p:txBody>
              <a:bodyPr wrap="square" rtlCol="0">
                <a:spAutoFit/>
              </a:bodyPr>
              <a:lstStyle/>
              <a:p>
                <a:r>
                  <a:rPr lang="en-US" sz="1050" dirty="0"/>
                  <a:t>Where,</a:t>
                </a:r>
              </a:p>
              <a:p>
                <a:r>
                  <a:rPr lang="en-US" sz="1050" dirty="0"/>
                  <a:t> </a:t>
                </a:r>
                <a14:m>
                  <m:oMath xmlns:m="http://schemas.openxmlformats.org/officeDocument/2006/math">
                    <m:acc>
                      <m:accPr>
                        <m:chr m:val="̅"/>
                        <m:ctrlPr>
                          <a:rPr lang="en-US" sz="1050" i="1">
                            <a:latin typeface="Cambria Math"/>
                          </a:rPr>
                        </m:ctrlPr>
                      </m:accPr>
                      <m:e>
                        <m:r>
                          <a:rPr lang="en-US" sz="1050" i="1">
                            <a:latin typeface="Cambria Math" panose="02040503050406030204" pitchFamily="18" charset="0"/>
                          </a:rPr>
                          <m:t>𝑥</m:t>
                        </m:r>
                      </m:e>
                    </m:acc>
                    <m:r>
                      <a:rPr lang="en-US" sz="1050" i="1">
                        <a:latin typeface="Cambria Math" panose="02040503050406030204" pitchFamily="18" charset="0"/>
                      </a:rPr>
                      <m:t>     </m:t>
                    </m:r>
                  </m:oMath>
                </a14:m>
                <a:r>
                  <a:rPr lang="en-US" sz="1050" dirty="0">
                    <a:sym typeface="Wingdings" panose="05000000000000000000" pitchFamily="2" charset="2"/>
                  </a:rPr>
                  <a:t>  point estimator</a:t>
                </a:r>
                <a:r>
                  <a:rPr lang="en-US" sz="1050" dirty="0"/>
                  <a:t>               </a:t>
                </a:r>
              </a:p>
              <a:p>
                <a:r>
                  <a:rPr lang="en-US" sz="1050" dirty="0"/>
                  <a:t>1- </a:t>
                </a:r>
                <a:r>
                  <a:rPr lang="el-GR" sz="1050" dirty="0"/>
                  <a:t>α</a:t>
                </a:r>
                <a:r>
                  <a:rPr lang="en-US" sz="1050" dirty="0"/>
                  <a:t> </a:t>
                </a:r>
                <a:r>
                  <a:rPr lang="en-US" sz="1050" dirty="0">
                    <a:sym typeface="Wingdings" panose="05000000000000000000" pitchFamily="2" charset="2"/>
                  </a:rPr>
                  <a:t> confidence level</a:t>
                </a:r>
                <a:endParaRPr lang="en-US" sz="1050" dirty="0"/>
              </a:p>
              <a:p>
                <a14:m>
                  <m:oMath xmlns:m="http://schemas.openxmlformats.org/officeDocument/2006/math">
                    <m:f>
                      <m:fPr>
                        <m:ctrlPr>
                          <a:rPr lang="en-IN" sz="1050" i="1">
                            <a:latin typeface="Cambria Math"/>
                          </a:rPr>
                        </m:ctrlPr>
                      </m:fPr>
                      <m:num>
                        <m:r>
                          <m:rPr>
                            <m:sty m:val="p"/>
                          </m:rPr>
                          <a:rPr lang="el-GR" sz="1050" i="1">
                            <a:latin typeface="Cambria Math" panose="02040503050406030204" pitchFamily="18" charset="0"/>
                          </a:rPr>
                          <m:t>σ</m:t>
                        </m:r>
                      </m:num>
                      <m:den>
                        <m:rad>
                          <m:radPr>
                            <m:degHide m:val="on"/>
                            <m:ctrlPr>
                              <a:rPr lang="en-IN" sz="1050" i="1">
                                <a:latin typeface="Cambria Math"/>
                              </a:rPr>
                            </m:ctrlPr>
                          </m:radPr>
                          <m:deg/>
                          <m:e>
                            <m:r>
                              <a:rPr lang="en-US" sz="1050" i="1">
                                <a:latin typeface="Cambria Math" panose="02040503050406030204" pitchFamily="18" charset="0"/>
                              </a:rPr>
                              <m:t>𝑛</m:t>
                            </m:r>
                          </m:e>
                        </m:rad>
                      </m:den>
                    </m:f>
                  </m:oMath>
                </a14:m>
                <a:r>
                  <a:rPr lang="en-IN" sz="1050" dirty="0"/>
                  <a:t>    </a:t>
                </a:r>
                <a:r>
                  <a:rPr lang="en-IN" sz="1050" dirty="0">
                    <a:sym typeface="Wingdings" panose="05000000000000000000" pitchFamily="2" charset="2"/>
                  </a:rPr>
                  <a:t> Standard error of  </a:t>
                </a:r>
                <a:r>
                  <a:rPr lang="en-US" sz="1050" dirty="0"/>
                  <a:t> </a:t>
                </a:r>
                <a14:m>
                  <m:oMath xmlns:m="http://schemas.openxmlformats.org/officeDocument/2006/math">
                    <m:acc>
                      <m:accPr>
                        <m:chr m:val="̅"/>
                        <m:ctrlPr>
                          <a:rPr lang="en-US" sz="1050" i="1">
                            <a:latin typeface="Cambria Math"/>
                          </a:rPr>
                        </m:ctrlPr>
                      </m:accPr>
                      <m:e>
                        <m:r>
                          <a:rPr lang="en-US" sz="1050" i="1">
                            <a:latin typeface="Cambria Math" panose="02040503050406030204" pitchFamily="18" charset="0"/>
                          </a:rPr>
                          <m:t>𝑥</m:t>
                        </m:r>
                      </m:e>
                    </m:acc>
                    <m:r>
                      <a:rPr lang="en-US" sz="1050" i="1">
                        <a:latin typeface="Cambria Math" panose="02040503050406030204" pitchFamily="18" charset="0"/>
                      </a:rPr>
                      <m:t> </m:t>
                    </m:r>
                  </m:oMath>
                </a14:m>
                <a:endParaRPr lang="en-IN" sz="1050" dirty="0">
                  <a:sym typeface="Wingdings" panose="05000000000000000000" pitchFamily="2" charset="2"/>
                </a:endParaRPr>
              </a:p>
              <a:p>
                <a14:m>
                  <m:oMath xmlns:m="http://schemas.openxmlformats.org/officeDocument/2006/math">
                    <m:sSub>
                      <m:sSubPr>
                        <m:ctrlPr>
                          <a:rPr lang="en-IN" sz="1050" i="1">
                            <a:latin typeface="Cambria Math"/>
                            <a:sym typeface="Wingdings" panose="05000000000000000000" pitchFamily="2" charset="2"/>
                          </a:rPr>
                        </m:ctrlPr>
                      </m:sSubPr>
                      <m:e>
                        <m:r>
                          <a:rPr lang="en-US" sz="1050" i="1">
                            <a:latin typeface="Cambria Math" panose="02040503050406030204" pitchFamily="18" charset="0"/>
                            <a:sym typeface="Wingdings" panose="05000000000000000000" pitchFamily="2" charset="2"/>
                          </a:rPr>
                          <m:t>𝑍</m:t>
                        </m:r>
                      </m:e>
                      <m:sub>
                        <m:f>
                          <m:fPr>
                            <m:ctrlPr>
                              <a:rPr lang="en-IN" sz="1050" i="1">
                                <a:latin typeface="Cambria Math"/>
                                <a:sym typeface="Wingdings" panose="05000000000000000000" pitchFamily="2" charset="2"/>
                              </a:rPr>
                            </m:ctrlPr>
                          </m:fPr>
                          <m:num>
                            <m:r>
                              <m:rPr>
                                <m:sty m:val="p"/>
                              </m:rPr>
                              <a:rPr lang="el-GR" sz="1050" i="1">
                                <a:latin typeface="Cambria Math" panose="02040503050406030204" pitchFamily="18" charset="0"/>
                                <a:sym typeface="Wingdings" panose="05000000000000000000" pitchFamily="2" charset="2"/>
                              </a:rPr>
                              <m:t>α</m:t>
                            </m:r>
                          </m:num>
                          <m:den>
                            <m:r>
                              <a:rPr lang="en-US" sz="1050" i="1">
                                <a:latin typeface="Cambria Math" panose="02040503050406030204" pitchFamily="18" charset="0"/>
                                <a:sym typeface="Wingdings" panose="05000000000000000000" pitchFamily="2" charset="2"/>
                              </a:rPr>
                              <m:t>2</m:t>
                            </m:r>
                          </m:den>
                        </m:f>
                      </m:sub>
                    </m:sSub>
                  </m:oMath>
                </a14:m>
                <a:r>
                  <a:rPr lang="en-IN" sz="1050" dirty="0">
                    <a:sym typeface="Wingdings" panose="05000000000000000000" pitchFamily="2" charset="2"/>
                  </a:rPr>
                  <a:t>  Critical value</a:t>
                </a:r>
              </a:p>
              <a:p>
                <a14:m>
                  <m:oMath xmlns:m="http://schemas.openxmlformats.org/officeDocument/2006/math">
                    <m:sSub>
                      <m:sSubPr>
                        <m:ctrlPr>
                          <a:rPr lang="en-IN" sz="1050" i="1">
                            <a:latin typeface="Cambria Math"/>
                            <a:sym typeface="Wingdings" panose="05000000000000000000" pitchFamily="2" charset="2"/>
                          </a:rPr>
                        </m:ctrlPr>
                      </m:sSubPr>
                      <m:e>
                        <m:r>
                          <a:rPr lang="en-US" sz="1050" i="1">
                            <a:latin typeface="Cambria Math" panose="02040503050406030204" pitchFamily="18" charset="0"/>
                            <a:sym typeface="Wingdings" panose="05000000000000000000" pitchFamily="2" charset="2"/>
                          </a:rPr>
                          <m:t>𝑍</m:t>
                        </m:r>
                      </m:e>
                      <m:sub>
                        <m:f>
                          <m:fPr>
                            <m:ctrlPr>
                              <a:rPr lang="en-IN" sz="1050" i="1">
                                <a:latin typeface="Cambria Math"/>
                                <a:sym typeface="Wingdings" panose="05000000000000000000" pitchFamily="2" charset="2"/>
                              </a:rPr>
                            </m:ctrlPr>
                          </m:fPr>
                          <m:num>
                            <m:r>
                              <m:rPr>
                                <m:sty m:val="p"/>
                              </m:rPr>
                              <a:rPr lang="el-GR" sz="1050" i="1">
                                <a:latin typeface="Cambria Math" panose="02040503050406030204" pitchFamily="18" charset="0"/>
                                <a:sym typeface="Wingdings" panose="05000000000000000000" pitchFamily="2" charset="2"/>
                              </a:rPr>
                              <m:t>α</m:t>
                            </m:r>
                          </m:num>
                          <m:den>
                            <m:r>
                              <a:rPr lang="en-US" sz="1050" i="1">
                                <a:latin typeface="Cambria Math" panose="02040503050406030204" pitchFamily="18" charset="0"/>
                                <a:sym typeface="Wingdings" panose="05000000000000000000" pitchFamily="2" charset="2"/>
                              </a:rPr>
                              <m:t>2</m:t>
                            </m:r>
                          </m:den>
                        </m:f>
                      </m:sub>
                    </m:sSub>
                  </m:oMath>
                </a14:m>
                <a:r>
                  <a:rPr lang="en-IN" sz="1050" dirty="0">
                    <a:sym typeface="Wingdings" panose="05000000000000000000" pitchFamily="2" charset="2"/>
                  </a:rPr>
                  <a:t> + </a:t>
                </a:r>
                <a14:m>
                  <m:oMath xmlns:m="http://schemas.openxmlformats.org/officeDocument/2006/math">
                    <m:f>
                      <m:fPr>
                        <m:ctrlPr>
                          <a:rPr lang="en-IN" sz="1050" i="1">
                            <a:latin typeface="Cambria Math"/>
                          </a:rPr>
                        </m:ctrlPr>
                      </m:fPr>
                      <m:num>
                        <m:r>
                          <m:rPr>
                            <m:sty m:val="p"/>
                          </m:rPr>
                          <a:rPr lang="el-GR" sz="1050" i="1">
                            <a:latin typeface="Cambria Math" panose="02040503050406030204" pitchFamily="18" charset="0"/>
                          </a:rPr>
                          <m:t>σ</m:t>
                        </m:r>
                      </m:num>
                      <m:den>
                        <m:rad>
                          <m:radPr>
                            <m:degHide m:val="on"/>
                            <m:ctrlPr>
                              <a:rPr lang="en-IN" sz="1050" i="1">
                                <a:latin typeface="Cambria Math"/>
                              </a:rPr>
                            </m:ctrlPr>
                          </m:radPr>
                          <m:deg/>
                          <m:e>
                            <m:r>
                              <a:rPr lang="en-US" sz="1050" i="1">
                                <a:latin typeface="Cambria Math" panose="02040503050406030204" pitchFamily="18" charset="0"/>
                              </a:rPr>
                              <m:t>𝑛</m:t>
                            </m:r>
                          </m:e>
                        </m:rad>
                      </m:den>
                    </m:f>
                  </m:oMath>
                </a14:m>
                <a:r>
                  <a:rPr lang="en-IN" sz="1050" dirty="0">
                    <a:sym typeface="Wingdings" panose="05000000000000000000" pitchFamily="2" charset="2"/>
                  </a:rPr>
                  <a:t>  Margin of Error</a:t>
                </a:r>
                <a:endParaRPr lang="en-IN" sz="1050" dirty="0"/>
              </a:p>
            </p:txBody>
          </p:sp>
        </mc:Choice>
        <mc:Fallback xmlns="">
          <p:sp>
            <p:nvSpPr>
              <p:cNvPr id="3" name="TextBox 2"/>
              <p:cNvSpPr txBox="1">
                <a:spLocks noRot="1" noChangeAspect="1" noMove="1" noResize="1" noEditPoints="1" noAdjustHandles="1" noChangeArrowheads="1" noChangeShapeType="1" noTextEdit="1"/>
              </p:cNvSpPr>
              <p:nvPr/>
            </p:nvSpPr>
            <p:spPr>
              <a:xfrm>
                <a:off x="4427357" y="4388416"/>
                <a:ext cx="3808488" cy="126585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437495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270" y="1412787"/>
            <a:ext cx="5915025" cy="745629"/>
          </a:xfrm>
        </p:spPr>
        <p:txBody>
          <a:bodyPr/>
          <a:lstStyle/>
          <a:p>
            <a:r>
              <a:rPr lang="en-US" sz="1800" b="1" dirty="0"/>
              <a:t>Interval estimation  of Population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53089" y="1845796"/>
                <a:ext cx="5915025" cy="2969190"/>
              </a:xfrm>
            </p:spPr>
            <p:txBody>
              <a:bodyPr>
                <a:noAutofit/>
              </a:bodyPr>
              <a:lstStyle/>
              <a:p>
                <a:pPr>
                  <a:lnSpc>
                    <a:spcPct val="150000"/>
                  </a:lnSpc>
                  <a:spcAft>
                    <a:spcPts val="675"/>
                  </a:spcAft>
                </a:pPr>
                <a14:m>
                  <m:oMath xmlns:m="http://schemas.openxmlformats.org/officeDocument/2006/math">
                    <m:acc>
                      <m:accPr>
                        <m:chr m:val="̅"/>
                        <m:ctrlPr>
                          <a:rPr lang="en-IN" sz="1350" i="1">
                            <a:latin typeface="Cambria Math"/>
                          </a:rPr>
                        </m:ctrlPr>
                      </m:accPr>
                      <m:e>
                        <m:r>
                          <a:rPr lang="en-IN" sz="1350" i="1">
                            <a:latin typeface="Cambria Math" panose="02040503050406030204" pitchFamily="18" charset="0"/>
                          </a:rPr>
                          <m:t>𝑥</m:t>
                        </m:r>
                      </m:e>
                    </m:acc>
                  </m:oMath>
                </a14:m>
                <a:r>
                  <a:rPr lang="en-IN" sz="1350" dirty="0"/>
                  <a:t> is a </a:t>
                </a:r>
                <a:r>
                  <a:rPr lang="en-IN" sz="1350" b="1" dirty="0"/>
                  <a:t>point estimator </a:t>
                </a:r>
                <a:r>
                  <a:rPr lang="en-IN" sz="1350" dirty="0"/>
                  <a:t>of </a:t>
                </a:r>
                <a:r>
                  <a:rPr lang="el-GR" sz="1350" dirty="0"/>
                  <a:t>μ</a:t>
                </a:r>
                <a:r>
                  <a:rPr lang="en-IN" sz="1350" dirty="0"/>
                  <a:t>. It does not tell us anything about margin of error we are committing in the process of estimation.</a:t>
                </a:r>
              </a:p>
              <a:p>
                <a:pPr>
                  <a:lnSpc>
                    <a:spcPct val="150000"/>
                  </a:lnSpc>
                  <a:spcAft>
                    <a:spcPts val="675"/>
                  </a:spcAft>
                </a:pPr>
                <a:r>
                  <a:rPr lang="en-IN" sz="1350" dirty="0"/>
                  <a:t>If we like to have an idea of </a:t>
                </a:r>
                <a:r>
                  <a:rPr lang="en-IN" sz="1350" b="1" dirty="0"/>
                  <a:t>level of confidence</a:t>
                </a:r>
                <a:r>
                  <a:rPr lang="en-IN" sz="1350" dirty="0"/>
                  <a:t> associated with a point estimator, we need to use process of </a:t>
                </a:r>
                <a:r>
                  <a:rPr lang="en-IN" sz="1350" b="1" dirty="0"/>
                  <a:t>interval estimation</a:t>
                </a:r>
                <a:r>
                  <a:rPr lang="en-IN" sz="1350" dirty="0"/>
                  <a:t>.</a:t>
                </a:r>
              </a:p>
              <a:p>
                <a:pPr>
                  <a:lnSpc>
                    <a:spcPct val="150000"/>
                  </a:lnSpc>
                  <a:spcAft>
                    <a:spcPts val="675"/>
                  </a:spcAft>
                </a:pPr>
                <a:r>
                  <a:rPr lang="en-IN" sz="1350" dirty="0"/>
                  <a:t>We know that the distribution sample mean has an expected value of </a:t>
                </a:r>
                <a:r>
                  <a:rPr lang="el-GR" sz="1350" dirty="0"/>
                  <a:t>μ</a:t>
                </a:r>
                <a:r>
                  <a:rPr lang="en-IN" sz="1350" dirty="0"/>
                  <a:t> and standard deviation of </a:t>
                </a:r>
                <a14:m>
                  <m:oMath xmlns:m="http://schemas.openxmlformats.org/officeDocument/2006/math">
                    <m:f>
                      <m:fPr>
                        <m:ctrlPr>
                          <a:rPr lang="en-IN" sz="1350" i="1">
                            <a:latin typeface="Cambria Math"/>
                          </a:rPr>
                        </m:ctrlPr>
                      </m:fPr>
                      <m:num>
                        <m:r>
                          <m:rPr>
                            <m:sty m:val="p"/>
                          </m:rPr>
                          <a:rPr lang="el-GR" sz="1350" i="1">
                            <a:latin typeface="Cambria Math" panose="02040503050406030204" pitchFamily="18" charset="0"/>
                          </a:rPr>
                          <m:t>σ</m:t>
                        </m:r>
                      </m:num>
                      <m:den>
                        <m:rad>
                          <m:radPr>
                            <m:degHide m:val="on"/>
                            <m:ctrlPr>
                              <a:rPr lang="en-IN" sz="1350" i="1">
                                <a:latin typeface="Cambria Math"/>
                              </a:rPr>
                            </m:ctrlPr>
                          </m:radPr>
                          <m:deg/>
                          <m:e>
                            <m:r>
                              <a:rPr lang="en-US" sz="1350" i="1">
                                <a:latin typeface="Cambria Math" panose="02040503050406030204" pitchFamily="18" charset="0"/>
                              </a:rPr>
                              <m:t>𝑛</m:t>
                            </m:r>
                          </m:e>
                        </m:rad>
                      </m:den>
                    </m:f>
                  </m:oMath>
                </a14:m>
                <a:r>
                  <a:rPr lang="en-IN" sz="1350" dirty="0"/>
                  <a:t> .</a:t>
                </a:r>
              </a:p>
              <a:p>
                <a:pPr>
                  <a:lnSpc>
                    <a:spcPct val="150000"/>
                  </a:lnSpc>
                  <a:spcAft>
                    <a:spcPts val="675"/>
                  </a:spcAft>
                </a:pPr>
                <a:r>
                  <a:rPr lang="en-IN" sz="1350" dirty="0"/>
                  <a:t>If we take </a:t>
                </a:r>
                <a:r>
                  <a:rPr lang="en-IN" sz="1350" b="1" dirty="0"/>
                  <a:t>a sample </a:t>
                </a:r>
                <a:r>
                  <a:rPr lang="en-IN" sz="1350" dirty="0"/>
                  <a:t>and </a:t>
                </a:r>
                <a:r>
                  <a:rPr lang="en-IN" sz="1350" b="1" dirty="0"/>
                  <a:t>know the population standard deviation, </a:t>
                </a:r>
                <a:r>
                  <a:rPr lang="en-IN" sz="1350" dirty="0"/>
                  <a:t>we can determine  the sample standard deviation.</a:t>
                </a:r>
              </a:p>
              <a:p>
                <a:pPr>
                  <a:lnSpc>
                    <a:spcPct val="150000"/>
                  </a:lnSpc>
                  <a:spcAft>
                    <a:spcPts val="675"/>
                  </a:spcAft>
                </a:pPr>
                <a:r>
                  <a:rPr lang="en-IN" sz="1350" dirty="0"/>
                  <a:t>With knowledge of point estimation and sampling distribution we can make statement about precision of our estimate.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53089" y="1845796"/>
                <a:ext cx="5915025" cy="2969190"/>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06084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27163" y="1544699"/>
            <a:ext cx="5143500" cy="385763"/>
          </a:xfrm>
          <a:prstGeom prst="rect">
            <a:avLst/>
          </a:prstGeom>
        </p:spPr>
        <p:txBody>
          <a:bodyPr vert="horz" lIns="51435" tIns="25718" rIns="51435" bIns="25718"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75" b="1" dirty="0"/>
              <a:t>Interval Estimation of Population Mean</a:t>
            </a:r>
          </a:p>
        </p:txBody>
      </p:sp>
      <p:sp>
        <p:nvSpPr>
          <p:cNvPr id="5" name="Rectangle 9"/>
          <p:cNvSpPr>
            <a:spLocks noChangeArrowheads="1"/>
          </p:cNvSpPr>
          <p:nvPr/>
        </p:nvSpPr>
        <p:spPr bwMode="auto">
          <a:xfrm>
            <a:off x="2008165" y="1630788"/>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1627162" y="2292115"/>
                <a:ext cx="6373838" cy="2812308"/>
              </a:xfrm>
              <a:prstGeom prst="rect">
                <a:avLst/>
              </a:prstGeom>
              <a:noFill/>
            </p:spPr>
            <p:txBody>
              <a:bodyPr wrap="square" rtlCol="0">
                <a:spAutoFit/>
              </a:bodyPr>
              <a:lstStyle/>
              <a:p>
                <a:pPr marL="214313" indent="-214313">
                  <a:lnSpc>
                    <a:spcPct val="150000"/>
                  </a:lnSpc>
                  <a:spcAft>
                    <a:spcPts val="675"/>
                  </a:spcAft>
                  <a:buFont typeface="Arial" panose="020B0604020202020204" pitchFamily="34" charset="0"/>
                  <a:buChar char="•"/>
                </a:pPr>
                <a:r>
                  <a:rPr lang="en-US" sz="1050" dirty="0"/>
                  <a:t>A point estimate is a single value that provides an approximate value to corresponding population parameter.</a:t>
                </a:r>
              </a:p>
              <a:p>
                <a:pPr marL="214313" indent="-214313">
                  <a:lnSpc>
                    <a:spcPct val="150000"/>
                  </a:lnSpc>
                  <a:spcAft>
                    <a:spcPts val="675"/>
                  </a:spcAft>
                  <a:buFont typeface="Arial" panose="020B0604020202020204" pitchFamily="34" charset="0"/>
                  <a:buChar char="•"/>
                </a:pPr>
                <a:r>
                  <a:rPr lang="en-US" sz="1050" dirty="0"/>
                  <a:t>The amount of approximation is indicated by margin of error.</a:t>
                </a:r>
              </a:p>
              <a:p>
                <a:pPr marL="214313" indent="-214313">
                  <a:lnSpc>
                    <a:spcPct val="150000"/>
                  </a:lnSpc>
                  <a:spcAft>
                    <a:spcPts val="675"/>
                  </a:spcAft>
                  <a:buFont typeface="Arial" panose="020B0604020202020204" pitchFamily="34" charset="0"/>
                  <a:buChar char="•"/>
                </a:pPr>
                <a:r>
                  <a:rPr lang="en-US" sz="1050" dirty="0"/>
                  <a:t>The information about value of population parameter along with margin of error is called interval estimate.</a:t>
                </a:r>
              </a:p>
              <a:p>
                <a:pPr>
                  <a:lnSpc>
                    <a:spcPct val="150000"/>
                  </a:lnSpc>
                  <a:spcAft>
                    <a:spcPts val="675"/>
                  </a:spcAft>
                </a:pPr>
                <a:r>
                  <a:rPr lang="en-US" sz="1050" b="1" dirty="0"/>
                  <a:t>Interval Estimate = Point Estimate </a:t>
                </a:r>
                <a:r>
                  <a:rPr lang="en-US" sz="1050" b="1" dirty="0">
                    <a:latin typeface="Cambria Math" panose="02040503050406030204" pitchFamily="18" charset="0"/>
                    <a:ea typeface="Cambria Math" panose="02040503050406030204" pitchFamily="18" charset="0"/>
                  </a:rPr>
                  <a:t>± </a:t>
                </a:r>
                <a:r>
                  <a:rPr lang="en-US" sz="1050" b="1" dirty="0">
                    <a:latin typeface="Arial" panose="020B0604020202020204" pitchFamily="34" charset="0"/>
                    <a:ea typeface="Cambria Math" panose="02040503050406030204" pitchFamily="18" charset="0"/>
                    <a:cs typeface="Arial" panose="020B0604020202020204" pitchFamily="34" charset="0"/>
                  </a:rPr>
                  <a:t>Margin of Error.</a:t>
                </a:r>
              </a:p>
              <a:p>
                <a:pPr marL="707231" lvl="2" indent="-192881">
                  <a:lnSpc>
                    <a:spcPct val="150000"/>
                  </a:lnSpc>
                  <a:spcAft>
                    <a:spcPts val="675"/>
                  </a:spcAft>
                  <a:buFont typeface="Symbol" panose="05050102010706020507" pitchFamily="18" charset="2"/>
                  <a:buChar char="m"/>
                </a:pPr>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acc>
                      <m:accPr>
                        <m:chr m:val="̅"/>
                        <m:ctrlPr>
                          <a:rPr lang="en-US" sz="1050" b="1"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050" b="1"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𝒙</m:t>
                        </m:r>
                      </m:e>
                    </m:acc>
                  </m:oMath>
                </a14:m>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a:t>
                </a:r>
                <a:r>
                  <a:rPr lang="en-US" sz="1050" b="1" dirty="0">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a:t>± </a:t>
                </a:r>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Margin of Error</a:t>
                </a:r>
              </a:p>
              <a:p>
                <a:pPr lvl="2">
                  <a:lnSpc>
                    <a:spcPct val="150000"/>
                  </a:lnSpc>
                  <a:spcAft>
                    <a:spcPts val="675"/>
                  </a:spcAft>
                </a:pPr>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p = </a:t>
                </a:r>
                <a14:m>
                  <m:oMath xmlns:m="http://schemas.openxmlformats.org/officeDocument/2006/math">
                    <m:acc>
                      <m:accPr>
                        <m:chr m:val="̅"/>
                        <m:ctrlPr>
                          <a:rPr lang="en-US" sz="1050" b="1"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050" b="1"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𝒑</m:t>
                        </m:r>
                      </m:e>
                    </m:acc>
                  </m:oMath>
                </a14:m>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a:t>
                </a:r>
                <a:r>
                  <a:rPr lang="en-US" sz="1050" b="1" dirty="0">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a:t>± </a:t>
                </a:r>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Margin of Error</a:t>
                </a:r>
              </a:p>
              <a:p>
                <a:pPr lvl="2">
                  <a:lnSpc>
                    <a:spcPct val="150000"/>
                  </a:lnSpc>
                  <a:spcAft>
                    <a:spcPts val="675"/>
                  </a:spcAft>
                </a:pPr>
                <a:r>
                  <a:rPr lang="en-US" sz="1050"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Where,  Margin of Error = Critical value * Standard Error of Point Estimator</a:t>
                </a:r>
                <a:endParaRPr lang="en-US" sz="105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627162" y="2292115"/>
                <a:ext cx="6373838" cy="2812308"/>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02016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071" y="1596142"/>
            <a:ext cx="5143500" cy="385763"/>
          </a:xfrm>
        </p:spPr>
        <p:txBody>
          <a:bodyPr rtlCol="0">
            <a:normAutofit fontScale="90000"/>
          </a:bodyPr>
          <a:lstStyle/>
          <a:p>
            <a:pPr algn="l">
              <a:defRPr/>
            </a:pPr>
            <a:r>
              <a:rPr lang="en-US" dirty="0"/>
              <a:t>Interval Estimation</a:t>
            </a:r>
          </a:p>
        </p:txBody>
      </p:sp>
      <p:sp>
        <p:nvSpPr>
          <p:cNvPr id="26627" name="Rectangle 9"/>
          <p:cNvSpPr>
            <a:spLocks noChangeArrowheads="1"/>
          </p:cNvSpPr>
          <p:nvPr/>
        </p:nvSpPr>
        <p:spPr bwMode="auto">
          <a:xfrm>
            <a:off x="2000252" y="1804875"/>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p:sp>
        <p:nvSpPr>
          <p:cNvPr id="36" name="TextBox 35"/>
          <p:cNvSpPr txBox="1"/>
          <p:nvPr/>
        </p:nvSpPr>
        <p:spPr>
          <a:xfrm>
            <a:off x="2171700" y="2340293"/>
            <a:ext cx="4800600" cy="253916"/>
          </a:xfrm>
          <a:prstGeom prst="rect">
            <a:avLst/>
          </a:prstGeom>
          <a:noFill/>
        </p:spPr>
        <p:txBody>
          <a:bodyPr wrap="square" rtlCol="0">
            <a:spAutoFit/>
          </a:bodyPr>
          <a:lstStyle/>
          <a:p>
            <a:pPr>
              <a:spcAft>
                <a:spcPts val="675"/>
              </a:spcAft>
              <a:defRPr/>
            </a:pPr>
            <a:endParaRPr lang="en-US" sz="1050" dirty="0">
              <a:latin typeface="Calibri" pitchFamily="34" charset="0"/>
            </a:endParaRPr>
          </a:p>
        </p:txBody>
      </p:sp>
      <p:pic>
        <p:nvPicPr>
          <p:cNvPr id="5" name="Picture 2" descr="http://www.statisticshowto.com/wp-content/uploads/2013/09/normal-distribution-probability.jpg"/>
          <p:cNvPicPr>
            <a:picLocks noChangeAspect="1" noChangeArrowheads="1"/>
          </p:cNvPicPr>
          <p:nvPr/>
        </p:nvPicPr>
        <p:blipFill rotWithShape="1">
          <a:blip r:embed="rId3">
            <a:extLst>
              <a:ext uri="{28A0092B-C50C-407E-A947-70E740481C1C}">
                <a14:useLocalDpi xmlns:a14="http://schemas.microsoft.com/office/drawing/2010/main" val="0"/>
              </a:ext>
            </a:extLst>
          </a:blip>
          <a:srcRect r="1141"/>
          <a:stretch/>
        </p:blipFill>
        <p:spPr bwMode="auto">
          <a:xfrm>
            <a:off x="3055739" y="2672144"/>
            <a:ext cx="2786063" cy="101262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4470202" y="2800729"/>
            <a:ext cx="0" cy="884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80844" y="3605607"/>
            <a:ext cx="242374" cy="213585"/>
          </a:xfrm>
          <a:prstGeom prst="rect">
            <a:avLst/>
          </a:prstGeom>
          <a:noFill/>
        </p:spPr>
        <p:txBody>
          <a:bodyPr wrap="none" rtlCol="0">
            <a:spAutoFit/>
          </a:bodyPr>
          <a:lstStyle/>
          <a:p>
            <a:r>
              <a:rPr lang="el-GR" sz="788" dirty="0"/>
              <a:t>μ</a:t>
            </a:r>
            <a:endParaRPr lang="en-IN" sz="788" dirty="0"/>
          </a:p>
        </p:txBody>
      </p:sp>
      <mc:AlternateContent xmlns:mc="http://schemas.openxmlformats.org/markup-compatibility/2006" xmlns:a14="http://schemas.microsoft.com/office/drawing/2010/main">
        <mc:Choice Requires="a14">
          <p:sp>
            <p:nvSpPr>
              <p:cNvPr id="8" name="TextBox 7"/>
              <p:cNvSpPr txBox="1"/>
              <p:nvPr/>
            </p:nvSpPr>
            <p:spPr>
              <a:xfrm>
                <a:off x="5931159" y="3535956"/>
                <a:ext cx="271100" cy="213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IN" sz="788" i="1">
                              <a:latin typeface="Cambria Math"/>
                            </a:rPr>
                          </m:ctrlPr>
                        </m:accPr>
                        <m:e>
                          <m:r>
                            <a:rPr lang="en-IN" sz="788" i="1">
                              <a:latin typeface="Cambria Math" panose="02040503050406030204" pitchFamily="18" charset="0"/>
                            </a:rPr>
                            <m:t>𝑥</m:t>
                          </m:r>
                        </m:e>
                      </m:acc>
                    </m:oMath>
                  </m:oMathPara>
                </a14:m>
                <a:endParaRPr lang="en-IN" sz="788" dirty="0"/>
              </a:p>
            </p:txBody>
          </p:sp>
        </mc:Choice>
        <mc:Fallback xmlns="">
          <p:sp>
            <p:nvSpPr>
              <p:cNvPr id="8" name="TextBox 7"/>
              <p:cNvSpPr txBox="1">
                <a:spLocks noRot="1" noChangeAspect="1" noMove="1" noResize="1" noEditPoints="1" noAdjustHandles="1" noChangeArrowheads="1" noChangeShapeType="1" noTextEdit="1"/>
              </p:cNvSpPr>
              <p:nvPr/>
            </p:nvSpPr>
            <p:spPr>
              <a:xfrm>
                <a:off x="5931159" y="3535956"/>
                <a:ext cx="271100" cy="213585"/>
              </a:xfrm>
              <a:prstGeom prst="rect">
                <a:avLst/>
              </a:prstGeom>
              <a:blipFill>
                <a:blip r:embed="rId4"/>
                <a:stretch>
                  <a:fillRect/>
                </a:stretch>
              </a:blipFill>
            </p:spPr>
            <p:txBody>
              <a:bodyPr/>
              <a:lstStyle/>
              <a:p>
                <a:r>
                  <a:rPr lang="en-IN">
                    <a:noFill/>
                  </a:rPr>
                  <a:t> </a:t>
                </a:r>
              </a:p>
            </p:txBody>
          </p:sp>
        </mc:Fallback>
      </mc:AlternateContent>
      <p:sp>
        <p:nvSpPr>
          <p:cNvPr id="9" name="TextBox 8"/>
          <p:cNvSpPr txBox="1"/>
          <p:nvPr/>
        </p:nvSpPr>
        <p:spPr>
          <a:xfrm>
            <a:off x="4255962" y="3813356"/>
            <a:ext cx="522900" cy="253916"/>
          </a:xfrm>
          <a:prstGeom prst="rect">
            <a:avLst/>
          </a:prstGeom>
          <a:noFill/>
        </p:spPr>
        <p:txBody>
          <a:bodyPr wrap="none" rtlCol="0">
            <a:spAutoFit/>
          </a:bodyPr>
          <a:lstStyle/>
          <a:p>
            <a:r>
              <a:rPr lang="en-IN" sz="1050" dirty="0"/>
              <a:t>mean</a:t>
            </a:r>
          </a:p>
        </p:txBody>
      </p:sp>
      <mc:AlternateContent xmlns:mc="http://schemas.openxmlformats.org/markup-compatibility/2006" xmlns:a14="http://schemas.microsoft.com/office/drawing/2010/main">
        <mc:Choice Requires="a14">
          <p:sp>
            <p:nvSpPr>
              <p:cNvPr id="10" name="TextBox 9"/>
              <p:cNvSpPr txBox="1"/>
              <p:nvPr/>
            </p:nvSpPr>
            <p:spPr>
              <a:xfrm>
                <a:off x="4855965" y="2800729"/>
                <a:ext cx="1594219" cy="323615"/>
              </a:xfrm>
              <a:prstGeom prst="rect">
                <a:avLst/>
              </a:prstGeom>
              <a:noFill/>
            </p:spPr>
            <p:txBody>
              <a:bodyPr wrap="none" rtlCol="0">
                <a:spAutoFit/>
              </a:bodyPr>
              <a:lstStyle/>
              <a:p>
                <a:r>
                  <a:rPr lang="en-IN" sz="1050" dirty="0"/>
                  <a:t>Standard deviation = </a:t>
                </a:r>
                <a14:m>
                  <m:oMath xmlns:m="http://schemas.openxmlformats.org/officeDocument/2006/math">
                    <m:f>
                      <m:fPr>
                        <m:ctrlPr>
                          <a:rPr lang="en-IN" sz="1050" i="1">
                            <a:latin typeface="Cambria Math"/>
                          </a:rPr>
                        </m:ctrlPr>
                      </m:fPr>
                      <m:num>
                        <m:r>
                          <m:rPr>
                            <m:sty m:val="p"/>
                          </m:rPr>
                          <a:rPr lang="el-GR" sz="1050" i="1">
                            <a:latin typeface="Cambria Math" panose="02040503050406030204" pitchFamily="18" charset="0"/>
                          </a:rPr>
                          <m:t>σ</m:t>
                        </m:r>
                      </m:num>
                      <m:den>
                        <m:rad>
                          <m:radPr>
                            <m:degHide m:val="on"/>
                            <m:ctrlPr>
                              <a:rPr lang="en-IN" sz="1050" i="1">
                                <a:latin typeface="Cambria Math"/>
                              </a:rPr>
                            </m:ctrlPr>
                          </m:radPr>
                          <m:deg/>
                          <m:e>
                            <m:r>
                              <a:rPr lang="en-US" sz="1050" i="1">
                                <a:latin typeface="Cambria Math" panose="02040503050406030204" pitchFamily="18" charset="0"/>
                              </a:rPr>
                              <m:t>𝑛</m:t>
                            </m:r>
                          </m:e>
                        </m:rad>
                      </m:den>
                    </m:f>
                  </m:oMath>
                </a14:m>
                <a:endParaRPr lang="en-IN" sz="1050" dirty="0"/>
              </a:p>
            </p:txBody>
          </p:sp>
        </mc:Choice>
        <mc:Fallback xmlns="">
          <p:sp>
            <p:nvSpPr>
              <p:cNvPr id="10" name="TextBox 9"/>
              <p:cNvSpPr txBox="1">
                <a:spLocks noRot="1" noChangeAspect="1" noMove="1" noResize="1" noEditPoints="1" noAdjustHandles="1" noChangeArrowheads="1" noChangeShapeType="1" noTextEdit="1"/>
              </p:cNvSpPr>
              <p:nvPr/>
            </p:nvSpPr>
            <p:spPr>
              <a:xfrm>
                <a:off x="4855965" y="2800729"/>
                <a:ext cx="1594219" cy="32361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317978" y="2477018"/>
                <a:ext cx="1724446" cy="253916"/>
              </a:xfrm>
              <a:prstGeom prst="rect">
                <a:avLst/>
              </a:prstGeom>
              <a:noFill/>
            </p:spPr>
            <p:txBody>
              <a:bodyPr wrap="none" rtlCol="0">
                <a:spAutoFit/>
              </a:bodyPr>
              <a:lstStyle/>
              <a:p>
                <a:r>
                  <a:rPr lang="en-IN" sz="1050" dirty="0"/>
                  <a:t>Sampling Distribution of </a:t>
                </a:r>
                <a14:m>
                  <m:oMath xmlns:m="http://schemas.openxmlformats.org/officeDocument/2006/math">
                    <m:acc>
                      <m:accPr>
                        <m:chr m:val="̅"/>
                        <m:ctrlPr>
                          <a:rPr lang="en-IN" sz="1050" i="1">
                            <a:latin typeface="Cambria Math"/>
                          </a:rPr>
                        </m:ctrlPr>
                      </m:accPr>
                      <m:e>
                        <m:r>
                          <a:rPr lang="en-IN" sz="1050" i="1">
                            <a:latin typeface="Cambria Math" panose="02040503050406030204" pitchFamily="18" charset="0"/>
                          </a:rPr>
                          <m:t>𝑥</m:t>
                        </m:r>
                      </m:e>
                    </m:acc>
                  </m:oMath>
                </a14:m>
                <a:endParaRPr lang="en-IN"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2317978" y="2477018"/>
                <a:ext cx="1724446" cy="253916"/>
              </a:xfrm>
              <a:prstGeom prst="rect">
                <a:avLst/>
              </a:prstGeom>
              <a:blipFill>
                <a:blip r:embed="rId6"/>
                <a:stretch>
                  <a:fillRect r="-5654" b="-119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506070" y="4280641"/>
                <a:ext cx="6088997" cy="1405834"/>
              </a:xfrm>
              <a:prstGeom prst="rect">
                <a:avLst/>
              </a:prstGeom>
              <a:noFill/>
            </p:spPr>
            <p:txBody>
              <a:bodyPr wrap="square" rtlCol="0">
                <a:spAutoFit/>
              </a:bodyPr>
              <a:lstStyle/>
              <a:p>
                <a:r>
                  <a:rPr lang="en-IN" sz="1050" dirty="0"/>
                  <a:t>If the population Standard Deviation, </a:t>
                </a:r>
                <a:r>
                  <a:rPr lang="el-GR" sz="1050" b="1" dirty="0"/>
                  <a:t>σ</a:t>
                </a:r>
                <a:r>
                  <a:rPr lang="en-IN" sz="1050" dirty="0"/>
                  <a:t> is </a:t>
                </a:r>
                <a:r>
                  <a:rPr lang="en-IN" sz="1050" b="1" dirty="0"/>
                  <a:t>20</a:t>
                </a:r>
                <a:r>
                  <a:rPr lang="en-IN" sz="1050" dirty="0"/>
                  <a:t>  and sample size, </a:t>
                </a:r>
                <a:r>
                  <a:rPr lang="en-IN" sz="1050" b="1" dirty="0"/>
                  <a:t>n</a:t>
                </a:r>
                <a:r>
                  <a:rPr lang="en-IN" sz="1050" dirty="0"/>
                  <a:t> is </a:t>
                </a:r>
                <a:r>
                  <a:rPr lang="en-IN" sz="1050" b="1" dirty="0"/>
                  <a:t>100</a:t>
                </a:r>
                <a:r>
                  <a:rPr lang="en-IN" sz="1050" dirty="0"/>
                  <a:t> </a:t>
                </a:r>
              </a:p>
              <a:p>
                <a:endParaRPr lang="en-IN" sz="1050" dirty="0"/>
              </a:p>
              <a:p>
                <a:r>
                  <a:rPr lang="en-IN" sz="1050" dirty="0"/>
                  <a:t>then the standard deviation (standard error) of sample mean is</a:t>
                </a:r>
                <a14:m>
                  <m:oMath xmlns:m="http://schemas.openxmlformats.org/officeDocument/2006/math">
                    <m:f>
                      <m:fPr>
                        <m:ctrlPr>
                          <a:rPr lang="en-IN" sz="1500" b="1" i="1">
                            <a:latin typeface="Cambria Math"/>
                          </a:rPr>
                        </m:ctrlPr>
                      </m:fPr>
                      <m:num>
                        <m:r>
                          <a:rPr lang="en-US" sz="1500" b="1" i="1">
                            <a:latin typeface="Cambria Math" panose="02040503050406030204" pitchFamily="18" charset="0"/>
                          </a:rPr>
                          <m:t>𝟐𝟎</m:t>
                        </m:r>
                      </m:num>
                      <m:den>
                        <m:rad>
                          <m:radPr>
                            <m:degHide m:val="on"/>
                            <m:ctrlPr>
                              <a:rPr lang="en-IN" sz="1500" b="1" i="1">
                                <a:latin typeface="Cambria Math"/>
                              </a:rPr>
                            </m:ctrlPr>
                          </m:radPr>
                          <m:deg/>
                          <m:e>
                            <m:r>
                              <a:rPr lang="en-US" sz="1500" b="1" i="1">
                                <a:latin typeface="Cambria Math" panose="02040503050406030204" pitchFamily="18" charset="0"/>
                              </a:rPr>
                              <m:t>𝟏𝟎𝟎</m:t>
                            </m:r>
                          </m:e>
                        </m:rad>
                      </m:den>
                    </m:f>
                  </m:oMath>
                </a14:m>
                <a:r>
                  <a:rPr lang="en-IN" sz="1500" b="1" dirty="0"/>
                  <a:t>  = </a:t>
                </a:r>
                <a14:m>
                  <m:oMath xmlns:m="http://schemas.openxmlformats.org/officeDocument/2006/math">
                    <m:f>
                      <m:fPr>
                        <m:ctrlPr>
                          <a:rPr lang="en-IN" sz="1500" b="1" i="1">
                            <a:latin typeface="Cambria Math"/>
                          </a:rPr>
                        </m:ctrlPr>
                      </m:fPr>
                      <m:num>
                        <m:r>
                          <a:rPr lang="en-US" sz="1500" b="1" i="1">
                            <a:latin typeface="Cambria Math" panose="02040503050406030204" pitchFamily="18" charset="0"/>
                          </a:rPr>
                          <m:t>𝟐𝟎</m:t>
                        </m:r>
                      </m:num>
                      <m:den>
                        <m:r>
                          <a:rPr lang="en-US" sz="1500" b="1" i="1">
                            <a:latin typeface="Cambria Math" panose="02040503050406030204" pitchFamily="18" charset="0"/>
                          </a:rPr>
                          <m:t>𝟏𝟎</m:t>
                        </m:r>
                      </m:den>
                    </m:f>
                  </m:oMath>
                </a14:m>
                <a:r>
                  <a:rPr lang="en-IN" sz="1500" b="1" dirty="0"/>
                  <a:t> = 2</a:t>
                </a:r>
              </a:p>
              <a:p>
                <a:endParaRPr lang="en-IN" sz="1050" dirty="0"/>
              </a:p>
              <a:p>
                <a:endParaRPr lang="en-IN" sz="1050" dirty="0"/>
              </a:p>
              <a:p>
                <a:endParaRPr lang="en-IN" sz="1050" dirty="0"/>
              </a:p>
              <a:p>
                <a:endParaRPr lang="en-IN" sz="1050" dirty="0"/>
              </a:p>
            </p:txBody>
          </p:sp>
        </mc:Choice>
        <mc:Fallback xmlns="">
          <p:sp>
            <p:nvSpPr>
              <p:cNvPr id="3" name="TextBox 2"/>
              <p:cNvSpPr txBox="1">
                <a:spLocks noRot="1" noChangeAspect="1" noMove="1" noResize="1" noEditPoints="1" noAdjustHandles="1" noChangeArrowheads="1" noChangeShapeType="1" noTextEdit="1"/>
              </p:cNvSpPr>
              <p:nvPr/>
            </p:nvSpPr>
            <p:spPr>
              <a:xfrm>
                <a:off x="1506070" y="4280641"/>
                <a:ext cx="6088997" cy="1405834"/>
              </a:xfrm>
              <a:prstGeom prst="rect">
                <a:avLst/>
              </a:prstGeom>
              <a:blipFill>
                <a:blip r:embed="rId7"/>
                <a:stretch>
                  <a:fillRect/>
                </a:stretch>
              </a:blipFill>
            </p:spPr>
            <p:txBody>
              <a:bodyPr/>
              <a:lstStyle/>
              <a:p>
                <a:r>
                  <a:rPr lang="en-IN">
                    <a:noFill/>
                  </a:rPr>
                  <a:t> </a:t>
                </a:r>
              </a:p>
            </p:txBody>
          </p:sp>
        </mc:Fallback>
      </mc:AlternateContent>
      <p:cxnSp>
        <p:nvCxnSpPr>
          <p:cNvPr id="12" name="Straight Connector 11"/>
          <p:cNvCxnSpPr/>
          <p:nvPr/>
        </p:nvCxnSpPr>
        <p:spPr>
          <a:xfrm>
            <a:off x="4470202" y="2712328"/>
            <a:ext cx="0" cy="933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148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586" y="1474838"/>
            <a:ext cx="7639666" cy="4678204"/>
          </a:xfrm>
          <a:prstGeom prst="rect">
            <a:avLst/>
          </a:prstGeom>
          <a:noFill/>
        </p:spPr>
        <p:txBody>
          <a:bodyPr wrap="square" rtlCol="0">
            <a:spAutoFit/>
          </a:bodyPr>
          <a:lstStyle/>
          <a:p>
            <a:r>
              <a:rPr lang="en-US" sz="2800" b="1" dirty="0" smtClean="0"/>
              <a:t>Agenda:</a:t>
            </a:r>
          </a:p>
          <a:p>
            <a:endParaRPr lang="en-US" dirty="0"/>
          </a:p>
          <a:p>
            <a:pPr marL="342900" indent="-342900">
              <a:lnSpc>
                <a:spcPct val="200000"/>
              </a:lnSpc>
              <a:buAutoNum type="arabicPeriod"/>
            </a:pPr>
            <a:r>
              <a:rPr lang="en-US" sz="1600" dirty="0" smtClean="0"/>
              <a:t>Theory of Estimation</a:t>
            </a:r>
          </a:p>
          <a:p>
            <a:pPr lvl="1">
              <a:lnSpc>
                <a:spcPct val="200000"/>
              </a:lnSpc>
            </a:pPr>
            <a:r>
              <a:rPr lang="en-US" sz="1600" dirty="0"/>
              <a:t>	</a:t>
            </a:r>
            <a:r>
              <a:rPr lang="en-US" sz="1600" dirty="0" smtClean="0"/>
              <a:t>A. Point Estimation</a:t>
            </a:r>
          </a:p>
          <a:p>
            <a:pPr lvl="1">
              <a:lnSpc>
                <a:spcPct val="200000"/>
              </a:lnSpc>
            </a:pPr>
            <a:r>
              <a:rPr lang="en-US" sz="1600" dirty="0"/>
              <a:t>	</a:t>
            </a:r>
            <a:r>
              <a:rPr lang="en-US" sz="1600" dirty="0" smtClean="0"/>
              <a:t>B. Interval Estimation</a:t>
            </a:r>
          </a:p>
          <a:p>
            <a:pPr lvl="1">
              <a:lnSpc>
                <a:spcPct val="200000"/>
              </a:lnSpc>
            </a:pPr>
            <a:r>
              <a:rPr lang="en-US" sz="1600" dirty="0" smtClean="0"/>
              <a:t>2. Hypothesis Testing</a:t>
            </a:r>
          </a:p>
          <a:p>
            <a:pPr lvl="1">
              <a:lnSpc>
                <a:spcPct val="200000"/>
              </a:lnSpc>
            </a:pPr>
            <a:r>
              <a:rPr lang="en-US" sz="1600" dirty="0"/>
              <a:t>	</a:t>
            </a:r>
            <a:r>
              <a:rPr lang="en-US" sz="1600" dirty="0" smtClean="0"/>
              <a:t>A. Terminology</a:t>
            </a:r>
          </a:p>
          <a:p>
            <a:pPr lvl="1">
              <a:lnSpc>
                <a:spcPct val="200000"/>
              </a:lnSpc>
            </a:pPr>
            <a:r>
              <a:rPr lang="en-US" sz="1600" dirty="0"/>
              <a:t>	</a:t>
            </a:r>
            <a:r>
              <a:rPr lang="en-US" sz="1600" dirty="0" smtClean="0"/>
              <a:t>B. Errors in Hypothesis Testing</a:t>
            </a:r>
          </a:p>
          <a:p>
            <a:pPr lvl="1">
              <a:lnSpc>
                <a:spcPct val="200000"/>
              </a:lnSpc>
            </a:pPr>
            <a:r>
              <a:rPr lang="en-US" sz="1600" dirty="0"/>
              <a:t>	</a:t>
            </a:r>
            <a:r>
              <a:rPr lang="en-US" sz="1600" dirty="0" smtClean="0"/>
              <a:t>C.One tail &amp; Two tail tests</a:t>
            </a:r>
          </a:p>
          <a:p>
            <a:pPr marL="342900" lvl="1" indent="-342900">
              <a:lnSpc>
                <a:spcPct val="200000"/>
              </a:lnSpc>
              <a:buAutoNum type="arabicPeriod"/>
            </a:pPr>
            <a:endParaRPr lang="en-IN" sz="1600" dirty="0"/>
          </a:p>
        </p:txBody>
      </p:sp>
    </p:spTree>
    <p:extLst>
      <p:ext uri="{BB962C8B-B14F-4D97-AF65-F5344CB8AC3E}">
        <p14:creationId xmlns:p14="http://schemas.microsoft.com/office/powerpoint/2010/main" val="209078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705" y="1422041"/>
            <a:ext cx="5915025" cy="745629"/>
          </a:xfrm>
        </p:spPr>
        <p:txBody>
          <a:bodyPr/>
          <a:lstStyle/>
          <a:p>
            <a:r>
              <a:rPr lang="en-US" sz="1500" b="1" dirty="0"/>
              <a:t>Calculate Confidence Coefficient for a given CI</a:t>
            </a:r>
          </a:p>
        </p:txBody>
      </p:sp>
      <mc:AlternateContent xmlns:mc="http://schemas.openxmlformats.org/markup-compatibility/2006" xmlns:a14="http://schemas.microsoft.com/office/drawing/2010/main">
        <mc:Choice Requires="a14">
          <p:sp>
            <p:nvSpPr>
              <p:cNvPr id="4" name="TextBox 3"/>
              <p:cNvSpPr txBox="1"/>
              <p:nvPr/>
            </p:nvSpPr>
            <p:spPr>
              <a:xfrm>
                <a:off x="1658095" y="3666569"/>
                <a:ext cx="3455813" cy="1913216"/>
              </a:xfrm>
              <a:prstGeom prst="rect">
                <a:avLst/>
              </a:prstGeom>
              <a:noFill/>
            </p:spPr>
            <p:txBody>
              <a:bodyPr wrap="square" rtlCol="0">
                <a:spAutoFit/>
              </a:bodyPr>
              <a:lstStyle/>
              <a:p>
                <a:r>
                  <a:rPr lang="en-US" sz="1050" dirty="0"/>
                  <a:t>(1-</a:t>
                </a:r>
                <a:r>
                  <a:rPr lang="el-GR" sz="1050" dirty="0"/>
                  <a:t> α</a:t>
                </a:r>
                <a:r>
                  <a:rPr lang="en-US" sz="1050" dirty="0"/>
                  <a:t>) 100% = 95%</a:t>
                </a:r>
              </a:p>
              <a:p>
                <a:r>
                  <a:rPr lang="en-US" sz="1050" dirty="0">
                    <a:sym typeface="Wingdings" panose="05000000000000000000" pitchFamily="2" charset="2"/>
                  </a:rPr>
                  <a:t> </a:t>
                </a:r>
                <a:r>
                  <a:rPr lang="en-US" sz="1050" dirty="0"/>
                  <a:t>(1-</a:t>
                </a:r>
                <a:r>
                  <a:rPr lang="el-GR" sz="1050" dirty="0"/>
                  <a:t> α</a:t>
                </a:r>
                <a:r>
                  <a:rPr lang="en-US" sz="1050" dirty="0"/>
                  <a:t>) = </a:t>
                </a:r>
                <a14:m>
                  <m:oMath xmlns:m="http://schemas.openxmlformats.org/officeDocument/2006/math">
                    <m:f>
                      <m:fPr>
                        <m:ctrlPr>
                          <a:rPr lang="en-US" sz="1050" i="1">
                            <a:latin typeface="Cambria Math"/>
                          </a:rPr>
                        </m:ctrlPr>
                      </m:fPr>
                      <m:num>
                        <m:r>
                          <a:rPr lang="en-US" sz="1050" i="1">
                            <a:latin typeface="Cambria Math" panose="02040503050406030204" pitchFamily="18" charset="0"/>
                          </a:rPr>
                          <m:t>95</m:t>
                        </m:r>
                      </m:num>
                      <m:den>
                        <m:r>
                          <a:rPr lang="en-US" sz="1050" i="1">
                            <a:latin typeface="Cambria Math" panose="02040503050406030204" pitchFamily="18" charset="0"/>
                          </a:rPr>
                          <m:t>100</m:t>
                        </m:r>
                      </m:den>
                    </m:f>
                  </m:oMath>
                </a14:m>
                <a:r>
                  <a:rPr lang="en-US" sz="1050" dirty="0"/>
                  <a:t> = .95</a:t>
                </a:r>
              </a:p>
              <a:p>
                <a:r>
                  <a:rPr lang="en-US" sz="1050" dirty="0">
                    <a:sym typeface="Wingdings" panose="05000000000000000000" pitchFamily="2" charset="2"/>
                  </a:rPr>
                  <a:t> </a:t>
                </a:r>
                <a:r>
                  <a:rPr lang="el-GR" sz="1050" dirty="0"/>
                  <a:t>α</a:t>
                </a:r>
                <a:r>
                  <a:rPr lang="en-US" sz="1050" dirty="0"/>
                  <a:t> = 1 – </a:t>
                </a:r>
                <a14:m>
                  <m:oMath xmlns:m="http://schemas.openxmlformats.org/officeDocument/2006/math">
                    <m:f>
                      <m:fPr>
                        <m:ctrlPr>
                          <a:rPr lang="en-US" sz="1050" i="1">
                            <a:latin typeface="Cambria Math"/>
                          </a:rPr>
                        </m:ctrlPr>
                      </m:fPr>
                      <m:num>
                        <m:r>
                          <a:rPr lang="en-US" sz="1050" i="1">
                            <a:latin typeface="Cambria Math" panose="02040503050406030204" pitchFamily="18" charset="0"/>
                          </a:rPr>
                          <m:t>95</m:t>
                        </m:r>
                      </m:num>
                      <m:den>
                        <m:r>
                          <a:rPr lang="en-US" sz="1050" i="1">
                            <a:latin typeface="Cambria Math" panose="02040503050406030204" pitchFamily="18" charset="0"/>
                          </a:rPr>
                          <m:t>100</m:t>
                        </m:r>
                      </m:den>
                    </m:f>
                  </m:oMath>
                </a14:m>
                <a:r>
                  <a:rPr lang="en-US" sz="1050" dirty="0"/>
                  <a:t>  = 0.05</a:t>
                </a:r>
              </a:p>
              <a:p>
                <a:pPr marL="214313" indent="-214313">
                  <a:buFont typeface="Wingdings" panose="05000000000000000000" pitchFamily="2" charset="2"/>
                  <a:buChar char="à"/>
                </a:pPr>
                <a:r>
                  <a:rPr lang="el-GR" sz="1050" dirty="0"/>
                  <a:t>α</a:t>
                </a:r>
                <a:r>
                  <a:rPr lang="en-US" sz="1050" dirty="0"/>
                  <a:t> = 0.05</a:t>
                </a:r>
              </a:p>
              <a:p>
                <a:endParaRPr lang="en-US" sz="1050" dirty="0"/>
              </a:p>
              <a:p>
                <a:r>
                  <a:rPr lang="en-US" sz="1050" dirty="0"/>
                  <a:t>Area to the left of the required z value = 1- 0.025</a:t>
                </a:r>
              </a:p>
              <a:p>
                <a:r>
                  <a:rPr lang="en-US" sz="1050" dirty="0"/>
                  <a:t> =</a:t>
                </a:r>
                <a:r>
                  <a:rPr lang="en-US" sz="1050" b="1" dirty="0"/>
                  <a:t>0.975  </a:t>
                </a:r>
              </a:p>
              <a:p>
                <a:endParaRPr lang="en-US" sz="1050" b="1" dirty="0"/>
              </a:p>
              <a:p>
                <a14:m>
                  <m:oMath xmlns:m="http://schemas.openxmlformats.org/officeDocument/2006/math">
                    <m:sSub>
                      <m:sSubPr>
                        <m:ctrlPr>
                          <a:rPr lang="en-US" sz="1050" b="1" i="1">
                            <a:solidFill>
                              <a:schemeClr val="tx1">
                                <a:lumMod val="65000"/>
                                <a:lumOff val="35000"/>
                              </a:schemeClr>
                            </a:solidFill>
                            <a:latin typeface="Cambria Math"/>
                          </a:rPr>
                        </m:ctrlPr>
                      </m:sSubPr>
                      <m:e>
                        <m:r>
                          <a:rPr lang="en-US" sz="1050" b="1" i="1">
                            <a:solidFill>
                              <a:schemeClr val="tx1">
                                <a:lumMod val="65000"/>
                                <a:lumOff val="35000"/>
                              </a:schemeClr>
                            </a:solidFill>
                            <a:latin typeface="Cambria Math" panose="02040503050406030204" pitchFamily="18" charset="0"/>
                          </a:rPr>
                          <m:t>𝒁</m:t>
                        </m:r>
                      </m:e>
                      <m:sub>
                        <m:f>
                          <m:fPr>
                            <m:ctrlPr>
                              <a:rPr lang="en-US" sz="1050" b="1" i="1">
                                <a:solidFill>
                                  <a:schemeClr val="tx1">
                                    <a:lumMod val="65000"/>
                                    <a:lumOff val="35000"/>
                                  </a:schemeClr>
                                </a:solidFill>
                                <a:latin typeface="Cambria Math"/>
                              </a:rPr>
                            </m:ctrlPr>
                          </m:fPr>
                          <m:num>
                            <m:r>
                              <m:rPr>
                                <m:sty m:val="p"/>
                              </m:rPr>
                              <a:rPr lang="el-GR" sz="1050" b="1" i="1">
                                <a:solidFill>
                                  <a:schemeClr val="tx1">
                                    <a:lumMod val="65000"/>
                                    <a:lumOff val="35000"/>
                                  </a:schemeClr>
                                </a:solidFill>
                                <a:latin typeface="Cambria Math" panose="02040503050406030204" pitchFamily="18" charset="0"/>
                              </a:rPr>
                              <m:t>α</m:t>
                            </m:r>
                          </m:num>
                          <m:den>
                            <m:r>
                              <a:rPr lang="en-US" sz="1050" b="1" i="1">
                                <a:solidFill>
                                  <a:schemeClr val="tx1">
                                    <a:lumMod val="65000"/>
                                    <a:lumOff val="35000"/>
                                  </a:schemeClr>
                                </a:solidFill>
                                <a:latin typeface="Cambria Math" panose="02040503050406030204" pitchFamily="18" charset="0"/>
                              </a:rPr>
                              <m:t>𝟐</m:t>
                            </m:r>
                          </m:den>
                        </m:f>
                      </m:sub>
                    </m:sSub>
                  </m:oMath>
                </a14:m>
                <a:r>
                  <a:rPr lang="en-US" sz="1050" b="1" dirty="0">
                    <a:solidFill>
                      <a:schemeClr val="tx1">
                        <a:lumMod val="65000"/>
                        <a:lumOff val="35000"/>
                      </a:schemeClr>
                    </a:solidFill>
                  </a:rPr>
                  <a:t> (critical value)  = 1.96</a:t>
                </a:r>
              </a:p>
              <a:p>
                <a:endParaRPr lang="en-US" sz="105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658095" y="3666569"/>
                <a:ext cx="3455813" cy="1913216"/>
              </a:xfrm>
              <a:prstGeom prst="rect">
                <a:avLst/>
              </a:prstGeom>
              <a:blipFill>
                <a:blip r:embed="rId2"/>
                <a:stretch>
                  <a:fillRect/>
                </a:stretch>
              </a:blipFill>
            </p:spPr>
            <p:txBody>
              <a:bodyPr/>
              <a:lstStyle/>
              <a:p>
                <a:r>
                  <a:rPr lang="en-IN">
                    <a:noFill/>
                  </a:rPr>
                  <a:t> </a:t>
                </a:r>
              </a:p>
            </p:txBody>
          </p:sp>
        </mc:Fallback>
      </mc:AlternateContent>
      <p:sp>
        <p:nvSpPr>
          <p:cNvPr id="5" name="TextBox 4"/>
          <p:cNvSpPr txBox="1"/>
          <p:nvPr/>
        </p:nvSpPr>
        <p:spPr>
          <a:xfrm>
            <a:off x="1601514" y="2072846"/>
            <a:ext cx="6107949" cy="276999"/>
          </a:xfrm>
          <a:prstGeom prst="rect">
            <a:avLst/>
          </a:prstGeom>
          <a:noFill/>
        </p:spPr>
        <p:txBody>
          <a:bodyPr wrap="square" rtlCol="0">
            <a:spAutoFit/>
          </a:bodyPr>
          <a:lstStyle/>
          <a:p>
            <a:r>
              <a:rPr lang="en-US" sz="1200" dirty="0"/>
              <a:t>What is the approximate  z value for a 95% confidence Interval ? </a:t>
            </a:r>
          </a:p>
        </p:txBody>
      </p:sp>
      <p:pic>
        <p:nvPicPr>
          <p:cNvPr id="6" name="Picture 3"/>
          <p:cNvPicPr>
            <a:picLocks noChangeAspect="1" noChangeArrowheads="1"/>
          </p:cNvPicPr>
          <p:nvPr/>
        </p:nvPicPr>
        <p:blipFill>
          <a:blip r:embed="rId3"/>
          <a:srcRect/>
          <a:stretch>
            <a:fillRect/>
          </a:stretch>
        </p:blipFill>
        <p:spPr bwMode="auto">
          <a:xfrm>
            <a:off x="1676889" y="2397839"/>
            <a:ext cx="2357438" cy="1103710"/>
          </a:xfrm>
          <a:prstGeom prst="rect">
            <a:avLst/>
          </a:prstGeom>
          <a:noFill/>
          <a:ln w="9525">
            <a:noFill/>
            <a:miter lim="800000"/>
            <a:headEnd/>
            <a:tailEnd/>
          </a:ln>
          <a:effectLst/>
        </p:spPr>
      </p:pic>
      <p:pic>
        <p:nvPicPr>
          <p:cNvPr id="10" name="Picture 9"/>
          <p:cNvPicPr>
            <a:picLocks noChangeAspect="1"/>
          </p:cNvPicPr>
          <p:nvPr/>
        </p:nvPicPr>
        <p:blipFill>
          <a:blip r:embed="rId4"/>
          <a:stretch>
            <a:fillRect/>
          </a:stretch>
        </p:blipFill>
        <p:spPr>
          <a:xfrm>
            <a:off x="5113907" y="2388446"/>
            <a:ext cx="2328863" cy="108585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232162" y="2949938"/>
                <a:ext cx="333287" cy="360868"/>
              </a:xfrm>
              <a:prstGeom prst="rect">
                <a:avLst/>
              </a:prstGeom>
              <a:noFill/>
            </p:spPr>
            <p:txBody>
              <a:bodyPr wrap="square" rtlCol="0">
                <a:spAutoFit/>
              </a:bodyPr>
              <a:lstStyle/>
              <a:p>
                <a:r>
                  <a:rPr lang="en-IN" sz="750" dirty="0">
                    <a:solidFill>
                      <a:schemeClr val="bg1"/>
                    </a:solidFill>
                  </a:rPr>
                  <a:t> </a:t>
                </a:r>
                <a14:m>
                  <m:oMath xmlns:m="http://schemas.openxmlformats.org/officeDocument/2006/math">
                    <m:f>
                      <m:fPr>
                        <m:ctrlPr>
                          <a:rPr lang="en-IN" sz="750" i="1">
                            <a:solidFill>
                              <a:schemeClr val="bg1"/>
                            </a:solidFill>
                            <a:latin typeface="Cambria Math"/>
                          </a:rPr>
                        </m:ctrlPr>
                      </m:fPr>
                      <m:num>
                        <m:r>
                          <m:rPr>
                            <m:sty m:val="p"/>
                          </m:rPr>
                          <a:rPr lang="el-GR" sz="750" i="1">
                            <a:solidFill>
                              <a:schemeClr val="bg1"/>
                            </a:solidFill>
                            <a:latin typeface="Cambria Math" panose="02040503050406030204" pitchFamily="18" charset="0"/>
                          </a:rPr>
                          <m:t>α</m:t>
                        </m:r>
                      </m:num>
                      <m:den>
                        <m:r>
                          <a:rPr lang="en-US" sz="750" i="1">
                            <a:solidFill>
                              <a:schemeClr val="bg1"/>
                            </a:solidFill>
                            <a:latin typeface="Cambria Math" panose="02040503050406030204" pitchFamily="18" charset="0"/>
                          </a:rPr>
                          <m:t>2</m:t>
                        </m:r>
                      </m:den>
                    </m:f>
                  </m:oMath>
                </a14:m>
                <a:r>
                  <a:rPr lang="en-IN" sz="750" dirty="0"/>
                  <a:t>  </a:t>
                </a:r>
                <a:r>
                  <a:rPr lang="en-IN" sz="750" dirty="0">
                    <a:solidFill>
                      <a:schemeClr val="bg1"/>
                    </a:solidFill>
                  </a:rPr>
                  <a:t>=</a:t>
                </a:r>
              </a:p>
            </p:txBody>
          </p:sp>
        </mc:Choice>
        <mc:Fallback xmlns="">
          <p:sp>
            <p:nvSpPr>
              <p:cNvPr id="11" name="TextBox 10"/>
              <p:cNvSpPr txBox="1">
                <a:spLocks noRot="1" noChangeAspect="1" noMove="1" noResize="1" noEditPoints="1" noAdjustHandles="1" noChangeArrowheads="1" noChangeShapeType="1" noTextEdit="1"/>
              </p:cNvSpPr>
              <p:nvPr/>
            </p:nvSpPr>
            <p:spPr>
              <a:xfrm>
                <a:off x="5232162" y="2949938"/>
                <a:ext cx="333287" cy="360868"/>
              </a:xfrm>
              <a:prstGeom prst="rect">
                <a:avLst/>
              </a:prstGeom>
              <a:blipFill>
                <a:blip r:embed="rId5"/>
                <a:stretch>
                  <a:fillRect b="-16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942389" y="2908893"/>
                <a:ext cx="333287" cy="360868"/>
              </a:xfrm>
              <a:prstGeom prst="rect">
                <a:avLst/>
              </a:prstGeom>
              <a:noFill/>
            </p:spPr>
            <p:txBody>
              <a:bodyPr wrap="square" rtlCol="0">
                <a:spAutoFit/>
              </a:bodyPr>
              <a:lstStyle/>
              <a:p>
                <a:r>
                  <a:rPr lang="en-IN" sz="750" dirty="0">
                    <a:solidFill>
                      <a:schemeClr val="bg1"/>
                    </a:solidFill>
                  </a:rPr>
                  <a:t>=  </a:t>
                </a:r>
                <a14:m>
                  <m:oMath xmlns:m="http://schemas.openxmlformats.org/officeDocument/2006/math">
                    <m:f>
                      <m:fPr>
                        <m:ctrlPr>
                          <a:rPr lang="en-IN" sz="750" i="1">
                            <a:solidFill>
                              <a:schemeClr val="bg1"/>
                            </a:solidFill>
                            <a:latin typeface="Cambria Math"/>
                          </a:rPr>
                        </m:ctrlPr>
                      </m:fPr>
                      <m:num>
                        <m:r>
                          <m:rPr>
                            <m:sty m:val="p"/>
                          </m:rPr>
                          <a:rPr lang="el-GR" sz="750" i="1">
                            <a:solidFill>
                              <a:schemeClr val="bg1"/>
                            </a:solidFill>
                            <a:latin typeface="Cambria Math" panose="02040503050406030204" pitchFamily="18" charset="0"/>
                          </a:rPr>
                          <m:t>α</m:t>
                        </m:r>
                      </m:num>
                      <m:den>
                        <m:r>
                          <a:rPr lang="en-US" sz="750" i="1">
                            <a:solidFill>
                              <a:schemeClr val="bg1"/>
                            </a:solidFill>
                            <a:latin typeface="Cambria Math" panose="02040503050406030204" pitchFamily="18" charset="0"/>
                          </a:rPr>
                          <m:t>2</m:t>
                        </m:r>
                      </m:den>
                    </m:f>
                  </m:oMath>
                </a14:m>
                <a:r>
                  <a:rPr lang="en-IN" sz="750" dirty="0"/>
                  <a:t>  </a:t>
                </a:r>
                <a:endParaRPr lang="en-IN" sz="75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942389" y="2908893"/>
                <a:ext cx="333287" cy="360868"/>
              </a:xfrm>
              <a:prstGeom prst="rect">
                <a:avLst/>
              </a:prstGeom>
              <a:blipFill>
                <a:blip r:embed="rId6"/>
                <a:stretch>
                  <a:fillRect/>
                </a:stretch>
              </a:blipFill>
            </p:spPr>
            <p:txBody>
              <a:bodyPr/>
              <a:lstStyle/>
              <a:p>
                <a:r>
                  <a:rPr lang="en-IN">
                    <a:noFill/>
                  </a:rPr>
                  <a:t> </a:t>
                </a:r>
              </a:p>
            </p:txBody>
          </p:sp>
        </mc:Fallback>
      </mc:AlternateContent>
      <p:sp>
        <p:nvSpPr>
          <p:cNvPr id="13" name="TextBox 12"/>
          <p:cNvSpPr txBox="1"/>
          <p:nvPr/>
        </p:nvSpPr>
        <p:spPr>
          <a:xfrm>
            <a:off x="6794976" y="2672470"/>
            <a:ext cx="447586" cy="323165"/>
          </a:xfrm>
          <a:prstGeom prst="rect">
            <a:avLst/>
          </a:prstGeom>
          <a:noFill/>
        </p:spPr>
        <p:txBody>
          <a:bodyPr wrap="square" rtlCol="0">
            <a:spAutoFit/>
          </a:bodyPr>
          <a:lstStyle/>
          <a:p>
            <a:r>
              <a:rPr lang="en-US" sz="750" dirty="0">
                <a:solidFill>
                  <a:srgbClr val="00B0F0"/>
                </a:solidFill>
              </a:rPr>
              <a:t>= 1 - </a:t>
            </a:r>
            <a:r>
              <a:rPr lang="el-GR" sz="750" dirty="0">
                <a:solidFill>
                  <a:srgbClr val="00B0F0"/>
                </a:solidFill>
              </a:rPr>
              <a:t>α</a:t>
            </a:r>
            <a:endParaRPr lang="en-IN" sz="750" dirty="0">
              <a:solidFill>
                <a:srgbClr val="00B0F0"/>
              </a:solidFill>
            </a:endParaRPr>
          </a:p>
        </p:txBody>
      </p:sp>
      <p:pic>
        <p:nvPicPr>
          <p:cNvPr id="14" name="Picture 13"/>
          <p:cNvPicPr>
            <a:picLocks noChangeAspect="1"/>
          </p:cNvPicPr>
          <p:nvPr/>
        </p:nvPicPr>
        <p:blipFill>
          <a:blip r:embed="rId7"/>
          <a:stretch>
            <a:fillRect/>
          </a:stretch>
        </p:blipFill>
        <p:spPr>
          <a:xfrm>
            <a:off x="4976424" y="3935763"/>
            <a:ext cx="2793206" cy="1450181"/>
          </a:xfrm>
          <a:prstGeom prst="rect">
            <a:avLst/>
          </a:prstGeom>
        </p:spPr>
      </p:pic>
    </p:spTree>
    <p:extLst>
      <p:ext uri="{BB962C8B-B14F-4D97-AF65-F5344CB8AC3E}">
        <p14:creationId xmlns:p14="http://schemas.microsoft.com/office/powerpoint/2010/main" val="1149844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8624" y="1404970"/>
            <a:ext cx="5143500" cy="385763"/>
          </a:xfrm>
        </p:spPr>
        <p:txBody>
          <a:bodyPr rtlCol="0">
            <a:normAutofit fontScale="90000"/>
          </a:bodyPr>
          <a:lstStyle/>
          <a:p>
            <a:pPr algn="l">
              <a:defRPr/>
            </a:pPr>
            <a:r>
              <a:rPr lang="en-US" sz="1800" b="1" dirty="0"/>
              <a:t>Interval Estimation for Population Mean – Large Sample  </a:t>
            </a:r>
          </a:p>
        </p:txBody>
      </p:sp>
      <p:sp>
        <p:nvSpPr>
          <p:cNvPr id="26627"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848624" y="1989825"/>
                <a:ext cx="5446752" cy="2258311"/>
              </a:xfrm>
              <a:prstGeom prst="rect">
                <a:avLst/>
              </a:prstGeom>
              <a:noFill/>
            </p:spPr>
            <p:txBody>
              <a:bodyPr wrap="square" rtlCol="0">
                <a:spAutoFit/>
              </a:bodyPr>
              <a:lstStyle/>
              <a:p>
                <a:pPr>
                  <a:spcAft>
                    <a:spcPts val="675"/>
                  </a:spcAft>
                </a:pPr>
                <a:r>
                  <a:rPr lang="en-IN" sz="1050" dirty="0">
                    <a:latin typeface="Arial" panose="020B0604020202020204" pitchFamily="34" charset="0"/>
                    <a:cs typeface="Arial" panose="020B0604020202020204" pitchFamily="34" charset="0"/>
                  </a:rPr>
                  <a:t>Sample size </a:t>
                </a:r>
                <a:r>
                  <a:rPr lang="en-IN" sz="1050" dirty="0">
                    <a:latin typeface="Arial" panose="020B0604020202020204" pitchFamily="34" charset="0"/>
                    <a:cs typeface="Arial" panose="020B0604020202020204" pitchFamily="34" charset="0"/>
                    <a:sym typeface="Symbol" panose="05050102010706020507" pitchFamily="18" charset="2"/>
                  </a:rPr>
                  <a:t></a:t>
                </a:r>
                <a:r>
                  <a:rPr lang="en-IN" sz="1050" dirty="0">
                    <a:latin typeface="Arial" panose="020B0604020202020204" pitchFamily="34" charset="0"/>
                    <a:cs typeface="Arial" panose="020B0604020202020204" pitchFamily="34" charset="0"/>
                  </a:rPr>
                  <a:t> 30, therefore CLT applies, Normality assumed.</a:t>
                </a:r>
              </a:p>
              <a:p>
                <a:pPr>
                  <a:spcAft>
                    <a:spcPts val="675"/>
                  </a:spcAft>
                </a:pPr>
                <a:r>
                  <a:rPr lang="en-IN" sz="1050" b="1" dirty="0">
                    <a:latin typeface="Arial" panose="020B0604020202020204" pitchFamily="34" charset="0"/>
                    <a:cs typeface="Arial" panose="020B0604020202020204" pitchFamily="34" charset="0"/>
                  </a:rPr>
                  <a:t>Assume </a:t>
                </a:r>
                <a:r>
                  <a:rPr lang="el-GR" sz="1050" b="1" dirty="0">
                    <a:latin typeface="Cambria Math" panose="02040503050406030204" pitchFamily="18" charset="0"/>
                    <a:ea typeface="Cambria Math" panose="02040503050406030204" pitchFamily="18" charset="0"/>
                    <a:cs typeface="Arial" panose="020B0604020202020204" pitchFamily="34" charset="0"/>
                  </a:rPr>
                  <a:t>σ</a:t>
                </a:r>
                <a:r>
                  <a:rPr lang="en-US" sz="1050" b="1" dirty="0">
                    <a:latin typeface="Cambria Math" panose="02040503050406030204" pitchFamily="18" charset="0"/>
                    <a:ea typeface="Cambria Math" panose="02040503050406030204" pitchFamily="18" charset="0"/>
                    <a:cs typeface="Arial" panose="020B0604020202020204" pitchFamily="34" charset="0"/>
                  </a:rPr>
                  <a:t> </a:t>
                </a:r>
                <a:r>
                  <a:rPr lang="en-IN" sz="1050" b="1" dirty="0">
                    <a:latin typeface="Arial" panose="020B0604020202020204" pitchFamily="34" charset="0"/>
                    <a:cs typeface="Arial" panose="020B0604020202020204" pitchFamily="34" charset="0"/>
                  </a:rPr>
                  <a:t>known.</a:t>
                </a:r>
              </a:p>
              <a:p>
                <a:pPr>
                  <a:spcAft>
                    <a:spcPts val="675"/>
                  </a:spcAft>
                </a:pPr>
                <a:r>
                  <a:rPr lang="en-IN" sz="1050" dirty="0">
                    <a:latin typeface="Arial" panose="020B0604020202020204" pitchFamily="34" charset="0"/>
                    <a:cs typeface="Arial" panose="020B0604020202020204" pitchFamily="34" charset="0"/>
                  </a:rPr>
                  <a:t>Sample size = 100, Sample mean </a:t>
                </a:r>
                <a14:m>
                  <m:oMath xmlns:m="http://schemas.openxmlformats.org/officeDocument/2006/math">
                    <m:acc>
                      <m:accPr>
                        <m:chr m:val="̅"/>
                        <m:ctrlPr>
                          <a:rPr lang="en-IN" sz="1050" i="1">
                            <a:latin typeface="Cambria Math"/>
                            <a:cs typeface="Arial" panose="020B0604020202020204" pitchFamily="34" charset="0"/>
                          </a:rPr>
                        </m:ctrlPr>
                      </m:accPr>
                      <m:e>
                        <m:r>
                          <a:rPr lang="en-US" sz="1050" i="1">
                            <a:latin typeface="Cambria Math" panose="02040503050406030204" pitchFamily="18" charset="0"/>
                            <a:cs typeface="Arial" panose="020B0604020202020204" pitchFamily="34" charset="0"/>
                          </a:rPr>
                          <m:t>𝑥</m:t>
                        </m:r>
                      </m:e>
                    </m:acc>
                  </m:oMath>
                </a14:m>
                <a:r>
                  <a:rPr lang="en-IN" sz="1050" dirty="0">
                    <a:latin typeface="Arial" panose="020B0604020202020204" pitchFamily="34" charset="0"/>
                    <a:cs typeface="Arial" panose="020B0604020202020204" pitchFamily="34" charset="0"/>
                  </a:rPr>
                  <a:t> = 82, </a:t>
                </a:r>
                <a:r>
                  <a:rPr lang="el-GR" sz="1050" dirty="0">
                    <a:latin typeface="Cambria Math" panose="02040503050406030204" pitchFamily="18" charset="0"/>
                    <a:ea typeface="Cambria Math" panose="02040503050406030204" pitchFamily="18" charset="0"/>
                    <a:cs typeface="Arial" panose="020B0604020202020204" pitchFamily="34" charset="0"/>
                  </a:rPr>
                  <a:t>σ</a:t>
                </a:r>
                <a:r>
                  <a:rPr lang="en-US" sz="1050" dirty="0">
                    <a:latin typeface="Cambria Math" panose="02040503050406030204" pitchFamily="18" charset="0"/>
                    <a:ea typeface="Cambria Math" panose="02040503050406030204" pitchFamily="18" charset="0"/>
                    <a:cs typeface="Arial" panose="020B0604020202020204" pitchFamily="34" charset="0"/>
                  </a:rPr>
                  <a:t> </a:t>
                </a:r>
                <a:r>
                  <a:rPr lang="en-IN" sz="1050" dirty="0">
                    <a:latin typeface="Arial" panose="020B0604020202020204" pitchFamily="34" charset="0"/>
                    <a:cs typeface="Arial" panose="020B0604020202020204" pitchFamily="34" charset="0"/>
                  </a:rPr>
                  <a:t>= 20.</a:t>
                </a:r>
              </a:p>
              <a:p>
                <a:pPr>
                  <a:spcAft>
                    <a:spcPts val="675"/>
                  </a:spcAft>
                </a:pPr>
                <a:endParaRPr lang="en-IN" sz="1050" dirty="0">
                  <a:latin typeface="Arial" panose="020B0604020202020204" pitchFamily="34" charset="0"/>
                  <a:cs typeface="Arial" panose="020B0604020202020204" pitchFamily="34" charset="0"/>
                </a:endParaRPr>
              </a:p>
              <a:p>
                <a:pPr>
                  <a:spcAft>
                    <a:spcPts val="675"/>
                  </a:spcAft>
                </a:pPr>
                <a:r>
                  <a:rPr lang="en-IN" sz="1050" dirty="0">
                    <a:latin typeface="Arial" panose="020B0604020202020204" pitchFamily="34" charset="0"/>
                    <a:cs typeface="Arial" panose="020B0604020202020204" pitchFamily="34" charset="0"/>
                  </a:rPr>
                  <a:t>For a standard normal distribution 95% of observations lie within </a:t>
                </a:r>
                <a:r>
                  <a:rPr lang="en-IN" sz="1050" dirty="0">
                    <a:latin typeface="Cambria Math" panose="02040503050406030204" pitchFamily="18" charset="0"/>
                    <a:ea typeface="Cambria Math" panose="02040503050406030204" pitchFamily="18" charset="0"/>
                    <a:cs typeface="Arial" panose="020B0604020202020204" pitchFamily="34" charset="0"/>
                  </a:rPr>
                  <a:t>±</a:t>
                </a:r>
                <a:r>
                  <a:rPr lang="en-IN" sz="1050" dirty="0">
                    <a:latin typeface="Arial" panose="020B0604020202020204" pitchFamily="34" charset="0"/>
                    <a:cs typeface="Arial" panose="020B0604020202020204" pitchFamily="34" charset="0"/>
                  </a:rPr>
                  <a:t>1.96 standard deviations.</a:t>
                </a:r>
              </a:p>
              <a:p>
                <a:pPr>
                  <a:spcAft>
                    <a:spcPts val="675"/>
                  </a:spcAft>
                </a:pPr>
                <a:r>
                  <a:rPr lang="en-US" sz="1050" dirty="0">
                    <a:ea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sSub>
                      <m:sSubPr>
                        <m:ctrlPr>
                          <a:rPr lang="en-US" sz="1050" i="1">
                            <a:latin typeface="Cambria Math"/>
                            <a:ea typeface="Cambria Math" panose="02040503050406030204" pitchFamily="18" charset="0"/>
                            <a:cs typeface="Arial" panose="020B0604020202020204" pitchFamily="34" charset="0"/>
                            <a:sym typeface="Symbol" panose="05050102010706020507" pitchFamily="18" charset="2"/>
                          </a:rPr>
                        </m:ctrlPr>
                      </m:sSubPr>
                      <m:e>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𝑍</m:t>
                        </m:r>
                      </m:e>
                      <m:sub>
                        <m:f>
                          <m:fPr>
                            <m:ctrlPr>
                              <a:rPr lang="en-US" sz="1050"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𝛼</m:t>
                            </m:r>
                          </m:num>
                          <m:den>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2</m:t>
                            </m:r>
                          </m:den>
                        </m:f>
                      </m:sub>
                    </m:sSub>
                    <m:f>
                      <m:fPr>
                        <m:ctrlPr>
                          <a:rPr lang="en-US" sz="1050"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𝜎</m:t>
                        </m:r>
                      </m:num>
                      <m:den>
                        <m:rad>
                          <m:radPr>
                            <m:degHide m:val="on"/>
                            <m:ctrlPr>
                              <a:rPr lang="en-US" sz="1050" i="1">
                                <a:latin typeface="Cambria Math"/>
                                <a:ea typeface="Cambria Math" panose="02040503050406030204" pitchFamily="18" charset="0"/>
                                <a:cs typeface="Arial" panose="020B0604020202020204" pitchFamily="34" charset="0"/>
                                <a:sym typeface="Symbol" panose="05050102010706020507" pitchFamily="18" charset="2"/>
                              </a:rPr>
                            </m:ctrlPr>
                          </m:radPr>
                          <m:deg/>
                          <m:e>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𝑛</m:t>
                            </m:r>
                          </m:e>
                        </m:rad>
                      </m:den>
                    </m:f>
                  </m:oMath>
                </a14:m>
                <a:r>
                  <a:rPr lang="en-IN" sz="1050" dirty="0">
                    <a:latin typeface="Arial" panose="020B0604020202020204" pitchFamily="34" charset="0"/>
                    <a:cs typeface="Arial" panose="020B0604020202020204" pitchFamily="34" charset="0"/>
                  </a:rPr>
                  <a:t>   =   1.96  * </a:t>
                </a:r>
                <a14:m>
                  <m:oMath xmlns:m="http://schemas.openxmlformats.org/officeDocument/2006/math">
                    <m:f>
                      <m:fPr>
                        <m:ctrlPr>
                          <a:rPr lang="en-IN" sz="1050" i="1">
                            <a:latin typeface="Cambria Math"/>
                            <a:cs typeface="Arial" panose="020B0604020202020204" pitchFamily="34" charset="0"/>
                          </a:rPr>
                        </m:ctrlPr>
                      </m:fPr>
                      <m:num>
                        <m:r>
                          <a:rPr lang="en-US" sz="1050" i="1">
                            <a:latin typeface="Cambria Math" panose="02040503050406030204" pitchFamily="18" charset="0"/>
                            <a:cs typeface="Arial" panose="020B0604020202020204" pitchFamily="34" charset="0"/>
                          </a:rPr>
                          <m:t>20</m:t>
                        </m:r>
                      </m:num>
                      <m:den>
                        <m:rad>
                          <m:radPr>
                            <m:degHide m:val="on"/>
                            <m:ctrlPr>
                              <a:rPr lang="en-IN" sz="1050" i="1">
                                <a:latin typeface="Cambria Math"/>
                                <a:cs typeface="Arial" panose="020B0604020202020204" pitchFamily="34" charset="0"/>
                              </a:rPr>
                            </m:ctrlPr>
                          </m:radPr>
                          <m:deg/>
                          <m:e>
                            <m:r>
                              <a:rPr lang="en-US" sz="1050" i="1">
                                <a:latin typeface="Cambria Math" panose="02040503050406030204" pitchFamily="18" charset="0"/>
                                <a:cs typeface="Arial" panose="020B0604020202020204" pitchFamily="34" charset="0"/>
                              </a:rPr>
                              <m:t>100</m:t>
                            </m:r>
                          </m:e>
                        </m:rad>
                      </m:den>
                    </m:f>
                  </m:oMath>
                </a14:m>
                <a:r>
                  <a:rPr lang="en-IN" sz="1050" dirty="0">
                    <a:latin typeface="Arial" panose="020B0604020202020204" pitchFamily="34" charset="0"/>
                    <a:cs typeface="Arial" panose="020B0604020202020204" pitchFamily="34" charset="0"/>
                  </a:rPr>
                  <a:t>   = 3.92</a:t>
                </a:r>
              </a:p>
              <a:p>
                <a:pPr>
                  <a:spcAft>
                    <a:spcPts val="675"/>
                  </a:spcAft>
                </a:pPr>
                <a:endParaRPr lang="en-IN" sz="1050" dirty="0">
                  <a:latin typeface="Arial" panose="020B0604020202020204" pitchFamily="34" charset="0"/>
                  <a:cs typeface="Arial" panose="020B0604020202020204" pitchFamily="34" charset="0"/>
                </a:endParaRPr>
              </a:p>
              <a:p>
                <a:pPr>
                  <a:spcAft>
                    <a:spcPts val="675"/>
                  </a:spcAft>
                </a:pPr>
                <a:r>
                  <a:rPr lang="en-IN" sz="1050" b="1" dirty="0">
                    <a:latin typeface="Arial" panose="020B0604020202020204" pitchFamily="34" charset="0"/>
                    <a:cs typeface="Arial" panose="020B0604020202020204" pitchFamily="34" charset="0"/>
                  </a:rPr>
                  <a:t>Confidence interval : </a:t>
                </a:r>
                <a:r>
                  <a:rPr lang="en-IN" sz="1050" b="1" dirty="0">
                    <a:latin typeface="Arial" panose="020B0604020202020204" pitchFamily="34" charset="0"/>
                    <a:cs typeface="Arial" panose="020B0604020202020204" pitchFamily="34" charset="0"/>
                    <a:sym typeface="Symbol" panose="05050102010706020507" pitchFamily="18" charset="2"/>
                  </a:rPr>
                  <a:t> </a:t>
                </a:r>
                <a:r>
                  <a:rPr lang="en-IN" sz="1050" b="1" dirty="0">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a:t>± </a:t>
                </a:r>
                <a:r>
                  <a:rPr lang="en-IN" sz="1050" b="1" dirty="0">
                    <a:latin typeface="Arial" panose="020B0604020202020204" pitchFamily="34" charset="0"/>
                    <a:cs typeface="Arial" panose="020B0604020202020204" pitchFamily="34" charset="0"/>
                  </a:rPr>
                  <a:t>3.92 </a:t>
                </a:r>
              </a:p>
            </p:txBody>
          </p:sp>
        </mc:Choice>
        <mc:Fallback xmlns="">
          <p:sp>
            <p:nvSpPr>
              <p:cNvPr id="3" name="TextBox 2"/>
              <p:cNvSpPr txBox="1">
                <a:spLocks noRot="1" noChangeAspect="1" noMove="1" noResize="1" noEditPoints="1" noAdjustHandles="1" noChangeArrowheads="1" noChangeShapeType="1" noTextEdit="1"/>
              </p:cNvSpPr>
              <p:nvPr/>
            </p:nvSpPr>
            <p:spPr>
              <a:xfrm>
                <a:off x="1848624" y="1989825"/>
                <a:ext cx="5446752" cy="2258311"/>
              </a:xfrm>
              <a:prstGeom prst="rect">
                <a:avLst/>
              </a:prstGeom>
              <a:blipFill>
                <a:blip r:embed="rId3"/>
                <a:stretch>
                  <a:fillRect b="-539"/>
                </a:stretch>
              </a:blipFill>
            </p:spPr>
            <p:txBody>
              <a:bodyPr/>
              <a:lstStyle/>
              <a:p>
                <a:r>
                  <a:rPr lang="en-IN">
                    <a:noFill/>
                  </a:rPr>
                  <a:t> </a:t>
                </a:r>
              </a:p>
            </p:txBody>
          </p:sp>
        </mc:Fallback>
      </mc:AlternateContent>
    </p:spTree>
    <p:extLst>
      <p:ext uri="{BB962C8B-B14F-4D97-AF65-F5344CB8AC3E}">
        <p14:creationId xmlns:p14="http://schemas.microsoft.com/office/powerpoint/2010/main" val="2373590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0" y="1500187"/>
            <a:ext cx="5143500" cy="385763"/>
          </a:xfrm>
        </p:spPr>
        <p:txBody>
          <a:bodyPr rtlCol="0">
            <a:normAutofit/>
          </a:bodyPr>
          <a:lstStyle/>
          <a:p>
            <a:pPr algn="l">
              <a:defRPr/>
            </a:pPr>
            <a:r>
              <a:rPr lang="en-US" sz="1800" dirty="0"/>
              <a:t>Confidence Interval for </a:t>
            </a:r>
            <a:r>
              <a:rPr lang="en-US" sz="1800" dirty="0">
                <a:sym typeface="Symbol" panose="05050102010706020507" pitchFamily="18" charset="2"/>
              </a:rPr>
              <a:t></a:t>
            </a:r>
            <a:endParaRPr lang="en-US" sz="1800" dirty="0"/>
          </a:p>
        </p:txBody>
      </p:sp>
      <p:sp>
        <p:nvSpPr>
          <p:cNvPr id="26627"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2185096" y="2070795"/>
                <a:ext cx="4789885" cy="1923604"/>
              </a:xfrm>
              <a:prstGeom prst="rect">
                <a:avLst/>
              </a:prstGeom>
              <a:noFill/>
            </p:spPr>
            <p:txBody>
              <a:bodyPr wrap="square" rtlCol="0">
                <a:spAutoFit/>
              </a:bodyPr>
              <a:lstStyle/>
              <a:p>
                <a:pPr marL="450056" lvl="1" indent="-192881">
                  <a:spcAft>
                    <a:spcPts val="675"/>
                  </a:spcAft>
                  <a:buFont typeface="Symbol" panose="05050102010706020507" pitchFamily="18" charset="2"/>
                  <a:buChar char="m"/>
                </a:pPr>
                <a:r>
                  <a:rPr lang="en-IN" sz="1050" dirty="0">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acc>
                      <m:accPr>
                        <m:chr m:val="̅"/>
                        <m:ctrlPr>
                          <a:rPr lang="en-IN" sz="1050"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𝑥</m:t>
                        </m:r>
                      </m:e>
                    </m:acc>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𝑀𝐸</m:t>
                    </m:r>
                  </m:oMath>
                </a14:m>
                <a:endPar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lvl="1">
                  <a:spcAft>
                    <a:spcPts val="675"/>
                  </a:spcAft>
                </a:pPr>
                <a:endPar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a:spcAft>
                    <a:spcPts val="675"/>
                  </a:spcAft>
                </a:pPr>
                <a:r>
                  <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Confidence Interval for </a:t>
                </a:r>
              </a:p>
              <a:p>
                <a:pPr lvl="1">
                  <a:spcAft>
                    <a:spcPts val="675"/>
                  </a:spcAft>
                </a:pPr>
                <a:r>
                  <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CI() = </a:t>
                </a:r>
                <a14:m>
                  <m:oMath xmlns:m="http://schemas.openxmlformats.org/officeDocument/2006/math">
                    <m:acc>
                      <m:accPr>
                        <m:chr m:val="̅"/>
                        <m:ctrlPr>
                          <a:rPr lang="en-IN" sz="1050"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𝑥</m:t>
                        </m:r>
                      </m:e>
                    </m:acc>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105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𝑀𝐸</m:t>
                    </m:r>
                  </m:oMath>
                </a14:m>
                <a:endPar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lvl="1">
                  <a:spcAft>
                    <a:spcPts val="675"/>
                  </a:spcAft>
                </a:pPr>
                <a:endPar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a:spcAft>
                    <a:spcPts val="675"/>
                  </a:spcAft>
                </a:pPr>
                <a:r>
                  <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Calculate Confidence Interval of  for the previous example.</a:t>
                </a:r>
              </a:p>
              <a:p>
                <a:pPr>
                  <a:spcAft>
                    <a:spcPts val="675"/>
                  </a:spcAft>
                </a:pPr>
                <a:r>
                  <a:rPr lang="en-US" sz="105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The size of the confidence interval depends on and increases with confidence level.</a:t>
                </a:r>
              </a:p>
            </p:txBody>
          </p:sp>
        </mc:Choice>
        <mc:Fallback xmlns="">
          <p:sp>
            <p:nvSpPr>
              <p:cNvPr id="3" name="TextBox 2"/>
              <p:cNvSpPr txBox="1">
                <a:spLocks noRot="1" noChangeAspect="1" noMove="1" noResize="1" noEditPoints="1" noAdjustHandles="1" noChangeArrowheads="1" noChangeShapeType="1" noTextEdit="1"/>
              </p:cNvSpPr>
              <p:nvPr/>
            </p:nvSpPr>
            <p:spPr>
              <a:xfrm>
                <a:off x="2185096" y="2070795"/>
                <a:ext cx="4789885" cy="1923604"/>
              </a:xfrm>
              <a:prstGeom prst="rect">
                <a:avLst/>
              </a:prstGeom>
              <a:blipFill>
                <a:blip r:embed="rId3"/>
                <a:stretch>
                  <a:fillRect t="-317" r="-254" b="-1270"/>
                </a:stretch>
              </a:blipFill>
            </p:spPr>
            <p:txBody>
              <a:bodyPr/>
              <a:lstStyle/>
              <a:p>
                <a:r>
                  <a:rPr lang="en-IN">
                    <a:noFill/>
                  </a:rPr>
                  <a:t> </a:t>
                </a:r>
              </a:p>
            </p:txBody>
          </p:sp>
        </mc:Fallback>
      </mc:AlternateContent>
    </p:spTree>
    <p:extLst>
      <p:ext uri="{BB962C8B-B14F-4D97-AF65-F5344CB8AC3E}">
        <p14:creationId xmlns:p14="http://schemas.microsoft.com/office/powerpoint/2010/main" val="531551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0" y="1500187"/>
            <a:ext cx="5143500" cy="385763"/>
          </a:xfrm>
        </p:spPr>
        <p:txBody>
          <a:bodyPr rtlCol="0">
            <a:normAutofit/>
          </a:bodyPr>
          <a:lstStyle/>
          <a:p>
            <a:pPr>
              <a:defRPr/>
            </a:pPr>
            <a:r>
              <a:rPr lang="en-US" sz="1800" dirty="0"/>
              <a:t>Interval Estimate for Population Mean (n </a:t>
            </a:r>
            <a:r>
              <a:rPr lang="en-US" sz="1800" dirty="0">
                <a:sym typeface="Symbol" panose="05050102010706020507" pitchFamily="18" charset="2"/>
              </a:rPr>
              <a:t> </a:t>
            </a:r>
            <a:r>
              <a:rPr lang="en-US" sz="1800" dirty="0"/>
              <a:t>30)</a:t>
            </a:r>
          </a:p>
        </p:txBody>
      </p:sp>
      <p:sp>
        <p:nvSpPr>
          <p:cNvPr id="26627"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876433" y="2063554"/>
                <a:ext cx="5729997" cy="2785634"/>
              </a:xfrm>
              <a:prstGeom prst="rect">
                <a:avLst/>
              </a:prstGeom>
              <a:noFill/>
            </p:spPr>
            <p:txBody>
              <a:bodyPr wrap="square" rtlCol="0">
                <a:spAutoFit/>
              </a:bodyPr>
              <a:lstStyle/>
              <a:p>
                <a:pPr lvl="1">
                  <a:spcAft>
                    <a:spcPts val="675"/>
                  </a:spcAft>
                </a:pPr>
                <a14:m>
                  <m:oMathPara xmlns:m="http://schemas.openxmlformats.org/officeDocument/2006/math">
                    <m:oMathParaPr>
                      <m:jc m:val="centerGroup"/>
                    </m:oMathParaPr>
                    <m:oMath xmlns:m="http://schemas.openxmlformats.org/officeDocument/2006/math">
                      <m:acc>
                        <m:accPr>
                          <m:chr m:val="̅"/>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𝑥</m:t>
                          </m:r>
                        </m:e>
                      </m:acc>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 ± </m:t>
                      </m:r>
                      <m:sSub>
                        <m:sSub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sSubPr>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𝑍</m:t>
                          </m:r>
                        </m:e>
                        <m:sub>
                          <m:f>
                            <m:f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𝛼</m:t>
                              </m:r>
                            </m:num>
                            <m:den>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2</m:t>
                              </m:r>
                            </m:den>
                          </m:f>
                        </m:sub>
                      </m:sSub>
                      <m:f>
                        <m:f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𝜎</m:t>
                          </m:r>
                        </m:num>
                        <m:den>
                          <m:rad>
                            <m:radPr>
                              <m:degHide m:val="on"/>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radPr>
                            <m:deg/>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𝑛</m:t>
                              </m:r>
                            </m:e>
                          </m:rad>
                        </m:den>
                      </m:f>
                    </m:oMath>
                  </m:oMathPara>
                </a14:m>
                <a:endPar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Where</a:t>
                </a: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(1-) is confidence coefficient.</a:t>
                </a: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Generally confidence level is expressed in % terms and confidence coefficient is expressed as a fraction.  is called level of significance.</a:t>
                </a: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To construct a 95% confidence interval </a:t>
                </a: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 </a:t>
                </a:r>
                <a:r>
                  <a:rPr lang="en-US" sz="1125" dirty="0" err="1">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Coeff</a:t>
                </a: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 (1- ) = 0.95;  = 0.05; /2 = 0.25</a:t>
                </a:r>
              </a:p>
              <a:p>
                <a:pPr lvl="3">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CI = </a:t>
                </a:r>
                <a14:m>
                  <m:oMath xmlns:m="http://schemas.openxmlformats.org/officeDocument/2006/math">
                    <m:acc>
                      <m:accPr>
                        <m:chr m:val="̅"/>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𝑥</m:t>
                        </m:r>
                      </m:e>
                    </m:acc>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 ± </m:t>
                    </m:r>
                    <m:sSub>
                      <m:sSub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sSubPr>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𝑍</m:t>
                        </m:r>
                      </m:e>
                      <m:sub>
                        <m:f>
                          <m:f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𝛼</m:t>
                            </m:r>
                          </m:num>
                          <m:den>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2</m:t>
                            </m:r>
                          </m:den>
                        </m:f>
                      </m:sub>
                    </m:sSub>
                    <m:f>
                      <m:fPr>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𝜎</m:t>
                        </m:r>
                      </m:num>
                      <m:den>
                        <m:rad>
                          <m:radPr>
                            <m:degHide m:val="on"/>
                            <m:ctrlPr>
                              <a:rPr lang="en-US" sz="1125" i="1">
                                <a:latin typeface="Cambria Math"/>
                                <a:ea typeface="Cambria Math" panose="02040503050406030204" pitchFamily="18" charset="0"/>
                                <a:cs typeface="Arial" panose="020B0604020202020204" pitchFamily="34" charset="0"/>
                                <a:sym typeface="Symbol" panose="05050102010706020507" pitchFamily="18" charset="2"/>
                              </a:rPr>
                            </m:ctrlPr>
                          </m:radPr>
                          <m:deg/>
                          <m:e>
                            <m:r>
                              <a:rPr lang="en-US" sz="1125"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𝑛</m:t>
                            </m:r>
                          </m:e>
                        </m:rad>
                      </m:den>
                    </m:f>
                  </m:oMath>
                </a14:m>
                <a:endPar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endParaRP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For the case given in example </a:t>
                </a:r>
              </a:p>
              <a:p>
                <a:pPr lvl="1">
                  <a:spcAft>
                    <a:spcPts val="675"/>
                  </a:spcAft>
                </a:pP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CI = </a:t>
                </a:r>
                <a:r>
                  <a:rPr lang="en-US" sz="1125" dirty="0">
                    <a:solidFill>
                      <a:schemeClr val="accent5"/>
                    </a:solidFill>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82 </a:t>
                </a:r>
                <a:r>
                  <a:rPr lang="en-US" sz="1125" dirty="0">
                    <a:solidFill>
                      <a:schemeClr val="accent5"/>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a:t>±</a:t>
                </a:r>
                <a:r>
                  <a:rPr lang="en-US" sz="1125" dirty="0">
                    <a:solidFill>
                      <a:schemeClr val="accent5"/>
                    </a:solidFill>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1.96 x 3.92 </a:t>
                </a:r>
                <a:r>
                  <a:rPr lang="en-US" sz="1125"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78.08 to 85.92 </a:t>
                </a:r>
              </a:p>
            </p:txBody>
          </p:sp>
        </mc:Choice>
        <mc:Fallback xmlns="">
          <p:sp>
            <p:nvSpPr>
              <p:cNvPr id="3" name="TextBox 2"/>
              <p:cNvSpPr txBox="1">
                <a:spLocks noRot="1" noChangeAspect="1" noMove="1" noResize="1" noEditPoints="1" noAdjustHandles="1" noChangeArrowheads="1" noChangeShapeType="1" noTextEdit="1"/>
              </p:cNvSpPr>
              <p:nvPr/>
            </p:nvSpPr>
            <p:spPr>
              <a:xfrm>
                <a:off x="1876433" y="2063554"/>
                <a:ext cx="5729997" cy="2785634"/>
              </a:xfrm>
              <a:prstGeom prst="rect">
                <a:avLst/>
              </a:prstGeom>
              <a:blipFill>
                <a:blip r:embed="rId3"/>
                <a:stretch>
                  <a:fillRect b="-658"/>
                </a:stretch>
              </a:blipFill>
            </p:spPr>
            <p:txBody>
              <a:bodyPr/>
              <a:lstStyle/>
              <a:p>
                <a:r>
                  <a:rPr lang="en-IN">
                    <a:noFill/>
                  </a:rPr>
                  <a:t> </a:t>
                </a:r>
              </a:p>
            </p:txBody>
          </p:sp>
        </mc:Fallback>
      </mc:AlternateContent>
      <p:sp>
        <p:nvSpPr>
          <p:cNvPr id="4" name="Rectangle 3"/>
          <p:cNvSpPr/>
          <p:nvPr/>
        </p:nvSpPr>
        <p:spPr>
          <a:xfrm>
            <a:off x="2505300" y="4800650"/>
            <a:ext cx="2757486" cy="253916"/>
          </a:xfrm>
          <a:prstGeom prst="rect">
            <a:avLst/>
          </a:prstGeom>
        </p:spPr>
        <p:txBody>
          <a:bodyPr wrap="none">
            <a:spAutoFit/>
          </a:bodyPr>
          <a:lstStyle/>
          <a:p>
            <a:r>
              <a:rPr lang="en-US" sz="1050" b="1" dirty="0"/>
              <a:t>When </a:t>
            </a:r>
            <a:r>
              <a:rPr lang="el-GR" sz="1050" b="1" dirty="0"/>
              <a:t>σ</a:t>
            </a:r>
            <a:r>
              <a:rPr lang="en-IN" sz="1050" b="1" dirty="0"/>
              <a:t> is Unknown Use s to Estimate </a:t>
            </a:r>
            <a:r>
              <a:rPr lang="el-GR" sz="1050" b="1" dirty="0"/>
              <a:t>σ</a:t>
            </a:r>
            <a:endParaRPr lang="en-US" sz="1050" b="1" dirty="0"/>
          </a:p>
        </p:txBody>
      </p:sp>
    </p:spTree>
    <p:extLst>
      <p:ext uri="{BB962C8B-B14F-4D97-AF65-F5344CB8AC3E}">
        <p14:creationId xmlns:p14="http://schemas.microsoft.com/office/powerpoint/2010/main" val="284318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p:cxnSp>
        <p:nvCxnSpPr>
          <p:cNvPr id="17" name="Straight Connector 16"/>
          <p:cNvCxnSpPr/>
          <p:nvPr/>
        </p:nvCxnSpPr>
        <p:spPr>
          <a:xfrm flipV="1">
            <a:off x="3615629" y="4358246"/>
            <a:ext cx="0" cy="884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097694" y="3999847"/>
                <a:ext cx="269626" cy="213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788" i="1">
                          <a:latin typeface="Cambria Math" panose="02040503050406030204" pitchFamily="18" charset="0"/>
                        </a:rPr>
                        <m:t>0</m:t>
                      </m:r>
                    </m:oMath>
                  </m:oMathPara>
                </a14:m>
                <a:endParaRPr lang="en-IN" sz="788" dirty="0"/>
              </a:p>
            </p:txBody>
          </p:sp>
        </mc:Choice>
        <mc:Fallback xmlns="">
          <p:sp>
            <p:nvSpPr>
              <p:cNvPr id="21" name="TextBox 20"/>
              <p:cNvSpPr txBox="1">
                <a:spLocks noRot="1" noChangeAspect="1" noMove="1" noResize="1" noEditPoints="1" noAdjustHandles="1" noChangeArrowheads="1" noChangeShapeType="1" noTextEdit="1"/>
              </p:cNvSpPr>
              <p:nvPr/>
            </p:nvSpPr>
            <p:spPr>
              <a:xfrm>
                <a:off x="4097694" y="3999847"/>
                <a:ext cx="269626" cy="213585"/>
              </a:xfrm>
              <a:prstGeom prst="rect">
                <a:avLst/>
              </a:prstGeom>
              <a:blipFill>
                <a:blip r:embed="rId3"/>
                <a:stretch>
                  <a:fillRect/>
                </a:stretch>
              </a:blipFill>
            </p:spPr>
            <p:txBody>
              <a:bodyPr/>
              <a:lstStyle/>
              <a:p>
                <a:r>
                  <a:rPr lang="en-IN">
                    <a:noFill/>
                  </a:rPr>
                  <a:t> </a:t>
                </a:r>
              </a:p>
            </p:txBody>
          </p:sp>
        </mc:Fallback>
      </mc:AlternateContent>
      <p:graphicFrame>
        <p:nvGraphicFramePr>
          <p:cNvPr id="26" name="Chart 25"/>
          <p:cNvGraphicFramePr>
            <a:graphicFrameLocks/>
          </p:cNvGraphicFramePr>
          <p:nvPr/>
        </p:nvGraphicFramePr>
        <p:xfrm>
          <a:off x="2800600" y="2821405"/>
          <a:ext cx="2807494" cy="1237655"/>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Straight Connector 11"/>
          <p:cNvCxnSpPr/>
          <p:nvPr/>
        </p:nvCxnSpPr>
        <p:spPr>
          <a:xfrm>
            <a:off x="2704965" y="4002800"/>
            <a:ext cx="3061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5552719" y="3977152"/>
                <a:ext cx="263342" cy="213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788" i="1">
                          <a:latin typeface="Cambria Math" panose="02040503050406030204" pitchFamily="18" charset="0"/>
                        </a:rPr>
                        <m:t>𝑧</m:t>
                      </m:r>
                    </m:oMath>
                  </m:oMathPara>
                </a14:m>
                <a:endParaRPr lang="en-IN" sz="788" dirty="0"/>
              </a:p>
            </p:txBody>
          </p:sp>
        </mc:Choice>
        <mc:Fallback xmlns="">
          <p:sp>
            <p:nvSpPr>
              <p:cNvPr id="35" name="TextBox 34"/>
              <p:cNvSpPr txBox="1">
                <a:spLocks noRot="1" noChangeAspect="1" noMove="1" noResize="1" noEditPoints="1" noAdjustHandles="1" noChangeArrowheads="1" noChangeShapeType="1" noTextEdit="1"/>
              </p:cNvSpPr>
              <p:nvPr/>
            </p:nvSpPr>
            <p:spPr>
              <a:xfrm>
                <a:off x="5552719" y="3977152"/>
                <a:ext cx="263342" cy="21358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150269" y="1970138"/>
                <a:ext cx="4843464" cy="723724"/>
              </a:xfrm>
              <a:prstGeom prst="rect">
                <a:avLst/>
              </a:prstGeom>
              <a:noFill/>
            </p:spPr>
            <p:txBody>
              <a:bodyPr wrap="square" rtlCol="0">
                <a:spAutoFit/>
              </a:bodyPr>
              <a:lstStyle/>
              <a:p>
                <a:pPr>
                  <a:spcAft>
                    <a:spcPts val="338"/>
                  </a:spcAft>
                </a:pPr>
                <a:r>
                  <a:rPr lang="en-IN" sz="1050" dirty="0"/>
                  <a:t>CL = Confidence Coefficient = (1- </a:t>
                </a:r>
                <a:r>
                  <a:rPr lang="en-IN" sz="1050" dirty="0">
                    <a:sym typeface="Symbol" panose="05050102010706020507" pitchFamily="18" charset="2"/>
                  </a:rPr>
                  <a:t>)</a:t>
                </a:r>
                <a:r>
                  <a:rPr lang="en-IN" sz="1050" dirty="0"/>
                  <a:t>  = 95%</a:t>
                </a:r>
              </a:p>
              <a:p>
                <a:pPr>
                  <a:spcAft>
                    <a:spcPts val="338"/>
                  </a:spcAft>
                </a:pPr>
                <a:r>
                  <a:rPr lang="en-IN" sz="1050" dirty="0">
                    <a:sym typeface="Symbol" panose="05050102010706020507" pitchFamily="18" charset="2"/>
                  </a:rPr>
                  <a:t>z</a:t>
                </a:r>
                <a:r>
                  <a:rPr lang="en-IN" sz="1050" baseline="-25000" dirty="0">
                    <a:sym typeface="Symbol" panose="05050102010706020507" pitchFamily="18" charset="2"/>
                  </a:rPr>
                  <a:t>/2</a:t>
                </a:r>
                <a:r>
                  <a:rPr lang="en-IN" sz="1050" dirty="0">
                    <a:sym typeface="Symbol" panose="05050102010706020507" pitchFamily="18" charset="2"/>
                  </a:rPr>
                  <a:t> = is the z value providing an area of /2 in the upper tail</a:t>
                </a:r>
              </a:p>
              <a:p>
                <a:pPr>
                  <a:spcAft>
                    <a:spcPts val="338"/>
                  </a:spcAft>
                </a:pPr>
                <a:r>
                  <a:rPr lang="en-IN" sz="1050" dirty="0">
                    <a:sym typeface="Symbol" panose="05050102010706020507" pitchFamily="18" charset="2"/>
                  </a:rPr>
                  <a:t>Margin of Error = Confidence Interval = </a:t>
                </a:r>
                <a14:m>
                  <m:oMath xmlns:m="http://schemas.openxmlformats.org/officeDocument/2006/math">
                    <m:acc>
                      <m:accPr>
                        <m:chr m:val="̅"/>
                        <m:ctrlPr>
                          <a:rPr lang="en-IN" sz="1050" i="1">
                            <a:latin typeface="Cambria Math"/>
                            <a:sym typeface="Symbol" panose="05050102010706020507" pitchFamily="18" charset="2"/>
                          </a:rPr>
                        </m:ctrlPr>
                      </m:accPr>
                      <m:e>
                        <m:r>
                          <a:rPr lang="en-IN" sz="1050" i="1">
                            <a:latin typeface="Cambria Math" panose="02040503050406030204" pitchFamily="18" charset="0"/>
                            <a:sym typeface="Symbol" panose="05050102010706020507" pitchFamily="18" charset="2"/>
                          </a:rPr>
                          <m:t>𝑥</m:t>
                        </m:r>
                      </m:e>
                    </m:acc>
                    <m:r>
                      <a:rPr lang="en-IN" sz="1050" i="1">
                        <a:latin typeface="Cambria Math" panose="02040503050406030204" pitchFamily="18" charset="0"/>
                        <a:ea typeface="Cambria Math" panose="02040503050406030204" pitchFamily="18" charset="0"/>
                        <a:sym typeface="Symbol" panose="05050102010706020507" pitchFamily="18" charset="2"/>
                      </a:rPr>
                      <m:t>±</m:t>
                    </m:r>
                    <m:sSub>
                      <m:sSubPr>
                        <m:ctrlPr>
                          <a:rPr lang="en-IN" sz="1050" i="1">
                            <a:latin typeface="Cambria Math"/>
                            <a:ea typeface="Cambria Math" panose="02040503050406030204" pitchFamily="18" charset="0"/>
                            <a:sym typeface="Symbol" panose="05050102010706020507" pitchFamily="18" charset="2"/>
                          </a:rPr>
                        </m:ctrlPr>
                      </m:sSubPr>
                      <m:e>
                        <m:r>
                          <a:rPr lang="en-IN" sz="1050" i="1">
                            <a:latin typeface="Cambria Math" panose="02040503050406030204" pitchFamily="18" charset="0"/>
                            <a:ea typeface="Cambria Math" panose="02040503050406030204" pitchFamily="18" charset="0"/>
                            <a:sym typeface="Symbol" panose="05050102010706020507" pitchFamily="18" charset="2"/>
                          </a:rPr>
                          <m:t>𝑧</m:t>
                        </m:r>
                      </m:e>
                      <m:sub>
                        <m:r>
                          <a:rPr lang="en-IN" sz="1050" i="1">
                            <a:latin typeface="Cambria Math" panose="02040503050406030204" pitchFamily="18" charset="0"/>
                            <a:ea typeface="Cambria Math" panose="02040503050406030204" pitchFamily="18" charset="0"/>
                            <a:sym typeface="Symbol" panose="05050102010706020507" pitchFamily="18" charset="2"/>
                          </a:rPr>
                          <m:t>𝛼</m:t>
                        </m:r>
                        <m:r>
                          <a:rPr lang="en-IN" sz="1050" i="1">
                            <a:latin typeface="Cambria Math" panose="02040503050406030204" pitchFamily="18" charset="0"/>
                            <a:ea typeface="Cambria Math" panose="02040503050406030204" pitchFamily="18" charset="0"/>
                            <a:sym typeface="Symbol" panose="05050102010706020507" pitchFamily="18" charset="2"/>
                          </a:rPr>
                          <m:t>/2</m:t>
                        </m:r>
                      </m:sub>
                    </m:sSub>
                    <m:f>
                      <m:fPr>
                        <m:ctrlPr>
                          <a:rPr lang="en-IN" sz="1050" i="1">
                            <a:latin typeface="Cambria Math"/>
                            <a:ea typeface="Cambria Math" panose="02040503050406030204" pitchFamily="18" charset="0"/>
                            <a:sym typeface="Symbol" panose="05050102010706020507" pitchFamily="18" charset="2"/>
                          </a:rPr>
                        </m:ctrlPr>
                      </m:fPr>
                      <m:num>
                        <m:r>
                          <a:rPr lang="en-IN" sz="1050" i="1">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IN" sz="1050" i="1">
                                <a:latin typeface="Cambria Math"/>
                                <a:ea typeface="Cambria Math" panose="02040503050406030204" pitchFamily="18" charset="0"/>
                                <a:sym typeface="Symbol" panose="05050102010706020507" pitchFamily="18" charset="2"/>
                              </a:rPr>
                            </m:ctrlPr>
                          </m:radPr>
                          <m:deg/>
                          <m:e>
                            <m:r>
                              <a:rPr lang="en-IN" sz="1050" i="1">
                                <a:latin typeface="Cambria Math" panose="02040503050406030204" pitchFamily="18" charset="0"/>
                                <a:ea typeface="Cambria Math" panose="02040503050406030204" pitchFamily="18" charset="0"/>
                                <a:sym typeface="Symbol" panose="05050102010706020507" pitchFamily="18" charset="2"/>
                              </a:rPr>
                              <m:t>𝑛</m:t>
                            </m:r>
                          </m:e>
                        </m:rad>
                      </m:den>
                    </m:f>
                  </m:oMath>
                </a14:m>
                <a:endParaRPr lang="en-IN" sz="105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50269" y="1970138"/>
                <a:ext cx="4843464" cy="723724"/>
              </a:xfrm>
              <a:prstGeom prst="rect">
                <a:avLst/>
              </a:prstGeom>
              <a:blipFill>
                <a:blip r:embed="rId6"/>
                <a:stretch>
                  <a:fillRect/>
                </a:stretch>
              </a:blipFill>
            </p:spPr>
            <p:txBody>
              <a:bodyPr/>
              <a:lstStyle/>
              <a:p>
                <a:r>
                  <a:rPr lang="en-IN">
                    <a:noFill/>
                  </a:rPr>
                  <a:t> </a:t>
                </a:r>
              </a:p>
            </p:txBody>
          </p:sp>
        </mc:Fallback>
      </mc:AlternateContent>
      <p:sp>
        <p:nvSpPr>
          <p:cNvPr id="6" name="Freeform 5"/>
          <p:cNvSpPr/>
          <p:nvPr/>
        </p:nvSpPr>
        <p:spPr>
          <a:xfrm>
            <a:off x="2936363" y="3929985"/>
            <a:ext cx="324148" cy="75010"/>
          </a:xfrm>
          <a:custGeom>
            <a:avLst/>
            <a:gdLst>
              <a:gd name="connsiteX0" fmla="*/ 0 w 576263"/>
              <a:gd name="connsiteY0" fmla="*/ 133350 h 133350"/>
              <a:gd name="connsiteX1" fmla="*/ 0 w 576263"/>
              <a:gd name="connsiteY1" fmla="*/ 76200 h 133350"/>
              <a:gd name="connsiteX2" fmla="*/ 119063 w 576263"/>
              <a:gd name="connsiteY2" fmla="*/ 76200 h 133350"/>
              <a:gd name="connsiteX3" fmla="*/ 323850 w 576263"/>
              <a:gd name="connsiteY3" fmla="*/ 57150 h 133350"/>
              <a:gd name="connsiteX4" fmla="*/ 476250 w 576263"/>
              <a:gd name="connsiteY4" fmla="*/ 33338 h 133350"/>
              <a:gd name="connsiteX5" fmla="*/ 576263 w 576263"/>
              <a:gd name="connsiteY5" fmla="*/ 0 h 133350"/>
              <a:gd name="connsiteX6" fmla="*/ 576263 w 576263"/>
              <a:gd name="connsiteY6" fmla="*/ 128588 h 133350"/>
              <a:gd name="connsiteX7" fmla="*/ 0 w 576263"/>
              <a:gd name="connsiteY7"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263" h="133350">
                <a:moveTo>
                  <a:pt x="0" y="133350"/>
                </a:moveTo>
                <a:lnTo>
                  <a:pt x="0" y="76200"/>
                </a:lnTo>
                <a:lnTo>
                  <a:pt x="119063" y="76200"/>
                </a:lnTo>
                <a:lnTo>
                  <a:pt x="323850" y="57150"/>
                </a:lnTo>
                <a:lnTo>
                  <a:pt x="476250" y="33338"/>
                </a:lnTo>
                <a:lnTo>
                  <a:pt x="576263" y="0"/>
                </a:lnTo>
                <a:lnTo>
                  <a:pt x="576263" y="128588"/>
                </a:lnTo>
                <a:lnTo>
                  <a:pt x="0" y="133350"/>
                </a:lnTo>
                <a:close/>
              </a:path>
            </a:pathLst>
          </a:custGeom>
          <a:pattFill prst="wdUpDiag">
            <a:fgClr>
              <a:schemeClr val="tx1">
                <a:lumMod val="50000"/>
                <a:lumOff val="5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88"/>
          </a:p>
        </p:txBody>
      </p:sp>
      <p:sp>
        <p:nvSpPr>
          <p:cNvPr id="22" name="Freeform 21"/>
          <p:cNvSpPr/>
          <p:nvPr/>
        </p:nvSpPr>
        <p:spPr>
          <a:xfrm flipH="1">
            <a:off x="5137081" y="3929985"/>
            <a:ext cx="324148" cy="75010"/>
          </a:xfrm>
          <a:custGeom>
            <a:avLst/>
            <a:gdLst>
              <a:gd name="connsiteX0" fmla="*/ 0 w 576263"/>
              <a:gd name="connsiteY0" fmla="*/ 133350 h 133350"/>
              <a:gd name="connsiteX1" fmla="*/ 0 w 576263"/>
              <a:gd name="connsiteY1" fmla="*/ 76200 h 133350"/>
              <a:gd name="connsiteX2" fmla="*/ 119063 w 576263"/>
              <a:gd name="connsiteY2" fmla="*/ 76200 h 133350"/>
              <a:gd name="connsiteX3" fmla="*/ 323850 w 576263"/>
              <a:gd name="connsiteY3" fmla="*/ 57150 h 133350"/>
              <a:gd name="connsiteX4" fmla="*/ 476250 w 576263"/>
              <a:gd name="connsiteY4" fmla="*/ 33338 h 133350"/>
              <a:gd name="connsiteX5" fmla="*/ 576263 w 576263"/>
              <a:gd name="connsiteY5" fmla="*/ 0 h 133350"/>
              <a:gd name="connsiteX6" fmla="*/ 576263 w 576263"/>
              <a:gd name="connsiteY6" fmla="*/ 128588 h 133350"/>
              <a:gd name="connsiteX7" fmla="*/ 0 w 576263"/>
              <a:gd name="connsiteY7"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263" h="133350">
                <a:moveTo>
                  <a:pt x="0" y="133350"/>
                </a:moveTo>
                <a:lnTo>
                  <a:pt x="0" y="76200"/>
                </a:lnTo>
                <a:lnTo>
                  <a:pt x="119063" y="76200"/>
                </a:lnTo>
                <a:lnTo>
                  <a:pt x="323850" y="57150"/>
                </a:lnTo>
                <a:lnTo>
                  <a:pt x="476250" y="33338"/>
                </a:lnTo>
                <a:lnTo>
                  <a:pt x="576263" y="0"/>
                </a:lnTo>
                <a:lnTo>
                  <a:pt x="576263" y="128588"/>
                </a:lnTo>
                <a:lnTo>
                  <a:pt x="0" y="133350"/>
                </a:lnTo>
                <a:close/>
              </a:path>
            </a:pathLst>
          </a:custGeom>
          <a:pattFill prst="wdUpDiag">
            <a:fgClr>
              <a:schemeClr val="tx1">
                <a:lumMod val="50000"/>
                <a:lumOff val="5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88"/>
          </a:p>
        </p:txBody>
      </p:sp>
      <p:cxnSp>
        <p:nvCxnSpPr>
          <p:cNvPr id="8" name="Straight Arrow Connector 7"/>
          <p:cNvCxnSpPr/>
          <p:nvPr/>
        </p:nvCxnSpPr>
        <p:spPr>
          <a:xfrm flipV="1">
            <a:off x="5179662" y="3627543"/>
            <a:ext cx="391117" cy="363175"/>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79685" y="3451719"/>
            <a:ext cx="333746" cy="213585"/>
          </a:xfrm>
          <a:prstGeom prst="rect">
            <a:avLst/>
          </a:prstGeom>
          <a:noFill/>
        </p:spPr>
        <p:txBody>
          <a:bodyPr wrap="none" rtlCol="0">
            <a:spAutoFit/>
          </a:bodyPr>
          <a:lstStyle/>
          <a:p>
            <a:r>
              <a:rPr lang="en-IN" sz="788" dirty="0">
                <a:sym typeface="Symbol" panose="05050102010706020507" pitchFamily="18" charset="2"/>
              </a:rPr>
              <a:t>/2</a:t>
            </a:r>
            <a:endParaRPr lang="en-IN" sz="788" dirty="0"/>
          </a:p>
        </p:txBody>
      </p:sp>
      <p:sp>
        <p:nvSpPr>
          <p:cNvPr id="36" name="Title 1"/>
          <p:cNvSpPr txBox="1">
            <a:spLocks/>
          </p:cNvSpPr>
          <p:nvPr/>
        </p:nvSpPr>
        <p:spPr bwMode="auto">
          <a:xfrm>
            <a:off x="2000250" y="1500187"/>
            <a:ext cx="51435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fontAlgn="auto" hangingPunct="1">
              <a:spcAft>
                <a:spcPts val="0"/>
              </a:spcAft>
              <a:defRPr/>
            </a:pPr>
            <a:r>
              <a:rPr lang="en-US" sz="1800" dirty="0">
                <a:latin typeface="+mn-lt"/>
              </a:rPr>
              <a:t>Interval Estimation of Population Mean</a:t>
            </a:r>
          </a:p>
        </p:txBody>
      </p:sp>
      <p:graphicFrame>
        <p:nvGraphicFramePr>
          <p:cNvPr id="13" name="Table 12"/>
          <p:cNvGraphicFramePr>
            <a:graphicFrameLocks noGrp="1"/>
          </p:cNvGraphicFramePr>
          <p:nvPr/>
        </p:nvGraphicFramePr>
        <p:xfrm>
          <a:off x="2329016" y="4257718"/>
          <a:ext cx="4488164" cy="844870"/>
        </p:xfrm>
        <a:graphic>
          <a:graphicData uri="http://schemas.openxmlformats.org/drawingml/2006/table">
            <a:tbl>
              <a:tblPr>
                <a:tableStyleId>{5C22544A-7EE6-4342-B048-85BDC9FD1C3A}</a:tableStyleId>
              </a:tblPr>
              <a:tblGrid>
                <a:gridCol w="1122041">
                  <a:extLst>
                    <a:ext uri="{9D8B030D-6E8A-4147-A177-3AD203B41FA5}">
                      <a16:colId xmlns:a16="http://schemas.microsoft.com/office/drawing/2014/main" xmlns="" val="20000"/>
                    </a:ext>
                  </a:extLst>
                </a:gridCol>
                <a:gridCol w="1122041">
                  <a:extLst>
                    <a:ext uri="{9D8B030D-6E8A-4147-A177-3AD203B41FA5}">
                      <a16:colId xmlns:a16="http://schemas.microsoft.com/office/drawing/2014/main" xmlns="" val="20001"/>
                    </a:ext>
                  </a:extLst>
                </a:gridCol>
                <a:gridCol w="1122041">
                  <a:extLst>
                    <a:ext uri="{9D8B030D-6E8A-4147-A177-3AD203B41FA5}">
                      <a16:colId xmlns:a16="http://schemas.microsoft.com/office/drawing/2014/main" xmlns="" val="20002"/>
                    </a:ext>
                  </a:extLst>
                </a:gridCol>
                <a:gridCol w="1122041">
                  <a:extLst>
                    <a:ext uri="{9D8B030D-6E8A-4147-A177-3AD203B41FA5}">
                      <a16:colId xmlns:a16="http://schemas.microsoft.com/office/drawing/2014/main" xmlns="" val="20003"/>
                    </a:ext>
                  </a:extLst>
                </a:gridCol>
              </a:tblGrid>
              <a:tr h="211455">
                <a:tc>
                  <a:txBody>
                    <a:bodyPr/>
                    <a:lstStyle/>
                    <a:p>
                      <a:pPr algn="ctr"/>
                      <a:r>
                        <a:rPr lang="en-IN" sz="800" dirty="0"/>
                        <a:t>Confidence Level</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100" dirty="0">
                          <a:sym typeface="Symbol" panose="05050102010706020507" pitchFamily="18" charset="2"/>
                        </a:rPr>
                        <a:t></a:t>
                      </a:r>
                      <a:endParaRPr lang="en-IN"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100" dirty="0">
                          <a:sym typeface="Symbol" panose="05050102010706020507" pitchFamily="18" charset="2"/>
                        </a:rPr>
                        <a:t>/2</a:t>
                      </a:r>
                      <a:endParaRPr lang="en-IN"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Z</a:t>
                      </a:r>
                      <a:r>
                        <a:rPr lang="en-IN" sz="1100" baseline="-25000" dirty="0">
                          <a:sym typeface="Symbol" panose="05050102010706020507" pitchFamily="18" charset="2"/>
                        </a:rPr>
                        <a:t>/2</a:t>
                      </a:r>
                      <a:endParaRPr lang="en-IN" sz="800" baseline="-250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08598">
                <a:tc>
                  <a:txBody>
                    <a:bodyPr/>
                    <a:lstStyle/>
                    <a:p>
                      <a:pPr algn="ctr"/>
                      <a:r>
                        <a:rPr lang="en-IN" sz="800" dirty="0"/>
                        <a:t>90%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0.10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0.05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1.645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08598">
                <a:tc>
                  <a:txBody>
                    <a:bodyPr/>
                    <a:lstStyle/>
                    <a:p>
                      <a:pPr algn="ctr"/>
                      <a:r>
                        <a:rPr lang="en-IN" sz="800" dirty="0"/>
                        <a:t>95%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0.05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0.025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1.960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08598">
                <a:tc>
                  <a:txBody>
                    <a:bodyPr/>
                    <a:lstStyle/>
                    <a:p>
                      <a:pPr algn="ctr"/>
                      <a:r>
                        <a:rPr lang="en-IN" sz="800" dirty="0"/>
                        <a:t>99%</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0.01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0.005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dirty="0"/>
                        <a:t>2.576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77984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1600" dirty="0"/>
              <a:t>The theory behind a confidence interval of proportion is the same as that for a mean</a:t>
            </a:r>
          </a:p>
          <a:p>
            <a:pPr>
              <a:lnSpc>
                <a:spcPct val="150000"/>
              </a:lnSpc>
            </a:pPr>
            <a:r>
              <a:rPr lang="en-US" sz="1600" dirty="0"/>
              <a:t>Each element in the  population can be considered as success or failure</a:t>
            </a:r>
          </a:p>
          <a:p>
            <a:pPr>
              <a:lnSpc>
                <a:spcPct val="150000"/>
              </a:lnSpc>
            </a:pPr>
            <a:r>
              <a:rPr lang="en-US" sz="1600" dirty="0"/>
              <a:t>Means and proportions are equivalent, except that proportion data is limited to binary values (1s and 0s)</a:t>
            </a:r>
          </a:p>
          <a:p>
            <a:endParaRPr lang="en-US" sz="1125" dirty="0"/>
          </a:p>
        </p:txBody>
      </p:sp>
      <p:pic>
        <p:nvPicPr>
          <p:cNvPr id="4" name="Picture 2"/>
          <p:cNvPicPr>
            <a:picLocks noChangeAspect="1" noChangeArrowheads="1"/>
          </p:cNvPicPr>
          <p:nvPr/>
        </p:nvPicPr>
        <p:blipFill>
          <a:blip r:embed="rId2"/>
          <a:srcRect/>
          <a:stretch>
            <a:fillRect/>
          </a:stretch>
        </p:blipFill>
        <p:spPr bwMode="auto">
          <a:xfrm>
            <a:off x="1601515" y="4217049"/>
            <a:ext cx="4065878" cy="361655"/>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5545642" y="3750917"/>
            <a:ext cx="2105621" cy="1130498"/>
          </a:xfrm>
          <a:prstGeom prst="rect">
            <a:avLst/>
          </a:prstGeom>
          <a:noFill/>
          <a:ln w="9525">
            <a:noFill/>
            <a:miter lim="800000"/>
            <a:headEnd/>
            <a:tailEnd/>
          </a:ln>
          <a:effectLst/>
        </p:spPr>
      </p:pic>
      <p:sp>
        <p:nvSpPr>
          <p:cNvPr id="6" name="Rectangle 5"/>
          <p:cNvSpPr/>
          <p:nvPr/>
        </p:nvSpPr>
        <p:spPr>
          <a:xfrm>
            <a:off x="875008" y="1277407"/>
            <a:ext cx="4270721" cy="323165"/>
          </a:xfrm>
          <a:prstGeom prst="rect">
            <a:avLst/>
          </a:prstGeom>
        </p:spPr>
        <p:txBody>
          <a:bodyPr wrap="none">
            <a:spAutoFit/>
          </a:bodyPr>
          <a:lstStyle/>
          <a:p>
            <a:r>
              <a:rPr lang="en-US" sz="1500" b="1" dirty="0"/>
              <a:t>Interval estimation for Population Proportion</a:t>
            </a:r>
          </a:p>
        </p:txBody>
      </p:sp>
    </p:spTree>
    <p:extLst>
      <p:ext uri="{BB962C8B-B14F-4D97-AF65-F5344CB8AC3E}">
        <p14:creationId xmlns:p14="http://schemas.microsoft.com/office/powerpoint/2010/main" val="145893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059" y="1860386"/>
            <a:ext cx="5915025" cy="2447628"/>
          </a:xfrm>
        </p:spPr>
        <p:txBody>
          <a:bodyPr>
            <a:normAutofit/>
          </a:bodyPr>
          <a:lstStyle/>
          <a:p>
            <a:r>
              <a:rPr lang="en-US" sz="1125" dirty="0"/>
              <a:t>A semi conductor manufacturer producers controllers used in automobile  engine app. On random sample of 200 devices, found 19 are defective. Construct 95% confidence Interval around  the true proportion  defective </a:t>
            </a:r>
          </a:p>
          <a:p>
            <a:r>
              <a:rPr lang="en-US" sz="1125" b="1" dirty="0"/>
              <a:t>Solution</a:t>
            </a:r>
            <a:r>
              <a:rPr lang="en-US" sz="1125" dirty="0"/>
              <a:t> :</a:t>
            </a:r>
          </a:p>
          <a:p>
            <a:pPr marL="1028700" lvl="3"/>
            <a:r>
              <a:rPr lang="en-US" sz="675" dirty="0"/>
              <a:t> </a:t>
            </a:r>
            <a:r>
              <a:rPr lang="en-US" sz="1200" dirty="0"/>
              <a:t>(p) = 19/200 = 0.095</a:t>
            </a:r>
          </a:p>
          <a:p>
            <a:pPr marL="1028700" lvl="3"/>
            <a:r>
              <a:rPr lang="en-US" sz="1200" dirty="0"/>
              <a:t> 1-p = 1- 0.095 = .905</a:t>
            </a:r>
          </a:p>
          <a:p>
            <a:endParaRPr lang="en-US" sz="1125" dirty="0"/>
          </a:p>
        </p:txBody>
      </p:sp>
      <p:pic>
        <p:nvPicPr>
          <p:cNvPr id="5" name="Picture 2"/>
          <p:cNvPicPr>
            <a:picLocks noChangeAspect="1" noChangeArrowheads="1"/>
          </p:cNvPicPr>
          <p:nvPr/>
        </p:nvPicPr>
        <p:blipFill>
          <a:blip r:embed="rId2"/>
          <a:srcRect/>
          <a:stretch>
            <a:fillRect/>
          </a:stretch>
        </p:blipFill>
        <p:spPr bwMode="auto">
          <a:xfrm>
            <a:off x="2767853" y="3299942"/>
            <a:ext cx="4961138" cy="2207749"/>
          </a:xfrm>
          <a:prstGeom prst="rect">
            <a:avLst/>
          </a:prstGeom>
          <a:noFill/>
          <a:ln w="9525">
            <a:noFill/>
            <a:miter lim="800000"/>
            <a:headEnd/>
            <a:tailEnd/>
          </a:ln>
          <a:effectLst/>
        </p:spPr>
      </p:pic>
      <p:sp>
        <p:nvSpPr>
          <p:cNvPr id="4" name="Rectangle 3"/>
          <p:cNvSpPr/>
          <p:nvPr/>
        </p:nvSpPr>
        <p:spPr>
          <a:xfrm>
            <a:off x="1527061" y="1487586"/>
            <a:ext cx="2324675" cy="253916"/>
          </a:xfrm>
          <a:prstGeom prst="rect">
            <a:avLst/>
          </a:prstGeom>
        </p:spPr>
        <p:txBody>
          <a:bodyPr wrap="none">
            <a:spAutoFit/>
          </a:bodyPr>
          <a:lstStyle/>
          <a:p>
            <a:r>
              <a:rPr lang="en-US" sz="1050" b="1" dirty="0"/>
              <a:t>Estimating Population Proportion</a:t>
            </a:r>
          </a:p>
        </p:txBody>
      </p:sp>
    </p:spTree>
    <p:extLst>
      <p:ext uri="{BB962C8B-B14F-4D97-AF65-F5344CB8AC3E}">
        <p14:creationId xmlns:p14="http://schemas.microsoft.com/office/powerpoint/2010/main" val="2172240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410320" y="1584687"/>
            <a:ext cx="7714929" cy="346249"/>
          </a:xfrm>
        </p:spPr>
        <p:txBody>
          <a:bodyPr>
            <a:noAutofit/>
          </a:bodyPr>
          <a:lstStyle/>
          <a:p>
            <a:r>
              <a:rPr lang="en-US" sz="2100" b="1" dirty="0"/>
              <a:t>Interval Estimation for small Sample</a:t>
            </a:r>
          </a:p>
        </p:txBody>
      </p:sp>
      <p:sp>
        <p:nvSpPr>
          <p:cNvPr id="4" name="Slide Number Placeholder 1"/>
          <p:cNvSpPr>
            <a:spLocks noGrp="1"/>
          </p:cNvSpPr>
          <p:nvPr>
            <p:ph type="sldNum" sz="quarter" idx="12"/>
          </p:nvPr>
        </p:nvSpPr>
        <p:spPr>
          <a:xfrm>
            <a:off x="1401427" y="7323893"/>
            <a:ext cx="140663" cy="138500"/>
          </a:xfrm>
        </p:spPr>
        <p:txBody>
          <a:bodyPr/>
          <a:lstStyle/>
          <a:p>
            <a:fld id="{8A327F09-5727-42F3-8CEF-8204D4C57556}" type="slidenum">
              <a:rPr lang="en-US" smtClean="0"/>
              <a:pPr/>
              <a:t>27</a:t>
            </a:fld>
            <a:endParaRPr lang="en-US" dirty="0"/>
          </a:p>
        </p:txBody>
      </p:sp>
      <p:sp>
        <p:nvSpPr>
          <p:cNvPr id="6" name="Content Placeholder 2"/>
          <p:cNvSpPr txBox="1">
            <a:spLocks/>
          </p:cNvSpPr>
          <p:nvPr/>
        </p:nvSpPr>
        <p:spPr>
          <a:xfrm>
            <a:off x="1410319" y="2187495"/>
            <a:ext cx="6308448" cy="3531427"/>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50000"/>
              </a:lnSpc>
              <a:spcBef>
                <a:spcPts val="900"/>
              </a:spcBef>
            </a:pPr>
            <a:r>
              <a:rPr lang="en-IN" sz="1350" dirty="0">
                <a:latin typeface="+mj-lt"/>
              </a:rPr>
              <a:t>Small Sample Cases: T- Distribution</a:t>
            </a:r>
          </a:p>
          <a:p>
            <a:pPr>
              <a:lnSpc>
                <a:spcPct val="150000"/>
              </a:lnSpc>
              <a:spcBef>
                <a:spcPts val="900"/>
              </a:spcBef>
            </a:pPr>
            <a:r>
              <a:rPr lang="en-IN" sz="1350" dirty="0">
                <a:latin typeface="+mj-lt"/>
              </a:rPr>
              <a:t>When s is used to estimate σ, the margin of error and the interval estimate for the population mean are based on a probability distribution known as the </a:t>
            </a:r>
            <a:r>
              <a:rPr lang="en-IN" sz="1350" i="1" dirty="0">
                <a:latin typeface="+mj-lt"/>
              </a:rPr>
              <a:t>t distribution</a:t>
            </a:r>
            <a:r>
              <a:rPr lang="en-IN" sz="1350" dirty="0">
                <a:latin typeface="+mj-lt"/>
              </a:rPr>
              <a:t>.</a:t>
            </a:r>
          </a:p>
          <a:p>
            <a:pPr>
              <a:lnSpc>
                <a:spcPct val="150000"/>
              </a:lnSpc>
              <a:spcBef>
                <a:spcPts val="900"/>
              </a:spcBef>
            </a:pPr>
            <a:r>
              <a:rPr lang="en-IN" sz="1350" dirty="0">
                <a:latin typeface="+mj-lt"/>
              </a:rPr>
              <a:t>When we have a sample of size &lt; 30 and population standard deviation is unknown, in order to estimate population mean we use student “t” distribution with </a:t>
            </a:r>
            <a:r>
              <a:rPr lang="en-IN" sz="1350" i="1" dirty="0">
                <a:latin typeface="+mj-lt"/>
              </a:rPr>
              <a:t>n-1 degrees of freedom</a:t>
            </a:r>
            <a:r>
              <a:rPr lang="en-IN" sz="1350" dirty="0">
                <a:latin typeface="+mj-lt"/>
              </a:rPr>
              <a:t>. </a:t>
            </a:r>
          </a:p>
          <a:p>
            <a:pPr>
              <a:lnSpc>
                <a:spcPct val="150000"/>
              </a:lnSpc>
              <a:spcBef>
                <a:spcPts val="900"/>
              </a:spcBef>
            </a:pPr>
            <a:r>
              <a:rPr lang="en-IN" sz="1350" b="1" dirty="0">
                <a:latin typeface="+mj-lt"/>
              </a:rPr>
              <a:t>Interval estimate of a population mean: </a:t>
            </a:r>
            <a:r>
              <a:rPr lang="el-GR" sz="1350" b="1" dirty="0">
                <a:latin typeface="+mj-lt"/>
              </a:rPr>
              <a:t>σ </a:t>
            </a:r>
            <a:r>
              <a:rPr lang="en-IN" sz="1350" b="1" dirty="0">
                <a:latin typeface="+mj-lt"/>
              </a:rPr>
              <a:t>Unknown</a:t>
            </a:r>
          </a:p>
          <a:p>
            <a:pPr>
              <a:lnSpc>
                <a:spcPct val="150000"/>
              </a:lnSpc>
              <a:spcBef>
                <a:spcPts val="900"/>
              </a:spcBef>
            </a:pPr>
            <a:endParaRPr lang="en-IN" sz="1350" dirty="0">
              <a:latin typeface="+mj-lt"/>
            </a:endParaRPr>
          </a:p>
        </p:txBody>
      </p:sp>
      <p:graphicFrame>
        <p:nvGraphicFramePr>
          <p:cNvPr id="7" name="Object 6"/>
          <p:cNvGraphicFramePr>
            <a:graphicFrameLocks noChangeAspect="1"/>
          </p:cNvGraphicFramePr>
          <p:nvPr>
            <p:extLst/>
          </p:nvPr>
        </p:nvGraphicFramePr>
        <p:xfrm>
          <a:off x="6335481" y="4632732"/>
          <a:ext cx="832247" cy="481310"/>
        </p:xfrm>
        <a:graphic>
          <a:graphicData uri="http://schemas.openxmlformats.org/presentationml/2006/ole">
            <mc:AlternateContent xmlns:mc="http://schemas.openxmlformats.org/markup-compatibility/2006">
              <mc:Choice xmlns:v="urn:schemas-microsoft-com:vml" Requires="v">
                <p:oleObj spid="_x0000_s5127" name="Equation" r:id="rId3" imgW="723600" imgH="419040" progId="Equation.3">
                  <p:embed/>
                </p:oleObj>
              </mc:Choice>
              <mc:Fallback>
                <p:oleObj name="Equation" r:id="rId3" imgW="723600" imgH="41904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481" y="4632732"/>
                        <a:ext cx="832247" cy="481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3080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7572" y="1373365"/>
            <a:ext cx="5143500" cy="385763"/>
          </a:xfrm>
        </p:spPr>
        <p:txBody>
          <a:bodyPr rtlCol="0">
            <a:noAutofit/>
          </a:bodyPr>
          <a:lstStyle/>
          <a:p>
            <a:pPr algn="l">
              <a:defRPr/>
            </a:pPr>
            <a:r>
              <a:rPr lang="en-US" sz="2250" dirty="0"/>
              <a:t>Small Sample Cases   T- Distribution</a:t>
            </a:r>
          </a:p>
        </p:txBody>
      </p:sp>
      <p:sp>
        <p:nvSpPr>
          <p:cNvPr id="32" name="TextBox 31"/>
          <p:cNvSpPr txBox="1"/>
          <p:nvPr/>
        </p:nvSpPr>
        <p:spPr>
          <a:xfrm>
            <a:off x="2147590" y="2004155"/>
            <a:ext cx="5429828" cy="819455"/>
          </a:xfrm>
          <a:prstGeom prst="rect">
            <a:avLst/>
          </a:prstGeom>
          <a:noFill/>
        </p:spPr>
        <p:txBody>
          <a:bodyPr wrap="square" rtlCol="0">
            <a:spAutoFit/>
          </a:bodyPr>
          <a:lstStyle/>
          <a:p>
            <a:pPr>
              <a:lnSpc>
                <a:spcPct val="150000"/>
              </a:lnSpc>
            </a:pPr>
            <a:r>
              <a:rPr lang="en-IN" sz="1050" dirty="0"/>
              <a:t>When we have a sample of size &lt; 30, population follows normal distribution and standard deviation is unknown, in order to estimate population mean we use student “t” distribution with n-1 degrees of freedom. </a:t>
            </a:r>
          </a:p>
        </p:txBody>
      </p:sp>
      <p:pic>
        <p:nvPicPr>
          <p:cNvPr id="4" name="Picture 3"/>
          <p:cNvPicPr>
            <a:picLocks noChangeAspect="1"/>
          </p:cNvPicPr>
          <p:nvPr/>
        </p:nvPicPr>
        <p:blipFill>
          <a:blip r:embed="rId3"/>
          <a:stretch>
            <a:fillRect/>
          </a:stretch>
        </p:blipFill>
        <p:spPr>
          <a:xfrm>
            <a:off x="2147589" y="3564927"/>
            <a:ext cx="3871913" cy="1864519"/>
          </a:xfrm>
          <a:prstGeom prst="rect">
            <a:avLst/>
          </a:prstGeom>
        </p:spPr>
      </p:pic>
    </p:spTree>
    <p:extLst>
      <p:ext uri="{BB962C8B-B14F-4D97-AF65-F5344CB8AC3E}">
        <p14:creationId xmlns:p14="http://schemas.microsoft.com/office/powerpoint/2010/main" val="375551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302" y="1583335"/>
            <a:ext cx="5143500" cy="385763"/>
          </a:xfrm>
        </p:spPr>
        <p:txBody>
          <a:bodyPr rtlCol="0">
            <a:normAutofit fontScale="90000"/>
          </a:bodyPr>
          <a:lstStyle/>
          <a:p>
            <a:pPr algn="l">
              <a:defRPr/>
            </a:pPr>
            <a:r>
              <a:rPr lang="en-US" dirty="0"/>
              <a:t>T- Distribution Table</a:t>
            </a:r>
          </a:p>
        </p:txBody>
      </p:sp>
      <p:sp>
        <p:nvSpPr>
          <p:cNvPr id="27651" name="Rectangle 9"/>
          <p:cNvSpPr>
            <a:spLocks noChangeArrowheads="1"/>
          </p:cNvSpPr>
          <p:nvPr/>
        </p:nvSpPr>
        <p:spPr bwMode="auto">
          <a:xfrm>
            <a:off x="2000252" y="1480440"/>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p:cxnSp>
        <p:nvCxnSpPr>
          <p:cNvPr id="17" name="Straight Connector 16"/>
          <p:cNvCxnSpPr/>
          <p:nvPr/>
        </p:nvCxnSpPr>
        <p:spPr>
          <a:xfrm flipV="1">
            <a:off x="3615629" y="4445291"/>
            <a:ext cx="0" cy="884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2289574" y="1972994"/>
          <a:ext cx="4532709" cy="3094153"/>
        </p:xfrm>
        <a:graphic>
          <a:graphicData uri="http://schemas.openxmlformats.org/drawingml/2006/table">
            <a:tbl>
              <a:tblPr>
                <a:tableStyleId>{5C22544A-7EE6-4342-B048-85BDC9FD1C3A}</a:tableStyleId>
              </a:tblPr>
              <a:tblGrid>
                <a:gridCol w="770691">
                  <a:extLst>
                    <a:ext uri="{9D8B030D-6E8A-4147-A177-3AD203B41FA5}">
                      <a16:colId xmlns:a16="http://schemas.microsoft.com/office/drawing/2014/main" xmlns="" val="20000"/>
                    </a:ext>
                  </a:extLst>
                </a:gridCol>
                <a:gridCol w="627003">
                  <a:extLst>
                    <a:ext uri="{9D8B030D-6E8A-4147-A177-3AD203B41FA5}">
                      <a16:colId xmlns:a16="http://schemas.microsoft.com/office/drawing/2014/main" xmlns="" val="20001"/>
                    </a:ext>
                  </a:extLst>
                </a:gridCol>
                <a:gridCol w="627003">
                  <a:extLst>
                    <a:ext uri="{9D8B030D-6E8A-4147-A177-3AD203B41FA5}">
                      <a16:colId xmlns:a16="http://schemas.microsoft.com/office/drawing/2014/main" xmlns="" val="20002"/>
                    </a:ext>
                  </a:extLst>
                </a:gridCol>
                <a:gridCol w="627003">
                  <a:extLst>
                    <a:ext uri="{9D8B030D-6E8A-4147-A177-3AD203B41FA5}">
                      <a16:colId xmlns:a16="http://schemas.microsoft.com/office/drawing/2014/main" xmlns="" val="20003"/>
                    </a:ext>
                  </a:extLst>
                </a:gridCol>
                <a:gridCol w="627003">
                  <a:extLst>
                    <a:ext uri="{9D8B030D-6E8A-4147-A177-3AD203B41FA5}">
                      <a16:colId xmlns:a16="http://schemas.microsoft.com/office/drawing/2014/main" xmlns="" val="20004"/>
                    </a:ext>
                  </a:extLst>
                </a:gridCol>
                <a:gridCol w="627003">
                  <a:extLst>
                    <a:ext uri="{9D8B030D-6E8A-4147-A177-3AD203B41FA5}">
                      <a16:colId xmlns:a16="http://schemas.microsoft.com/office/drawing/2014/main" xmlns="" val="20005"/>
                    </a:ext>
                  </a:extLst>
                </a:gridCol>
                <a:gridCol w="627003">
                  <a:extLst>
                    <a:ext uri="{9D8B030D-6E8A-4147-A177-3AD203B41FA5}">
                      <a16:colId xmlns:a16="http://schemas.microsoft.com/office/drawing/2014/main" xmlns="" val="20006"/>
                    </a:ext>
                  </a:extLst>
                </a:gridCol>
              </a:tblGrid>
              <a:tr h="182009">
                <a:tc rowSpan="2">
                  <a:txBody>
                    <a:bodyPr/>
                    <a:lstStyle/>
                    <a:p>
                      <a:pPr algn="ctr" fontAlgn="b"/>
                      <a:r>
                        <a:rPr lang="en-US" sz="1100" u="none" strike="noStrike" dirty="0">
                          <a:effectLst/>
                        </a:rPr>
                        <a:t>Degrees of Freedom</a:t>
                      </a:r>
                      <a:endParaRPr lang="en-US" sz="1100" b="0"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fontAlgn="ctr"/>
                      <a:r>
                        <a:rPr lang="en-US" sz="1100" u="none" strike="noStrike" dirty="0">
                          <a:effectLst/>
                        </a:rPr>
                        <a:t>Area in Upper Tail</a:t>
                      </a:r>
                      <a:endParaRPr lang="en-US" sz="1100" b="1" i="0" u="none" strike="noStrike" dirty="0">
                        <a:solidFill>
                          <a:srgbClr val="000000"/>
                        </a:solidFill>
                        <a:effectLst/>
                        <a:latin typeface="Calibri" panose="020F0502020204030204" pitchFamily="34" charset="0"/>
                      </a:endParaRPr>
                    </a:p>
                  </a:txBody>
                  <a:tcPr marL="5358" marR="5358" marT="535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2009">
                <a:tc vMerge="1">
                  <a:txBody>
                    <a:bodyPr/>
                    <a:lstStyle/>
                    <a:p>
                      <a:endParaRPr lang="en-US"/>
                    </a:p>
                  </a:txBody>
                  <a:tcPr/>
                </a:tc>
                <a:tc>
                  <a:txBody>
                    <a:bodyPr/>
                    <a:lstStyle/>
                    <a:p>
                      <a:pPr algn="ctr" fontAlgn="b"/>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.025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.01</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82009">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dirty="0">
                          <a:effectLst/>
                        </a:rPr>
                        <a:t>1.3764</a:t>
                      </a:r>
                      <a:endParaRPr lang="en-US" sz="1100" b="0"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a:effectLst/>
                        </a:rPr>
                        <a:t>3.0777</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a:effectLst/>
                        </a:rPr>
                        <a:t>6.3138</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a:effectLst/>
                        </a:rPr>
                        <a:t>12.7062</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a:effectLst/>
                        </a:rPr>
                        <a:t>31.8205</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r" fontAlgn="b"/>
                      <a:r>
                        <a:rPr lang="en-US" sz="1100" u="none" strike="noStrike" dirty="0">
                          <a:effectLst/>
                        </a:rPr>
                        <a:t>6.3138</a:t>
                      </a:r>
                      <a:endParaRPr lang="en-US" sz="1100" b="0"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18200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1.0607</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1.8856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2.9200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4.3027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6.9646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2.9200</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3"/>
                  </a:ext>
                </a:extLst>
              </a:tr>
              <a:tr h="18200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.9785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1.6377</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2.3534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3.1824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4.5407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2.3534</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4"/>
                  </a:ext>
                </a:extLst>
              </a:tr>
              <a:tr h="182009">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.9410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1.5332</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2.1318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2.7764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3.7469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2.1318</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5"/>
                  </a:ext>
                </a:extLst>
              </a:tr>
              <a:tr h="18200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.9195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1.4759</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2.0150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2.5706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3.3649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2.0150</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6"/>
                  </a:ext>
                </a:extLst>
              </a:tr>
              <a:tr h="182009">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.9057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1.4398</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1.9432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2.4469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3.1427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1.9432</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7"/>
                  </a:ext>
                </a:extLst>
              </a:tr>
              <a:tr h="182009">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.8960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1.4149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1.8946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2.3646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2.9980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1.8946</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8"/>
                  </a:ext>
                </a:extLst>
              </a:tr>
              <a:tr h="182009">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.8889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1.3968</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1.8595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2.3060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2.8965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1.8595</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9"/>
                  </a:ext>
                </a:extLst>
              </a:tr>
              <a:tr h="182009">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.8834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1.3830</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1.8331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2.2622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2.8214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1.8331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0"/>
                  </a:ext>
                </a:extLst>
              </a:tr>
              <a:tr h="182009">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.8791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dirty="0">
                          <a:effectLst/>
                        </a:rPr>
                        <a:t>1.3722</a:t>
                      </a:r>
                      <a:endParaRPr lang="en-US" sz="1100" b="0" i="0" u="none" strike="noStrike" dirty="0">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1.8125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2.2281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2.7638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1.8125</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1"/>
                  </a:ext>
                </a:extLst>
              </a:tr>
              <a:tr h="182009">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.8755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1.3634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1.7959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2.2010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2.7181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1.7959</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2"/>
                  </a:ext>
                </a:extLst>
              </a:tr>
              <a:tr h="182009">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.8726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1.3562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1.7823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2.1788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2.6810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1.7823</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3"/>
                  </a:ext>
                </a:extLst>
              </a:tr>
              <a:tr h="182009">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.8702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1.3502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1.7709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2.1604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2.6503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1.7709</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4"/>
                  </a:ext>
                </a:extLst>
              </a:tr>
              <a:tr h="182009">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.8681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1.3450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1.7613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2.1448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2.6245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r" fontAlgn="b"/>
                      <a:r>
                        <a:rPr lang="en-US" sz="1100" u="none" strike="noStrike">
                          <a:effectLst/>
                        </a:rPr>
                        <a:t>1.7613</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5"/>
                  </a:ext>
                </a:extLst>
              </a:tr>
              <a:tr h="182009">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a:effectLst/>
                        </a:rPr>
                        <a:t>.8662</a:t>
                      </a:r>
                      <a:endParaRPr lang="en-US" sz="1100" b="0" i="0" u="none" strike="noStrike">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a:effectLst/>
                        </a:rPr>
                        <a:t>1.3406</a:t>
                      </a:r>
                      <a:endParaRPr lang="en-US" sz="1100" b="0" i="0" u="none" strike="noStrike">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dirty="0">
                          <a:effectLst/>
                        </a:rPr>
                        <a:t>1.7531</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dirty="0">
                          <a:effectLst/>
                        </a:rPr>
                        <a:t>2.1314</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dirty="0">
                          <a:effectLst/>
                        </a:rPr>
                        <a:t>2.6025</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r" fontAlgn="b"/>
                      <a:r>
                        <a:rPr lang="en-US" sz="1100" u="none" strike="noStrike" dirty="0">
                          <a:effectLst/>
                        </a:rPr>
                        <a:t>1.7531</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327179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669" y="2978457"/>
            <a:ext cx="2049225" cy="745629"/>
          </a:xfrm>
        </p:spPr>
        <p:txBody>
          <a:bodyPr/>
          <a:lstStyle/>
          <a:p>
            <a:r>
              <a:rPr lang="en-US" sz="2700" b="1" dirty="0"/>
              <a:t>Estimation</a:t>
            </a:r>
          </a:p>
        </p:txBody>
      </p:sp>
    </p:spTree>
    <p:extLst>
      <p:ext uri="{BB962C8B-B14F-4D97-AF65-F5344CB8AC3E}">
        <p14:creationId xmlns:p14="http://schemas.microsoft.com/office/powerpoint/2010/main" val="3913705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302" y="1551684"/>
            <a:ext cx="5143500" cy="385763"/>
          </a:xfrm>
        </p:spPr>
        <p:txBody>
          <a:bodyPr rtlCol="0">
            <a:normAutofit fontScale="90000"/>
          </a:bodyPr>
          <a:lstStyle/>
          <a:p>
            <a:pPr>
              <a:defRPr/>
            </a:pPr>
            <a:r>
              <a:rPr lang="en-US" dirty="0"/>
              <a:t>T- Distribution Table</a:t>
            </a:r>
          </a:p>
        </p:txBody>
      </p:sp>
      <p:sp>
        <p:nvSpPr>
          <p:cNvPr id="27651" name="Rectangle 9"/>
          <p:cNvSpPr>
            <a:spLocks noChangeArrowheads="1"/>
          </p:cNvSpPr>
          <p:nvPr/>
        </p:nvSpPr>
        <p:spPr bwMode="auto">
          <a:xfrm>
            <a:off x="2000252" y="1448789"/>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p:cxnSp>
        <p:nvCxnSpPr>
          <p:cNvPr id="17" name="Straight Connector 16"/>
          <p:cNvCxnSpPr/>
          <p:nvPr/>
        </p:nvCxnSpPr>
        <p:spPr>
          <a:xfrm flipV="1">
            <a:off x="3615629" y="4413639"/>
            <a:ext cx="0" cy="884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nvPr>
        </p:nvGraphicFramePr>
        <p:xfrm>
          <a:off x="2273500" y="1937447"/>
          <a:ext cx="4564857" cy="3250740"/>
        </p:xfrm>
        <a:graphic>
          <a:graphicData uri="http://schemas.openxmlformats.org/drawingml/2006/table">
            <a:tbl>
              <a:tblPr>
                <a:tableStyleId>{5C22544A-7EE6-4342-B048-85BDC9FD1C3A}</a:tableStyleId>
              </a:tblPr>
              <a:tblGrid>
                <a:gridCol w="776157">
                  <a:extLst>
                    <a:ext uri="{9D8B030D-6E8A-4147-A177-3AD203B41FA5}">
                      <a16:colId xmlns:a16="http://schemas.microsoft.com/office/drawing/2014/main" xmlns="" val="20000"/>
                    </a:ext>
                  </a:extLst>
                </a:gridCol>
                <a:gridCol w="631450">
                  <a:extLst>
                    <a:ext uri="{9D8B030D-6E8A-4147-A177-3AD203B41FA5}">
                      <a16:colId xmlns:a16="http://schemas.microsoft.com/office/drawing/2014/main" xmlns="" val="20001"/>
                    </a:ext>
                  </a:extLst>
                </a:gridCol>
                <a:gridCol w="631450">
                  <a:extLst>
                    <a:ext uri="{9D8B030D-6E8A-4147-A177-3AD203B41FA5}">
                      <a16:colId xmlns:a16="http://schemas.microsoft.com/office/drawing/2014/main" xmlns="" val="20002"/>
                    </a:ext>
                  </a:extLst>
                </a:gridCol>
                <a:gridCol w="631450">
                  <a:extLst>
                    <a:ext uri="{9D8B030D-6E8A-4147-A177-3AD203B41FA5}">
                      <a16:colId xmlns:a16="http://schemas.microsoft.com/office/drawing/2014/main" xmlns="" val="20003"/>
                    </a:ext>
                  </a:extLst>
                </a:gridCol>
                <a:gridCol w="631450">
                  <a:extLst>
                    <a:ext uri="{9D8B030D-6E8A-4147-A177-3AD203B41FA5}">
                      <a16:colId xmlns:a16="http://schemas.microsoft.com/office/drawing/2014/main" xmlns="" val="20004"/>
                    </a:ext>
                  </a:extLst>
                </a:gridCol>
                <a:gridCol w="631450">
                  <a:extLst>
                    <a:ext uri="{9D8B030D-6E8A-4147-A177-3AD203B41FA5}">
                      <a16:colId xmlns:a16="http://schemas.microsoft.com/office/drawing/2014/main" xmlns="" val="20005"/>
                    </a:ext>
                  </a:extLst>
                </a:gridCol>
                <a:gridCol w="631450">
                  <a:extLst>
                    <a:ext uri="{9D8B030D-6E8A-4147-A177-3AD203B41FA5}">
                      <a16:colId xmlns:a16="http://schemas.microsoft.com/office/drawing/2014/main" xmlns="" val="20006"/>
                    </a:ext>
                  </a:extLst>
                </a:gridCol>
              </a:tblGrid>
              <a:tr h="191220">
                <a:tc rowSpan="2">
                  <a:txBody>
                    <a:bodyPr/>
                    <a:lstStyle/>
                    <a:p>
                      <a:pPr algn="ctr" fontAlgn="b"/>
                      <a:r>
                        <a:rPr lang="en-US" sz="1100" u="none" strike="noStrike" dirty="0">
                          <a:effectLst/>
                        </a:rPr>
                        <a:t>Degrees of Freedom</a:t>
                      </a:r>
                      <a:endParaRPr lang="en-US" sz="1100" b="0"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fontAlgn="ctr"/>
                      <a:r>
                        <a:rPr lang="en-US" sz="1100" u="none" strike="noStrike" dirty="0">
                          <a:effectLst/>
                        </a:rPr>
                        <a:t>Area in Upper Tail</a:t>
                      </a:r>
                    </a:p>
                  </a:txBody>
                  <a:tcPr marL="5358" marR="5358" marT="535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91220">
                <a:tc vMerge="1">
                  <a:txBody>
                    <a:bodyPr/>
                    <a:lstStyle/>
                    <a:p>
                      <a:endParaRPr lang="en-US"/>
                    </a:p>
                  </a:txBody>
                  <a:tcPr/>
                </a:tc>
                <a:tc>
                  <a:txBody>
                    <a:bodyPr/>
                    <a:lstStyle/>
                    <a:p>
                      <a:pPr algn="ctr" fontAlgn="b"/>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.025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.01</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.05</a:t>
                      </a:r>
                      <a:endParaRPr lang="en-US" sz="1100" b="1" i="0" u="none" strike="noStrike" dirty="0">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91220">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.8647</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1.3368</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1.7459</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2.1199</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2.5835</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tc>
                  <a:txBody>
                    <a:bodyPr/>
                    <a:lstStyle/>
                    <a:p>
                      <a:pPr algn="ctr" fontAlgn="b"/>
                      <a:r>
                        <a:rPr lang="en-US" sz="1100" u="none" strike="noStrike">
                          <a:effectLst/>
                        </a:rPr>
                        <a:t>1.7459</a:t>
                      </a:r>
                      <a:endParaRPr lang="en-US" sz="1100" b="0" i="0" u="none" strike="noStrike">
                        <a:solidFill>
                          <a:srgbClr val="000000"/>
                        </a:solidFill>
                        <a:effectLst/>
                        <a:latin typeface="Calibri" panose="020F0502020204030204" pitchFamily="34" charset="0"/>
                      </a:endParaRPr>
                    </a:p>
                  </a:txBody>
                  <a:tcPr marL="5358" marR="5358" marT="5358"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2"/>
                  </a:ext>
                </a:extLst>
              </a:tr>
              <a:tr h="191220">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.8633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1.3334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1.7396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2.1098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2.5669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1.7396</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3"/>
                  </a:ext>
                </a:extLst>
              </a:tr>
              <a:tr h="191220">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.8620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1.3304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1.7341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2.1009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2.5524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1.7341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4"/>
                  </a:ext>
                </a:extLst>
              </a:tr>
              <a:tr h="191220">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.8610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1.3277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1.7291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2.0930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2.5395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1.7291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5"/>
                  </a:ext>
                </a:extLst>
              </a:tr>
              <a:tr h="191220">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.8600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1.3253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1.7247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2.0860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2.5280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1.7247</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6"/>
                  </a:ext>
                </a:extLst>
              </a:tr>
              <a:tr h="191220">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.8591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1.3232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1.7207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2.0796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2.5176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1.7207</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7"/>
                  </a:ext>
                </a:extLst>
              </a:tr>
              <a:tr h="191220">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.8583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1.3212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1.7171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2.0739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2.5083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1.7171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8"/>
                  </a:ext>
                </a:extLst>
              </a:tr>
              <a:tr h="191220">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.8575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1.3195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1.7139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2.0687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2.4999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1.7139</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09"/>
                  </a:ext>
                </a:extLst>
              </a:tr>
              <a:tr h="191220">
                <a:tc>
                  <a:txBody>
                    <a:bodyPr/>
                    <a:lstStyle/>
                    <a:p>
                      <a:pPr algn="ct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.8569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1.3178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1.7109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2.0639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2.4922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1.7109</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0"/>
                  </a:ext>
                </a:extLst>
              </a:tr>
              <a:tr h="191220">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.8562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1.3163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1.7081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2.0595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2.4851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1.7081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1"/>
                  </a:ext>
                </a:extLst>
              </a:tr>
              <a:tr h="191220">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.8557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1.3150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1.7056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2.0555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2.4786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1.7056</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2"/>
                  </a:ext>
                </a:extLst>
              </a:tr>
              <a:tr h="191220">
                <a:tc>
                  <a:txBody>
                    <a:bodyPr/>
                    <a:lstStyle/>
                    <a:p>
                      <a:pPr algn="ct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.8551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1.3137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1.7033</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2.0518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2.4727</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1.7033</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3"/>
                  </a:ext>
                </a:extLst>
              </a:tr>
              <a:tr h="191220">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.8546</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1.3125</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1.7011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2.0484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2.4671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1.7011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4"/>
                  </a:ext>
                </a:extLst>
              </a:tr>
              <a:tr h="191220">
                <a:tc>
                  <a:txBody>
                    <a:bodyPr/>
                    <a:lstStyle/>
                    <a:p>
                      <a:pPr algn="ct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.8542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1.3114</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1.6991</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2.0452</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2.4620</a:t>
                      </a:r>
                      <a:endParaRPr lang="en-US" sz="1100" b="0" i="0" u="none" strike="noStrike">
                        <a:solidFill>
                          <a:srgbClr val="000000"/>
                        </a:solidFill>
                        <a:effectLst/>
                        <a:latin typeface="Calibri" panose="020F0502020204030204" pitchFamily="34" charset="0"/>
                      </a:endParaRPr>
                    </a:p>
                  </a:txBody>
                  <a:tcPr marL="5358" marR="5358" marT="5358" marB="0" anchor="b">
                    <a:noFill/>
                  </a:tcPr>
                </a:tc>
                <a:tc>
                  <a:txBody>
                    <a:bodyPr/>
                    <a:lstStyle/>
                    <a:p>
                      <a:pPr algn="ctr" fontAlgn="b"/>
                      <a:r>
                        <a:rPr lang="en-US" sz="1100" u="none" strike="noStrike">
                          <a:effectLst/>
                        </a:rPr>
                        <a:t>1.6991</a:t>
                      </a:r>
                      <a:endParaRPr lang="en-US" sz="1100" b="0" i="0" u="none" strike="noStrike">
                        <a:solidFill>
                          <a:srgbClr val="000000"/>
                        </a:solidFill>
                        <a:effectLst/>
                        <a:latin typeface="Calibri" panose="020F0502020204030204" pitchFamily="34" charset="0"/>
                      </a:endParaRPr>
                    </a:p>
                  </a:txBody>
                  <a:tcPr marL="5358" marR="5358" marT="5358" marB="0" anchor="b">
                    <a:noFill/>
                  </a:tcPr>
                </a:tc>
                <a:extLst>
                  <a:ext uri="{0D108BD9-81ED-4DB2-BD59-A6C34878D82A}">
                    <a16:rowId xmlns:a16="http://schemas.microsoft.com/office/drawing/2014/main" xmlns="" val="10015"/>
                  </a:ext>
                </a:extLst>
              </a:tr>
              <a:tr h="191220">
                <a:tc>
                  <a:txBody>
                    <a:bodyPr/>
                    <a:lstStyle/>
                    <a:p>
                      <a:pPr algn="ctr" fontAlgn="b"/>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.8538</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1.3104</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1.6973</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2.0423</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2.4573</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1.6973</a:t>
                      </a:r>
                      <a:endParaRPr lang="en-US" sz="1100" b="0" i="0" u="none" strike="noStrike" dirty="0">
                        <a:solidFill>
                          <a:srgbClr val="000000"/>
                        </a:solidFill>
                        <a:effectLst/>
                        <a:latin typeface="Calibri" panose="020F0502020204030204" pitchFamily="34" charset="0"/>
                      </a:endParaRPr>
                    </a:p>
                  </a:txBody>
                  <a:tcPr marL="5358" marR="5358" marT="5358"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144005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302" y="1215756"/>
            <a:ext cx="5143500" cy="385763"/>
          </a:xfrm>
        </p:spPr>
        <p:txBody>
          <a:bodyPr rtlCol="0">
            <a:normAutofit fontScale="90000"/>
          </a:bodyPr>
          <a:lstStyle/>
          <a:p>
            <a:pPr algn="l">
              <a:defRPr/>
            </a:pPr>
            <a:r>
              <a:rPr lang="en-US" dirty="0"/>
              <a:t>Sample Size Determination</a:t>
            </a:r>
          </a:p>
        </p:txBody>
      </p:sp>
      <p:sp>
        <p:nvSpPr>
          <p:cNvPr id="27651"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1678489" y="1974354"/>
                <a:ext cx="6144016" cy="2676758"/>
              </a:xfrm>
              <a:prstGeom prst="rect">
                <a:avLst/>
              </a:prstGeom>
              <a:noFill/>
            </p:spPr>
            <p:txBody>
              <a:bodyPr wrap="square" rtlCol="0">
                <a:spAutoFit/>
              </a:bodyPr>
              <a:lstStyle/>
              <a:p>
                <a:pPr>
                  <a:spcAft>
                    <a:spcPts val="675"/>
                  </a:spcAft>
                </a:pPr>
                <a:r>
                  <a:rPr lang="en-IN" sz="1575" dirty="0"/>
                  <a:t>The quantity </a:t>
                </a:r>
                <a14:m>
                  <m:oMath xmlns:m="http://schemas.openxmlformats.org/officeDocument/2006/math">
                    <m:sSub>
                      <m:sSubPr>
                        <m:ctrlPr>
                          <a:rPr lang="en-IN" sz="1575" i="1">
                            <a:latin typeface="Cambria Math"/>
                          </a:rPr>
                        </m:ctrlPr>
                      </m:sSubPr>
                      <m:e>
                        <m:r>
                          <a:rPr lang="en-IN" sz="1575" i="1">
                            <a:latin typeface="Cambria Math" panose="02040503050406030204" pitchFamily="18" charset="0"/>
                          </a:rPr>
                          <m:t>𝑧</m:t>
                        </m:r>
                      </m:e>
                      <m:sub>
                        <m:r>
                          <a:rPr lang="en-IN" sz="1575" i="1">
                            <a:latin typeface="Cambria Math" panose="02040503050406030204" pitchFamily="18" charset="0"/>
                            <a:ea typeface="Cambria Math" panose="02040503050406030204" pitchFamily="18" charset="0"/>
                          </a:rPr>
                          <m:t>𝛼</m:t>
                        </m:r>
                        <m:r>
                          <a:rPr lang="en-IN" sz="1575" i="1">
                            <a:latin typeface="Cambria Math" panose="02040503050406030204" pitchFamily="18" charset="0"/>
                            <a:ea typeface="Cambria Math" panose="02040503050406030204" pitchFamily="18" charset="0"/>
                          </a:rPr>
                          <m:t>/2</m:t>
                        </m:r>
                      </m:sub>
                    </m:sSub>
                    <m:f>
                      <m:fPr>
                        <m:ctrlPr>
                          <a:rPr lang="en-IN" sz="1575" i="1">
                            <a:latin typeface="Cambria Math"/>
                          </a:rPr>
                        </m:ctrlPr>
                      </m:fPr>
                      <m:num>
                        <m:r>
                          <a:rPr lang="en-IN" sz="1575" i="1">
                            <a:latin typeface="Cambria Math" panose="02040503050406030204" pitchFamily="18" charset="0"/>
                            <a:ea typeface="Cambria Math" panose="02040503050406030204" pitchFamily="18" charset="0"/>
                          </a:rPr>
                          <m:t>𝜎</m:t>
                        </m:r>
                      </m:num>
                      <m:den>
                        <m:rad>
                          <m:radPr>
                            <m:degHide m:val="on"/>
                            <m:ctrlPr>
                              <a:rPr lang="en-IN" sz="1575" i="1">
                                <a:latin typeface="Cambria Math"/>
                              </a:rPr>
                            </m:ctrlPr>
                          </m:radPr>
                          <m:deg/>
                          <m:e>
                            <m:r>
                              <a:rPr lang="en-IN" sz="1575" i="1">
                                <a:latin typeface="Cambria Math" panose="02040503050406030204" pitchFamily="18" charset="0"/>
                              </a:rPr>
                              <m:t>𝑛</m:t>
                            </m:r>
                          </m:e>
                        </m:rad>
                      </m:den>
                    </m:f>
                  </m:oMath>
                </a14:m>
                <a:r>
                  <a:rPr lang="en-IN" sz="1575" dirty="0"/>
                  <a:t> is called margin of error.</a:t>
                </a:r>
              </a:p>
              <a:p>
                <a:pPr algn="ctr">
                  <a:spcAft>
                    <a:spcPts val="675"/>
                  </a:spcAft>
                </a:pPr>
                <a14:m>
                  <m:oMathPara xmlns:m="http://schemas.openxmlformats.org/officeDocument/2006/math">
                    <m:oMathParaPr>
                      <m:jc m:val="centerGroup"/>
                    </m:oMathParaPr>
                    <m:oMath xmlns:m="http://schemas.openxmlformats.org/officeDocument/2006/math">
                      <m:r>
                        <a:rPr lang="en-IN" sz="1575" i="1">
                          <a:latin typeface="Cambria Math" panose="02040503050406030204" pitchFamily="18" charset="0"/>
                        </a:rPr>
                        <m:t>𝐸</m:t>
                      </m:r>
                      <m:r>
                        <a:rPr lang="en-IN" sz="1575" i="1">
                          <a:latin typeface="Cambria Math" panose="02040503050406030204" pitchFamily="18" charset="0"/>
                        </a:rPr>
                        <m:t>=</m:t>
                      </m:r>
                      <m:sSub>
                        <m:sSubPr>
                          <m:ctrlPr>
                            <a:rPr lang="en-IN" sz="1575" i="1">
                              <a:latin typeface="Cambria Math"/>
                            </a:rPr>
                          </m:ctrlPr>
                        </m:sSubPr>
                        <m:e>
                          <m:r>
                            <a:rPr lang="en-IN" sz="1575" i="1">
                              <a:latin typeface="Cambria Math" panose="02040503050406030204" pitchFamily="18" charset="0"/>
                            </a:rPr>
                            <m:t>𝑧</m:t>
                          </m:r>
                        </m:e>
                        <m:sub>
                          <m:r>
                            <a:rPr lang="en-IN" sz="1575" i="1">
                              <a:latin typeface="Cambria Math" panose="02040503050406030204" pitchFamily="18" charset="0"/>
                              <a:ea typeface="Cambria Math" panose="02040503050406030204" pitchFamily="18" charset="0"/>
                            </a:rPr>
                            <m:t>𝛼</m:t>
                          </m:r>
                          <m:r>
                            <a:rPr lang="en-IN" sz="1575" i="1">
                              <a:latin typeface="Cambria Math" panose="02040503050406030204" pitchFamily="18" charset="0"/>
                              <a:ea typeface="Cambria Math" panose="02040503050406030204" pitchFamily="18" charset="0"/>
                            </a:rPr>
                            <m:t>/2</m:t>
                          </m:r>
                        </m:sub>
                      </m:sSub>
                      <m:f>
                        <m:fPr>
                          <m:ctrlPr>
                            <a:rPr lang="en-IN" sz="1575" i="1">
                              <a:latin typeface="Cambria Math"/>
                            </a:rPr>
                          </m:ctrlPr>
                        </m:fPr>
                        <m:num>
                          <m:r>
                            <a:rPr lang="en-IN" sz="1575" i="1">
                              <a:latin typeface="Cambria Math" panose="02040503050406030204" pitchFamily="18" charset="0"/>
                              <a:ea typeface="Cambria Math" panose="02040503050406030204" pitchFamily="18" charset="0"/>
                            </a:rPr>
                            <m:t>𝜎</m:t>
                          </m:r>
                        </m:num>
                        <m:den>
                          <m:rad>
                            <m:radPr>
                              <m:degHide m:val="on"/>
                              <m:ctrlPr>
                                <a:rPr lang="en-IN" sz="1575" i="1">
                                  <a:latin typeface="Cambria Math"/>
                                </a:rPr>
                              </m:ctrlPr>
                            </m:radPr>
                            <m:deg/>
                            <m:e>
                              <m:r>
                                <a:rPr lang="en-IN" sz="1575" i="1">
                                  <a:latin typeface="Cambria Math" panose="02040503050406030204" pitchFamily="18" charset="0"/>
                                </a:rPr>
                                <m:t>𝑛</m:t>
                              </m:r>
                            </m:e>
                          </m:rad>
                        </m:den>
                      </m:f>
                      <m:r>
                        <a:rPr lang="en-IN" sz="1575" i="1">
                          <a:latin typeface="Cambria Math" panose="02040503050406030204" pitchFamily="18" charset="0"/>
                        </a:rPr>
                        <m:t> </m:t>
                      </m:r>
                    </m:oMath>
                  </m:oMathPara>
                </a14:m>
                <a:endParaRPr lang="en-IN" sz="1575" dirty="0"/>
              </a:p>
              <a:p>
                <a:pPr algn="ctr">
                  <a:spcAft>
                    <a:spcPts val="675"/>
                  </a:spcAft>
                </a:pPr>
                <a14:m>
                  <m:oMathPara xmlns:m="http://schemas.openxmlformats.org/officeDocument/2006/math">
                    <m:oMathParaPr>
                      <m:jc m:val="centerGroup"/>
                    </m:oMathParaPr>
                    <m:oMath xmlns:m="http://schemas.openxmlformats.org/officeDocument/2006/math">
                      <m:rad>
                        <m:radPr>
                          <m:degHide m:val="on"/>
                          <m:ctrlPr>
                            <a:rPr lang="en-IN" sz="1575" i="1">
                              <a:latin typeface="Cambria Math"/>
                            </a:rPr>
                          </m:ctrlPr>
                        </m:radPr>
                        <m:deg/>
                        <m:e>
                          <m:r>
                            <a:rPr lang="en-IN" sz="1575" i="1">
                              <a:latin typeface="Cambria Math" panose="02040503050406030204" pitchFamily="18" charset="0"/>
                            </a:rPr>
                            <m:t>𝑛</m:t>
                          </m:r>
                        </m:e>
                      </m:rad>
                      <m:r>
                        <a:rPr lang="en-IN" sz="1575" i="1">
                          <a:latin typeface="Cambria Math" panose="02040503050406030204" pitchFamily="18" charset="0"/>
                        </a:rPr>
                        <m:t>=</m:t>
                      </m:r>
                      <m:sSub>
                        <m:sSubPr>
                          <m:ctrlPr>
                            <a:rPr lang="en-IN" sz="1575" i="1">
                              <a:latin typeface="Cambria Math"/>
                            </a:rPr>
                          </m:ctrlPr>
                        </m:sSubPr>
                        <m:e>
                          <m:r>
                            <a:rPr lang="en-IN" sz="1575" i="1">
                              <a:latin typeface="Cambria Math" panose="02040503050406030204" pitchFamily="18" charset="0"/>
                            </a:rPr>
                            <m:t>𝑧</m:t>
                          </m:r>
                        </m:e>
                        <m:sub>
                          <m:r>
                            <a:rPr lang="en-IN" sz="1575" i="1">
                              <a:latin typeface="Cambria Math" panose="02040503050406030204" pitchFamily="18" charset="0"/>
                              <a:ea typeface="Cambria Math" panose="02040503050406030204" pitchFamily="18" charset="0"/>
                            </a:rPr>
                            <m:t>𝛼</m:t>
                          </m:r>
                          <m:r>
                            <a:rPr lang="en-IN" sz="1575" i="1">
                              <a:latin typeface="Cambria Math" panose="02040503050406030204" pitchFamily="18" charset="0"/>
                              <a:ea typeface="Cambria Math" panose="02040503050406030204" pitchFamily="18" charset="0"/>
                            </a:rPr>
                            <m:t>/2</m:t>
                          </m:r>
                        </m:sub>
                      </m:sSub>
                      <m:f>
                        <m:fPr>
                          <m:ctrlPr>
                            <a:rPr lang="en-IN" sz="1575" i="1">
                              <a:latin typeface="Cambria Math"/>
                            </a:rPr>
                          </m:ctrlPr>
                        </m:fPr>
                        <m:num>
                          <m:r>
                            <a:rPr lang="en-IN" sz="1575" i="1">
                              <a:latin typeface="Cambria Math" panose="02040503050406030204" pitchFamily="18" charset="0"/>
                              <a:ea typeface="Cambria Math" panose="02040503050406030204" pitchFamily="18" charset="0"/>
                            </a:rPr>
                            <m:t>𝜎</m:t>
                          </m:r>
                        </m:num>
                        <m:den>
                          <m:r>
                            <a:rPr lang="en-IN" sz="1575" i="1">
                              <a:latin typeface="Cambria Math" panose="02040503050406030204" pitchFamily="18" charset="0"/>
                              <a:ea typeface="Cambria Math" panose="02040503050406030204" pitchFamily="18" charset="0"/>
                            </a:rPr>
                            <m:t>𝐸</m:t>
                          </m:r>
                        </m:den>
                      </m:f>
                    </m:oMath>
                  </m:oMathPara>
                </a14:m>
                <a:endParaRPr lang="en-IN" sz="1575" dirty="0"/>
              </a:p>
              <a:p>
                <a:pPr algn="ctr">
                  <a:spcAft>
                    <a:spcPts val="1013"/>
                  </a:spcAft>
                </a:pPr>
                <a14:m>
                  <m:oMathPara xmlns:m="http://schemas.openxmlformats.org/officeDocument/2006/math">
                    <m:oMathParaPr>
                      <m:jc m:val="centerGroup"/>
                    </m:oMathParaPr>
                    <m:oMath xmlns:m="http://schemas.openxmlformats.org/officeDocument/2006/math">
                      <m:r>
                        <a:rPr lang="en-IN" sz="1575" i="1">
                          <a:latin typeface="Cambria Math" panose="02040503050406030204" pitchFamily="18" charset="0"/>
                        </a:rPr>
                        <m:t>𝑛</m:t>
                      </m:r>
                      <m:r>
                        <a:rPr lang="en-IN" sz="1575" i="1">
                          <a:latin typeface="Cambria Math" panose="02040503050406030204" pitchFamily="18" charset="0"/>
                        </a:rPr>
                        <m:t>=</m:t>
                      </m:r>
                      <m:sSup>
                        <m:sSupPr>
                          <m:ctrlPr>
                            <a:rPr lang="en-IN" sz="1575" i="1">
                              <a:latin typeface="Cambria Math"/>
                            </a:rPr>
                          </m:ctrlPr>
                        </m:sSupPr>
                        <m:e>
                          <m:sSub>
                            <m:sSubPr>
                              <m:ctrlPr>
                                <a:rPr lang="en-IN" sz="1575" i="1">
                                  <a:latin typeface="Cambria Math"/>
                                </a:rPr>
                              </m:ctrlPr>
                            </m:sSubPr>
                            <m:e>
                              <m:r>
                                <a:rPr lang="en-IN" sz="1575" i="1">
                                  <a:latin typeface="Cambria Math" panose="02040503050406030204" pitchFamily="18" charset="0"/>
                                </a:rPr>
                                <m:t>(</m:t>
                              </m:r>
                              <m:r>
                                <a:rPr lang="en-IN" sz="1575" i="1">
                                  <a:latin typeface="Cambria Math" panose="02040503050406030204" pitchFamily="18" charset="0"/>
                                </a:rPr>
                                <m:t>𝑧</m:t>
                              </m:r>
                            </m:e>
                            <m:sub>
                              <m:r>
                                <a:rPr lang="en-IN" sz="1575" i="1">
                                  <a:latin typeface="Cambria Math" panose="02040503050406030204" pitchFamily="18" charset="0"/>
                                  <a:ea typeface="Cambria Math" panose="02040503050406030204" pitchFamily="18" charset="0"/>
                                </a:rPr>
                                <m:t>𝛼</m:t>
                              </m:r>
                              <m:r>
                                <a:rPr lang="en-IN" sz="1575" i="1">
                                  <a:latin typeface="Cambria Math" panose="02040503050406030204" pitchFamily="18" charset="0"/>
                                  <a:ea typeface="Cambria Math" panose="02040503050406030204" pitchFamily="18" charset="0"/>
                                </a:rPr>
                                <m:t>/2</m:t>
                              </m:r>
                            </m:sub>
                          </m:sSub>
                          <m:r>
                            <a:rPr lang="en-IN" sz="1575" i="1">
                              <a:latin typeface="Cambria Math" panose="02040503050406030204" pitchFamily="18" charset="0"/>
                              <a:ea typeface="Cambria Math" panose="02040503050406030204" pitchFamily="18" charset="0"/>
                            </a:rPr>
                            <m:t>)</m:t>
                          </m:r>
                        </m:e>
                        <m:sup>
                          <m:r>
                            <a:rPr lang="en-IN" sz="1575" i="1">
                              <a:latin typeface="Cambria Math" panose="02040503050406030204" pitchFamily="18" charset="0"/>
                            </a:rPr>
                            <m:t>2</m:t>
                          </m:r>
                        </m:sup>
                      </m:sSup>
                      <m:f>
                        <m:fPr>
                          <m:ctrlPr>
                            <a:rPr lang="en-IN" sz="1575" i="1">
                              <a:latin typeface="Cambria Math"/>
                            </a:rPr>
                          </m:ctrlPr>
                        </m:fPr>
                        <m:num>
                          <m:sSup>
                            <m:sSupPr>
                              <m:ctrlPr>
                                <a:rPr lang="en-IN" sz="1575" i="1">
                                  <a:latin typeface="Cambria Math"/>
                                </a:rPr>
                              </m:ctrlPr>
                            </m:sSupPr>
                            <m:e>
                              <m:r>
                                <a:rPr lang="en-IN" sz="1575" i="1">
                                  <a:latin typeface="Cambria Math" panose="02040503050406030204" pitchFamily="18" charset="0"/>
                                  <a:ea typeface="Cambria Math" panose="02040503050406030204" pitchFamily="18" charset="0"/>
                                </a:rPr>
                                <m:t>𝜎</m:t>
                              </m:r>
                            </m:e>
                            <m:sup>
                              <m:r>
                                <a:rPr lang="en-IN" sz="1575" i="1">
                                  <a:latin typeface="Cambria Math" panose="02040503050406030204" pitchFamily="18" charset="0"/>
                                </a:rPr>
                                <m:t>2</m:t>
                              </m:r>
                            </m:sup>
                          </m:sSup>
                        </m:num>
                        <m:den>
                          <m:sSup>
                            <m:sSupPr>
                              <m:ctrlPr>
                                <a:rPr lang="en-IN" sz="1575" i="1">
                                  <a:latin typeface="Cambria Math"/>
                                  <a:ea typeface="Cambria Math" panose="02040503050406030204" pitchFamily="18" charset="0"/>
                                </a:rPr>
                              </m:ctrlPr>
                            </m:sSupPr>
                            <m:e>
                              <m:r>
                                <a:rPr lang="en-IN" sz="1575" i="1">
                                  <a:latin typeface="Cambria Math" panose="02040503050406030204" pitchFamily="18" charset="0"/>
                                  <a:ea typeface="Cambria Math" panose="02040503050406030204" pitchFamily="18" charset="0"/>
                                </a:rPr>
                                <m:t>𝐸</m:t>
                              </m:r>
                            </m:e>
                            <m:sup>
                              <m:r>
                                <a:rPr lang="en-IN" sz="1575" i="1">
                                  <a:latin typeface="Cambria Math" panose="02040503050406030204" pitchFamily="18" charset="0"/>
                                  <a:ea typeface="Cambria Math" panose="02040503050406030204" pitchFamily="18" charset="0"/>
                                </a:rPr>
                                <m:t>2</m:t>
                              </m:r>
                            </m:sup>
                          </m:sSup>
                        </m:den>
                      </m:f>
                    </m:oMath>
                  </m:oMathPara>
                </a14:m>
                <a:endParaRPr lang="en-IN" sz="1575" dirty="0"/>
              </a:p>
              <a:p>
                <a:pPr>
                  <a:spcAft>
                    <a:spcPts val="675"/>
                  </a:spcAft>
                </a:pPr>
                <a:r>
                  <a:rPr lang="en-IN" sz="1575" dirty="0"/>
                  <a:t>If we know confidence level,  standard  deviation and desired margin of error we can calculate the required sample size n.</a:t>
                </a:r>
              </a:p>
            </p:txBody>
          </p:sp>
        </mc:Choice>
        <mc:Fallback xmlns="">
          <p:sp>
            <p:nvSpPr>
              <p:cNvPr id="4" name="TextBox 3"/>
              <p:cNvSpPr txBox="1">
                <a:spLocks noRot="1" noChangeAspect="1" noMove="1" noResize="1" noEditPoints="1" noAdjustHandles="1" noChangeArrowheads="1" noChangeShapeType="1" noTextEdit="1"/>
              </p:cNvSpPr>
              <p:nvPr/>
            </p:nvSpPr>
            <p:spPr>
              <a:xfrm>
                <a:off x="1678489" y="1974354"/>
                <a:ext cx="6144016" cy="2676758"/>
              </a:xfrm>
              <a:prstGeom prst="rect">
                <a:avLst/>
              </a:prstGeom>
              <a:blipFill>
                <a:blip r:embed="rId3"/>
                <a:stretch>
                  <a:fillRect l="-496" b="-2050"/>
                </a:stretch>
              </a:blipFill>
            </p:spPr>
            <p:txBody>
              <a:bodyPr/>
              <a:lstStyle/>
              <a:p>
                <a:r>
                  <a:rPr lang="en-IN">
                    <a:noFill/>
                  </a:rPr>
                  <a:t> </a:t>
                </a:r>
              </a:p>
            </p:txBody>
          </p:sp>
        </mc:Fallback>
      </mc:AlternateContent>
    </p:spTree>
    <p:extLst>
      <p:ext uri="{BB962C8B-B14F-4D97-AF65-F5344CB8AC3E}">
        <p14:creationId xmlns:p14="http://schemas.microsoft.com/office/powerpoint/2010/main" val="246123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1781" y="480955"/>
            <a:ext cx="8023121" cy="873142"/>
          </a:xfrm>
        </p:spPr>
        <p:txBody>
          <a:bodyPr rtlCol="0">
            <a:normAutofit/>
          </a:bodyPr>
          <a:lstStyle/>
          <a:p>
            <a:pPr>
              <a:defRPr/>
            </a:pPr>
            <a:r>
              <a:rPr lang="en-US" sz="4000" dirty="0"/>
              <a:t>Sample Size Determination</a:t>
            </a:r>
          </a:p>
        </p:txBody>
      </p:sp>
      <p:sp>
        <p:nvSpPr>
          <p:cNvPr id="27651"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668594" y="1974354"/>
                <a:ext cx="8131277" cy="3686650"/>
              </a:xfrm>
              <a:prstGeom prst="rect">
                <a:avLst/>
              </a:prstGeom>
              <a:noFill/>
            </p:spPr>
            <p:txBody>
              <a:bodyPr wrap="square" rtlCol="0">
                <a:spAutoFit/>
              </a:bodyPr>
              <a:lstStyle/>
              <a:p>
                <a:pPr>
                  <a:lnSpc>
                    <a:spcPct val="200000"/>
                  </a:lnSpc>
                  <a:spcAft>
                    <a:spcPts val="675"/>
                  </a:spcAft>
                </a:pPr>
                <a:r>
                  <a:rPr lang="en-IN" sz="1575" dirty="0"/>
                  <a:t>The HR director of an IT firm wants to estimate average entry level salary for executives. He commissions a survey and wants the mean salary estimated should be within Rs.100. The surveyor from previous survey knows that the standard deviation of entry level salaries is </a:t>
                </a:r>
                <a:r>
                  <a:rPr lang="en-IN" sz="1575" dirty="0" err="1"/>
                  <a:t>Rs</a:t>
                </a:r>
                <a:r>
                  <a:rPr lang="en-IN" sz="1575" dirty="0"/>
                  <a:t>. 500. What should be sample size  </a:t>
                </a:r>
                <a:endParaRPr lang="en-IN" sz="1575" dirty="0" smtClean="0"/>
              </a:p>
              <a:p>
                <a:pPr>
                  <a:lnSpc>
                    <a:spcPct val="200000"/>
                  </a:lnSpc>
                  <a:spcAft>
                    <a:spcPts val="675"/>
                  </a:spcAft>
                </a:pPr>
                <a:endParaRPr lang="en-IN" sz="1575" dirty="0"/>
              </a:p>
              <a:p>
                <a:pPr algn="ctr">
                  <a:spcAft>
                    <a:spcPts val="1013"/>
                  </a:spcAft>
                </a:pPr>
                <a14:m>
                  <m:oMathPara xmlns:m="http://schemas.openxmlformats.org/officeDocument/2006/math">
                    <m:oMathParaPr>
                      <m:jc m:val="centerGroup"/>
                    </m:oMathParaPr>
                    <m:oMath xmlns:m="http://schemas.openxmlformats.org/officeDocument/2006/math">
                      <m:r>
                        <a:rPr lang="en-IN" sz="1575" i="1">
                          <a:latin typeface="Cambria Math" panose="02040503050406030204" pitchFamily="18" charset="0"/>
                        </a:rPr>
                        <m:t>𝑛</m:t>
                      </m:r>
                      <m:r>
                        <a:rPr lang="en-IN" sz="1575" i="1">
                          <a:latin typeface="Cambria Math" panose="02040503050406030204" pitchFamily="18" charset="0"/>
                        </a:rPr>
                        <m:t>=</m:t>
                      </m:r>
                      <m:sSup>
                        <m:sSupPr>
                          <m:ctrlPr>
                            <a:rPr lang="en-IN" sz="1575" i="1">
                              <a:latin typeface="Cambria Math"/>
                            </a:rPr>
                          </m:ctrlPr>
                        </m:sSupPr>
                        <m:e>
                          <m:sSub>
                            <m:sSubPr>
                              <m:ctrlPr>
                                <a:rPr lang="en-IN" sz="1575" i="1">
                                  <a:latin typeface="Cambria Math"/>
                                </a:rPr>
                              </m:ctrlPr>
                            </m:sSubPr>
                            <m:e>
                              <m:r>
                                <a:rPr lang="en-IN" sz="1575" i="1">
                                  <a:latin typeface="Cambria Math" panose="02040503050406030204" pitchFamily="18" charset="0"/>
                                </a:rPr>
                                <m:t>(</m:t>
                              </m:r>
                              <m:r>
                                <a:rPr lang="en-IN" sz="1575" i="1">
                                  <a:latin typeface="Cambria Math" panose="02040503050406030204" pitchFamily="18" charset="0"/>
                                </a:rPr>
                                <m:t>𝑧</m:t>
                              </m:r>
                            </m:e>
                            <m:sub>
                              <m:r>
                                <a:rPr lang="en-IN" sz="1575" i="1">
                                  <a:latin typeface="Cambria Math" panose="02040503050406030204" pitchFamily="18" charset="0"/>
                                  <a:ea typeface="Cambria Math" panose="02040503050406030204" pitchFamily="18" charset="0"/>
                                </a:rPr>
                                <m:t>𝛼</m:t>
                              </m:r>
                              <m:r>
                                <a:rPr lang="en-IN" sz="1575" i="1">
                                  <a:latin typeface="Cambria Math" panose="02040503050406030204" pitchFamily="18" charset="0"/>
                                  <a:ea typeface="Cambria Math" panose="02040503050406030204" pitchFamily="18" charset="0"/>
                                </a:rPr>
                                <m:t>/2</m:t>
                              </m:r>
                            </m:sub>
                          </m:sSub>
                          <m:r>
                            <a:rPr lang="en-IN" sz="1575" i="1">
                              <a:latin typeface="Cambria Math" panose="02040503050406030204" pitchFamily="18" charset="0"/>
                              <a:ea typeface="Cambria Math" panose="02040503050406030204" pitchFamily="18" charset="0"/>
                            </a:rPr>
                            <m:t>)</m:t>
                          </m:r>
                        </m:e>
                        <m:sup>
                          <m:r>
                            <a:rPr lang="en-IN" sz="1575" i="1">
                              <a:latin typeface="Cambria Math" panose="02040503050406030204" pitchFamily="18" charset="0"/>
                            </a:rPr>
                            <m:t>2</m:t>
                          </m:r>
                        </m:sup>
                      </m:sSup>
                      <m:f>
                        <m:fPr>
                          <m:ctrlPr>
                            <a:rPr lang="en-IN" sz="1575" i="1">
                              <a:latin typeface="Cambria Math"/>
                            </a:rPr>
                          </m:ctrlPr>
                        </m:fPr>
                        <m:num>
                          <m:sSup>
                            <m:sSupPr>
                              <m:ctrlPr>
                                <a:rPr lang="en-IN" sz="1575" i="1">
                                  <a:latin typeface="Cambria Math"/>
                                </a:rPr>
                              </m:ctrlPr>
                            </m:sSupPr>
                            <m:e>
                              <m:r>
                                <a:rPr lang="en-IN" sz="1575" i="1">
                                  <a:latin typeface="Cambria Math" panose="02040503050406030204" pitchFamily="18" charset="0"/>
                                  <a:ea typeface="Cambria Math" panose="02040503050406030204" pitchFamily="18" charset="0"/>
                                </a:rPr>
                                <m:t>𝜎</m:t>
                              </m:r>
                            </m:e>
                            <m:sup>
                              <m:r>
                                <a:rPr lang="en-IN" sz="1575" i="1">
                                  <a:latin typeface="Cambria Math" panose="02040503050406030204" pitchFamily="18" charset="0"/>
                                </a:rPr>
                                <m:t>2</m:t>
                              </m:r>
                            </m:sup>
                          </m:sSup>
                        </m:num>
                        <m:den>
                          <m:sSup>
                            <m:sSupPr>
                              <m:ctrlPr>
                                <a:rPr lang="en-IN" sz="1575" i="1">
                                  <a:latin typeface="Cambria Math"/>
                                  <a:ea typeface="Cambria Math" panose="02040503050406030204" pitchFamily="18" charset="0"/>
                                </a:rPr>
                              </m:ctrlPr>
                            </m:sSupPr>
                            <m:e>
                              <m:r>
                                <a:rPr lang="en-IN" sz="1575" i="1">
                                  <a:latin typeface="Cambria Math" panose="02040503050406030204" pitchFamily="18" charset="0"/>
                                  <a:ea typeface="Cambria Math" panose="02040503050406030204" pitchFamily="18" charset="0"/>
                                </a:rPr>
                                <m:t>𝐸</m:t>
                              </m:r>
                            </m:e>
                            <m:sup>
                              <m:r>
                                <a:rPr lang="en-IN" sz="1575" i="1">
                                  <a:latin typeface="Cambria Math" panose="02040503050406030204" pitchFamily="18" charset="0"/>
                                  <a:ea typeface="Cambria Math" panose="02040503050406030204" pitchFamily="18" charset="0"/>
                                </a:rPr>
                                <m:t>2</m:t>
                              </m:r>
                            </m:sup>
                          </m:sSup>
                        </m:den>
                      </m:f>
                    </m:oMath>
                  </m:oMathPara>
                </a14:m>
                <a:endParaRPr lang="en-IN" sz="1575" dirty="0"/>
              </a:p>
              <a:p>
                <a:pPr algn="ctr">
                  <a:spcAft>
                    <a:spcPts val="1013"/>
                  </a:spcAft>
                </a:pPr>
                <a14:m>
                  <m:oMath xmlns:m="http://schemas.openxmlformats.org/officeDocument/2006/math">
                    <m:r>
                      <a:rPr lang="en-IN" sz="1575" i="1">
                        <a:latin typeface="Cambria Math" panose="02040503050406030204" pitchFamily="18" charset="0"/>
                      </a:rPr>
                      <m:t>𝑛</m:t>
                    </m:r>
                    <m:r>
                      <a:rPr lang="en-IN" sz="1575" i="1">
                        <a:latin typeface="Cambria Math" panose="02040503050406030204" pitchFamily="18" charset="0"/>
                      </a:rPr>
                      <m:t>=</m:t>
                    </m:r>
                    <m:sSup>
                      <m:sSupPr>
                        <m:ctrlPr>
                          <a:rPr lang="en-IN" sz="1575" i="1">
                            <a:latin typeface="Cambria Math"/>
                          </a:rPr>
                        </m:ctrlPr>
                      </m:sSupPr>
                      <m:e>
                        <m:r>
                          <a:rPr lang="en-IN" sz="1575" i="1">
                            <a:latin typeface="Cambria Math" panose="02040503050406030204" pitchFamily="18" charset="0"/>
                          </a:rPr>
                          <m:t>(1.96</m:t>
                        </m:r>
                        <m:r>
                          <a:rPr lang="en-IN" sz="1575" i="1">
                            <a:latin typeface="Cambria Math" panose="02040503050406030204" pitchFamily="18" charset="0"/>
                            <a:ea typeface="Cambria Math" panose="02040503050406030204" pitchFamily="18" charset="0"/>
                          </a:rPr>
                          <m:t>)</m:t>
                        </m:r>
                      </m:e>
                      <m:sup>
                        <m:r>
                          <a:rPr lang="en-IN" sz="1575" i="1">
                            <a:latin typeface="Cambria Math" panose="02040503050406030204" pitchFamily="18" charset="0"/>
                          </a:rPr>
                          <m:t>2</m:t>
                        </m:r>
                      </m:sup>
                    </m:sSup>
                    <m:f>
                      <m:fPr>
                        <m:ctrlPr>
                          <a:rPr lang="en-IN" sz="1575" i="1">
                            <a:latin typeface="Cambria Math"/>
                          </a:rPr>
                        </m:ctrlPr>
                      </m:fPr>
                      <m:num>
                        <m:sSup>
                          <m:sSupPr>
                            <m:ctrlPr>
                              <a:rPr lang="en-IN" sz="1575" i="1">
                                <a:latin typeface="Cambria Math"/>
                              </a:rPr>
                            </m:ctrlPr>
                          </m:sSupPr>
                          <m:e>
                            <m:r>
                              <a:rPr lang="en-IN" sz="1575" i="1">
                                <a:latin typeface="Cambria Math" panose="02040503050406030204" pitchFamily="18" charset="0"/>
                                <a:ea typeface="Cambria Math" panose="02040503050406030204" pitchFamily="18" charset="0"/>
                              </a:rPr>
                              <m:t>500</m:t>
                            </m:r>
                          </m:e>
                          <m:sup>
                            <m:r>
                              <a:rPr lang="en-IN" sz="1575" i="1">
                                <a:latin typeface="Cambria Math" panose="02040503050406030204" pitchFamily="18" charset="0"/>
                              </a:rPr>
                              <m:t>2</m:t>
                            </m:r>
                          </m:sup>
                        </m:sSup>
                      </m:num>
                      <m:den>
                        <m:sSup>
                          <m:sSupPr>
                            <m:ctrlPr>
                              <a:rPr lang="en-IN" sz="1575" i="1">
                                <a:latin typeface="Cambria Math"/>
                                <a:ea typeface="Cambria Math" panose="02040503050406030204" pitchFamily="18" charset="0"/>
                              </a:rPr>
                            </m:ctrlPr>
                          </m:sSupPr>
                          <m:e>
                            <m:r>
                              <a:rPr lang="en-IN" sz="1575" i="1">
                                <a:latin typeface="Cambria Math" panose="02040503050406030204" pitchFamily="18" charset="0"/>
                                <a:ea typeface="Cambria Math" panose="02040503050406030204" pitchFamily="18" charset="0"/>
                              </a:rPr>
                              <m:t>100</m:t>
                            </m:r>
                          </m:e>
                          <m:sup>
                            <m:r>
                              <a:rPr lang="en-IN" sz="1575" i="1">
                                <a:latin typeface="Cambria Math" panose="02040503050406030204" pitchFamily="18" charset="0"/>
                                <a:ea typeface="Cambria Math" panose="02040503050406030204" pitchFamily="18" charset="0"/>
                              </a:rPr>
                              <m:t>2</m:t>
                            </m:r>
                          </m:sup>
                        </m:sSup>
                      </m:den>
                    </m:f>
                  </m:oMath>
                </a14:m>
                <a:r>
                  <a:rPr lang="en-IN" sz="1575" dirty="0"/>
                  <a:t> = 96 (approx.)</a:t>
                </a:r>
              </a:p>
            </p:txBody>
          </p:sp>
        </mc:Choice>
        <mc:Fallback xmlns="">
          <p:sp>
            <p:nvSpPr>
              <p:cNvPr id="4" name="TextBox 3"/>
              <p:cNvSpPr txBox="1">
                <a:spLocks noRot="1" noChangeAspect="1" noMove="1" noResize="1" noEditPoints="1" noAdjustHandles="1" noChangeArrowheads="1" noChangeShapeType="1" noTextEdit="1"/>
              </p:cNvSpPr>
              <p:nvPr/>
            </p:nvSpPr>
            <p:spPr>
              <a:xfrm>
                <a:off x="668594" y="1974354"/>
                <a:ext cx="8131277" cy="3686650"/>
              </a:xfrm>
              <a:prstGeom prst="rect">
                <a:avLst/>
              </a:prstGeom>
              <a:blipFill>
                <a:blip r:embed="rId3"/>
                <a:stretch>
                  <a:fillRect l="-450" r="-225"/>
                </a:stretch>
              </a:blipFill>
            </p:spPr>
            <p:txBody>
              <a:bodyPr/>
              <a:lstStyle/>
              <a:p>
                <a:r>
                  <a:rPr lang="en-IN">
                    <a:noFill/>
                  </a:rPr>
                  <a:t> </a:t>
                </a:r>
              </a:p>
            </p:txBody>
          </p:sp>
        </mc:Fallback>
      </mc:AlternateContent>
    </p:spTree>
    <p:extLst>
      <p:ext uri="{BB962C8B-B14F-4D97-AF65-F5344CB8AC3E}">
        <p14:creationId xmlns:p14="http://schemas.microsoft.com/office/powerpoint/2010/main" val="707647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6013" y="1543050"/>
            <a:ext cx="4371975" cy="300038"/>
          </a:xfrm>
        </p:spPr>
        <p:txBody>
          <a:bodyPr>
            <a:noAutofit/>
          </a:bodyPr>
          <a:lstStyle/>
          <a:p>
            <a:pPr algn="l"/>
            <a:r>
              <a:rPr lang="en-US" sz="2250" b="1" dirty="0"/>
              <a:t>Interval Estimation  Procedure</a:t>
            </a:r>
          </a:p>
        </p:txBody>
      </p:sp>
      <p:sp>
        <p:nvSpPr>
          <p:cNvPr id="7" name="Slide Number Placeholder 6"/>
          <p:cNvSpPr>
            <a:spLocks noGrp="1"/>
          </p:cNvSpPr>
          <p:nvPr>
            <p:ph type="sldNum" sz="quarter" idx="12"/>
          </p:nvPr>
        </p:nvSpPr>
        <p:spPr/>
        <p:txBody>
          <a:bodyPr/>
          <a:lstStyle/>
          <a:p>
            <a:fld id="{C3C9DFB1-C188-445C-AF8E-1DECD0088DE3}" type="slidenum">
              <a:rPr lang="en-US" smtClean="0"/>
              <a:pPr/>
              <a:t>33</a:t>
            </a:fld>
            <a:endParaRPr lang="en-US"/>
          </a:p>
        </p:txBody>
      </p:sp>
      <p:sp>
        <p:nvSpPr>
          <p:cNvPr id="6" name="Diamond 5"/>
          <p:cNvSpPr/>
          <p:nvPr/>
        </p:nvSpPr>
        <p:spPr>
          <a:xfrm>
            <a:off x="3967844" y="1900239"/>
            <a:ext cx="1134836" cy="74295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88" dirty="0">
                <a:solidFill>
                  <a:schemeClr val="tx1"/>
                </a:solidFill>
              </a:rPr>
              <a:t>Is n &gt;= 30?</a:t>
            </a:r>
          </a:p>
        </p:txBody>
      </p:sp>
      <p:sp>
        <p:nvSpPr>
          <p:cNvPr id="8" name="TextBox 7"/>
          <p:cNvSpPr txBox="1"/>
          <p:nvPr/>
        </p:nvSpPr>
        <p:spPr>
          <a:xfrm>
            <a:off x="3698425" y="2079851"/>
            <a:ext cx="359394" cy="213585"/>
          </a:xfrm>
          <a:prstGeom prst="rect">
            <a:avLst/>
          </a:prstGeom>
          <a:noFill/>
        </p:spPr>
        <p:txBody>
          <a:bodyPr wrap="none" rtlCol="0">
            <a:spAutoFit/>
          </a:bodyPr>
          <a:lstStyle/>
          <a:p>
            <a:r>
              <a:rPr lang="en-US" sz="788" dirty="0"/>
              <a:t>Yes</a:t>
            </a:r>
          </a:p>
        </p:txBody>
      </p:sp>
      <p:sp>
        <p:nvSpPr>
          <p:cNvPr id="10" name="TextBox 9"/>
          <p:cNvSpPr txBox="1"/>
          <p:nvPr/>
        </p:nvSpPr>
        <p:spPr>
          <a:xfrm>
            <a:off x="5061859" y="2071687"/>
            <a:ext cx="314510" cy="213585"/>
          </a:xfrm>
          <a:prstGeom prst="rect">
            <a:avLst/>
          </a:prstGeom>
          <a:noFill/>
        </p:spPr>
        <p:txBody>
          <a:bodyPr wrap="none" rtlCol="0">
            <a:spAutoFit/>
          </a:bodyPr>
          <a:lstStyle/>
          <a:p>
            <a:r>
              <a:rPr lang="en-US" sz="788" dirty="0"/>
              <a:t>No</a:t>
            </a:r>
          </a:p>
        </p:txBody>
      </p:sp>
      <p:sp>
        <p:nvSpPr>
          <p:cNvPr id="11" name="Diamond 10"/>
          <p:cNvSpPr/>
          <p:nvPr/>
        </p:nvSpPr>
        <p:spPr>
          <a:xfrm>
            <a:off x="2588079" y="2692174"/>
            <a:ext cx="857250" cy="74295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88" dirty="0">
                <a:solidFill>
                  <a:schemeClr val="tx1"/>
                </a:solidFill>
              </a:rPr>
              <a:t>Is </a:t>
            </a:r>
            <a:r>
              <a:rPr lang="el-GR" sz="788" dirty="0">
                <a:solidFill>
                  <a:schemeClr val="tx1"/>
                </a:solidFill>
              </a:rPr>
              <a:t>σ</a:t>
            </a:r>
            <a:r>
              <a:rPr lang="en-US" sz="788" dirty="0">
                <a:solidFill>
                  <a:schemeClr val="tx1"/>
                </a:solidFill>
              </a:rPr>
              <a:t> known?</a:t>
            </a:r>
          </a:p>
        </p:txBody>
      </p:sp>
      <p:sp>
        <p:nvSpPr>
          <p:cNvPr id="12" name="TextBox 11"/>
          <p:cNvSpPr txBox="1"/>
          <p:nvPr/>
        </p:nvSpPr>
        <p:spPr>
          <a:xfrm>
            <a:off x="3412670" y="2888114"/>
            <a:ext cx="314510" cy="213585"/>
          </a:xfrm>
          <a:prstGeom prst="rect">
            <a:avLst/>
          </a:prstGeom>
          <a:noFill/>
        </p:spPr>
        <p:txBody>
          <a:bodyPr wrap="none" rtlCol="0">
            <a:spAutoFit/>
          </a:bodyPr>
          <a:lstStyle/>
          <a:p>
            <a:r>
              <a:rPr lang="en-US" sz="788" dirty="0"/>
              <a:t>No</a:t>
            </a:r>
          </a:p>
        </p:txBody>
      </p:sp>
      <p:sp>
        <p:nvSpPr>
          <p:cNvPr id="13" name="Diamond 12"/>
          <p:cNvSpPr/>
          <p:nvPr/>
        </p:nvSpPr>
        <p:spPr>
          <a:xfrm>
            <a:off x="5176159" y="2406428"/>
            <a:ext cx="1191986" cy="74295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88" dirty="0">
                <a:solidFill>
                  <a:schemeClr val="tx1"/>
                </a:solidFill>
              </a:rPr>
              <a:t>Is population normal?</a:t>
            </a:r>
          </a:p>
        </p:txBody>
      </p:sp>
      <p:sp>
        <p:nvSpPr>
          <p:cNvPr id="14" name="Diamond 13"/>
          <p:cNvSpPr/>
          <p:nvPr/>
        </p:nvSpPr>
        <p:spPr>
          <a:xfrm>
            <a:off x="4604657" y="2986104"/>
            <a:ext cx="857250" cy="74295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88" dirty="0">
                <a:solidFill>
                  <a:schemeClr val="tx1"/>
                </a:solidFill>
              </a:rPr>
              <a:t>Is </a:t>
            </a:r>
            <a:r>
              <a:rPr lang="el-GR" sz="788" dirty="0">
                <a:solidFill>
                  <a:schemeClr val="tx1"/>
                </a:solidFill>
              </a:rPr>
              <a:t>σ</a:t>
            </a:r>
            <a:r>
              <a:rPr lang="en-US" sz="788" dirty="0">
                <a:solidFill>
                  <a:schemeClr val="tx1"/>
                </a:solidFill>
              </a:rPr>
              <a:t> known?</a:t>
            </a:r>
          </a:p>
        </p:txBody>
      </p:sp>
      <p:sp>
        <p:nvSpPr>
          <p:cNvPr id="17" name="Rectangle 16"/>
          <p:cNvSpPr/>
          <p:nvPr/>
        </p:nvSpPr>
        <p:spPr>
          <a:xfrm>
            <a:off x="2081895" y="4618945"/>
            <a:ext cx="881743" cy="55517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88" dirty="0">
                <a:solidFill>
                  <a:schemeClr val="tx1"/>
                </a:solidFill>
              </a:rPr>
              <a:t>Use</a:t>
            </a:r>
          </a:p>
        </p:txBody>
      </p:sp>
      <p:sp>
        <p:nvSpPr>
          <p:cNvPr id="21" name="Rectangle 20"/>
          <p:cNvSpPr/>
          <p:nvPr/>
        </p:nvSpPr>
        <p:spPr>
          <a:xfrm>
            <a:off x="3086104" y="4618945"/>
            <a:ext cx="881743" cy="55517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88" dirty="0">
                <a:solidFill>
                  <a:schemeClr val="tx1"/>
                </a:solidFill>
              </a:rPr>
              <a:t>Use</a:t>
            </a:r>
          </a:p>
        </p:txBody>
      </p:sp>
      <p:sp>
        <p:nvSpPr>
          <p:cNvPr id="24" name="Rectangle 23"/>
          <p:cNvSpPr/>
          <p:nvPr/>
        </p:nvSpPr>
        <p:spPr>
          <a:xfrm>
            <a:off x="4106640" y="4618945"/>
            <a:ext cx="881743" cy="55517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88" dirty="0">
                <a:solidFill>
                  <a:schemeClr val="tx1"/>
                </a:solidFill>
              </a:rPr>
              <a:t>Use</a:t>
            </a:r>
          </a:p>
        </p:txBody>
      </p:sp>
      <p:sp>
        <p:nvSpPr>
          <p:cNvPr id="27" name="Rectangle 26"/>
          <p:cNvSpPr/>
          <p:nvPr/>
        </p:nvSpPr>
        <p:spPr>
          <a:xfrm>
            <a:off x="5110848" y="4618945"/>
            <a:ext cx="881743" cy="55517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88" dirty="0">
                <a:solidFill>
                  <a:schemeClr val="tx1"/>
                </a:solidFill>
              </a:rPr>
              <a:t>Use</a:t>
            </a:r>
          </a:p>
        </p:txBody>
      </p:sp>
      <p:sp>
        <p:nvSpPr>
          <p:cNvPr id="30" name="Rectangle 29"/>
          <p:cNvSpPr/>
          <p:nvPr/>
        </p:nvSpPr>
        <p:spPr>
          <a:xfrm>
            <a:off x="6098724" y="4627110"/>
            <a:ext cx="881743" cy="54700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88" dirty="0">
                <a:solidFill>
                  <a:schemeClr val="tx1"/>
                </a:solidFill>
              </a:rPr>
              <a:t>Increase sample size to 30</a:t>
            </a:r>
          </a:p>
        </p:txBody>
      </p:sp>
      <p:sp>
        <p:nvSpPr>
          <p:cNvPr id="33" name="Rectangle 32"/>
          <p:cNvSpPr/>
          <p:nvPr/>
        </p:nvSpPr>
        <p:spPr>
          <a:xfrm>
            <a:off x="3086103" y="3908646"/>
            <a:ext cx="881743" cy="45720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788" dirty="0">
                <a:solidFill>
                  <a:schemeClr val="tx1"/>
                </a:solidFill>
              </a:rPr>
              <a:t>Use the s to estimate </a:t>
            </a:r>
            <a:r>
              <a:rPr lang="el-GR" sz="788" dirty="0">
                <a:solidFill>
                  <a:schemeClr val="tx1"/>
                </a:solidFill>
              </a:rPr>
              <a:t>σ</a:t>
            </a:r>
            <a:endParaRPr lang="en-US" sz="788" dirty="0">
              <a:solidFill>
                <a:schemeClr val="tx1"/>
              </a:solidFill>
            </a:endParaRPr>
          </a:p>
        </p:txBody>
      </p:sp>
      <p:sp>
        <p:nvSpPr>
          <p:cNvPr id="34" name="Rectangle 33"/>
          <p:cNvSpPr/>
          <p:nvPr/>
        </p:nvSpPr>
        <p:spPr>
          <a:xfrm>
            <a:off x="5110845" y="3900481"/>
            <a:ext cx="881743" cy="4653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788" dirty="0">
                <a:solidFill>
                  <a:schemeClr val="tx1"/>
                </a:solidFill>
              </a:rPr>
              <a:t>Use the s to estimate </a:t>
            </a:r>
            <a:r>
              <a:rPr lang="el-GR" sz="788" dirty="0">
                <a:solidFill>
                  <a:schemeClr val="tx1"/>
                </a:solidFill>
              </a:rPr>
              <a:t>σ</a:t>
            </a:r>
            <a:endParaRPr lang="en-US" sz="788" dirty="0">
              <a:solidFill>
                <a:schemeClr val="tx1"/>
              </a:solidFill>
            </a:endParaRPr>
          </a:p>
        </p:txBody>
      </p:sp>
      <p:cxnSp>
        <p:nvCxnSpPr>
          <p:cNvPr id="36" name="Shape 35"/>
          <p:cNvCxnSpPr>
            <a:stCxn id="6" idx="1"/>
            <a:endCxn id="11" idx="0"/>
          </p:cNvCxnSpPr>
          <p:nvPr/>
        </p:nvCxnSpPr>
        <p:spPr>
          <a:xfrm rot="10800000" flipV="1">
            <a:off x="3016704" y="2271715"/>
            <a:ext cx="951140" cy="4204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6" idx="3"/>
            <a:endCxn id="13" idx="0"/>
          </p:cNvCxnSpPr>
          <p:nvPr/>
        </p:nvCxnSpPr>
        <p:spPr>
          <a:xfrm>
            <a:off x="5102680" y="2271715"/>
            <a:ext cx="669472" cy="13471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3" idx="3"/>
            <a:endCxn id="30" idx="0"/>
          </p:cNvCxnSpPr>
          <p:nvPr/>
        </p:nvCxnSpPr>
        <p:spPr>
          <a:xfrm>
            <a:off x="6368145" y="2777902"/>
            <a:ext cx="171451" cy="184920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1" idx="1"/>
            <a:endCxn id="17" idx="0"/>
          </p:cNvCxnSpPr>
          <p:nvPr/>
        </p:nvCxnSpPr>
        <p:spPr>
          <a:xfrm rot="10800000" flipV="1">
            <a:off x="2522768" y="3063649"/>
            <a:ext cx="65314" cy="15552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stCxn id="11" idx="3"/>
            <a:endCxn id="33" idx="0"/>
          </p:cNvCxnSpPr>
          <p:nvPr/>
        </p:nvCxnSpPr>
        <p:spPr>
          <a:xfrm>
            <a:off x="3445329" y="3063651"/>
            <a:ext cx="81644" cy="84499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2"/>
            <a:endCxn id="21" idx="0"/>
          </p:cNvCxnSpPr>
          <p:nvPr/>
        </p:nvCxnSpPr>
        <p:spPr>
          <a:xfrm rot="16200000" flipH="1">
            <a:off x="3400427" y="4492394"/>
            <a:ext cx="253095"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13" idx="1"/>
            <a:endCxn id="14" idx="0"/>
          </p:cNvCxnSpPr>
          <p:nvPr/>
        </p:nvCxnSpPr>
        <p:spPr>
          <a:xfrm rot="10800000" flipV="1">
            <a:off x="5033282" y="2777902"/>
            <a:ext cx="142875" cy="2082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hape 55"/>
          <p:cNvCxnSpPr>
            <a:stCxn id="14" idx="3"/>
            <a:endCxn id="34" idx="0"/>
          </p:cNvCxnSpPr>
          <p:nvPr/>
        </p:nvCxnSpPr>
        <p:spPr>
          <a:xfrm>
            <a:off x="5461908" y="3357580"/>
            <a:ext cx="89808" cy="5429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14" idx="1"/>
            <a:endCxn id="24" idx="0"/>
          </p:cNvCxnSpPr>
          <p:nvPr/>
        </p:nvCxnSpPr>
        <p:spPr>
          <a:xfrm rot="10800000" flipV="1">
            <a:off x="4547511" y="3357580"/>
            <a:ext cx="57148" cy="12613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4" idx="2"/>
            <a:endCxn id="27" idx="0"/>
          </p:cNvCxnSpPr>
          <p:nvPr/>
        </p:nvCxnSpPr>
        <p:spPr>
          <a:xfrm rot="16200000" flipH="1">
            <a:off x="5425169" y="4492395"/>
            <a:ext cx="253096"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367642" y="2888115"/>
            <a:ext cx="359394" cy="213585"/>
          </a:xfrm>
          <a:prstGeom prst="rect">
            <a:avLst/>
          </a:prstGeom>
          <a:noFill/>
        </p:spPr>
        <p:txBody>
          <a:bodyPr wrap="none" rtlCol="0">
            <a:spAutoFit/>
          </a:bodyPr>
          <a:lstStyle/>
          <a:p>
            <a:r>
              <a:rPr lang="en-US" sz="788" dirty="0"/>
              <a:t>Yes</a:t>
            </a:r>
          </a:p>
        </p:txBody>
      </p:sp>
      <p:sp>
        <p:nvSpPr>
          <p:cNvPr id="70" name="TextBox 69"/>
          <p:cNvSpPr txBox="1"/>
          <p:nvPr/>
        </p:nvSpPr>
        <p:spPr>
          <a:xfrm>
            <a:off x="5429248" y="3173864"/>
            <a:ext cx="314510" cy="213585"/>
          </a:xfrm>
          <a:prstGeom prst="rect">
            <a:avLst/>
          </a:prstGeom>
          <a:noFill/>
        </p:spPr>
        <p:txBody>
          <a:bodyPr wrap="none" rtlCol="0">
            <a:spAutoFit/>
          </a:bodyPr>
          <a:lstStyle/>
          <a:p>
            <a:r>
              <a:rPr lang="en-US" sz="788" dirty="0"/>
              <a:t>No</a:t>
            </a:r>
          </a:p>
        </p:txBody>
      </p:sp>
      <p:sp>
        <p:nvSpPr>
          <p:cNvPr id="71" name="TextBox 70"/>
          <p:cNvSpPr txBox="1"/>
          <p:nvPr/>
        </p:nvSpPr>
        <p:spPr>
          <a:xfrm>
            <a:off x="6310990" y="2594199"/>
            <a:ext cx="314510" cy="213585"/>
          </a:xfrm>
          <a:prstGeom prst="rect">
            <a:avLst/>
          </a:prstGeom>
          <a:noFill/>
        </p:spPr>
        <p:txBody>
          <a:bodyPr wrap="none" rtlCol="0">
            <a:spAutoFit/>
          </a:bodyPr>
          <a:lstStyle/>
          <a:p>
            <a:r>
              <a:rPr lang="en-US" sz="788" dirty="0"/>
              <a:t>No</a:t>
            </a:r>
          </a:p>
        </p:txBody>
      </p:sp>
      <p:sp>
        <p:nvSpPr>
          <p:cNvPr id="72" name="TextBox 71"/>
          <p:cNvSpPr txBox="1"/>
          <p:nvPr/>
        </p:nvSpPr>
        <p:spPr>
          <a:xfrm>
            <a:off x="4408714" y="3173865"/>
            <a:ext cx="359394" cy="213585"/>
          </a:xfrm>
          <a:prstGeom prst="rect">
            <a:avLst/>
          </a:prstGeom>
          <a:noFill/>
        </p:spPr>
        <p:txBody>
          <a:bodyPr wrap="none" rtlCol="0">
            <a:spAutoFit/>
          </a:bodyPr>
          <a:lstStyle/>
          <a:p>
            <a:r>
              <a:rPr lang="en-US" sz="788" dirty="0"/>
              <a:t>Yes</a:t>
            </a:r>
          </a:p>
        </p:txBody>
      </p:sp>
      <p:sp>
        <p:nvSpPr>
          <p:cNvPr id="73" name="TextBox 72"/>
          <p:cNvSpPr txBox="1"/>
          <p:nvPr/>
        </p:nvSpPr>
        <p:spPr>
          <a:xfrm>
            <a:off x="4972054" y="2602365"/>
            <a:ext cx="359394" cy="213585"/>
          </a:xfrm>
          <a:prstGeom prst="rect">
            <a:avLst/>
          </a:prstGeom>
          <a:noFill/>
        </p:spPr>
        <p:txBody>
          <a:bodyPr wrap="none" rtlCol="0">
            <a:spAutoFit/>
          </a:bodyPr>
          <a:lstStyle/>
          <a:p>
            <a:r>
              <a:rPr lang="en-US" sz="788" dirty="0"/>
              <a:t>Yes</a:t>
            </a:r>
          </a:p>
        </p:txBody>
      </p:sp>
      <p:graphicFrame>
        <p:nvGraphicFramePr>
          <p:cNvPr id="37" name="Object 36"/>
          <p:cNvGraphicFramePr>
            <a:graphicFrameLocks noChangeAspect="1"/>
          </p:cNvGraphicFramePr>
          <p:nvPr/>
        </p:nvGraphicFramePr>
        <p:xfrm>
          <a:off x="2130621" y="4660020"/>
          <a:ext cx="861592" cy="481189"/>
        </p:xfrm>
        <a:graphic>
          <a:graphicData uri="http://schemas.openxmlformats.org/presentationml/2006/ole">
            <mc:AlternateContent xmlns:mc="http://schemas.openxmlformats.org/markup-compatibility/2006">
              <mc:Choice xmlns:v="urn:schemas-microsoft-com:vml" Requires="v">
                <p:oleObj spid="_x0000_s6166" name="Equation" r:id="rId3" imgW="749160" imgH="419040" progId="Equation.3">
                  <p:embed/>
                </p:oleObj>
              </mc:Choice>
              <mc:Fallback>
                <p:oleObj name="Equation" r:id="rId3" imgW="749160" imgH="419040" progId="Equation.3">
                  <p:embed/>
                  <p:pic>
                    <p:nvPicPr>
                      <p:cNvPr id="37" name="Object 36"/>
                      <p:cNvPicPr>
                        <a:picLocks noChangeAspect="1" noChangeArrowheads="1"/>
                      </p:cNvPicPr>
                      <p:nvPr/>
                    </p:nvPicPr>
                    <p:blipFill>
                      <a:blip r:embed="rId4"/>
                      <a:srcRect/>
                      <a:stretch>
                        <a:fillRect/>
                      </a:stretch>
                    </p:blipFill>
                    <p:spPr bwMode="auto">
                      <a:xfrm>
                        <a:off x="2130621" y="4660020"/>
                        <a:ext cx="861592" cy="481189"/>
                      </a:xfrm>
                      <a:prstGeom prst="rect">
                        <a:avLst/>
                      </a:prstGeom>
                      <a:noFill/>
                    </p:spPr>
                  </p:pic>
                </p:oleObj>
              </mc:Fallback>
            </mc:AlternateContent>
          </a:graphicData>
        </a:graphic>
      </p:graphicFrame>
      <p:graphicFrame>
        <p:nvGraphicFramePr>
          <p:cNvPr id="38" name="Object 37"/>
          <p:cNvGraphicFramePr>
            <a:graphicFrameLocks noChangeAspect="1"/>
          </p:cNvGraphicFramePr>
          <p:nvPr/>
        </p:nvGraphicFramePr>
        <p:xfrm>
          <a:off x="5147073" y="4606828"/>
          <a:ext cx="832247" cy="481310"/>
        </p:xfrm>
        <a:graphic>
          <a:graphicData uri="http://schemas.openxmlformats.org/presentationml/2006/ole">
            <mc:AlternateContent xmlns:mc="http://schemas.openxmlformats.org/markup-compatibility/2006">
              <mc:Choice xmlns:v="urn:schemas-microsoft-com:vml" Requires="v">
                <p:oleObj spid="_x0000_s6167" name="Equation" r:id="rId5" imgW="723600" imgH="419040" progId="Equation.3">
                  <p:embed/>
                </p:oleObj>
              </mc:Choice>
              <mc:Fallback>
                <p:oleObj name="Equation" r:id="rId5" imgW="723600" imgH="419040" progId="Equation.3">
                  <p:embed/>
                  <p:pic>
                    <p:nvPicPr>
                      <p:cNvPr id="38" name="Object 37"/>
                      <p:cNvPicPr>
                        <a:picLocks noChangeAspect="1" noChangeArrowheads="1"/>
                      </p:cNvPicPr>
                      <p:nvPr/>
                    </p:nvPicPr>
                    <p:blipFill>
                      <a:blip r:embed="rId6"/>
                      <a:srcRect/>
                      <a:stretch>
                        <a:fillRect/>
                      </a:stretch>
                    </p:blipFill>
                    <p:spPr bwMode="auto">
                      <a:xfrm>
                        <a:off x="5147073" y="4606828"/>
                        <a:ext cx="832247" cy="481310"/>
                      </a:xfrm>
                      <a:prstGeom prst="rect">
                        <a:avLst/>
                      </a:prstGeom>
                      <a:noFill/>
                    </p:spPr>
                  </p:pic>
                </p:oleObj>
              </mc:Fallback>
            </mc:AlternateContent>
          </a:graphicData>
        </a:graphic>
      </p:graphicFrame>
      <p:graphicFrame>
        <p:nvGraphicFramePr>
          <p:cNvPr id="42" name="Object 41"/>
          <p:cNvGraphicFramePr>
            <a:graphicFrameLocks noChangeAspect="1"/>
          </p:cNvGraphicFramePr>
          <p:nvPr/>
        </p:nvGraphicFramePr>
        <p:xfrm>
          <a:off x="4126791" y="4697138"/>
          <a:ext cx="861592" cy="481189"/>
        </p:xfrm>
        <a:graphic>
          <a:graphicData uri="http://schemas.openxmlformats.org/presentationml/2006/ole">
            <mc:AlternateContent xmlns:mc="http://schemas.openxmlformats.org/markup-compatibility/2006">
              <mc:Choice xmlns:v="urn:schemas-microsoft-com:vml" Requires="v">
                <p:oleObj spid="_x0000_s6168" name="Equation" r:id="rId7" imgW="749160" imgH="419040" progId="Equation.3">
                  <p:embed/>
                </p:oleObj>
              </mc:Choice>
              <mc:Fallback>
                <p:oleObj name="Equation" r:id="rId7" imgW="749160" imgH="419040" progId="Equation.3">
                  <p:embed/>
                  <p:pic>
                    <p:nvPicPr>
                      <p:cNvPr id="42" name="Object 41"/>
                      <p:cNvPicPr>
                        <a:picLocks noChangeAspect="1" noChangeArrowheads="1"/>
                      </p:cNvPicPr>
                      <p:nvPr/>
                    </p:nvPicPr>
                    <p:blipFill>
                      <a:blip r:embed="rId4"/>
                      <a:srcRect/>
                      <a:stretch>
                        <a:fillRect/>
                      </a:stretch>
                    </p:blipFill>
                    <p:spPr bwMode="auto">
                      <a:xfrm>
                        <a:off x="4126791" y="4697138"/>
                        <a:ext cx="861592" cy="481189"/>
                      </a:xfrm>
                      <a:prstGeom prst="rect">
                        <a:avLst/>
                      </a:prstGeom>
                      <a:noFill/>
                    </p:spPr>
                  </p:pic>
                </p:oleObj>
              </mc:Fallback>
            </mc:AlternateContent>
          </a:graphicData>
        </a:graphic>
      </p:graphicFrame>
      <p:graphicFrame>
        <p:nvGraphicFramePr>
          <p:cNvPr id="43" name="Object 42"/>
          <p:cNvGraphicFramePr>
            <a:graphicFrameLocks noChangeAspect="1"/>
          </p:cNvGraphicFramePr>
          <p:nvPr/>
        </p:nvGraphicFramePr>
        <p:xfrm>
          <a:off x="3178458" y="4717170"/>
          <a:ext cx="861592" cy="481189"/>
        </p:xfrm>
        <a:graphic>
          <a:graphicData uri="http://schemas.openxmlformats.org/presentationml/2006/ole">
            <mc:AlternateContent xmlns:mc="http://schemas.openxmlformats.org/markup-compatibility/2006">
              <mc:Choice xmlns:v="urn:schemas-microsoft-com:vml" Requires="v">
                <p:oleObj spid="_x0000_s6169" name="Equation" r:id="rId8" imgW="749160" imgH="419040" progId="Equation.3">
                  <p:embed/>
                </p:oleObj>
              </mc:Choice>
              <mc:Fallback>
                <p:oleObj name="Equation" r:id="rId8" imgW="749160" imgH="419040" progId="Equation.3">
                  <p:embed/>
                  <p:pic>
                    <p:nvPicPr>
                      <p:cNvPr id="43" name="Object 42"/>
                      <p:cNvPicPr>
                        <a:picLocks noChangeAspect="1" noChangeArrowheads="1"/>
                      </p:cNvPicPr>
                      <p:nvPr/>
                    </p:nvPicPr>
                    <p:blipFill>
                      <a:blip r:embed="rId9"/>
                      <a:srcRect/>
                      <a:stretch>
                        <a:fillRect/>
                      </a:stretch>
                    </p:blipFill>
                    <p:spPr bwMode="auto">
                      <a:xfrm>
                        <a:off x="3178458" y="4717170"/>
                        <a:ext cx="861592" cy="481189"/>
                      </a:xfrm>
                      <a:prstGeom prst="rect">
                        <a:avLst/>
                      </a:prstGeom>
                      <a:noFill/>
                    </p:spPr>
                  </p:pic>
                </p:oleObj>
              </mc:Fallback>
            </mc:AlternateContent>
          </a:graphicData>
        </a:graphic>
      </p:graphicFrame>
    </p:spTree>
    <p:extLst>
      <p:ext uri="{BB962C8B-B14F-4D97-AF65-F5344CB8AC3E}">
        <p14:creationId xmlns:p14="http://schemas.microsoft.com/office/powerpoint/2010/main" val="993021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440363" y="2981325"/>
            <a:ext cx="3703637" cy="617538"/>
          </a:xfrm>
          <a:prstGeom prst="rect">
            <a:avLst/>
          </a:prstGeom>
        </p:spPr>
        <p:txBody>
          <a:bodyPr>
            <a:normAutofit/>
          </a:bodyPr>
          <a:lstStyle/>
          <a:p>
            <a:r>
              <a:rPr lang="en-US" sz="3200" dirty="0"/>
              <a:t>Hypothesis Testing</a:t>
            </a:r>
          </a:p>
        </p:txBody>
      </p:sp>
    </p:spTree>
    <p:extLst>
      <p:ext uri="{BB962C8B-B14F-4D97-AF65-F5344CB8AC3E}">
        <p14:creationId xmlns:p14="http://schemas.microsoft.com/office/powerpoint/2010/main" val="2246118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00263"/>
            <a:ext cx="8229600" cy="3454400"/>
          </a:xfrm>
          <a:prstGeom prst="rect">
            <a:avLst/>
          </a:prstGeom>
        </p:spPr>
        <p:txBody>
          <a:bodyPr>
            <a:normAutofit lnSpcReduction="10000"/>
          </a:bodyPr>
          <a:lstStyle/>
          <a:p>
            <a:pPr marL="342900" indent="-342900">
              <a:spcAft>
                <a:spcPts val="1200"/>
              </a:spcAft>
              <a:buFont typeface="Arial" panose="020B0604020202020204" pitchFamily="34" charset="0"/>
              <a:buChar char="•"/>
            </a:pPr>
            <a:r>
              <a:rPr lang="en-US" sz="2400" dirty="0"/>
              <a:t>A hypothesis is a testable statement about something in the world around you. </a:t>
            </a:r>
          </a:p>
          <a:p>
            <a:pPr marL="342900" indent="-342900">
              <a:spcAft>
                <a:spcPts val="1200"/>
              </a:spcAft>
              <a:buFont typeface="Arial" panose="020B0604020202020204" pitchFamily="34" charset="0"/>
              <a:buChar char="•"/>
            </a:pPr>
            <a:r>
              <a:rPr lang="en-US" sz="2400" dirty="0"/>
              <a:t>It should be capable of being tested, either by experiment or observation.  </a:t>
            </a:r>
          </a:p>
          <a:p>
            <a:pPr>
              <a:spcAft>
                <a:spcPts val="1200"/>
              </a:spcAft>
            </a:pPr>
            <a:r>
              <a:rPr lang="en-US" sz="2400" b="1" dirty="0"/>
              <a:t> Example :</a:t>
            </a:r>
          </a:p>
          <a:p>
            <a:pPr marL="342900" lvl="1" indent="-342900" fontAlgn="base">
              <a:spcAft>
                <a:spcPts val="1200"/>
              </a:spcAft>
              <a:buFont typeface="Arial" panose="020B0604020202020204" pitchFamily="34" charset="0"/>
              <a:buChar char="•"/>
            </a:pPr>
            <a:r>
              <a:rPr lang="en-US" sz="2400" dirty="0"/>
              <a:t>A new medicine you think might work.</a:t>
            </a:r>
          </a:p>
          <a:p>
            <a:pPr marL="342900" lvl="1" indent="-342900" fontAlgn="base">
              <a:spcAft>
                <a:spcPts val="1200"/>
              </a:spcAft>
              <a:buFont typeface="Arial" panose="020B0604020202020204" pitchFamily="34" charset="0"/>
              <a:buChar char="•"/>
            </a:pPr>
            <a:r>
              <a:rPr lang="en-US" sz="2400" dirty="0"/>
              <a:t>A way of teaching you think might be better.</a:t>
            </a:r>
            <a:endParaRPr lang="en-US" sz="2400" b="1" dirty="0"/>
          </a:p>
          <a:p>
            <a:pPr>
              <a:spcAft>
                <a:spcPts val="1200"/>
              </a:spcAft>
            </a:pPr>
            <a:endParaRPr lang="en-US" sz="2400" dirty="0"/>
          </a:p>
        </p:txBody>
      </p:sp>
      <p:sp>
        <p:nvSpPr>
          <p:cNvPr id="4" name="Rectangle 3"/>
          <p:cNvSpPr/>
          <p:nvPr/>
        </p:nvSpPr>
        <p:spPr>
          <a:xfrm>
            <a:off x="534155" y="1010386"/>
            <a:ext cx="2212465" cy="584775"/>
          </a:xfrm>
          <a:prstGeom prst="rect">
            <a:avLst/>
          </a:prstGeom>
        </p:spPr>
        <p:txBody>
          <a:bodyPr wrap="none">
            <a:spAutoFit/>
          </a:bodyPr>
          <a:lstStyle/>
          <a:p>
            <a:r>
              <a:rPr lang="en-US" sz="3200" dirty="0"/>
              <a:t>Hypothesis</a:t>
            </a:r>
          </a:p>
        </p:txBody>
      </p:sp>
    </p:spTree>
    <p:extLst>
      <p:ext uri="{BB962C8B-B14F-4D97-AF65-F5344CB8AC3E}">
        <p14:creationId xmlns:p14="http://schemas.microsoft.com/office/powerpoint/2010/main" val="2771286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62075"/>
            <a:ext cx="8229600" cy="4525963"/>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A hypothesis is statement made in support of a finding or a claim. This statement should to be tested for its statistical validity.</a:t>
            </a:r>
          </a:p>
          <a:p>
            <a:pPr marL="342900" indent="-342900">
              <a:spcAft>
                <a:spcPts val="1200"/>
              </a:spcAft>
              <a:buFont typeface="Arial" panose="020B0604020202020204" pitchFamily="34" charset="0"/>
              <a:buChar char="•"/>
            </a:pPr>
            <a:r>
              <a:rPr lang="en-US" sz="2000" b="1" dirty="0"/>
              <a:t>Examples of Hypothesis</a:t>
            </a:r>
            <a:r>
              <a:rPr lang="en-US" sz="2000" dirty="0"/>
              <a:t> :</a:t>
            </a:r>
          </a:p>
          <a:p>
            <a:pPr marL="342900" lvl="1" indent="-342900" fontAlgn="base">
              <a:spcAft>
                <a:spcPts val="1200"/>
              </a:spcAft>
              <a:buFont typeface="Arial" panose="020B0604020202020204" pitchFamily="34" charset="0"/>
              <a:buChar char="•"/>
            </a:pPr>
            <a:r>
              <a:rPr lang="en-US" sz="2000" dirty="0"/>
              <a:t>The new engine developed by R &amp; D gives more mileage than existing engine.</a:t>
            </a:r>
          </a:p>
          <a:p>
            <a:pPr marL="342900" lvl="1" indent="-342900" fontAlgn="base">
              <a:spcAft>
                <a:spcPts val="1200"/>
              </a:spcAft>
              <a:buFont typeface="Arial" panose="020B0604020202020204" pitchFamily="34" charset="0"/>
              <a:buChar char="•"/>
            </a:pPr>
            <a:r>
              <a:rPr lang="en-US" sz="2000" dirty="0"/>
              <a:t>It is suspected that a soft drink producer is under-filling the cans. </a:t>
            </a:r>
          </a:p>
          <a:p>
            <a:pPr marL="342900" lvl="1" indent="-342900" fontAlgn="base">
              <a:spcAft>
                <a:spcPts val="1200"/>
              </a:spcAft>
              <a:buFont typeface="Arial" panose="020B0604020202020204" pitchFamily="34" charset="0"/>
              <a:buChar char="•"/>
            </a:pPr>
            <a:r>
              <a:rPr lang="en-US" sz="2000" dirty="0"/>
              <a:t>The Ah rating of batteries supplied by the sub-contractor is different from specified 12 hours. </a:t>
            </a:r>
          </a:p>
          <a:p>
            <a:pPr marL="342900" indent="-342900" fontAlgn="base">
              <a:spcAft>
                <a:spcPts val="1200"/>
              </a:spcAft>
              <a:buFont typeface="Arial" panose="020B0604020202020204" pitchFamily="34" charset="0"/>
              <a:buChar char="•"/>
            </a:pPr>
            <a:r>
              <a:rPr lang="en-US" sz="2000" dirty="0"/>
              <a:t>It is natural that an odd engine, can or battery might have conformed to above statements and the analyst has to statistically prove that above finding or claim is supported by data.</a:t>
            </a:r>
          </a:p>
        </p:txBody>
      </p:sp>
      <p:sp>
        <p:nvSpPr>
          <p:cNvPr id="4" name="Rectangle 3"/>
          <p:cNvSpPr/>
          <p:nvPr/>
        </p:nvSpPr>
        <p:spPr>
          <a:xfrm>
            <a:off x="393220" y="652562"/>
            <a:ext cx="2212465" cy="584775"/>
          </a:xfrm>
          <a:prstGeom prst="rect">
            <a:avLst/>
          </a:prstGeom>
        </p:spPr>
        <p:txBody>
          <a:bodyPr wrap="none">
            <a:spAutoFit/>
          </a:bodyPr>
          <a:lstStyle/>
          <a:p>
            <a:r>
              <a:rPr lang="en-US" sz="3200" dirty="0"/>
              <a:t>Hypothesis</a:t>
            </a:r>
          </a:p>
        </p:txBody>
      </p:sp>
    </p:spTree>
    <p:extLst>
      <p:ext uri="{BB962C8B-B14F-4D97-AF65-F5344CB8AC3E}">
        <p14:creationId xmlns:p14="http://schemas.microsoft.com/office/powerpoint/2010/main" val="2839483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65225"/>
            <a:ext cx="8229600" cy="4525963"/>
          </a:xfrm>
          <a:prstGeom prst="rect">
            <a:avLst/>
          </a:prstGeom>
        </p:spPr>
        <p:txBody>
          <a:bodyPr>
            <a:noAutofit/>
          </a:bodyPr>
          <a:lstStyle/>
          <a:p>
            <a:pPr marL="342900" indent="-342900">
              <a:spcAft>
                <a:spcPts val="1200"/>
              </a:spcAft>
              <a:buFont typeface="Arial" panose="020B0604020202020204" pitchFamily="34" charset="0"/>
              <a:buChar char="•"/>
            </a:pPr>
            <a:r>
              <a:rPr lang="en-US" sz="2400" dirty="0"/>
              <a:t>Hypothesis testing in statistics is a way for you to test the results of a survey or experiment.</a:t>
            </a:r>
          </a:p>
          <a:p>
            <a:pPr marL="342900" indent="-342900">
              <a:spcAft>
                <a:spcPts val="1200"/>
              </a:spcAft>
              <a:buFont typeface="Arial" panose="020B0604020202020204" pitchFamily="34" charset="0"/>
              <a:buChar char="•"/>
            </a:pPr>
            <a:r>
              <a:rPr lang="en-US" sz="2400" dirty="0"/>
              <a:t>Hypothesis testing is an objective scientific method that is used in making statistical decisions using observational or experimental data.  </a:t>
            </a:r>
          </a:p>
          <a:p>
            <a:pPr marL="342900" indent="-342900">
              <a:spcAft>
                <a:spcPts val="1200"/>
              </a:spcAft>
              <a:buFont typeface="Arial" panose="020B0604020202020204" pitchFamily="34" charset="0"/>
              <a:buChar char="•"/>
            </a:pPr>
            <a:r>
              <a:rPr lang="en-US" sz="2400" dirty="0"/>
              <a:t>Hypothesis Testing is basically </a:t>
            </a:r>
          </a:p>
          <a:p>
            <a:pPr marL="342900" lvl="1" indent="-342900">
              <a:spcAft>
                <a:spcPts val="1200"/>
              </a:spcAft>
              <a:buFont typeface="Arial" panose="020B0604020202020204" pitchFamily="34" charset="0"/>
              <a:buChar char="•"/>
            </a:pPr>
            <a:r>
              <a:rPr lang="en-US" sz="2400" dirty="0"/>
              <a:t>An assumption that we make about the </a:t>
            </a:r>
            <a:r>
              <a:rPr lang="en-US" sz="2400" b="1" dirty="0"/>
              <a:t>population parameter</a:t>
            </a:r>
            <a:r>
              <a:rPr lang="en-US" sz="2400" dirty="0"/>
              <a:t>.</a:t>
            </a:r>
          </a:p>
          <a:p>
            <a:pPr marL="342900" lvl="1" indent="-342900">
              <a:spcAft>
                <a:spcPts val="1200"/>
              </a:spcAft>
              <a:buFont typeface="Arial" panose="020B0604020202020204" pitchFamily="34" charset="0"/>
              <a:buChar char="•"/>
            </a:pPr>
            <a:r>
              <a:rPr lang="en-US" sz="2400" dirty="0"/>
              <a:t>A premise or  claim that we want to </a:t>
            </a:r>
            <a:r>
              <a:rPr lang="en-US" sz="2400" b="1" dirty="0"/>
              <a:t>test.</a:t>
            </a:r>
          </a:p>
          <a:p>
            <a:pPr marL="342900" indent="-342900">
              <a:spcAft>
                <a:spcPts val="1200"/>
              </a:spcAft>
              <a:buFont typeface="Arial" panose="020B0604020202020204" pitchFamily="34" charset="0"/>
              <a:buChar char="•"/>
            </a:pPr>
            <a:r>
              <a:rPr lang="en-US" sz="2400" b="1" dirty="0"/>
              <a:t>Example</a:t>
            </a:r>
            <a:r>
              <a:rPr lang="en-US" sz="2400" dirty="0"/>
              <a:t>:  Next Slide.</a:t>
            </a:r>
          </a:p>
          <a:p>
            <a:pPr>
              <a:spcAft>
                <a:spcPts val="1200"/>
              </a:spcAft>
            </a:pPr>
            <a:endParaRPr lang="en-US" sz="2400" dirty="0"/>
          </a:p>
        </p:txBody>
      </p:sp>
      <p:sp>
        <p:nvSpPr>
          <p:cNvPr id="4" name="Rectangle 3"/>
          <p:cNvSpPr/>
          <p:nvPr/>
        </p:nvSpPr>
        <p:spPr>
          <a:xfrm>
            <a:off x="584515" y="423962"/>
            <a:ext cx="3669594" cy="584775"/>
          </a:xfrm>
          <a:prstGeom prst="rect">
            <a:avLst/>
          </a:prstGeom>
        </p:spPr>
        <p:txBody>
          <a:bodyPr wrap="none">
            <a:spAutoFit/>
          </a:bodyPr>
          <a:lstStyle/>
          <a:p>
            <a:r>
              <a:rPr lang="en-US" sz="3200" dirty="0"/>
              <a:t>Hypothesis Testing</a:t>
            </a:r>
          </a:p>
        </p:txBody>
      </p:sp>
    </p:spTree>
    <p:extLst>
      <p:ext uri="{BB962C8B-B14F-4D97-AF65-F5344CB8AC3E}">
        <p14:creationId xmlns:p14="http://schemas.microsoft.com/office/powerpoint/2010/main" val="3787648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65225"/>
            <a:ext cx="8229600" cy="6375400"/>
          </a:xfrm>
          <a:prstGeom prst="rect">
            <a:avLst/>
          </a:prstGeom>
        </p:spPr>
        <p:txBody>
          <a:bodyPr>
            <a:noAutofit/>
          </a:bodyPr>
          <a:lstStyle/>
          <a:p>
            <a:pPr marL="354013" indent="-252413">
              <a:spcAft>
                <a:spcPts val="1200"/>
              </a:spcAft>
              <a:buFont typeface="Arial" panose="020B0604020202020204" pitchFamily="34" charset="0"/>
              <a:buChar char="•"/>
            </a:pPr>
            <a:r>
              <a:rPr lang="en-US" sz="2000" dirty="0"/>
              <a:t>Police department claims that the newly introduced traffic rules have substantially decreased deaths due to road accidents. Historically annual deaths due to road accidents have been 1234.</a:t>
            </a:r>
          </a:p>
          <a:p>
            <a:pPr marL="342900" indent="-342900">
              <a:spcAft>
                <a:spcPts val="1200"/>
              </a:spcAft>
              <a:buFont typeface="Arial" panose="020B0604020202020204" pitchFamily="34" charset="0"/>
              <a:buChar char="•"/>
            </a:pPr>
            <a:r>
              <a:rPr lang="en-US" sz="2000" dirty="0"/>
              <a:t>Statement </a:t>
            </a:r>
          </a:p>
          <a:p>
            <a:pPr marL="717550" lvl="6" indent="-363538">
              <a:spcAft>
                <a:spcPts val="1200"/>
              </a:spcAft>
              <a:buFont typeface="Arial" panose="020B0604020202020204" pitchFamily="34" charset="0"/>
              <a:buChar char="•"/>
            </a:pPr>
            <a:r>
              <a:rPr lang="en-US" sz="2000" dirty="0"/>
              <a:t>Number of accidents have decreased after the introduction of new traffic rules by the police.</a:t>
            </a:r>
          </a:p>
          <a:p>
            <a:pPr marL="342900" indent="-342900">
              <a:spcAft>
                <a:spcPts val="1200"/>
              </a:spcAft>
              <a:buFont typeface="Arial" panose="020B0604020202020204" pitchFamily="34" charset="0"/>
              <a:buChar char="•"/>
            </a:pPr>
            <a:r>
              <a:rPr lang="en-US" sz="2000" dirty="0"/>
              <a:t>Population Mean 1234.</a:t>
            </a:r>
          </a:p>
          <a:p>
            <a:pPr marL="342900" indent="-342900">
              <a:spcAft>
                <a:spcPts val="1200"/>
              </a:spcAft>
              <a:buFont typeface="Arial" panose="020B0604020202020204" pitchFamily="34" charset="0"/>
              <a:buChar char="•"/>
            </a:pPr>
            <a:r>
              <a:rPr lang="en-US" sz="2000" dirty="0"/>
              <a:t>Hypothesis Testing is basically </a:t>
            </a:r>
          </a:p>
          <a:p>
            <a:pPr marL="717550" lvl="2" indent="-342900">
              <a:spcAft>
                <a:spcPts val="1200"/>
              </a:spcAft>
              <a:buFont typeface="Arial" panose="020B0604020202020204" pitchFamily="34" charset="0"/>
              <a:buChar char="•"/>
            </a:pPr>
            <a:r>
              <a:rPr lang="en-US" sz="2000" dirty="0"/>
              <a:t>an assumption that we make about the </a:t>
            </a:r>
            <a:r>
              <a:rPr lang="en-US" sz="2000" b="1" dirty="0"/>
              <a:t>population parameter</a:t>
            </a:r>
            <a:r>
              <a:rPr lang="en-US" sz="2000" dirty="0"/>
              <a:t>. We assume that new population mean is different from 1234.</a:t>
            </a:r>
          </a:p>
          <a:p>
            <a:pPr marL="717550" lvl="2" indent="-342900">
              <a:spcAft>
                <a:spcPts val="1200"/>
              </a:spcAft>
              <a:buFont typeface="Arial" panose="020B0604020202020204" pitchFamily="34" charset="0"/>
              <a:buChar char="•"/>
            </a:pPr>
            <a:r>
              <a:rPr lang="en-US" sz="2000" b="1" dirty="0"/>
              <a:t>We want to analyze new data (sample) to validate the claim by police.</a:t>
            </a:r>
          </a:p>
        </p:txBody>
      </p:sp>
      <p:sp>
        <p:nvSpPr>
          <p:cNvPr id="4" name="Rectangle 3"/>
          <p:cNvSpPr/>
          <p:nvPr/>
        </p:nvSpPr>
        <p:spPr>
          <a:xfrm>
            <a:off x="584515" y="423962"/>
            <a:ext cx="5650906" cy="584775"/>
          </a:xfrm>
          <a:prstGeom prst="rect">
            <a:avLst/>
          </a:prstGeom>
        </p:spPr>
        <p:txBody>
          <a:bodyPr wrap="none">
            <a:spAutoFit/>
          </a:bodyPr>
          <a:lstStyle/>
          <a:p>
            <a:r>
              <a:rPr lang="en-US" sz="3200" dirty="0"/>
              <a:t>Hypothesis Testing Statement</a:t>
            </a:r>
          </a:p>
        </p:txBody>
      </p:sp>
    </p:spTree>
    <p:extLst>
      <p:ext uri="{BB962C8B-B14F-4D97-AF65-F5344CB8AC3E}">
        <p14:creationId xmlns:p14="http://schemas.microsoft.com/office/powerpoint/2010/main" val="1098458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755775"/>
            <a:ext cx="8229600" cy="3740150"/>
          </a:xfrm>
          <a:prstGeom prst="rect">
            <a:avLst/>
          </a:prstGeom>
        </p:spPr>
        <p:txBody>
          <a:bodyPr>
            <a:noAutofit/>
          </a:bodyPr>
          <a:lstStyle/>
          <a:p>
            <a:pPr>
              <a:spcAft>
                <a:spcPts val="1200"/>
              </a:spcAft>
            </a:pPr>
            <a:r>
              <a:rPr lang="en-US" sz="2000" b="1" dirty="0"/>
              <a:t>Null Hypothesis</a:t>
            </a:r>
            <a:r>
              <a:rPr lang="en-US" sz="2000" dirty="0"/>
              <a:t> states that there is no real effect. What is observed is due to variation caused by uncontrolled variation inherent in the system. Null Hypothesis is denoted by </a:t>
            </a:r>
            <a:r>
              <a:rPr lang="en-US" sz="2000" b="1" dirty="0"/>
              <a:t>H</a:t>
            </a:r>
            <a:r>
              <a:rPr lang="en-US" sz="2000" b="1" baseline="-25000" dirty="0"/>
              <a:t>0</a:t>
            </a:r>
            <a:r>
              <a:rPr lang="en-US" sz="2000" b="1" dirty="0"/>
              <a:t>.</a:t>
            </a:r>
            <a:endParaRPr lang="en-US" sz="2000" dirty="0"/>
          </a:p>
          <a:p>
            <a:pPr>
              <a:spcAft>
                <a:spcPts val="1200"/>
              </a:spcAft>
            </a:pPr>
            <a:r>
              <a:rPr lang="en-US" sz="2000" b="1" dirty="0"/>
              <a:t>Example</a:t>
            </a:r>
            <a:r>
              <a:rPr lang="en-US" sz="2000" dirty="0"/>
              <a:t> :</a:t>
            </a:r>
          </a:p>
          <a:p>
            <a:pPr marL="342900" indent="-342900">
              <a:spcAft>
                <a:spcPts val="1200"/>
              </a:spcAft>
              <a:buFont typeface="Arial" panose="020B0604020202020204" pitchFamily="34" charset="0"/>
              <a:buChar char="•"/>
            </a:pPr>
            <a:r>
              <a:rPr lang="en-US" sz="2000" dirty="0"/>
              <a:t>Special training on student has no effect. </a:t>
            </a:r>
          </a:p>
          <a:p>
            <a:pPr marL="342900" indent="-342900">
              <a:spcAft>
                <a:spcPts val="1200"/>
              </a:spcAft>
              <a:buFont typeface="Arial" panose="020B0604020202020204" pitchFamily="34" charset="0"/>
              <a:buChar char="•"/>
            </a:pPr>
            <a:r>
              <a:rPr lang="en-US" sz="2000" dirty="0"/>
              <a:t>Different teaching method  has no effect on students’ performance</a:t>
            </a:r>
          </a:p>
          <a:p>
            <a:pPr marL="342900" indent="-342900">
              <a:spcAft>
                <a:spcPts val="1200"/>
              </a:spcAft>
              <a:buFont typeface="Arial" panose="020B0604020202020204" pitchFamily="34" charset="0"/>
              <a:buChar char="•"/>
            </a:pPr>
            <a:r>
              <a:rPr lang="en-US" sz="2000" dirty="0"/>
              <a:t>Drug used for headache has no effect after application.</a:t>
            </a:r>
          </a:p>
          <a:p>
            <a:pPr>
              <a:spcAft>
                <a:spcPts val="1200"/>
              </a:spcAft>
            </a:pPr>
            <a:r>
              <a:rPr lang="en-US" sz="2000" b="1" dirty="0"/>
              <a:t>In all the above statements, the null hypothesis assumes that perceived difference is due to natural variation in data.</a:t>
            </a:r>
          </a:p>
        </p:txBody>
      </p:sp>
      <p:sp>
        <p:nvSpPr>
          <p:cNvPr id="4" name="Rectangle 3"/>
          <p:cNvSpPr/>
          <p:nvPr/>
        </p:nvSpPr>
        <p:spPr>
          <a:xfrm>
            <a:off x="426630" y="638275"/>
            <a:ext cx="7649851" cy="584775"/>
          </a:xfrm>
          <a:prstGeom prst="rect">
            <a:avLst/>
          </a:prstGeom>
        </p:spPr>
        <p:txBody>
          <a:bodyPr wrap="none">
            <a:spAutoFit/>
          </a:bodyPr>
          <a:lstStyle/>
          <a:p>
            <a:r>
              <a:rPr lang="en-US" sz="3200" dirty="0"/>
              <a:t>Types of Hypothesis : Null Hypothesis H</a:t>
            </a:r>
            <a:r>
              <a:rPr lang="en-US" sz="3200" baseline="-25000" dirty="0"/>
              <a:t>0</a:t>
            </a:r>
          </a:p>
        </p:txBody>
      </p:sp>
    </p:spTree>
    <p:extLst>
      <p:ext uri="{BB962C8B-B14F-4D97-AF65-F5344CB8AC3E}">
        <p14:creationId xmlns:p14="http://schemas.microsoft.com/office/powerpoint/2010/main" val="31899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488" y="1964384"/>
            <a:ext cx="5915025" cy="2564755"/>
          </a:xfrm>
        </p:spPr>
        <p:txBody>
          <a:bodyPr>
            <a:normAutofit fontScale="47500" lnSpcReduction="20000"/>
          </a:bodyPr>
          <a:lstStyle/>
          <a:p>
            <a:pPr>
              <a:spcAft>
                <a:spcPts val="675"/>
              </a:spcAft>
            </a:pPr>
            <a:r>
              <a:rPr lang="en-US" dirty="0"/>
              <a:t>Estimation is part of life.</a:t>
            </a:r>
          </a:p>
          <a:p>
            <a:pPr>
              <a:spcAft>
                <a:spcPts val="675"/>
              </a:spcAft>
            </a:pPr>
            <a:r>
              <a:rPr lang="en-US" dirty="0" smtClean="0"/>
              <a:t>Before crossing </a:t>
            </a:r>
            <a:r>
              <a:rPr lang="en-US" dirty="0"/>
              <a:t>a street, you estimate the speed of any car that is approaching. </a:t>
            </a:r>
          </a:p>
          <a:p>
            <a:pPr>
              <a:spcAft>
                <a:spcPts val="675"/>
              </a:spcAft>
            </a:pPr>
            <a:r>
              <a:rPr lang="en-US" dirty="0"/>
              <a:t>Distance between you and that car, and your own speed is roughly calculated.</a:t>
            </a:r>
          </a:p>
          <a:p>
            <a:pPr>
              <a:spcAft>
                <a:spcPts val="675"/>
              </a:spcAft>
            </a:pPr>
            <a:r>
              <a:rPr lang="en-US" dirty="0"/>
              <a:t>Having made these quick estimate you decide whether to wait, walk or run.</a:t>
            </a:r>
          </a:p>
          <a:p>
            <a:pPr>
              <a:spcAft>
                <a:spcPts val="675"/>
              </a:spcAft>
            </a:pPr>
            <a:r>
              <a:rPr lang="en-US" dirty="0"/>
              <a:t>You know that the speed you estimated is not exact but allow for a margin of error to be safe while crossing. </a:t>
            </a:r>
          </a:p>
        </p:txBody>
      </p:sp>
      <p:sp>
        <p:nvSpPr>
          <p:cNvPr id="4" name="Rectangle 3"/>
          <p:cNvSpPr/>
          <p:nvPr/>
        </p:nvSpPr>
        <p:spPr>
          <a:xfrm>
            <a:off x="1614488" y="1465735"/>
            <a:ext cx="1757212" cy="461665"/>
          </a:xfrm>
          <a:prstGeom prst="rect">
            <a:avLst/>
          </a:prstGeom>
        </p:spPr>
        <p:txBody>
          <a:bodyPr wrap="none">
            <a:spAutoFit/>
          </a:bodyPr>
          <a:lstStyle/>
          <a:p>
            <a:r>
              <a:rPr lang="en-US" sz="2400" b="1" dirty="0"/>
              <a:t>Estimation</a:t>
            </a:r>
          </a:p>
        </p:txBody>
      </p:sp>
    </p:spTree>
    <p:extLst>
      <p:ext uri="{BB962C8B-B14F-4D97-AF65-F5344CB8AC3E}">
        <p14:creationId xmlns:p14="http://schemas.microsoft.com/office/powerpoint/2010/main" val="2915724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2588" y="1362075"/>
            <a:ext cx="8761412" cy="4525963"/>
          </a:xfrm>
          <a:prstGeom prst="rect">
            <a:avLst/>
          </a:prstGeom>
        </p:spPr>
        <p:txBody>
          <a:bodyPr>
            <a:noAutofit/>
          </a:bodyPr>
          <a:lstStyle/>
          <a:p>
            <a:pPr marL="342900" indent="-342900">
              <a:spcAft>
                <a:spcPts val="1200"/>
              </a:spcAft>
              <a:buFont typeface="Arial" panose="020B0604020202020204" pitchFamily="34" charset="0"/>
              <a:buChar char="•"/>
            </a:pPr>
            <a:r>
              <a:rPr lang="en-US" sz="2000" b="1" dirty="0"/>
              <a:t>Alternate hypothesis</a:t>
            </a:r>
            <a:r>
              <a:rPr lang="en-US" sz="2000" dirty="0"/>
              <a:t>. This is the fact we are trying to prove. </a:t>
            </a:r>
          </a:p>
          <a:p>
            <a:pPr marL="342900" indent="-342900">
              <a:spcAft>
                <a:spcPts val="1200"/>
              </a:spcAft>
              <a:buFont typeface="Arial" panose="020B0604020202020204" pitchFamily="34" charset="0"/>
              <a:buChar char="•"/>
            </a:pPr>
            <a:r>
              <a:rPr lang="en-US" sz="2000" dirty="0"/>
              <a:t>Alternate hypothesis is denoted by </a:t>
            </a:r>
            <a:r>
              <a:rPr lang="en-US" sz="2000" b="1" dirty="0"/>
              <a:t>H</a:t>
            </a:r>
            <a:r>
              <a:rPr lang="en-US" sz="2000" b="1" baseline="-25000" dirty="0"/>
              <a:t>a.</a:t>
            </a:r>
            <a:r>
              <a:rPr lang="en-US" sz="2000" dirty="0"/>
              <a:t> </a:t>
            </a:r>
          </a:p>
          <a:p>
            <a:pPr marL="342900" indent="-342900">
              <a:spcAft>
                <a:spcPts val="1200"/>
              </a:spcAft>
              <a:buFont typeface="Arial" panose="020B0604020202020204" pitchFamily="34" charset="0"/>
              <a:buChar char="•"/>
            </a:pPr>
            <a:r>
              <a:rPr lang="en-US" sz="2000" dirty="0"/>
              <a:t>It is a contrasting statement to Null Hypothesis.</a:t>
            </a:r>
          </a:p>
          <a:p>
            <a:pPr marL="342900" indent="-342900">
              <a:spcAft>
                <a:spcPts val="1200"/>
              </a:spcAft>
              <a:buFont typeface="Arial" panose="020B0604020202020204" pitchFamily="34" charset="0"/>
              <a:buChar char="•"/>
            </a:pPr>
            <a:r>
              <a:rPr lang="en-US" sz="2000" b="1" dirty="0"/>
              <a:t>Example</a:t>
            </a:r>
            <a:r>
              <a:rPr lang="en-US" sz="2000" dirty="0"/>
              <a:t>:</a:t>
            </a:r>
          </a:p>
          <a:p>
            <a:pPr marL="628650" lvl="2" indent="-342900">
              <a:spcAft>
                <a:spcPts val="1200"/>
              </a:spcAft>
              <a:buFont typeface="Arial" panose="020B0604020202020204" pitchFamily="34" charset="0"/>
              <a:buChar char="•"/>
            </a:pPr>
            <a:r>
              <a:rPr lang="en-US" sz="2000" dirty="0"/>
              <a:t>Special training on student has significant effect. </a:t>
            </a:r>
          </a:p>
          <a:p>
            <a:pPr marL="628650" lvl="2" indent="-342900">
              <a:spcAft>
                <a:spcPts val="1200"/>
              </a:spcAft>
              <a:buFont typeface="Arial" panose="020B0604020202020204" pitchFamily="34" charset="0"/>
              <a:buChar char="•"/>
            </a:pPr>
            <a:r>
              <a:rPr lang="en-US" sz="2000" dirty="0"/>
              <a:t>Different teaching method  has significant effect on students’ performance.</a:t>
            </a:r>
          </a:p>
          <a:p>
            <a:pPr marL="628650" lvl="2" indent="-342900">
              <a:spcAft>
                <a:spcPts val="1200"/>
              </a:spcAft>
              <a:buFont typeface="Arial" panose="020B0604020202020204" pitchFamily="34" charset="0"/>
              <a:buChar char="•"/>
            </a:pPr>
            <a:r>
              <a:rPr lang="en-US" sz="2000" dirty="0"/>
              <a:t>Drug used for headache has significant effect after application.</a:t>
            </a:r>
          </a:p>
          <a:p>
            <a:pPr marL="342900" indent="-342900">
              <a:spcAft>
                <a:spcPts val="1200"/>
              </a:spcAft>
              <a:buFont typeface="Arial" panose="020B0604020202020204" pitchFamily="34" charset="0"/>
              <a:buChar char="•"/>
            </a:pPr>
            <a:r>
              <a:rPr lang="en-US" sz="2000" b="1" dirty="0"/>
              <a:t>In all the above statements we see that the observed effect is far beyond what is caused by natural variation in data. i.e. beyond variations caused by uncontrolled or natural variations.</a:t>
            </a:r>
          </a:p>
        </p:txBody>
      </p:sp>
      <p:sp>
        <p:nvSpPr>
          <p:cNvPr id="4" name="Rectangle 3"/>
          <p:cNvSpPr/>
          <p:nvPr/>
        </p:nvSpPr>
        <p:spPr>
          <a:xfrm>
            <a:off x="145420" y="677193"/>
            <a:ext cx="8468985" cy="584775"/>
          </a:xfrm>
          <a:prstGeom prst="rect">
            <a:avLst/>
          </a:prstGeom>
        </p:spPr>
        <p:txBody>
          <a:bodyPr wrap="none">
            <a:spAutoFit/>
          </a:bodyPr>
          <a:lstStyle/>
          <a:p>
            <a:r>
              <a:rPr lang="en-US" sz="3200" dirty="0"/>
              <a:t>Types of Hypothesis: Alternate Hypothesis H</a:t>
            </a:r>
            <a:r>
              <a:rPr lang="en-US" sz="3200" baseline="-25000" dirty="0"/>
              <a:t>a</a:t>
            </a:r>
          </a:p>
        </p:txBody>
      </p:sp>
    </p:spTree>
    <p:extLst>
      <p:ext uri="{BB962C8B-B14F-4D97-AF65-F5344CB8AC3E}">
        <p14:creationId xmlns:p14="http://schemas.microsoft.com/office/powerpoint/2010/main" val="3286579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60513"/>
            <a:ext cx="8229600" cy="4525962"/>
          </a:xfrm>
          <a:prstGeom prst="rect">
            <a:avLst/>
          </a:prstGeom>
        </p:spPr>
        <p:txBody>
          <a:bodyPr>
            <a:normAutofit/>
          </a:bodyPr>
          <a:lstStyle/>
          <a:p>
            <a:pPr marL="342900" indent="-342900">
              <a:lnSpc>
                <a:spcPct val="150000"/>
              </a:lnSpc>
              <a:buFont typeface="Arial" panose="020B0604020202020204" pitchFamily="34" charset="0"/>
              <a:buChar char="•"/>
            </a:pPr>
            <a:r>
              <a:rPr lang="en-US" sz="2000" dirty="0"/>
              <a:t>The Null and Alternate Hypothesis are contrasting statements.</a:t>
            </a:r>
          </a:p>
          <a:p>
            <a:pPr marL="342900" indent="-342900">
              <a:lnSpc>
                <a:spcPct val="150000"/>
              </a:lnSpc>
              <a:buFont typeface="Arial" panose="020B0604020202020204" pitchFamily="34" charset="0"/>
              <a:buChar char="•"/>
            </a:pPr>
            <a:r>
              <a:rPr lang="en-US" sz="2000" dirty="0"/>
              <a:t>Only one of them can be true.</a:t>
            </a:r>
          </a:p>
          <a:p>
            <a:pPr marL="342900" indent="-342900">
              <a:lnSpc>
                <a:spcPct val="150000"/>
              </a:lnSpc>
              <a:buFont typeface="Arial" panose="020B0604020202020204" pitchFamily="34" charset="0"/>
              <a:buChar char="•"/>
            </a:pPr>
            <a:r>
              <a:rPr lang="en-US" sz="2000" dirty="0"/>
              <a:t>The aim of Hypothesis testing is </a:t>
            </a:r>
            <a:r>
              <a:rPr lang="en-US" sz="2000" u="sng" dirty="0"/>
              <a:t>usually</a:t>
            </a:r>
            <a:r>
              <a:rPr lang="en-US" sz="2000" dirty="0"/>
              <a:t> to accept the alternate hypothesis. This is not done directly.</a:t>
            </a:r>
          </a:p>
          <a:p>
            <a:pPr marL="342900" indent="-342900">
              <a:lnSpc>
                <a:spcPct val="150000"/>
              </a:lnSpc>
              <a:buFont typeface="Arial" panose="020B0604020202020204" pitchFamily="34" charset="0"/>
              <a:buChar char="•"/>
            </a:pPr>
            <a:r>
              <a:rPr lang="en-US" sz="2000" dirty="0"/>
              <a:t>In Hypothesis testing we try to reject null hypothesis. </a:t>
            </a:r>
          </a:p>
          <a:p>
            <a:pPr marL="342900" indent="-342900">
              <a:lnSpc>
                <a:spcPct val="150000"/>
              </a:lnSpc>
              <a:buFont typeface="Arial" panose="020B0604020202020204" pitchFamily="34" charset="0"/>
              <a:buChar char="•"/>
            </a:pPr>
            <a:r>
              <a:rPr lang="en-US" sz="2000" dirty="0"/>
              <a:t>If we are successful in rejecting H</a:t>
            </a:r>
            <a:r>
              <a:rPr lang="en-US" sz="2000" baseline="-25000" dirty="0"/>
              <a:t>0 </a:t>
            </a:r>
            <a:r>
              <a:rPr lang="en-US" sz="2000" dirty="0"/>
              <a:t>we indirectly accept alternate hypothesis.</a:t>
            </a:r>
          </a:p>
          <a:p>
            <a:pPr marL="342900" indent="-342900">
              <a:lnSpc>
                <a:spcPct val="150000"/>
              </a:lnSpc>
              <a:buFont typeface="Arial" panose="020B0604020202020204" pitchFamily="34" charset="0"/>
              <a:buChar char="•"/>
            </a:pPr>
            <a:r>
              <a:rPr lang="en-US" sz="2000" dirty="0"/>
              <a:t>If we can not reject null hypothesis, we do not have sufficient evidence for accepting the alternate hypothesis.</a:t>
            </a:r>
            <a:endParaRPr lang="en-US" sz="2000" b="1" dirty="0"/>
          </a:p>
        </p:txBody>
      </p:sp>
      <p:sp>
        <p:nvSpPr>
          <p:cNvPr id="4" name="Rectangle 3"/>
          <p:cNvSpPr/>
          <p:nvPr/>
        </p:nvSpPr>
        <p:spPr>
          <a:xfrm>
            <a:off x="570975" y="733618"/>
            <a:ext cx="5670142" cy="584775"/>
          </a:xfrm>
          <a:prstGeom prst="rect">
            <a:avLst/>
          </a:prstGeom>
        </p:spPr>
        <p:txBody>
          <a:bodyPr wrap="none">
            <a:spAutoFit/>
          </a:bodyPr>
          <a:lstStyle/>
          <a:p>
            <a:r>
              <a:rPr lang="en-US" sz="3200" b="1" dirty="0"/>
              <a:t>Hypothesis Testing Process</a:t>
            </a:r>
          </a:p>
        </p:txBody>
      </p:sp>
    </p:spTree>
    <p:extLst>
      <p:ext uri="{BB962C8B-B14F-4D97-AF65-F5344CB8AC3E}">
        <p14:creationId xmlns:p14="http://schemas.microsoft.com/office/powerpoint/2010/main" val="928673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3986213"/>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Hypothesis Testing is about determining the value of underlying population parameter.</a:t>
            </a:r>
          </a:p>
          <a:p>
            <a:pPr marL="342900" indent="-342900">
              <a:spcAft>
                <a:spcPts val="1200"/>
              </a:spcAft>
              <a:buFont typeface="Arial" panose="020B0604020202020204" pitchFamily="34" charset="0"/>
              <a:buChar char="•"/>
            </a:pPr>
            <a:r>
              <a:rPr lang="en-US" sz="2000" dirty="0"/>
              <a:t>From the section on estimation, we know that measurement of population parameter is probabilistic. </a:t>
            </a:r>
          </a:p>
          <a:p>
            <a:pPr marL="342900" indent="-342900">
              <a:spcAft>
                <a:spcPts val="1200"/>
              </a:spcAft>
              <a:buFont typeface="Arial" panose="020B0604020202020204" pitchFamily="34" charset="0"/>
              <a:buChar char="•"/>
            </a:pPr>
            <a:r>
              <a:rPr lang="en-US" sz="2000" dirty="0"/>
              <a:t>We assign a confidence level to hypothesis testing and try to limit the amount of error being committed.</a:t>
            </a:r>
          </a:p>
          <a:p>
            <a:pPr marL="342900" indent="-342900">
              <a:spcAft>
                <a:spcPts val="1200"/>
              </a:spcAft>
              <a:buFont typeface="Arial" panose="020B0604020202020204" pitchFamily="34" charset="0"/>
              <a:buChar char="•"/>
            </a:pPr>
            <a:r>
              <a:rPr lang="en-US" sz="2000" dirty="0"/>
              <a:t>The universally accepted confidence level is 95%.</a:t>
            </a:r>
          </a:p>
          <a:p>
            <a:pPr marL="342900" indent="-342900">
              <a:spcAft>
                <a:spcPts val="1200"/>
              </a:spcAft>
              <a:buFont typeface="Arial" panose="020B0604020202020204" pitchFamily="34" charset="0"/>
              <a:buChar char="•"/>
            </a:pPr>
            <a:r>
              <a:rPr lang="en-US" sz="2000" dirty="0"/>
              <a:t>By doing so we admit that while null rejecting hypothesis, there is 5% possibility of wrongly rejecting the null hypothesis.</a:t>
            </a:r>
          </a:p>
          <a:p>
            <a:pPr marL="342900" indent="-342900">
              <a:spcAft>
                <a:spcPts val="1200"/>
              </a:spcAft>
              <a:buFont typeface="Arial" panose="020B0604020202020204" pitchFamily="34" charset="0"/>
              <a:buChar char="•"/>
            </a:pPr>
            <a:r>
              <a:rPr lang="en-US" sz="2000" dirty="0"/>
              <a:t>This aspect will be explained later. </a:t>
            </a:r>
          </a:p>
        </p:txBody>
      </p:sp>
      <p:sp>
        <p:nvSpPr>
          <p:cNvPr id="4" name="Rectangle 3"/>
          <p:cNvSpPr/>
          <p:nvPr/>
        </p:nvSpPr>
        <p:spPr>
          <a:xfrm>
            <a:off x="570975" y="733618"/>
            <a:ext cx="7146508" cy="584775"/>
          </a:xfrm>
          <a:prstGeom prst="rect">
            <a:avLst/>
          </a:prstGeom>
        </p:spPr>
        <p:txBody>
          <a:bodyPr wrap="none">
            <a:spAutoFit/>
          </a:bodyPr>
          <a:lstStyle/>
          <a:p>
            <a:r>
              <a:rPr lang="en-US" sz="3200" b="1" dirty="0"/>
              <a:t>Hypothesis Testing and Confidence</a:t>
            </a:r>
          </a:p>
        </p:txBody>
      </p:sp>
    </p:spTree>
    <p:extLst>
      <p:ext uri="{BB962C8B-B14F-4D97-AF65-F5344CB8AC3E}">
        <p14:creationId xmlns:p14="http://schemas.microsoft.com/office/powerpoint/2010/main" val="1082136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84033945"/>
              </p:ext>
            </p:extLst>
          </p:nvPr>
        </p:nvGraphicFramePr>
        <p:xfrm>
          <a:off x="506417" y="1748789"/>
          <a:ext cx="8372113" cy="3360421"/>
        </p:xfrm>
        <a:graphic>
          <a:graphicData uri="http://schemas.openxmlformats.org/drawingml/2006/table">
            <a:tbl>
              <a:tblPr>
                <a:tableStyleId>{5C22544A-7EE6-4342-B048-85BDC9FD1C3A}</a:tableStyleId>
              </a:tblPr>
              <a:tblGrid>
                <a:gridCol w="2148293">
                  <a:extLst>
                    <a:ext uri="{9D8B030D-6E8A-4147-A177-3AD203B41FA5}">
                      <a16:colId xmlns:a16="http://schemas.microsoft.com/office/drawing/2014/main" xmlns="" val="2096121597"/>
                    </a:ext>
                  </a:extLst>
                </a:gridCol>
                <a:gridCol w="4280804">
                  <a:extLst>
                    <a:ext uri="{9D8B030D-6E8A-4147-A177-3AD203B41FA5}">
                      <a16:colId xmlns:a16="http://schemas.microsoft.com/office/drawing/2014/main" xmlns="" val="2804655615"/>
                    </a:ext>
                  </a:extLst>
                </a:gridCol>
                <a:gridCol w="1943016">
                  <a:extLst>
                    <a:ext uri="{9D8B030D-6E8A-4147-A177-3AD203B41FA5}">
                      <a16:colId xmlns:a16="http://schemas.microsoft.com/office/drawing/2014/main" xmlns="" val="4066860194"/>
                    </a:ext>
                  </a:extLst>
                </a:gridCol>
              </a:tblGrid>
              <a:tr h="342900">
                <a:tc>
                  <a:txBody>
                    <a:bodyPr/>
                    <a:lstStyle/>
                    <a:p>
                      <a:pPr algn="ctr"/>
                      <a:r>
                        <a:rPr lang="en-US" sz="1800" b="1" dirty="0"/>
                        <a:t>Test Type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Description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Ho / Ha</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91175278"/>
                  </a:ext>
                </a:extLst>
              </a:tr>
              <a:tr h="530603">
                <a:tc rowSpan="2">
                  <a:txBody>
                    <a:bodyPr/>
                    <a:lstStyle/>
                    <a:p>
                      <a:pPr algn="ctr"/>
                      <a:r>
                        <a:rPr lang="en-US" sz="1800" dirty="0"/>
                        <a:t>Testing Research Hypothesis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R&amp;D dept has developed a new battery with</a:t>
                      </a:r>
                      <a:r>
                        <a:rPr lang="en-US" sz="1800" baseline="0" dirty="0"/>
                        <a:t> higher Ah</a:t>
                      </a:r>
                      <a:r>
                        <a:rPr lang="en-US" sz="1800" dirty="0"/>
                        <a:t>. The present performance is 80Ah. The new product has a higher performance.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80</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07928513"/>
                  </a:ext>
                </a:extLst>
              </a:tr>
              <a:tr h="635257">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80</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87921206"/>
                  </a:ext>
                </a:extLst>
              </a:tr>
              <a:tr h="34290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Validating a claim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1800" dirty="0"/>
                        <a:t>A claim is made that</a:t>
                      </a:r>
                      <a:r>
                        <a:rPr lang="en-US" sz="1800" baseline="0" dirty="0"/>
                        <a:t> average inflation rate is less than 6.76%</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6.76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0505111"/>
                  </a:ext>
                </a:extLst>
              </a:tr>
              <a:tr h="342900">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6.76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0184217"/>
                  </a:ext>
                </a:extLst>
              </a:tr>
              <a:tr h="47114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Testing Decision making situations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1800" dirty="0"/>
                        <a:t>Composition of new drug released is 500 mg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500 mg</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87060433"/>
                  </a:ext>
                </a:extLst>
              </a:tr>
              <a:tr h="694718">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500 mg</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35915939"/>
                  </a:ext>
                </a:extLst>
              </a:tr>
            </a:tbl>
          </a:graphicData>
        </a:graphic>
      </p:graphicFrame>
      <p:sp>
        <p:nvSpPr>
          <p:cNvPr id="3" name="Rectangle 2"/>
          <p:cNvSpPr/>
          <p:nvPr/>
        </p:nvSpPr>
        <p:spPr>
          <a:xfrm>
            <a:off x="506417" y="759018"/>
            <a:ext cx="5856090" cy="584775"/>
          </a:xfrm>
          <a:prstGeom prst="rect">
            <a:avLst/>
          </a:prstGeom>
        </p:spPr>
        <p:txBody>
          <a:bodyPr wrap="none">
            <a:spAutoFit/>
          </a:bodyPr>
          <a:lstStyle/>
          <a:p>
            <a:r>
              <a:rPr lang="en-US" sz="3200" dirty="0"/>
              <a:t>Hypothesis Testing - Scenarios</a:t>
            </a:r>
          </a:p>
        </p:txBody>
      </p:sp>
    </p:spTree>
    <p:extLst>
      <p:ext uri="{BB962C8B-B14F-4D97-AF65-F5344CB8AC3E}">
        <p14:creationId xmlns:p14="http://schemas.microsoft.com/office/powerpoint/2010/main" val="2204734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2306496"/>
              </p:ext>
            </p:extLst>
          </p:nvPr>
        </p:nvGraphicFramePr>
        <p:xfrm>
          <a:off x="96654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xmlns="" val="20000"/>
                    </a:ext>
                  </a:extLst>
                </a:gridCol>
              </a:tblGrid>
              <a:tr h="734264">
                <a:tc>
                  <a:txBody>
                    <a:bodyPr/>
                    <a:lstStyle/>
                    <a:p>
                      <a:pPr algn="ctr"/>
                      <a:r>
                        <a:rPr lang="en-US" sz="2100" dirty="0"/>
                        <a:t>H</a:t>
                      </a:r>
                      <a:r>
                        <a:rPr lang="en-US" sz="2100" baseline="-25000" dirty="0"/>
                        <a:t>o</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03986">
                <a:tc>
                  <a:txBody>
                    <a:bodyPr/>
                    <a:lstStyle/>
                    <a:p>
                      <a:pPr algn="ctr"/>
                      <a:r>
                        <a:rPr lang="en-US" sz="2100" dirty="0"/>
                        <a:t>H</a:t>
                      </a:r>
                      <a:r>
                        <a:rPr lang="en-US" sz="2100" baseline="-25000" dirty="0"/>
                        <a:t>a</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4365715"/>
              </p:ext>
            </p:extLst>
          </p:nvPr>
        </p:nvGraphicFramePr>
        <p:xfrm>
          <a:off x="636372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xmlns="" val="20000"/>
                    </a:ext>
                  </a:extLst>
                </a:gridCol>
              </a:tblGrid>
              <a:tr h="797766">
                <a:tc>
                  <a:txBody>
                    <a:bodyPr/>
                    <a:lstStyle/>
                    <a:p>
                      <a:pPr algn="ctr"/>
                      <a:r>
                        <a:rPr lang="en-US" sz="1800" dirty="0"/>
                        <a:t>H</a:t>
                      </a:r>
                      <a:r>
                        <a:rPr lang="en-US" sz="1800" baseline="-25000" dirty="0"/>
                        <a:t>o</a:t>
                      </a:r>
                      <a:r>
                        <a:rPr lang="en-US" sz="1800" baseline="0" dirty="0"/>
                        <a:t>: </a:t>
                      </a:r>
                      <a:r>
                        <a:rPr lang="en-US" sz="1800" baseline="0" dirty="0">
                          <a:sym typeface="Symbol"/>
                        </a:rPr>
                        <a:t> = </a:t>
                      </a:r>
                      <a:r>
                        <a:rPr lang="en-US" sz="1800" baseline="-25000" dirty="0">
                          <a:sym typeface="Symbol"/>
                        </a:rPr>
                        <a:t>0</a:t>
                      </a:r>
                      <a:endParaRPr lang="en-US" sz="1800" baseline="-250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404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 </a:t>
                      </a:r>
                      <a:r>
                        <a:rPr lang="en-US" sz="1800" baseline="-25000" dirty="0">
                          <a:sym typeface="Symbol"/>
                        </a:rPr>
                        <a:t>0</a:t>
                      </a:r>
                      <a:endParaRPr lang="en-US" sz="1800" baseline="-250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11927058"/>
              </p:ext>
            </p:extLst>
          </p:nvPr>
        </p:nvGraphicFramePr>
        <p:xfrm>
          <a:off x="346299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xmlns="" val="20000"/>
                    </a:ext>
                  </a:extLst>
                </a:gridCol>
              </a:tblGrid>
              <a:tr h="692346">
                <a:tc>
                  <a:txBody>
                    <a:bodyPr/>
                    <a:lstStyle/>
                    <a:p>
                      <a:pPr algn="ctr"/>
                      <a:r>
                        <a:rPr lang="en-US" sz="2100" dirty="0"/>
                        <a:t>H</a:t>
                      </a:r>
                      <a:r>
                        <a:rPr lang="en-US" sz="2100" baseline="-25000" dirty="0"/>
                        <a:t>o</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45904">
                <a:tc>
                  <a:txBody>
                    <a:bodyPr/>
                    <a:lstStyle/>
                    <a:p>
                      <a:pPr algn="ctr"/>
                      <a:r>
                        <a:rPr lang="en-US" sz="2100" dirty="0"/>
                        <a:t>H</a:t>
                      </a:r>
                      <a:r>
                        <a:rPr lang="en-US" sz="2100" baseline="-25000" dirty="0"/>
                        <a:t>a</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664931" y="3461739"/>
            <a:ext cx="8007122" cy="2342949"/>
          </a:xfrm>
          <a:prstGeom prst="rect">
            <a:avLst/>
          </a:prstGeom>
          <a:noFill/>
        </p:spPr>
        <p:txBody>
          <a:bodyPr wrap="square" rtlCol="0">
            <a:spAutoFit/>
          </a:bodyPr>
          <a:lstStyle/>
          <a:p>
            <a:pPr marL="342900" indent="-342900">
              <a:lnSpc>
                <a:spcPct val="150000"/>
              </a:lnSpc>
              <a:spcAft>
                <a:spcPts val="900"/>
              </a:spcAft>
              <a:buFont typeface="Arial" panose="020B0604020202020204" pitchFamily="34" charset="0"/>
              <a:buChar char="•"/>
            </a:pPr>
            <a:r>
              <a:rPr lang="en-US" sz="1800" dirty="0"/>
              <a:t>The equality sign =, </a:t>
            </a:r>
            <a:r>
              <a:rPr lang="en-US" sz="1800" dirty="0">
                <a:sym typeface="Symbol"/>
              </a:rPr>
              <a:t>, </a:t>
            </a:r>
            <a:r>
              <a:rPr lang="en-US" sz="1800" dirty="0">
                <a:sym typeface="Symbol" panose="05050102010706020507" pitchFamily="18" charset="2"/>
              </a:rPr>
              <a:t> should always appear on Null Hypothesis side. </a:t>
            </a:r>
          </a:p>
          <a:p>
            <a:pPr marL="342900" indent="-342900">
              <a:lnSpc>
                <a:spcPct val="150000"/>
              </a:lnSpc>
              <a:spcAft>
                <a:spcPts val="900"/>
              </a:spcAft>
              <a:buFont typeface="Arial" panose="020B0604020202020204" pitchFamily="34" charset="0"/>
              <a:buChar char="•"/>
            </a:pPr>
            <a:r>
              <a:rPr lang="en-US" sz="1800" dirty="0">
                <a:sym typeface="Symbol" panose="05050102010706020507" pitchFamily="18" charset="2"/>
              </a:rPr>
              <a:t>Always try to establish Alternate Hypothesis by rejecting Null Hypothesis.</a:t>
            </a:r>
          </a:p>
          <a:p>
            <a:pPr marL="342900" indent="-342900">
              <a:lnSpc>
                <a:spcPct val="150000"/>
              </a:lnSpc>
              <a:spcAft>
                <a:spcPts val="900"/>
              </a:spcAft>
              <a:buFont typeface="Arial" panose="020B0604020202020204" pitchFamily="34" charset="0"/>
              <a:buChar char="•"/>
            </a:pPr>
            <a:r>
              <a:rPr lang="en-US" sz="1800" dirty="0">
                <a:sym typeface="Symbol" panose="05050102010706020507" pitchFamily="18" charset="2"/>
              </a:rPr>
              <a:t>The chance of erroneously rejecting Null Hypothesis when it is true is controlled by choice of confidence coefficient. </a:t>
            </a:r>
            <a:endParaRPr lang="en-US" sz="1800" dirty="0"/>
          </a:p>
          <a:p>
            <a:pPr>
              <a:lnSpc>
                <a:spcPct val="150000"/>
              </a:lnSpc>
            </a:pPr>
            <a:endParaRPr lang="en-US" sz="1050" dirty="0"/>
          </a:p>
        </p:txBody>
      </p:sp>
      <p:sp>
        <p:nvSpPr>
          <p:cNvPr id="3" name="Rectangle 2"/>
          <p:cNvSpPr/>
          <p:nvPr/>
        </p:nvSpPr>
        <p:spPr>
          <a:xfrm>
            <a:off x="533381" y="611287"/>
            <a:ext cx="4504759" cy="584775"/>
          </a:xfrm>
          <a:prstGeom prst="rect">
            <a:avLst/>
          </a:prstGeom>
        </p:spPr>
        <p:txBody>
          <a:bodyPr wrap="none">
            <a:spAutoFit/>
          </a:bodyPr>
          <a:lstStyle/>
          <a:p>
            <a:r>
              <a:rPr lang="en-US" sz="3200" dirty="0"/>
              <a:t>Summary of H</a:t>
            </a:r>
            <a:r>
              <a:rPr lang="en-US" sz="3200" baseline="-25000" dirty="0"/>
              <a:t>0</a:t>
            </a:r>
            <a:r>
              <a:rPr lang="en-US" sz="3200" dirty="0"/>
              <a:t> and Ha:</a:t>
            </a:r>
          </a:p>
        </p:txBody>
      </p:sp>
    </p:spTree>
    <p:extLst>
      <p:ext uri="{BB962C8B-B14F-4D97-AF65-F5344CB8AC3E}">
        <p14:creationId xmlns:p14="http://schemas.microsoft.com/office/powerpoint/2010/main" val="9590146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95313"/>
            <a:ext cx="5829300" cy="584200"/>
          </a:xfrm>
          <a:prstGeom prst="rect">
            <a:avLst/>
          </a:prstGeom>
        </p:spPr>
        <p:txBody>
          <a:bodyPr>
            <a:noAutofit/>
          </a:bodyPr>
          <a:lstStyle/>
          <a:p>
            <a:r>
              <a:rPr lang="en-US" sz="3200" dirty="0"/>
              <a:t>Example Statements</a:t>
            </a:r>
          </a:p>
        </p:txBody>
      </p:sp>
      <p:sp>
        <p:nvSpPr>
          <p:cNvPr id="3" name="TextBox 2"/>
          <p:cNvSpPr txBox="1"/>
          <p:nvPr/>
        </p:nvSpPr>
        <p:spPr>
          <a:xfrm>
            <a:off x="341219" y="1179869"/>
            <a:ext cx="8461562" cy="5401479"/>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IN" sz="2000" dirty="0"/>
              <a:t>Bank Claims : Average waiting time at its ATM is 15 minutes. Customer complains and you want to validate bank's claim.</a:t>
            </a:r>
          </a:p>
          <a:p>
            <a:pPr marL="257175" indent="-257175">
              <a:spcAft>
                <a:spcPts val="900"/>
              </a:spcAft>
              <a:buFont typeface="Arial" panose="020B0604020202020204" pitchFamily="34" charset="0"/>
              <a:buChar char="•"/>
            </a:pPr>
            <a:r>
              <a:rPr lang="en-IN" sz="2000" dirty="0"/>
              <a:t>LIC assures: Average commission of its agents is ₹ 15000. Agents doubt this. You want to test LIC claim.</a:t>
            </a:r>
          </a:p>
          <a:p>
            <a:pPr marL="257175" indent="-257175">
              <a:spcAft>
                <a:spcPts val="900"/>
              </a:spcAft>
              <a:buFont typeface="Arial" panose="020B0604020202020204" pitchFamily="34" charset="0"/>
              <a:buChar char="•"/>
            </a:pPr>
            <a:r>
              <a:rPr lang="en-IN" sz="2000" dirty="0"/>
              <a:t>MTC states: On the average 1000 people travel on route no 19B. You want to statistically test this statement.</a:t>
            </a:r>
          </a:p>
          <a:p>
            <a:pPr marL="257175" indent="-257175">
              <a:spcAft>
                <a:spcPts val="900"/>
              </a:spcAft>
              <a:buFont typeface="Arial" panose="020B0604020202020204" pitchFamily="34" charset="0"/>
              <a:buChar char="•"/>
            </a:pPr>
            <a:r>
              <a:rPr lang="en-IN" sz="2000" dirty="0"/>
              <a:t>Tata research claims: Nano model gives mileage better than 24 </a:t>
            </a:r>
            <a:r>
              <a:rPr lang="en-IN" sz="2000" dirty="0" err="1"/>
              <a:t>kmpl</a:t>
            </a:r>
            <a:r>
              <a:rPr lang="en-IN" sz="2000" dirty="0"/>
              <a:t>. You want to validate the claim.</a:t>
            </a:r>
          </a:p>
          <a:p>
            <a:pPr marL="257175" indent="-257175">
              <a:spcAft>
                <a:spcPts val="900"/>
              </a:spcAft>
              <a:buFont typeface="Arial" panose="020B0604020202020204" pitchFamily="34" charset="0"/>
              <a:buChar char="•"/>
            </a:pPr>
            <a:r>
              <a:rPr lang="en-IN" sz="2000" dirty="0" err="1"/>
              <a:t>Complan</a:t>
            </a:r>
            <a:r>
              <a:rPr lang="en-IN" sz="2000" dirty="0"/>
              <a:t>: Children drinking </a:t>
            </a:r>
            <a:r>
              <a:rPr lang="en-IN" sz="2000" dirty="0" err="1"/>
              <a:t>Complan</a:t>
            </a:r>
            <a:r>
              <a:rPr lang="en-IN" sz="2000" dirty="0"/>
              <a:t> grow faster. The average growth w/o supplement is 10 </a:t>
            </a:r>
            <a:r>
              <a:rPr lang="en-IN" sz="2000" dirty="0" err="1"/>
              <a:t>cms</a:t>
            </a:r>
            <a:r>
              <a:rPr lang="en-IN" sz="2000" dirty="0"/>
              <a:t> per year. You want to validate </a:t>
            </a:r>
            <a:r>
              <a:rPr lang="en-IN" sz="2000" dirty="0" err="1"/>
              <a:t>Complan's</a:t>
            </a:r>
            <a:r>
              <a:rPr lang="en-IN" sz="2000" dirty="0"/>
              <a:t> claim.</a:t>
            </a:r>
          </a:p>
          <a:p>
            <a:pPr marL="257175" indent="-257175">
              <a:spcAft>
                <a:spcPts val="900"/>
              </a:spcAft>
              <a:buFont typeface="Arial" panose="020B0604020202020204" pitchFamily="34" charset="0"/>
              <a:buChar char="•"/>
            </a:pPr>
            <a:r>
              <a:rPr lang="en-IN" sz="2000" dirty="0"/>
              <a:t>Call-</a:t>
            </a:r>
            <a:r>
              <a:rPr lang="en-IN" sz="2000" dirty="0" err="1"/>
              <a:t>Center</a:t>
            </a:r>
            <a:r>
              <a:rPr lang="en-IN" sz="2000" dirty="0"/>
              <a:t> feels: It receives 15 calls per person hour. You want to statistically test this feeling.</a:t>
            </a:r>
          </a:p>
          <a:p>
            <a:pPr marL="257175" indent="-257175">
              <a:spcAft>
                <a:spcPts val="900"/>
              </a:spcAft>
              <a:buFont typeface="Arial" panose="020B0604020202020204" pitchFamily="34" charset="0"/>
              <a:buChar char="•"/>
            </a:pPr>
            <a:r>
              <a:rPr lang="en-IN" sz="2000" dirty="0"/>
              <a:t>HLL Claims: </a:t>
            </a:r>
            <a:r>
              <a:rPr lang="en-IN" sz="2000" dirty="0" err="1"/>
              <a:t>Pureit</a:t>
            </a:r>
            <a:r>
              <a:rPr lang="en-IN" sz="2000" dirty="0"/>
              <a:t> gives water with TDS of 400 ppm. Is </a:t>
            </a:r>
            <a:r>
              <a:rPr lang="en-IN" sz="2000" dirty="0" smtClean="0"/>
              <a:t>HLL </a:t>
            </a:r>
            <a:r>
              <a:rPr lang="en-IN" sz="2000" dirty="0"/>
              <a:t>claim valid?</a:t>
            </a:r>
          </a:p>
        </p:txBody>
      </p:sp>
    </p:spTree>
    <p:extLst>
      <p:ext uri="{BB962C8B-B14F-4D97-AF65-F5344CB8AC3E}">
        <p14:creationId xmlns:p14="http://schemas.microsoft.com/office/powerpoint/2010/main" val="1591099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9438"/>
            <a:ext cx="8297863" cy="698500"/>
          </a:xfrm>
          <a:prstGeom prst="rect">
            <a:avLst/>
          </a:prstGeom>
        </p:spPr>
        <p:txBody>
          <a:bodyPr>
            <a:normAutofit/>
          </a:bodyPr>
          <a:lstStyle/>
          <a:p>
            <a:pPr algn="l"/>
            <a:r>
              <a:rPr lang="en-US" sz="3200" dirty="0"/>
              <a:t>Example Statements Continued</a:t>
            </a:r>
          </a:p>
        </p:txBody>
      </p:sp>
      <p:sp>
        <p:nvSpPr>
          <p:cNvPr id="3" name="TextBox 2"/>
          <p:cNvSpPr txBox="1"/>
          <p:nvPr/>
        </p:nvSpPr>
        <p:spPr>
          <a:xfrm>
            <a:off x="283725" y="1261139"/>
            <a:ext cx="8733866" cy="5016758"/>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IN" sz="2000" dirty="0"/>
              <a:t>Business School Claims: Students earn average CTC ₹ 4 lakhs/annum.  Is there claim supported by data?</a:t>
            </a:r>
          </a:p>
          <a:p>
            <a:pPr marL="257175" indent="-257175">
              <a:spcAft>
                <a:spcPts val="900"/>
              </a:spcAft>
              <a:buFont typeface="Arial" panose="020B0604020202020204" pitchFamily="34" charset="0"/>
              <a:buChar char="•"/>
            </a:pPr>
            <a:r>
              <a:rPr lang="en-IN" sz="2000" dirty="0"/>
              <a:t>Pharma notifies: </a:t>
            </a:r>
            <a:r>
              <a:rPr lang="en-IN" sz="2000" dirty="0" err="1"/>
              <a:t>Crocin</a:t>
            </a:r>
            <a:r>
              <a:rPr lang="en-IN" sz="2000" dirty="0"/>
              <a:t> contains 500mg of paracetamol. You want to test this notification. </a:t>
            </a:r>
          </a:p>
          <a:p>
            <a:pPr marL="257175" indent="-257175">
              <a:spcAft>
                <a:spcPts val="900"/>
              </a:spcAft>
              <a:buFont typeface="Arial" panose="020B0604020202020204" pitchFamily="34" charset="0"/>
              <a:buChar char="•"/>
            </a:pPr>
            <a:r>
              <a:rPr lang="en-IN" sz="2000" dirty="0"/>
              <a:t>Govt. claims: No. of school dropouts has reduced from 20%. Validate the claim</a:t>
            </a:r>
          </a:p>
          <a:p>
            <a:pPr marL="257175" indent="-257175">
              <a:spcAft>
                <a:spcPts val="900"/>
              </a:spcAft>
              <a:buFont typeface="Arial" panose="020B0604020202020204" pitchFamily="34" charset="0"/>
              <a:buChar char="•"/>
            </a:pPr>
            <a:r>
              <a:rPr lang="en-IN" sz="2000" dirty="0"/>
              <a:t>Company claims LED bulbs have a life of more than 18000 hours. Test the claim.</a:t>
            </a:r>
          </a:p>
          <a:p>
            <a:pPr marL="265113" indent="-265113">
              <a:spcAft>
                <a:spcPts val="900"/>
              </a:spcAft>
              <a:buFont typeface="Arial" panose="020B0604020202020204" pitchFamily="34" charset="0"/>
              <a:buChar char="•"/>
            </a:pPr>
            <a:r>
              <a:rPr lang="en-IN" sz="2000" dirty="0"/>
              <a:t>More people support life.</a:t>
            </a:r>
          </a:p>
          <a:p>
            <a:pPr marL="265113" indent="-265113">
              <a:spcAft>
                <a:spcPts val="900"/>
              </a:spcAft>
              <a:buFont typeface="Arial" panose="020B0604020202020204" pitchFamily="34" charset="0"/>
              <a:buChar char="•"/>
            </a:pPr>
            <a:r>
              <a:rPr lang="en-IN" sz="2000" dirty="0"/>
              <a:t>This year our company made more profit than last year (₹ 121cr)</a:t>
            </a:r>
          </a:p>
          <a:p>
            <a:pPr marL="265113" indent="-265113">
              <a:spcAft>
                <a:spcPts val="900"/>
              </a:spcAft>
              <a:buFont typeface="Arial" panose="020B0604020202020204" pitchFamily="34" charset="0"/>
              <a:buChar char="•"/>
            </a:pPr>
            <a:r>
              <a:rPr lang="en-IN" sz="2000" dirty="0"/>
              <a:t>The performance of girls and boys is different.</a:t>
            </a:r>
          </a:p>
          <a:p>
            <a:pPr marL="265113" indent="-265113">
              <a:spcAft>
                <a:spcPts val="900"/>
              </a:spcAft>
              <a:buFont typeface="Arial" panose="020B0604020202020204" pitchFamily="34" charset="0"/>
              <a:buChar char="•"/>
            </a:pPr>
            <a:r>
              <a:rPr lang="en-IN" sz="2000" dirty="0"/>
              <a:t>The new drug is better in controlling BP.</a:t>
            </a:r>
          </a:p>
          <a:p>
            <a:pPr marL="265113" indent="-265113">
              <a:spcAft>
                <a:spcPts val="900"/>
              </a:spcAft>
              <a:buFont typeface="Arial" panose="020B0604020202020204" pitchFamily="34" charset="0"/>
              <a:buChar char="•"/>
            </a:pPr>
            <a:r>
              <a:rPr lang="en-IN" sz="2000" dirty="0"/>
              <a:t>Analytics course improves career prospects. </a:t>
            </a:r>
          </a:p>
        </p:txBody>
      </p:sp>
    </p:spTree>
    <p:extLst>
      <p:ext uri="{BB962C8B-B14F-4D97-AF65-F5344CB8AC3E}">
        <p14:creationId xmlns:p14="http://schemas.microsoft.com/office/powerpoint/2010/main" val="744294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46750" y="1168984"/>
            <a:ext cx="6130433" cy="5202319"/>
          </a:xfrm>
          <a:prstGeom prst="rect">
            <a:avLst/>
          </a:prstGeom>
          <a:noFill/>
          <a:ln w="9525">
            <a:noFill/>
            <a:miter lim="800000"/>
            <a:headEnd/>
            <a:tailEnd/>
          </a:ln>
          <a:effectLst/>
        </p:spPr>
      </p:pic>
      <p:sp>
        <p:nvSpPr>
          <p:cNvPr id="3" name="Rectangle 2"/>
          <p:cNvSpPr/>
          <p:nvPr/>
        </p:nvSpPr>
        <p:spPr>
          <a:xfrm>
            <a:off x="425117" y="584209"/>
            <a:ext cx="5673348" cy="584775"/>
          </a:xfrm>
          <a:prstGeom prst="rect">
            <a:avLst/>
          </a:prstGeom>
        </p:spPr>
        <p:txBody>
          <a:bodyPr wrap="none">
            <a:spAutoFit/>
          </a:bodyPr>
          <a:lstStyle/>
          <a:p>
            <a:r>
              <a:rPr lang="en-US" sz="3200" dirty="0"/>
              <a:t>Hypothesis Testing Procedure</a:t>
            </a:r>
          </a:p>
        </p:txBody>
      </p:sp>
    </p:spTree>
    <p:extLst>
      <p:ext uri="{BB962C8B-B14F-4D97-AF65-F5344CB8AC3E}">
        <p14:creationId xmlns:p14="http://schemas.microsoft.com/office/powerpoint/2010/main" val="32756519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533381" y="1731262"/>
                <a:ext cx="8007122" cy="3467937"/>
              </a:xfrm>
              <a:prstGeom prst="rect">
                <a:avLst/>
              </a:prstGeom>
              <a:noFill/>
            </p:spPr>
            <p:txBody>
              <a:bodyPr wrap="square" rtlCol="0">
                <a:spAutoFit/>
              </a:bodyPr>
              <a:lstStyle/>
              <a:p>
                <a:pPr marL="342900" indent="-342900">
                  <a:lnSpc>
                    <a:spcPct val="150000"/>
                  </a:lnSpc>
                  <a:spcAft>
                    <a:spcPts val="900"/>
                  </a:spcAft>
                  <a:buFont typeface="Arial" panose="020B0604020202020204" pitchFamily="34" charset="0"/>
                  <a:buChar char="•"/>
                </a:pPr>
                <a:r>
                  <a:rPr lang="en-US" sz="2000" dirty="0"/>
                  <a:t>µ</a:t>
                </a:r>
                <a:r>
                  <a:rPr lang="en-US" sz="2000" baseline="-25000" dirty="0"/>
                  <a:t>0</a:t>
                </a:r>
                <a:r>
                  <a:rPr lang="en-US" sz="2000" dirty="0"/>
                  <a:t> : Hypothesized population mean.</a:t>
                </a:r>
              </a:p>
              <a:p>
                <a:pPr marL="342900" indent="-342900">
                  <a:lnSpc>
                    <a:spcPct val="150000"/>
                  </a:lnSpc>
                  <a:spcAft>
                    <a:spcPts val="900"/>
                  </a:spcAft>
                  <a:buFont typeface="Arial" panose="020B0604020202020204" pitchFamily="34" charset="0"/>
                  <a:buChar char="•"/>
                </a:pPr>
                <a:r>
                  <a:rPr lang="en-US" sz="2000" dirty="0"/>
                  <a:t>Significance level: </a:t>
                </a:r>
                <a:r>
                  <a:rPr lang="el-GR" sz="2000" dirty="0"/>
                  <a:t>α</a:t>
                </a:r>
                <a:r>
                  <a:rPr lang="en-US" sz="2000" dirty="0"/>
                  <a:t> = 1 – Confidence Level</a:t>
                </a:r>
              </a:p>
              <a:p>
                <a:pPr marL="342900" indent="-342900">
                  <a:lnSpc>
                    <a:spcPct val="150000"/>
                  </a:lnSpc>
                  <a:spcAft>
                    <a:spcPts val="900"/>
                  </a:spcAft>
                  <a:buFont typeface="Arial" panose="020B0604020202020204" pitchFamily="34" charset="0"/>
                  <a:buChar char="•"/>
                </a:pPr>
                <a:r>
                  <a:rPr lang="en-US" sz="2000" dirty="0"/>
                  <a:t>z : Observed value of z = (</a:t>
                </a:r>
                <a14:m>
                  <m:oMath xmlns:m="http://schemas.openxmlformats.org/officeDocument/2006/math">
                    <m:f>
                      <m:fPr>
                        <m:ctrlPr>
                          <a:rPr lang="en-US" sz="2000" i="1" smtClean="0">
                            <a:latin typeface="Cambria Math"/>
                          </a:rPr>
                        </m:ctrlPr>
                      </m:fPr>
                      <m:num>
                        <m:acc>
                          <m:accPr>
                            <m:chr m:val="̅"/>
                            <m:ctrlPr>
                              <a:rPr lang="en-US" sz="2000" i="1" smtClean="0">
                                <a:latin typeface="Cambria Math"/>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sSub>
                          <m:sSubPr>
                            <m:ctrlPr>
                              <a:rPr lang="en-US" sz="2000" b="0" i="1" smtClean="0">
                                <a:latin typeface="Cambria Math"/>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0</m:t>
                            </m:r>
                          </m:sub>
                        </m:sSub>
                      </m:num>
                      <m:den>
                        <m:r>
                          <a:rPr lang="en-US" sz="2000" i="1" smtClean="0">
                            <a:latin typeface="Cambria Math" panose="02040503050406030204" pitchFamily="18" charset="0"/>
                            <a:ea typeface="Cambria Math" panose="02040503050406030204" pitchFamily="18" charset="0"/>
                          </a:rPr>
                          <m:t>𝜎</m:t>
                        </m:r>
                      </m:den>
                    </m:f>
                  </m:oMath>
                </a14:m>
                <a:r>
                  <a:rPr lang="en-US" sz="2000" dirty="0"/>
                  <a:t>).</a:t>
                </a:r>
              </a:p>
              <a:p>
                <a:pPr marL="342900" indent="-342900">
                  <a:lnSpc>
                    <a:spcPct val="150000"/>
                  </a:lnSpc>
                  <a:spcAft>
                    <a:spcPts val="900"/>
                  </a:spcAft>
                  <a:buFont typeface="Arial" panose="020B0604020202020204" pitchFamily="34" charset="0"/>
                  <a:buChar char="•"/>
                </a:pPr>
                <a:r>
                  <a:rPr lang="en-US" sz="2000" dirty="0" err="1"/>
                  <a:t>z</a:t>
                </a:r>
                <a:r>
                  <a:rPr lang="en-US" sz="2000" baseline="-25000" dirty="0" err="1"/>
                  <a:t>critical</a:t>
                </a:r>
                <a:r>
                  <a:rPr lang="en-US" sz="2000" dirty="0"/>
                  <a:t> : Value of z at the probability defined by significance level.</a:t>
                </a:r>
              </a:p>
              <a:p>
                <a:pPr marL="342900" indent="-342900">
                  <a:lnSpc>
                    <a:spcPct val="150000"/>
                  </a:lnSpc>
                  <a:spcAft>
                    <a:spcPts val="900"/>
                  </a:spcAft>
                  <a:buFont typeface="Arial" panose="020B0604020202020204" pitchFamily="34" charset="0"/>
                  <a:buChar char="•"/>
                </a:pPr>
                <a:r>
                  <a:rPr lang="en-US" sz="2000" dirty="0"/>
                  <a:t>Rejection region: Null Hypothesis is rejected if value of observed z lies in this region.</a:t>
                </a:r>
              </a:p>
            </p:txBody>
          </p:sp>
        </mc:Choice>
        <mc:Fallback xmlns="">
          <p:sp>
            <p:nvSpPr>
              <p:cNvPr id="7" name="TextBox 6"/>
              <p:cNvSpPr txBox="1">
                <a:spLocks noRot="1" noChangeAspect="1" noMove="1" noResize="1" noEditPoints="1" noAdjustHandles="1" noChangeArrowheads="1" noChangeShapeType="1" noTextEdit="1"/>
              </p:cNvSpPr>
              <p:nvPr/>
            </p:nvSpPr>
            <p:spPr>
              <a:xfrm>
                <a:off x="533381" y="1731262"/>
                <a:ext cx="8007122" cy="3467937"/>
              </a:xfrm>
              <a:prstGeom prst="rect">
                <a:avLst/>
              </a:prstGeom>
              <a:blipFill>
                <a:blip r:embed="rId2"/>
                <a:stretch>
                  <a:fillRect l="-685" r="-1142" b="-2285"/>
                </a:stretch>
              </a:blipFill>
            </p:spPr>
            <p:txBody>
              <a:bodyPr/>
              <a:lstStyle/>
              <a:p>
                <a:r>
                  <a:rPr lang="en-IN">
                    <a:noFill/>
                  </a:rPr>
                  <a:t> </a:t>
                </a:r>
              </a:p>
            </p:txBody>
          </p:sp>
        </mc:Fallback>
      </mc:AlternateContent>
      <p:sp>
        <p:nvSpPr>
          <p:cNvPr id="3" name="Rectangle 2"/>
          <p:cNvSpPr/>
          <p:nvPr/>
        </p:nvSpPr>
        <p:spPr>
          <a:xfrm>
            <a:off x="533381" y="611287"/>
            <a:ext cx="6151043" cy="584775"/>
          </a:xfrm>
          <a:prstGeom prst="rect">
            <a:avLst/>
          </a:prstGeom>
        </p:spPr>
        <p:txBody>
          <a:bodyPr wrap="none">
            <a:spAutoFit/>
          </a:bodyPr>
          <a:lstStyle/>
          <a:p>
            <a:r>
              <a:rPr lang="en-US" sz="3200" dirty="0"/>
              <a:t>Hypothesis Testing Terminology:</a:t>
            </a:r>
          </a:p>
        </p:txBody>
      </p:sp>
    </p:spTree>
    <p:extLst>
      <p:ext uri="{BB962C8B-B14F-4D97-AF65-F5344CB8AC3E}">
        <p14:creationId xmlns:p14="http://schemas.microsoft.com/office/powerpoint/2010/main" val="39093126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318842" y="1492151"/>
            <a:ext cx="5198065" cy="4184543"/>
          </a:xfrm>
          <a:prstGeom prst="rect">
            <a:avLst/>
          </a:prstGeom>
          <a:noFill/>
          <a:ln w="9525">
            <a:noFill/>
            <a:miter lim="800000"/>
            <a:headEnd/>
            <a:tailEnd/>
          </a:ln>
          <a:effectLst/>
        </p:spPr>
      </p:pic>
      <p:sp>
        <p:nvSpPr>
          <p:cNvPr id="3" name="Rectangle 2"/>
          <p:cNvSpPr/>
          <p:nvPr/>
        </p:nvSpPr>
        <p:spPr>
          <a:xfrm>
            <a:off x="460938" y="500770"/>
            <a:ext cx="8222123" cy="523220"/>
          </a:xfrm>
          <a:prstGeom prst="rect">
            <a:avLst/>
          </a:prstGeom>
        </p:spPr>
        <p:txBody>
          <a:bodyPr wrap="none">
            <a:spAutoFit/>
          </a:bodyPr>
          <a:lstStyle/>
          <a:p>
            <a:r>
              <a:rPr lang="en-US" sz="2800" dirty="0"/>
              <a:t>Hypothesis Testing – Identifying  Rejection Region</a:t>
            </a:r>
          </a:p>
        </p:txBody>
      </p:sp>
    </p:spTree>
    <p:extLst>
      <p:ext uri="{BB962C8B-B14F-4D97-AF65-F5344CB8AC3E}">
        <p14:creationId xmlns:p14="http://schemas.microsoft.com/office/powerpoint/2010/main" val="3235068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281" y="1962326"/>
            <a:ext cx="5915025" cy="838255"/>
          </a:xfrm>
        </p:spPr>
        <p:txBody>
          <a:bodyPr>
            <a:normAutofit fontScale="55000" lnSpcReduction="20000"/>
          </a:bodyPr>
          <a:lstStyle/>
          <a:p>
            <a:pPr>
              <a:lnSpc>
                <a:spcPct val="150000"/>
              </a:lnSpc>
            </a:pPr>
            <a:r>
              <a:rPr lang="en-US" dirty="0"/>
              <a:t>Any sample statistics that is used to estimate a population parameter is called an </a:t>
            </a:r>
            <a:r>
              <a:rPr lang="en-US" b="1" dirty="0"/>
              <a:t>estimator.</a:t>
            </a:r>
            <a:endParaRPr lang="en-US" dirty="0"/>
          </a:p>
        </p:txBody>
      </p:sp>
      <p:sp>
        <p:nvSpPr>
          <p:cNvPr id="4" name="Rectangle 3"/>
          <p:cNvSpPr/>
          <p:nvPr/>
        </p:nvSpPr>
        <p:spPr>
          <a:xfrm>
            <a:off x="1747281" y="1315715"/>
            <a:ext cx="1425390" cy="415498"/>
          </a:xfrm>
          <a:prstGeom prst="rect">
            <a:avLst/>
          </a:prstGeom>
        </p:spPr>
        <p:txBody>
          <a:bodyPr wrap="none">
            <a:spAutoFit/>
          </a:bodyPr>
          <a:lstStyle/>
          <a:p>
            <a:r>
              <a:rPr lang="en-US" sz="2100" b="1" dirty="0"/>
              <a:t>Estimator</a:t>
            </a:r>
          </a:p>
        </p:txBody>
      </p:sp>
    </p:spTree>
    <p:extLst>
      <p:ext uri="{BB962C8B-B14F-4D97-AF65-F5344CB8AC3E}">
        <p14:creationId xmlns:p14="http://schemas.microsoft.com/office/powerpoint/2010/main" val="3655514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2788" y="1362075"/>
            <a:ext cx="8431212" cy="3690938"/>
          </a:xfrm>
          <a:prstGeom prst="rect">
            <a:avLst/>
          </a:prstGeom>
        </p:spPr>
        <p:txBody>
          <a:bodyPr/>
          <a:lstStyle/>
          <a:p>
            <a:pPr marL="342900" indent="-342900">
              <a:spcAft>
                <a:spcPts val="1200"/>
              </a:spcAft>
              <a:buFont typeface="Arial" panose="020B0604020202020204" pitchFamily="34" charset="0"/>
              <a:buChar char="•"/>
            </a:pPr>
            <a:r>
              <a:rPr lang="en-US" sz="2000" dirty="0"/>
              <a:t>Hypothesis testing involves, collecting a sample and using it to estimate population mean.</a:t>
            </a:r>
          </a:p>
          <a:p>
            <a:pPr marL="342900" indent="-342900">
              <a:spcAft>
                <a:spcPts val="1200"/>
              </a:spcAft>
              <a:buFont typeface="Arial" panose="020B0604020202020204" pitchFamily="34" charset="0"/>
              <a:buChar char="•"/>
            </a:pPr>
            <a:r>
              <a:rPr lang="en-US" sz="2000" dirty="0"/>
              <a:t>It is always possible to land up with an outlier batch (sample) and make wrong estimation of the parameter.</a:t>
            </a:r>
          </a:p>
          <a:p>
            <a:pPr marL="342900" indent="-342900">
              <a:spcAft>
                <a:spcPts val="1200"/>
              </a:spcAft>
              <a:buFont typeface="Arial" panose="020B0604020202020204" pitchFamily="34" charset="0"/>
              <a:buChar char="•"/>
            </a:pPr>
            <a:r>
              <a:rPr lang="en-US" sz="2000" dirty="0"/>
              <a:t>In hypothesis testing, this means we wrongly reject Null Hypothesis since what we have an odd batch which is a rare occurrence (i.e. &lt; 5%).</a:t>
            </a:r>
          </a:p>
          <a:p>
            <a:pPr marL="342900" indent="-342900">
              <a:spcAft>
                <a:spcPts val="1200"/>
              </a:spcAft>
              <a:buFont typeface="Arial" panose="020B0604020202020204" pitchFamily="34" charset="0"/>
              <a:buChar char="•"/>
            </a:pPr>
            <a:r>
              <a:rPr lang="en-US" sz="2000" dirty="0"/>
              <a:t>When this happen, we commit what is called type I error.</a:t>
            </a:r>
          </a:p>
          <a:p>
            <a:pPr marL="342900" indent="-342900">
              <a:spcAft>
                <a:spcPts val="1200"/>
              </a:spcAft>
              <a:buFont typeface="Arial" panose="020B0604020202020204" pitchFamily="34" charset="0"/>
              <a:buChar char="•"/>
            </a:pPr>
            <a:r>
              <a:rPr lang="en-US" sz="2000" dirty="0"/>
              <a:t>If we fix confidence level at 99%, we commit type I error 1% of times.</a:t>
            </a:r>
          </a:p>
          <a:p>
            <a:pPr marL="342900" indent="-342900">
              <a:spcAft>
                <a:spcPts val="1200"/>
              </a:spcAft>
              <a:buFont typeface="Arial" panose="020B0604020202020204" pitchFamily="34" charset="0"/>
              <a:buChar char="•"/>
            </a:pPr>
            <a:endParaRPr lang="en-US" sz="2000" dirty="0"/>
          </a:p>
        </p:txBody>
      </p:sp>
      <p:sp>
        <p:nvSpPr>
          <p:cNvPr id="4" name="Rectangle 3"/>
          <p:cNvSpPr/>
          <p:nvPr/>
        </p:nvSpPr>
        <p:spPr>
          <a:xfrm>
            <a:off x="434382" y="554444"/>
            <a:ext cx="1095172" cy="584775"/>
          </a:xfrm>
          <a:prstGeom prst="rect">
            <a:avLst/>
          </a:prstGeom>
        </p:spPr>
        <p:txBody>
          <a:bodyPr wrap="none">
            <a:spAutoFit/>
          </a:bodyPr>
          <a:lstStyle/>
          <a:p>
            <a:r>
              <a:rPr lang="en-US" sz="3200" dirty="0"/>
              <a:t>Error</a:t>
            </a:r>
          </a:p>
        </p:txBody>
      </p:sp>
    </p:spTree>
    <p:extLst>
      <p:ext uri="{BB962C8B-B14F-4D97-AF65-F5344CB8AC3E}">
        <p14:creationId xmlns:p14="http://schemas.microsoft.com/office/powerpoint/2010/main" val="3933326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77863"/>
            <a:ext cx="5829300" cy="655637"/>
          </a:xfrm>
          <a:prstGeom prst="rect">
            <a:avLst/>
          </a:prstGeom>
        </p:spPr>
        <p:txBody>
          <a:bodyPr>
            <a:normAutofit/>
          </a:bodyPr>
          <a:lstStyle/>
          <a:p>
            <a:pPr algn="l"/>
            <a:r>
              <a:rPr lang="en-US" sz="3200" dirty="0"/>
              <a:t>Type Errors</a:t>
            </a:r>
          </a:p>
        </p:txBody>
      </p:sp>
      <p:graphicFrame>
        <p:nvGraphicFramePr>
          <p:cNvPr id="3" name="Table 2"/>
          <p:cNvGraphicFramePr>
            <a:graphicFrameLocks noGrp="1"/>
          </p:cNvGraphicFramePr>
          <p:nvPr>
            <p:extLst>
              <p:ext uri="{D42A27DB-BD31-4B8C-83A1-F6EECF244321}">
                <p14:modId xmlns:p14="http://schemas.microsoft.com/office/powerpoint/2010/main" val="639524072"/>
              </p:ext>
            </p:extLst>
          </p:nvPr>
        </p:nvGraphicFramePr>
        <p:xfrm>
          <a:off x="1165737" y="1410314"/>
          <a:ext cx="6631244" cy="3803196"/>
        </p:xfrm>
        <a:graphic>
          <a:graphicData uri="http://schemas.openxmlformats.org/drawingml/2006/table">
            <a:tbl>
              <a:tblPr>
                <a:tableStyleId>{5C22544A-7EE6-4342-B048-85BDC9FD1C3A}</a:tableStyleId>
              </a:tblPr>
              <a:tblGrid>
                <a:gridCol w="1906004">
                  <a:extLst>
                    <a:ext uri="{9D8B030D-6E8A-4147-A177-3AD203B41FA5}">
                      <a16:colId xmlns:a16="http://schemas.microsoft.com/office/drawing/2014/main" xmlns="" val="20000"/>
                    </a:ext>
                  </a:extLst>
                </a:gridCol>
                <a:gridCol w="1720411">
                  <a:extLst>
                    <a:ext uri="{9D8B030D-6E8A-4147-A177-3AD203B41FA5}">
                      <a16:colId xmlns:a16="http://schemas.microsoft.com/office/drawing/2014/main" xmlns="" val="20001"/>
                    </a:ext>
                  </a:extLst>
                </a:gridCol>
                <a:gridCol w="1472956">
                  <a:extLst>
                    <a:ext uri="{9D8B030D-6E8A-4147-A177-3AD203B41FA5}">
                      <a16:colId xmlns:a16="http://schemas.microsoft.com/office/drawing/2014/main" xmlns="" val="20002"/>
                    </a:ext>
                  </a:extLst>
                </a:gridCol>
                <a:gridCol w="1531873">
                  <a:extLst>
                    <a:ext uri="{9D8B030D-6E8A-4147-A177-3AD203B41FA5}">
                      <a16:colId xmlns:a16="http://schemas.microsoft.com/office/drawing/2014/main" xmlns="" val="20003"/>
                    </a:ext>
                  </a:extLst>
                </a:gridCol>
              </a:tblGrid>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IN" sz="2100" dirty="0"/>
                        <a:t>Population Condition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H</a:t>
                      </a:r>
                      <a:r>
                        <a:rPr lang="en-IN" sz="2100" b="1" kern="1200" baseline="-25000" dirty="0">
                          <a:solidFill>
                            <a:schemeClr val="dk1"/>
                          </a:solidFill>
                          <a:latin typeface="+mn-lt"/>
                          <a:ea typeface="+mn-ea"/>
                          <a:cs typeface="+mn-cs"/>
                        </a:rPr>
                        <a:t>0</a:t>
                      </a:r>
                      <a:r>
                        <a:rPr lang="en-IN" sz="2100" b="1" dirty="0"/>
                        <a:t> is True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b="1" dirty="0"/>
                        <a:t>H</a:t>
                      </a:r>
                      <a:r>
                        <a:rPr lang="en-IN" sz="2100" b="1" kern="1200" baseline="-25000" dirty="0">
                          <a:solidFill>
                            <a:schemeClr val="dk1"/>
                          </a:solidFill>
                          <a:latin typeface="+mn-lt"/>
                          <a:ea typeface="+mn-ea"/>
                          <a:cs typeface="+mn-cs"/>
                        </a:rPr>
                        <a:t>0</a:t>
                      </a:r>
                      <a:r>
                        <a:rPr lang="en-IN" sz="2100" b="1" dirty="0"/>
                        <a:t> is False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028700">
                <a:tc rowSpan="2">
                  <a:txBody>
                    <a:bodyPr/>
                    <a:lstStyle/>
                    <a:p>
                      <a:pPr algn="ctr"/>
                      <a:r>
                        <a:rPr lang="en-IN" sz="2100" dirty="0"/>
                        <a:t>Conclusion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Accept H</a:t>
                      </a:r>
                      <a:r>
                        <a:rPr lang="en-IN" sz="2100" b="1" baseline="-250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028700">
                <a:tc vMerge="1">
                  <a:txBody>
                    <a:bodyPr/>
                    <a:lstStyle/>
                    <a:p>
                      <a:pPr algn="ct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00" b="1" dirty="0"/>
                        <a:t>Reject H</a:t>
                      </a:r>
                      <a:r>
                        <a:rPr lang="en-IN" sz="2100" b="1" kern="1200" baseline="-25000" dirty="0">
                          <a:solidFill>
                            <a:schemeClr val="dk1"/>
                          </a:solidFill>
                          <a:latin typeface="+mn-lt"/>
                          <a:ea typeface="+mn-ea"/>
                          <a:cs typeface="+mn-cs"/>
                        </a:rPr>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4" name="TextBox 3">
            <a:extLst>
              <a:ext uri="{FF2B5EF4-FFF2-40B4-BE49-F238E27FC236}">
                <a16:creationId xmlns:a16="http://schemas.microsoft.com/office/drawing/2014/main" xmlns="" id="{AB9933D4-F827-4BB9-93EA-2B15B5E7557F}"/>
              </a:ext>
            </a:extLst>
          </p:cNvPr>
          <p:cNvSpPr txBox="1"/>
          <p:nvPr/>
        </p:nvSpPr>
        <p:spPr>
          <a:xfrm>
            <a:off x="2821857" y="5656354"/>
            <a:ext cx="4630995" cy="523220"/>
          </a:xfrm>
          <a:prstGeom prst="rect">
            <a:avLst/>
          </a:prstGeom>
          <a:noFill/>
        </p:spPr>
        <p:txBody>
          <a:bodyPr wrap="square" rtlCol="0">
            <a:spAutoFit/>
          </a:bodyPr>
          <a:lstStyle/>
          <a:p>
            <a:r>
              <a:rPr lang="en-US" b="1" dirty="0"/>
              <a:t>Type I Error is referred to as False Positive</a:t>
            </a:r>
          </a:p>
          <a:p>
            <a:r>
              <a:rPr lang="en-US" b="1" dirty="0"/>
              <a:t>Type II Error is referred to as False Negative</a:t>
            </a:r>
            <a:endParaRPr lang="en-IN" b="1" dirty="0"/>
          </a:p>
        </p:txBody>
      </p:sp>
    </p:spTree>
    <p:extLst>
      <p:ext uri="{BB962C8B-B14F-4D97-AF65-F5344CB8AC3E}">
        <p14:creationId xmlns:p14="http://schemas.microsoft.com/office/powerpoint/2010/main" val="3561533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62113" y="2227263"/>
            <a:ext cx="7481887" cy="3262312"/>
          </a:xfrm>
          <a:prstGeom prst="rect">
            <a:avLst/>
          </a:prstGeom>
        </p:spPr>
        <p:txBody>
          <a:bodyPr/>
          <a:lstStyle/>
          <a:p>
            <a:r>
              <a:rPr lang="en-US" dirty="0"/>
              <a:t> </a:t>
            </a:r>
          </a:p>
        </p:txBody>
      </p:sp>
      <p:pic>
        <p:nvPicPr>
          <p:cNvPr id="1026" name="Picture 2" descr="Type 1 and Type 2 Error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433" y="2125266"/>
            <a:ext cx="5117798" cy="2435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6392" y="675094"/>
            <a:ext cx="2779928" cy="584775"/>
          </a:xfrm>
          <a:prstGeom prst="rect">
            <a:avLst/>
          </a:prstGeom>
        </p:spPr>
        <p:txBody>
          <a:bodyPr wrap="none">
            <a:spAutoFit/>
          </a:bodyPr>
          <a:lstStyle/>
          <a:p>
            <a:r>
              <a:rPr lang="en-US" sz="3200" dirty="0"/>
              <a:t>Types of Error</a:t>
            </a:r>
          </a:p>
        </p:txBody>
      </p:sp>
    </p:spTree>
    <p:extLst>
      <p:ext uri="{BB962C8B-B14F-4D97-AF65-F5344CB8AC3E}">
        <p14:creationId xmlns:p14="http://schemas.microsoft.com/office/powerpoint/2010/main" val="964270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90575" y="1325563"/>
            <a:ext cx="8353425" cy="2794000"/>
          </a:xfrm>
          <a:prstGeom prst="rect">
            <a:avLst/>
          </a:prstGeom>
        </p:spPr>
        <p:txBody>
          <a:bodyPr>
            <a:normAutofit lnSpcReduction="10000"/>
          </a:bodyPr>
          <a:lstStyle/>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Type 1 errors are  </a:t>
            </a:r>
            <a:r>
              <a:rPr lang="en-US" sz="2000" b="1" dirty="0">
                <a:latin typeface="Arial" panose="020B0604020202020204" pitchFamily="34" charset="0"/>
                <a:cs typeface="Arial" panose="020B0604020202020204" pitchFamily="34" charset="0"/>
              </a:rPr>
              <a:t>false positives </a:t>
            </a:r>
          </a:p>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Happen in hypothesis testing when the </a:t>
            </a:r>
            <a:r>
              <a:rPr lang="en-US" sz="2000" b="1" dirty="0">
                <a:latin typeface="Arial" panose="020B0604020202020204" pitchFamily="34" charset="0"/>
                <a:cs typeface="Arial" panose="020B0604020202020204" pitchFamily="34" charset="0"/>
              </a:rPr>
              <a:t>null hypothesis is true, but we reject it. </a:t>
            </a:r>
          </a:p>
          <a:p>
            <a:pPr marL="342900" indent="-342900">
              <a:spcAft>
                <a:spcPts val="1200"/>
              </a:spcAft>
              <a:buFont typeface="Arial" panose="020B0604020202020204" pitchFamily="34" charset="0"/>
              <a:buChar char="•"/>
            </a:pPr>
            <a:r>
              <a:rPr lang="en-US" sz="2000" dirty="0"/>
              <a:t>A test with a 95% confidence level means that there is a </a:t>
            </a:r>
            <a:r>
              <a:rPr lang="en-US" sz="2000" b="1" dirty="0"/>
              <a:t>5% chance</a:t>
            </a:r>
            <a:r>
              <a:rPr lang="en-US" sz="2000" dirty="0"/>
              <a:t> of getting a</a:t>
            </a:r>
            <a:r>
              <a:rPr lang="en-US" sz="2000" b="1" dirty="0"/>
              <a:t> type 1 error</a:t>
            </a:r>
            <a:r>
              <a:rPr lang="en-US" sz="2000" dirty="0"/>
              <a:t>.</a:t>
            </a:r>
          </a:p>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Usually in a hypothesis test we only control type 1 error by specifying level of significance </a:t>
            </a:r>
            <a:r>
              <a:rPr lang="el-GR" sz="2000" dirty="0">
                <a:latin typeface="Arial" panose="020B0604020202020204" pitchFamily="34" charset="0"/>
                <a:cs typeface="Arial" panose="020B0604020202020204" pitchFamily="34" charset="0"/>
              </a:rPr>
              <a:t>α</a:t>
            </a:r>
            <a:r>
              <a:rPr lang="en-US" sz="2000" dirty="0">
                <a:latin typeface="Arial" panose="020B0604020202020204" pitchFamily="34" charset="0"/>
                <a:cs typeface="Arial" panose="020B0604020202020204" pitchFamily="34" charset="0"/>
              </a:rPr>
              <a:t>.</a:t>
            </a:r>
          </a:p>
        </p:txBody>
      </p:sp>
      <p:pic>
        <p:nvPicPr>
          <p:cNvPr id="3074" name="Picture 2" descr="https://dp8v87cz8a7qa.cloudfront.net/45396/5bd20d032406115404925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278" y="4521866"/>
            <a:ext cx="4596263" cy="21707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8489" y="379190"/>
            <a:ext cx="5533887" cy="584775"/>
          </a:xfrm>
          <a:prstGeom prst="rect">
            <a:avLst/>
          </a:prstGeom>
        </p:spPr>
        <p:txBody>
          <a:bodyPr wrap="none">
            <a:spAutoFit/>
          </a:bodyPr>
          <a:lstStyle/>
          <a:p>
            <a:r>
              <a:rPr lang="en-US" sz="3200" dirty="0"/>
              <a:t>Understanding of Type I error</a:t>
            </a:r>
          </a:p>
        </p:txBody>
      </p:sp>
    </p:spTree>
    <p:extLst>
      <p:ext uri="{BB962C8B-B14F-4D97-AF65-F5344CB8AC3E}">
        <p14:creationId xmlns:p14="http://schemas.microsoft.com/office/powerpoint/2010/main" val="36749429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008188"/>
            <a:ext cx="8229600" cy="3170237"/>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Means that we wrongfully assume that the hypothesis is true when it is not..</a:t>
            </a:r>
          </a:p>
          <a:p>
            <a:pPr marL="342900" indent="-342900">
              <a:spcAft>
                <a:spcPts val="1200"/>
              </a:spcAft>
              <a:buFont typeface="Arial" panose="020B0604020202020204" pitchFamily="34" charset="0"/>
              <a:buChar char="•"/>
            </a:pPr>
            <a:r>
              <a:rPr lang="en-US" sz="2000" dirty="0"/>
              <a:t>In real life situations this means</a:t>
            </a:r>
          </a:p>
          <a:p>
            <a:pPr marL="717550" lvl="2" indent="-342900">
              <a:spcAft>
                <a:spcPts val="1200"/>
              </a:spcAft>
              <a:buFont typeface="Arial" panose="020B0604020202020204" pitchFamily="34" charset="0"/>
              <a:buChar char="•"/>
            </a:pPr>
            <a:r>
              <a:rPr lang="en-US" sz="2000" dirty="0"/>
              <a:t>Introduction of new technology which is not effective.</a:t>
            </a:r>
          </a:p>
          <a:p>
            <a:pPr marL="717550" lvl="2" indent="-342900">
              <a:spcAft>
                <a:spcPts val="1200"/>
              </a:spcAft>
              <a:buFont typeface="Arial" panose="020B0604020202020204" pitchFamily="34" charset="0"/>
              <a:buChar char="•"/>
            </a:pPr>
            <a:r>
              <a:rPr lang="en-US" sz="2000" dirty="0"/>
              <a:t>Admitting a claim when there is no deficiency of service.</a:t>
            </a:r>
          </a:p>
          <a:p>
            <a:pPr marL="717550" lvl="2" indent="-342900">
              <a:spcAft>
                <a:spcPts val="1200"/>
              </a:spcAft>
              <a:buFont typeface="Arial" panose="020B0604020202020204" pitchFamily="34" charset="0"/>
              <a:buChar char="•"/>
            </a:pPr>
            <a:r>
              <a:rPr lang="en-US" sz="2000" dirty="0"/>
              <a:t>Deploying resources when they are not needed.</a:t>
            </a:r>
          </a:p>
          <a:p>
            <a:pPr marL="717550" lvl="2" indent="-342900">
              <a:spcAft>
                <a:spcPts val="1200"/>
              </a:spcAft>
              <a:buFont typeface="Arial" panose="020B0604020202020204" pitchFamily="34" charset="0"/>
              <a:buChar char="•"/>
            </a:pPr>
            <a:r>
              <a:rPr lang="en-US" sz="2000" dirty="0"/>
              <a:t>Adjusting a process when the process is running fine. </a:t>
            </a:r>
          </a:p>
        </p:txBody>
      </p:sp>
      <p:sp>
        <p:nvSpPr>
          <p:cNvPr id="4" name="Rectangle 3"/>
          <p:cNvSpPr/>
          <p:nvPr/>
        </p:nvSpPr>
        <p:spPr>
          <a:xfrm>
            <a:off x="457200" y="598442"/>
            <a:ext cx="6808839" cy="584775"/>
          </a:xfrm>
          <a:prstGeom prst="rect">
            <a:avLst/>
          </a:prstGeom>
        </p:spPr>
        <p:txBody>
          <a:bodyPr wrap="square">
            <a:spAutoFit/>
          </a:bodyPr>
          <a:lstStyle/>
          <a:p>
            <a:r>
              <a:rPr lang="en-US" sz="3200" dirty="0"/>
              <a:t>Consequences of a Type 1 Error</a:t>
            </a:r>
          </a:p>
        </p:txBody>
      </p:sp>
    </p:spTree>
    <p:extLst>
      <p:ext uri="{BB962C8B-B14F-4D97-AF65-F5344CB8AC3E}">
        <p14:creationId xmlns:p14="http://schemas.microsoft.com/office/powerpoint/2010/main" val="34660087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492" y="688258"/>
            <a:ext cx="5829300" cy="400050"/>
          </a:xfrm>
        </p:spPr>
        <p:txBody>
          <a:bodyPr>
            <a:normAutofit fontScale="90000"/>
          </a:bodyPr>
          <a:lstStyle/>
          <a:p>
            <a:pPr algn="l"/>
            <a:r>
              <a:rPr lang="en-US" sz="2400" u="sng" dirty="0">
                <a:latin typeface="+mn-lt"/>
              </a:rPr>
              <a:t>Type I Error</a:t>
            </a:r>
          </a:p>
        </p:txBody>
      </p:sp>
      <p:sp>
        <p:nvSpPr>
          <p:cNvPr id="5" name="Slide Number Placeholder 4"/>
          <p:cNvSpPr>
            <a:spLocks noGrp="1"/>
          </p:cNvSpPr>
          <p:nvPr>
            <p:ph type="sldNum" sz="quarter" idx="12"/>
          </p:nvPr>
        </p:nvSpPr>
        <p:spPr/>
        <p:txBody>
          <a:bodyPr/>
          <a:lstStyle/>
          <a:p>
            <a:fld id="{C3C9DFB1-C188-445C-AF8E-1DECD0088DE3}" type="slidenum">
              <a:rPr lang="en-US" smtClean="0"/>
              <a:pPr/>
              <a:t>55</a:t>
            </a:fld>
            <a:endParaRPr lang="en-US"/>
          </a:p>
        </p:txBody>
      </p:sp>
      <p:sp>
        <p:nvSpPr>
          <p:cNvPr id="4" name="TextBox 3"/>
          <p:cNvSpPr txBox="1"/>
          <p:nvPr/>
        </p:nvSpPr>
        <p:spPr>
          <a:xfrm>
            <a:off x="561484" y="1224515"/>
            <a:ext cx="8582516" cy="4339650"/>
          </a:xfrm>
          <a:prstGeom prst="rect">
            <a:avLst/>
          </a:prstGeom>
          <a:noFill/>
        </p:spPr>
        <p:txBody>
          <a:bodyPr wrap="square" rtlCol="0">
            <a:spAutoFit/>
          </a:bodyPr>
          <a:lstStyle/>
          <a:p>
            <a:pPr>
              <a:spcAft>
                <a:spcPts val="900"/>
              </a:spcAft>
            </a:pPr>
            <a:r>
              <a:rPr lang="en-US" sz="1800" dirty="0"/>
              <a:t>Table showed that two kinds of error can be made </a:t>
            </a:r>
          </a:p>
          <a:p>
            <a:pPr marL="541338" lvl="1" indent="-276225">
              <a:spcAft>
                <a:spcPts val="900"/>
              </a:spcAft>
              <a:buFont typeface="Arial" panose="020B0604020202020204" pitchFamily="34" charset="0"/>
              <a:buChar char="•"/>
            </a:pPr>
            <a:r>
              <a:rPr lang="en-US" sz="1800" dirty="0"/>
              <a:t>Incorrectly rejecting H</a:t>
            </a:r>
            <a:r>
              <a:rPr lang="en-US" sz="1800" baseline="-25000" dirty="0"/>
              <a:t>0</a:t>
            </a:r>
            <a:r>
              <a:rPr lang="en-US" sz="1800" dirty="0"/>
              <a:t> when it is true, is called type I error </a:t>
            </a:r>
          </a:p>
          <a:p>
            <a:pPr marL="541338" lvl="1" indent="-276225">
              <a:spcAft>
                <a:spcPts val="900"/>
              </a:spcAft>
              <a:buFont typeface="Arial" panose="020B0604020202020204" pitchFamily="34" charset="0"/>
              <a:buChar char="•"/>
            </a:pPr>
            <a:r>
              <a:rPr lang="en-US" sz="1800" dirty="0"/>
              <a:t>Incorrectly accepting H</a:t>
            </a:r>
            <a:r>
              <a:rPr lang="en-US" sz="1800" baseline="-25000" dirty="0"/>
              <a:t>0</a:t>
            </a:r>
            <a:r>
              <a:rPr lang="en-US" sz="1800" dirty="0"/>
              <a:t> when it is false, is called type II error.  </a:t>
            </a:r>
          </a:p>
          <a:p>
            <a:pPr marL="265113" indent="-265113">
              <a:spcAft>
                <a:spcPts val="900"/>
              </a:spcAft>
              <a:buFont typeface="Arial" panose="020B0604020202020204" pitchFamily="34" charset="0"/>
              <a:buChar char="•"/>
            </a:pPr>
            <a:r>
              <a:rPr lang="en-US" sz="1800" dirty="0"/>
              <a:t>Type I error corresponds to admitting the claim when it reality it is wrong.  </a:t>
            </a:r>
          </a:p>
          <a:p>
            <a:pPr marL="265113" indent="-265113">
              <a:spcAft>
                <a:spcPts val="900"/>
              </a:spcAft>
              <a:buFont typeface="Arial" panose="020B0604020202020204" pitchFamily="34" charset="0"/>
              <a:buChar char="•"/>
            </a:pPr>
            <a:r>
              <a:rPr lang="en-US" sz="1800" dirty="0"/>
              <a:t>In practice the analyst tries to control the probability of this error by specifying confidence coefficient </a:t>
            </a:r>
            <a:r>
              <a:rPr lang="en-US" sz="1800" dirty="0">
                <a:sym typeface="Symbol" panose="05050102010706020507" pitchFamily="18" charset="2"/>
              </a:rPr>
              <a:t></a:t>
            </a:r>
            <a:r>
              <a:rPr lang="en-US" sz="1800" dirty="0"/>
              <a:t>. </a:t>
            </a:r>
          </a:p>
          <a:p>
            <a:pPr marL="265113" indent="-265113">
              <a:spcAft>
                <a:spcPts val="900"/>
              </a:spcAft>
              <a:buFont typeface="Arial" panose="020B0604020202020204" pitchFamily="34" charset="0"/>
              <a:buChar char="•"/>
            </a:pPr>
            <a:r>
              <a:rPr lang="en-US" sz="1800" dirty="0">
                <a:solidFill>
                  <a:srgbClr val="FF0000"/>
                </a:solidFill>
              </a:rPr>
              <a:t>Let 10 criminals escape but one innocent should not be punished.</a:t>
            </a:r>
          </a:p>
          <a:p>
            <a:pPr marL="265113" indent="-265113">
              <a:spcAft>
                <a:spcPts val="900"/>
              </a:spcAft>
              <a:buFont typeface="Arial" panose="020B0604020202020204" pitchFamily="34" charset="0"/>
              <a:buChar char="•"/>
            </a:pPr>
            <a:r>
              <a:rPr lang="en-US" sz="1800" dirty="0"/>
              <a:t>Smaller the value of </a:t>
            </a:r>
            <a:r>
              <a:rPr lang="en-US" sz="1800" dirty="0">
                <a:sym typeface="Symbol" panose="05050102010706020507" pitchFamily="18" charset="2"/>
              </a:rPr>
              <a:t></a:t>
            </a:r>
            <a:r>
              <a:rPr lang="en-US" sz="1800" dirty="0"/>
              <a:t> more difficult it is to reject H</a:t>
            </a:r>
            <a:r>
              <a:rPr lang="en-US" sz="1800" baseline="-25000" dirty="0"/>
              <a:t>0</a:t>
            </a:r>
            <a:r>
              <a:rPr lang="en-US" sz="1800" dirty="0"/>
              <a:t> and less is the chance of committing type I error. </a:t>
            </a:r>
          </a:p>
          <a:p>
            <a:pPr marL="265113" indent="-265113">
              <a:spcAft>
                <a:spcPts val="900"/>
              </a:spcAft>
              <a:buFont typeface="Arial" panose="020B0604020202020204" pitchFamily="34" charset="0"/>
              <a:buChar char="•"/>
            </a:pPr>
            <a:r>
              <a:rPr lang="en-US" sz="1800" dirty="0"/>
              <a:t>Therefore we have a high degree of confidence in stating that the claim is true when we select a low value for </a:t>
            </a:r>
            <a:r>
              <a:rPr lang="en-US" sz="1800" dirty="0">
                <a:sym typeface="Symbol" panose="05050102010706020507" pitchFamily="18" charset="2"/>
              </a:rPr>
              <a:t></a:t>
            </a:r>
            <a:r>
              <a:rPr lang="en-US" sz="1800" dirty="0"/>
              <a:t>.</a:t>
            </a:r>
          </a:p>
          <a:p>
            <a:pPr marL="265113" indent="-265113">
              <a:spcAft>
                <a:spcPts val="900"/>
              </a:spcAft>
              <a:buFont typeface="Arial" panose="020B0604020202020204" pitchFamily="34" charset="0"/>
              <a:buChar char="•"/>
            </a:pPr>
            <a:r>
              <a:rPr lang="en-US" sz="1800" dirty="0"/>
              <a:t> The action required to process the claim is justified.</a:t>
            </a:r>
          </a:p>
        </p:txBody>
      </p:sp>
    </p:spTree>
    <p:extLst>
      <p:ext uri="{BB962C8B-B14F-4D97-AF65-F5344CB8AC3E}">
        <p14:creationId xmlns:p14="http://schemas.microsoft.com/office/powerpoint/2010/main" val="2407481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9138" y="1128713"/>
            <a:ext cx="8424862" cy="5400675"/>
          </a:xfrm>
          <a:prstGeom prst="rect">
            <a:avLst/>
          </a:prstGeom>
        </p:spPr>
        <p:txBody>
          <a:bodyPr>
            <a:noAutofit/>
          </a:bodyPr>
          <a:lstStyle/>
          <a:p>
            <a:pPr marL="285750" indent="-285750">
              <a:spcAft>
                <a:spcPts val="1200"/>
              </a:spcAft>
              <a:buFont typeface="Arial" panose="020B0604020202020204" pitchFamily="34" charset="0"/>
              <a:buChar char="•"/>
            </a:pPr>
            <a:r>
              <a:rPr lang="en-US" sz="2000" dirty="0"/>
              <a:t>Type 2 error is referred as False Negative</a:t>
            </a:r>
          </a:p>
          <a:p>
            <a:pPr marL="285750" indent="-285750">
              <a:spcAft>
                <a:spcPts val="1200"/>
              </a:spcAft>
              <a:buFont typeface="Arial" panose="020B0604020202020204" pitchFamily="34" charset="0"/>
              <a:buChar char="•"/>
            </a:pPr>
            <a:r>
              <a:rPr lang="en-US" sz="2000" dirty="0"/>
              <a:t>Type 2 error occurs when the null hypothesis is false, and you fail to reject it.</a:t>
            </a:r>
          </a:p>
          <a:p>
            <a:pPr marL="285750" indent="-285750">
              <a:spcAft>
                <a:spcPts val="1200"/>
              </a:spcAft>
              <a:buFont typeface="Arial" panose="020B0604020202020204" pitchFamily="34" charset="0"/>
              <a:buChar char="•"/>
            </a:pPr>
            <a:r>
              <a:rPr lang="en-US" sz="2000" dirty="0"/>
              <a:t>If the probability of making a type 1 error is denoted by “α”, the probability of a type 2 error is denoted by “β”.</a:t>
            </a:r>
          </a:p>
          <a:p>
            <a:pPr marL="285750" indent="-285750">
              <a:spcAft>
                <a:spcPts val="1200"/>
              </a:spcAft>
              <a:buFont typeface="Arial" panose="020B0604020202020204" pitchFamily="34" charset="0"/>
              <a:buChar char="•"/>
            </a:pPr>
            <a:r>
              <a:rPr lang="en-US" sz="2000" dirty="0"/>
              <a:t>The quantity,1-β is called the power of the test, since it describes the probability of not committing a type 2 error.</a:t>
            </a:r>
          </a:p>
          <a:p>
            <a:pPr marL="285750" indent="-285750">
              <a:spcAft>
                <a:spcPts val="1200"/>
              </a:spcAft>
              <a:buFont typeface="Arial" panose="020B0604020202020204" pitchFamily="34" charset="0"/>
              <a:buChar char="•"/>
            </a:pPr>
            <a:r>
              <a:rPr lang="en-US" sz="2000" b="1" dirty="0"/>
              <a:t>There are 3 factors that can affect the power of a test:</a:t>
            </a:r>
          </a:p>
          <a:p>
            <a:pPr marL="285750" indent="-285750">
              <a:spcAft>
                <a:spcPts val="1200"/>
              </a:spcAft>
              <a:buFont typeface="Arial" panose="020B0604020202020204" pitchFamily="34" charset="0"/>
              <a:buChar char="•"/>
            </a:pPr>
            <a:r>
              <a:rPr lang="en-US" sz="2000" dirty="0"/>
              <a:t>Sample size (n)</a:t>
            </a:r>
          </a:p>
          <a:p>
            <a:pPr marL="285750" indent="-285750">
              <a:spcAft>
                <a:spcPts val="1200"/>
              </a:spcAft>
              <a:buFont typeface="Arial" panose="020B0604020202020204" pitchFamily="34" charset="0"/>
              <a:buChar char="•"/>
            </a:pPr>
            <a:r>
              <a:rPr lang="en-US" sz="2000" dirty="0"/>
              <a:t>The significance level of test (α)</a:t>
            </a:r>
          </a:p>
          <a:p>
            <a:pPr marL="285750" indent="-285750">
              <a:spcAft>
                <a:spcPts val="1200"/>
              </a:spcAft>
              <a:buFont typeface="Arial" panose="020B0604020202020204" pitchFamily="34" charset="0"/>
              <a:buChar char="•"/>
            </a:pPr>
            <a:r>
              <a:rPr lang="en-US" sz="2000" dirty="0"/>
              <a:t>The “true” value of your tested parameter.</a:t>
            </a:r>
          </a:p>
          <a:p>
            <a:pPr marL="285750" indent="-285750">
              <a:spcAft>
                <a:spcPts val="1200"/>
              </a:spcAft>
              <a:buFont typeface="Arial" panose="020B0604020202020204" pitchFamily="34" charset="0"/>
              <a:buChar char="•"/>
            </a:pPr>
            <a:endParaRPr lang="en-US" sz="2000" dirty="0"/>
          </a:p>
        </p:txBody>
      </p:sp>
      <p:sp>
        <p:nvSpPr>
          <p:cNvPr id="4" name="Rectangle 3"/>
          <p:cNvSpPr/>
          <p:nvPr/>
        </p:nvSpPr>
        <p:spPr>
          <a:xfrm>
            <a:off x="503398" y="329381"/>
            <a:ext cx="5647700" cy="584775"/>
          </a:xfrm>
          <a:prstGeom prst="rect">
            <a:avLst/>
          </a:prstGeom>
        </p:spPr>
        <p:txBody>
          <a:bodyPr wrap="none">
            <a:spAutoFit/>
          </a:bodyPr>
          <a:lstStyle/>
          <a:p>
            <a:r>
              <a:rPr lang="en-US" sz="3200" dirty="0"/>
              <a:t>Understanding of Type II error</a:t>
            </a:r>
          </a:p>
        </p:txBody>
      </p:sp>
    </p:spTree>
    <p:extLst>
      <p:ext uri="{BB962C8B-B14F-4D97-AF65-F5344CB8AC3E}">
        <p14:creationId xmlns:p14="http://schemas.microsoft.com/office/powerpoint/2010/main" val="39889132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742" y="868609"/>
            <a:ext cx="5829300" cy="400050"/>
          </a:xfrm>
        </p:spPr>
        <p:txBody>
          <a:bodyPr>
            <a:normAutofit fontScale="90000"/>
          </a:bodyPr>
          <a:lstStyle/>
          <a:p>
            <a:pPr algn="l"/>
            <a:r>
              <a:rPr lang="en-US" sz="2400" u="sng" dirty="0">
                <a:latin typeface="+mn-lt"/>
              </a:rPr>
              <a:t>Type II Error</a:t>
            </a:r>
          </a:p>
        </p:txBody>
      </p:sp>
      <p:sp>
        <p:nvSpPr>
          <p:cNvPr id="5" name="Slide Number Placeholder 4"/>
          <p:cNvSpPr>
            <a:spLocks noGrp="1"/>
          </p:cNvSpPr>
          <p:nvPr>
            <p:ph type="sldNum" sz="quarter" idx="12"/>
          </p:nvPr>
        </p:nvSpPr>
        <p:spPr/>
        <p:txBody>
          <a:bodyPr/>
          <a:lstStyle/>
          <a:p>
            <a:fld id="{C3C9DFB1-C188-445C-AF8E-1DECD0088DE3}" type="slidenum">
              <a:rPr lang="en-US" smtClean="0"/>
              <a:pPr/>
              <a:t>57</a:t>
            </a:fld>
            <a:endParaRPr lang="en-US"/>
          </a:p>
        </p:txBody>
      </p:sp>
      <p:sp>
        <p:nvSpPr>
          <p:cNvPr id="4" name="TextBox 3"/>
          <p:cNvSpPr txBox="1"/>
          <p:nvPr/>
        </p:nvSpPr>
        <p:spPr>
          <a:xfrm>
            <a:off x="280742" y="1711356"/>
            <a:ext cx="8582516" cy="3877985"/>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US" sz="1800" dirty="0"/>
              <a:t>In the foregoing argument, we implicitly assumed that we can ignore the consequence of committing the other type of error that is accepting H</a:t>
            </a:r>
            <a:r>
              <a:rPr lang="en-US" sz="1800" baseline="-25000" dirty="0"/>
              <a:t>0</a:t>
            </a:r>
            <a:r>
              <a:rPr lang="en-US" sz="1800" dirty="0"/>
              <a:t> when it is false. </a:t>
            </a:r>
          </a:p>
          <a:p>
            <a:pPr marL="257175" indent="-257175">
              <a:spcAft>
                <a:spcPts val="900"/>
              </a:spcAft>
              <a:buFont typeface="Arial" panose="020B0604020202020204" pitchFamily="34" charset="0"/>
              <a:buChar char="•"/>
            </a:pPr>
            <a:r>
              <a:rPr lang="en-US" sz="1800" dirty="0"/>
              <a:t>In judicial system it is stated that “Let nine criminals escape but one innocent should not get punished”. </a:t>
            </a:r>
          </a:p>
          <a:p>
            <a:pPr marL="257175" indent="-257175">
              <a:spcAft>
                <a:spcPts val="900"/>
              </a:spcAft>
              <a:buFont typeface="Arial" panose="020B0604020202020204" pitchFamily="34" charset="0"/>
              <a:buChar char="•"/>
            </a:pPr>
            <a:r>
              <a:rPr lang="en-US" sz="1800" dirty="0"/>
              <a:t>This is the same system we adopt in hypothesis testing that we are willing to control type I error while ignoring the magnitude of type II error. </a:t>
            </a:r>
          </a:p>
          <a:p>
            <a:pPr marL="257175" indent="-257175">
              <a:spcAft>
                <a:spcPts val="900"/>
              </a:spcAft>
              <a:buFont typeface="Arial" panose="020B0604020202020204" pitchFamily="34" charset="0"/>
              <a:buChar char="•"/>
            </a:pPr>
            <a:r>
              <a:rPr lang="en-US" sz="1800" dirty="0"/>
              <a:t>In hypothesis testing parlance type I error is designated as </a:t>
            </a:r>
            <a:r>
              <a:rPr lang="en-US" sz="1800" dirty="0">
                <a:sym typeface="Symbol" panose="05050102010706020507" pitchFamily="18" charset="2"/>
              </a:rPr>
              <a:t></a:t>
            </a:r>
            <a:r>
              <a:rPr lang="en-US" sz="1800" dirty="0"/>
              <a:t> and type II error as </a:t>
            </a:r>
            <a:r>
              <a:rPr lang="en-US" sz="1800" dirty="0">
                <a:sym typeface="Symbol" panose="05050102010706020507" pitchFamily="18" charset="2"/>
              </a:rPr>
              <a:t></a:t>
            </a:r>
            <a:r>
              <a:rPr lang="en-US" sz="1800" dirty="0"/>
              <a:t>. </a:t>
            </a:r>
          </a:p>
          <a:p>
            <a:pPr marL="257175" indent="-257175">
              <a:spcAft>
                <a:spcPts val="900"/>
              </a:spcAft>
              <a:buFont typeface="Arial" panose="020B0604020202020204" pitchFamily="34" charset="0"/>
              <a:buChar char="•"/>
            </a:pPr>
            <a:r>
              <a:rPr lang="en-US" sz="1800" dirty="0"/>
              <a:t>We can encounter situations where committing either type of error results in consequences that require management action. The following scenario illustrates this situation.</a:t>
            </a:r>
          </a:p>
        </p:txBody>
      </p:sp>
    </p:spTree>
    <p:extLst>
      <p:ext uri="{BB962C8B-B14F-4D97-AF65-F5344CB8AC3E}">
        <p14:creationId xmlns:p14="http://schemas.microsoft.com/office/powerpoint/2010/main" val="118175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290" y="798791"/>
            <a:ext cx="6858000" cy="493710"/>
          </a:xfrm>
        </p:spPr>
        <p:txBody>
          <a:bodyPr>
            <a:normAutofit/>
          </a:bodyPr>
          <a:lstStyle/>
          <a:p>
            <a:pPr algn="l"/>
            <a:r>
              <a:rPr lang="en-US" sz="2400" dirty="0"/>
              <a:t>Business Case</a:t>
            </a:r>
          </a:p>
        </p:txBody>
      </p:sp>
      <p:sp>
        <p:nvSpPr>
          <p:cNvPr id="4" name="TextBox 3"/>
          <p:cNvSpPr txBox="1"/>
          <p:nvPr/>
        </p:nvSpPr>
        <p:spPr>
          <a:xfrm>
            <a:off x="323290" y="1653519"/>
            <a:ext cx="8441390" cy="1754326"/>
          </a:xfrm>
          <a:prstGeom prst="rect">
            <a:avLst/>
          </a:prstGeom>
          <a:noFill/>
        </p:spPr>
        <p:txBody>
          <a:bodyPr wrap="square" rtlCol="0">
            <a:spAutoFit/>
          </a:bodyPr>
          <a:lstStyle/>
          <a:p>
            <a:r>
              <a:rPr lang="en-US" sz="1800" dirty="0"/>
              <a:t>A UPS manufacturer procures battery units from outside supplier for incorporating into his product. The inward quality control department carries out checks for quality before accepting the lot. Rejected lots are sent back resulting in shipping costs and possible effect on supplier relation if done frequently. On the other hand if a poor quality lot is accepted the end product’s quality will be affected resulting warranty claims, customer dissatisfaction and after-sales service load.</a:t>
            </a:r>
          </a:p>
        </p:txBody>
      </p:sp>
      <p:graphicFrame>
        <p:nvGraphicFramePr>
          <p:cNvPr id="5" name="Table 4"/>
          <p:cNvGraphicFramePr>
            <a:graphicFrameLocks noGrp="1"/>
          </p:cNvGraphicFramePr>
          <p:nvPr/>
        </p:nvGraphicFramePr>
        <p:xfrm>
          <a:off x="848286" y="3562226"/>
          <a:ext cx="6685429" cy="617220"/>
        </p:xfrm>
        <a:graphic>
          <a:graphicData uri="http://schemas.openxmlformats.org/drawingml/2006/table">
            <a:tbl>
              <a:tblPr>
                <a:tableStyleId>{5C22544A-7EE6-4342-B048-85BDC9FD1C3A}</a:tableStyleId>
              </a:tblPr>
              <a:tblGrid>
                <a:gridCol w="1354604">
                  <a:extLst>
                    <a:ext uri="{9D8B030D-6E8A-4147-A177-3AD203B41FA5}">
                      <a16:colId xmlns:a16="http://schemas.microsoft.com/office/drawing/2014/main" xmlns="" val="20000"/>
                    </a:ext>
                  </a:extLst>
                </a:gridCol>
                <a:gridCol w="1354604">
                  <a:extLst>
                    <a:ext uri="{9D8B030D-6E8A-4147-A177-3AD203B41FA5}">
                      <a16:colId xmlns:a16="http://schemas.microsoft.com/office/drawing/2014/main" xmlns="" val="20001"/>
                    </a:ext>
                  </a:extLst>
                </a:gridCol>
                <a:gridCol w="1354604">
                  <a:extLst>
                    <a:ext uri="{9D8B030D-6E8A-4147-A177-3AD203B41FA5}">
                      <a16:colId xmlns:a16="http://schemas.microsoft.com/office/drawing/2014/main" xmlns="" val="20002"/>
                    </a:ext>
                  </a:extLst>
                </a:gridCol>
                <a:gridCol w="1354604">
                  <a:extLst>
                    <a:ext uri="{9D8B030D-6E8A-4147-A177-3AD203B41FA5}">
                      <a16:colId xmlns:a16="http://schemas.microsoft.com/office/drawing/2014/main" xmlns="" val="20003"/>
                    </a:ext>
                  </a:extLst>
                </a:gridCol>
                <a:gridCol w="1267013">
                  <a:extLst>
                    <a:ext uri="{9D8B030D-6E8A-4147-A177-3AD203B41FA5}">
                      <a16:colId xmlns:a16="http://schemas.microsoft.com/office/drawing/2014/main" xmlns="" val="20004"/>
                    </a:ext>
                  </a:extLst>
                </a:gridCol>
              </a:tblGrid>
              <a:tr h="617220">
                <a:tc>
                  <a:txBody>
                    <a:bodyPr/>
                    <a:lstStyle/>
                    <a:p>
                      <a:pPr algn="ctr"/>
                      <a:r>
                        <a:rPr lang="en-US" sz="1800" dirty="0"/>
                        <a:t>H</a:t>
                      </a:r>
                      <a:r>
                        <a:rPr lang="en-US" sz="1800" baseline="-25000" dirty="0"/>
                        <a:t>o</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H</a:t>
                      </a:r>
                      <a:r>
                        <a:rPr lang="en-US" sz="1800" baseline="-25000" dirty="0">
                          <a:sym typeface="Symbol" panose="05050102010706020507" pitchFamily="18" charset="2"/>
                        </a:rPr>
                        <a:t>a</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CL</a:t>
                      </a:r>
                      <a:r>
                        <a:rPr lang="en-US" sz="1800" baseline="0" dirty="0"/>
                        <a:t> = 95%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ym typeface="Symbol" panose="05050102010706020507" pitchFamily="18" charset="2"/>
                        </a:rPr>
                        <a:t>=0.05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a:t>
                      </a:r>
                      <a:r>
                        <a:rPr lang="en-US" sz="1800" baseline="0" dirty="0"/>
                        <a:t> = 36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a:t>
                      </a:r>
                      <a:r>
                        <a:rPr lang="en-US" sz="1800" baseline="0" dirty="0"/>
                        <a:t> = 12</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729782" y="4540464"/>
                <a:ext cx="6922436" cy="820161"/>
              </a:xfrm>
              <a:prstGeom prst="rect">
                <a:avLst/>
              </a:prstGeom>
              <a:noFill/>
            </p:spPr>
            <p:txBody>
              <a:bodyPr wrap="square" rtlCol="0">
                <a:spAutoFit/>
              </a:bodyPr>
              <a:lstStyle/>
              <a:p>
                <a:pPr>
                  <a:spcAft>
                    <a:spcPts val="900"/>
                  </a:spcAft>
                </a:pPr>
                <a:r>
                  <a:rPr lang="en-US" sz="1800" dirty="0"/>
                  <a:t>We can calculate </a:t>
                </a: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𝑥</m:t>
                        </m:r>
                      </m:e>
                    </m:acc>
                  </m:oMath>
                </a14:m>
                <a:r>
                  <a:rPr lang="en-US" sz="1800" dirty="0"/>
                  <a:t> at </a:t>
                </a:r>
                <a:r>
                  <a:rPr lang="en-US" sz="1800" dirty="0" err="1"/>
                  <a:t>Z</a:t>
                </a:r>
                <a:r>
                  <a:rPr lang="en-US" sz="1800" baseline="-25000" dirty="0" err="1"/>
                  <a:t>critical</a:t>
                </a:r>
                <a:r>
                  <a:rPr lang="en-US" sz="1800" baseline="-25000" dirty="0"/>
                  <a:t> </a:t>
                </a:r>
                <a:r>
                  <a:rPr lang="en-US" sz="1800" dirty="0"/>
                  <a:t>above which the lot will be accepted.</a:t>
                </a:r>
              </a:p>
              <a:p>
                <a:pPr algn="ct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𝑥</m:t>
                        </m:r>
                      </m:e>
                    </m:acc>
                    <m:r>
                      <a:rPr lang="en-US" sz="1800" i="1">
                        <a:latin typeface="Cambria Math" panose="02040503050406030204" pitchFamily="18" charset="0"/>
                        <a:ea typeface="Cambria Math" panose="02040503050406030204" pitchFamily="18" charset="0"/>
                      </a:rPr>
                      <m:t>≥</m:t>
                    </m:r>
                  </m:oMath>
                </a14:m>
                <a:r>
                  <a:rPr lang="en-US" sz="1800" dirty="0"/>
                  <a:t> 120-1.645(12/</a:t>
                </a:r>
                <a14:m>
                  <m:oMath xmlns:m="http://schemas.openxmlformats.org/officeDocument/2006/math">
                    <m:rad>
                      <m:radPr>
                        <m:degHide m:val="on"/>
                        <m:ctrlPr>
                          <a:rPr lang="en-US" sz="1800" i="1" dirty="0">
                            <a:latin typeface="Cambria Math"/>
                          </a:rPr>
                        </m:ctrlPr>
                      </m:radPr>
                      <m:deg/>
                      <m:e>
                        <m:r>
                          <a:rPr lang="en-US" sz="1800" i="1" dirty="0">
                            <a:latin typeface="Cambria Math" panose="02040503050406030204" pitchFamily="18" charset="0"/>
                          </a:rPr>
                          <m:t>36)</m:t>
                        </m:r>
                      </m:e>
                    </m:rad>
                    <m:r>
                      <a:rPr lang="en-US" sz="1800" i="1" dirty="0">
                        <a:latin typeface="Cambria Math" panose="02040503050406030204" pitchFamily="18" charset="0"/>
                      </a:rPr>
                      <m:t>=116.71</m:t>
                    </m:r>
                  </m:oMath>
                </a14:m>
                <a:endParaRPr lang="en-US" sz="1800" dirty="0"/>
              </a:p>
            </p:txBody>
          </p:sp>
        </mc:Choice>
        <mc:Fallback xmlns="">
          <p:sp>
            <p:nvSpPr>
              <p:cNvPr id="6" name="TextBox 5"/>
              <p:cNvSpPr txBox="1">
                <a:spLocks noRot="1" noChangeAspect="1" noMove="1" noResize="1" noEditPoints="1" noAdjustHandles="1" noChangeArrowheads="1" noChangeShapeType="1" noTextEdit="1"/>
              </p:cNvSpPr>
              <p:nvPr/>
            </p:nvSpPr>
            <p:spPr>
              <a:xfrm>
                <a:off x="729782" y="4540464"/>
                <a:ext cx="6922436" cy="820161"/>
              </a:xfrm>
              <a:prstGeom prst="rect">
                <a:avLst/>
              </a:prstGeom>
              <a:blipFill>
                <a:blip r:embed="rId2"/>
                <a:stretch>
                  <a:fillRect l="-793" t="-4478" b="-8955"/>
                </a:stretch>
              </a:blipFill>
            </p:spPr>
            <p:txBody>
              <a:bodyPr/>
              <a:lstStyle/>
              <a:p>
                <a:r>
                  <a:rPr lang="en-IN">
                    <a:noFill/>
                  </a:rPr>
                  <a:t> </a:t>
                </a:r>
              </a:p>
            </p:txBody>
          </p:sp>
        </mc:Fallback>
      </mc:AlternateContent>
    </p:spTree>
    <p:extLst>
      <p:ext uri="{BB962C8B-B14F-4D97-AF65-F5344CB8AC3E}">
        <p14:creationId xmlns:p14="http://schemas.microsoft.com/office/powerpoint/2010/main" val="27650195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30" y="1020026"/>
            <a:ext cx="6858000" cy="474220"/>
          </a:xfrm>
        </p:spPr>
        <p:txBody>
          <a:bodyPr>
            <a:normAutofit/>
          </a:bodyPr>
          <a:lstStyle/>
          <a:p>
            <a:pPr algn="l"/>
            <a:r>
              <a:rPr lang="en-US" sz="2400" dirty="0"/>
              <a:t>Calculating Type II Error Probability</a:t>
            </a:r>
          </a:p>
        </p:txBody>
      </p:sp>
      <p:sp>
        <p:nvSpPr>
          <p:cNvPr id="4" name="TextBox 3"/>
          <p:cNvSpPr txBox="1"/>
          <p:nvPr/>
        </p:nvSpPr>
        <p:spPr>
          <a:xfrm>
            <a:off x="322730" y="1694330"/>
            <a:ext cx="8441390" cy="1818447"/>
          </a:xfrm>
          <a:prstGeom prst="rect">
            <a:avLst/>
          </a:prstGeom>
          <a:noFill/>
        </p:spPr>
        <p:txBody>
          <a:bodyPr wrap="square" rtlCol="0">
            <a:spAutoFit/>
          </a:bodyPr>
          <a:lstStyle/>
          <a:p>
            <a:pPr>
              <a:spcAft>
                <a:spcPts val="450"/>
              </a:spcAft>
            </a:pPr>
            <a:r>
              <a:rPr lang="en-US" sz="1800" dirty="0"/>
              <a:t>A UPS manufacturer uses 120Ah battery in the production of UPS. He battery is sourced from a supplier. A batch of 36 batteries is tested and accepted at 95% confidence level. </a:t>
            </a:r>
          </a:p>
          <a:p>
            <a:pPr>
              <a:spcAft>
                <a:spcPts val="450"/>
              </a:spcAft>
            </a:pPr>
            <a:r>
              <a:rPr lang="en-US" sz="1800" dirty="0"/>
              <a:t>To evaluate quality of incoming lot the company has set up a following inspection scheme. Design specifications require that acceptable capacity of the battery is 120Ah. The company formulated the following hypothesis test.</a:t>
            </a:r>
          </a:p>
        </p:txBody>
      </p:sp>
      <p:graphicFrame>
        <p:nvGraphicFramePr>
          <p:cNvPr id="5" name="Table 4"/>
          <p:cNvGraphicFramePr>
            <a:graphicFrameLocks noGrp="1"/>
          </p:cNvGraphicFramePr>
          <p:nvPr/>
        </p:nvGraphicFramePr>
        <p:xfrm>
          <a:off x="839321" y="3488114"/>
          <a:ext cx="6685429" cy="617220"/>
        </p:xfrm>
        <a:graphic>
          <a:graphicData uri="http://schemas.openxmlformats.org/drawingml/2006/table">
            <a:tbl>
              <a:tblPr>
                <a:tableStyleId>{5C22544A-7EE6-4342-B048-85BDC9FD1C3A}</a:tableStyleId>
              </a:tblPr>
              <a:tblGrid>
                <a:gridCol w="1354604">
                  <a:extLst>
                    <a:ext uri="{9D8B030D-6E8A-4147-A177-3AD203B41FA5}">
                      <a16:colId xmlns:a16="http://schemas.microsoft.com/office/drawing/2014/main" xmlns="" val="20000"/>
                    </a:ext>
                  </a:extLst>
                </a:gridCol>
                <a:gridCol w="1354604">
                  <a:extLst>
                    <a:ext uri="{9D8B030D-6E8A-4147-A177-3AD203B41FA5}">
                      <a16:colId xmlns:a16="http://schemas.microsoft.com/office/drawing/2014/main" xmlns="" val="20001"/>
                    </a:ext>
                  </a:extLst>
                </a:gridCol>
                <a:gridCol w="1354604">
                  <a:extLst>
                    <a:ext uri="{9D8B030D-6E8A-4147-A177-3AD203B41FA5}">
                      <a16:colId xmlns:a16="http://schemas.microsoft.com/office/drawing/2014/main" xmlns="" val="20002"/>
                    </a:ext>
                  </a:extLst>
                </a:gridCol>
                <a:gridCol w="1354604">
                  <a:extLst>
                    <a:ext uri="{9D8B030D-6E8A-4147-A177-3AD203B41FA5}">
                      <a16:colId xmlns:a16="http://schemas.microsoft.com/office/drawing/2014/main" xmlns="" val="20003"/>
                    </a:ext>
                  </a:extLst>
                </a:gridCol>
                <a:gridCol w="1267013">
                  <a:extLst>
                    <a:ext uri="{9D8B030D-6E8A-4147-A177-3AD203B41FA5}">
                      <a16:colId xmlns:a16="http://schemas.microsoft.com/office/drawing/2014/main" xmlns="" val="20004"/>
                    </a:ext>
                  </a:extLst>
                </a:gridCol>
              </a:tblGrid>
              <a:tr h="617220">
                <a:tc>
                  <a:txBody>
                    <a:bodyPr/>
                    <a:lstStyle/>
                    <a:p>
                      <a:pPr algn="ctr"/>
                      <a:r>
                        <a:rPr lang="en-US" sz="1800" dirty="0"/>
                        <a:t>H</a:t>
                      </a:r>
                      <a:r>
                        <a:rPr lang="en-US" sz="1800" baseline="-25000" dirty="0"/>
                        <a:t>o</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H</a:t>
                      </a:r>
                      <a:r>
                        <a:rPr lang="en-US" sz="1800" baseline="-25000" dirty="0">
                          <a:sym typeface="Symbol" panose="05050102010706020507" pitchFamily="18" charset="2"/>
                        </a:rPr>
                        <a:t>a</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CL</a:t>
                      </a:r>
                      <a:r>
                        <a:rPr lang="en-US" sz="1800" baseline="0" dirty="0"/>
                        <a:t> = 95%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ym typeface="Symbol" panose="05050102010706020507" pitchFamily="18" charset="2"/>
                        </a:rPr>
                        <a:t>=0.05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a:t>
                      </a:r>
                      <a:r>
                        <a:rPr lang="en-US" sz="1800" baseline="0" dirty="0"/>
                        <a:t> = 36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a:t>
                      </a:r>
                      <a:r>
                        <a:rPr lang="en-US" sz="1800" baseline="0" dirty="0"/>
                        <a:t> = 12</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610720" y="4387166"/>
                <a:ext cx="8153400" cy="1212576"/>
              </a:xfrm>
              <a:prstGeom prst="rect">
                <a:avLst/>
              </a:prstGeom>
              <a:noFill/>
            </p:spPr>
            <p:txBody>
              <a:bodyPr wrap="square" rtlCol="0">
                <a:spAutoFit/>
              </a:bodyPr>
              <a:lstStyle/>
              <a:p>
                <a:pPr>
                  <a:spcAft>
                    <a:spcPts val="900"/>
                  </a:spcAft>
                </a:pPr>
                <a:r>
                  <a:rPr lang="en-US" sz="1800" dirty="0"/>
                  <a:t>We can calculate </a:t>
                </a: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𝑥</m:t>
                        </m:r>
                      </m:e>
                    </m:acc>
                  </m:oMath>
                </a14:m>
                <a:r>
                  <a:rPr lang="en-US" sz="1800" dirty="0"/>
                  <a:t> at </a:t>
                </a:r>
                <a:r>
                  <a:rPr lang="en-US" sz="1800" dirty="0" err="1"/>
                  <a:t>Z</a:t>
                </a:r>
                <a:r>
                  <a:rPr lang="en-US" sz="1800" baseline="-25000" dirty="0" err="1"/>
                  <a:t>critical</a:t>
                </a:r>
                <a:r>
                  <a:rPr lang="en-US" sz="1800" baseline="-25000" dirty="0"/>
                  <a:t> </a:t>
                </a:r>
                <a:r>
                  <a:rPr lang="en-US" sz="1800" dirty="0"/>
                  <a:t>above which the lot will be accepted.</a:t>
                </a:r>
              </a:p>
              <a:p>
                <a:pPr algn="ctr">
                  <a:spcAft>
                    <a:spcPts val="900"/>
                  </a:spcAft>
                </a:pP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𝑥</m:t>
                        </m:r>
                      </m:e>
                    </m:acc>
                    <m:r>
                      <a:rPr lang="en-US" sz="1800" i="1">
                        <a:latin typeface="Cambria Math" panose="02040503050406030204" pitchFamily="18" charset="0"/>
                        <a:ea typeface="Cambria Math" panose="02040503050406030204" pitchFamily="18" charset="0"/>
                      </a:rPr>
                      <m:t>≥</m:t>
                    </m:r>
                  </m:oMath>
                </a14:m>
                <a:r>
                  <a:rPr lang="en-US" sz="1800" dirty="0"/>
                  <a:t> 120-1.645(12/</a:t>
                </a:r>
                <a14:m>
                  <m:oMath xmlns:m="http://schemas.openxmlformats.org/officeDocument/2006/math">
                    <m:rad>
                      <m:radPr>
                        <m:degHide m:val="on"/>
                        <m:ctrlPr>
                          <a:rPr lang="en-US" sz="1800" i="1" dirty="0">
                            <a:latin typeface="Cambria Math"/>
                          </a:rPr>
                        </m:ctrlPr>
                      </m:radPr>
                      <m:deg/>
                      <m:e>
                        <m:r>
                          <a:rPr lang="en-US" sz="1800" i="1" dirty="0">
                            <a:latin typeface="Cambria Math" panose="02040503050406030204" pitchFamily="18" charset="0"/>
                          </a:rPr>
                          <m:t>36)</m:t>
                        </m:r>
                      </m:e>
                    </m:rad>
                    <m:r>
                      <a:rPr lang="en-US" sz="1800" i="1" dirty="0">
                        <a:latin typeface="Cambria Math" panose="02040503050406030204" pitchFamily="18" charset="0"/>
                      </a:rPr>
                      <m:t>=116.71</m:t>
                    </m:r>
                  </m:oMath>
                </a14:m>
                <a:endParaRPr lang="en-US" sz="1800" dirty="0"/>
              </a:p>
              <a:p>
                <a:r>
                  <a:rPr lang="en-US" sz="1800" dirty="0"/>
                  <a:t>So the lot will be rejected if the sample mean (</a:t>
                </a: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𝑥</m:t>
                        </m:r>
                      </m:e>
                    </m:acc>
                  </m:oMath>
                </a14:m>
                <a:r>
                  <a:rPr lang="en-US" sz="1800" dirty="0"/>
                  <a:t>) is less than 116.71</a:t>
                </a:r>
              </a:p>
            </p:txBody>
          </p:sp>
        </mc:Choice>
        <mc:Fallback xmlns="">
          <p:sp>
            <p:nvSpPr>
              <p:cNvPr id="6" name="TextBox 5"/>
              <p:cNvSpPr txBox="1">
                <a:spLocks noRot="1" noChangeAspect="1" noMove="1" noResize="1" noEditPoints="1" noAdjustHandles="1" noChangeArrowheads="1" noChangeShapeType="1" noTextEdit="1"/>
              </p:cNvSpPr>
              <p:nvPr/>
            </p:nvSpPr>
            <p:spPr>
              <a:xfrm>
                <a:off x="610720" y="4387166"/>
                <a:ext cx="8153400" cy="1212576"/>
              </a:xfrm>
              <a:prstGeom prst="rect">
                <a:avLst/>
              </a:prstGeom>
              <a:blipFill>
                <a:blip r:embed="rId2"/>
                <a:stretch>
                  <a:fillRect l="-598" t="-3015" b="-7035"/>
                </a:stretch>
              </a:blipFill>
            </p:spPr>
            <p:txBody>
              <a:bodyPr/>
              <a:lstStyle/>
              <a:p>
                <a:r>
                  <a:rPr lang="en-IN">
                    <a:noFill/>
                  </a:rPr>
                  <a:t> </a:t>
                </a:r>
              </a:p>
            </p:txBody>
          </p:sp>
        </mc:Fallback>
      </mc:AlternateContent>
    </p:spTree>
    <p:extLst>
      <p:ext uri="{BB962C8B-B14F-4D97-AF65-F5344CB8AC3E}">
        <p14:creationId xmlns:p14="http://schemas.microsoft.com/office/powerpoint/2010/main" val="217670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5379" y="1670833"/>
            <a:ext cx="5143500" cy="385763"/>
          </a:xfrm>
        </p:spPr>
        <p:txBody>
          <a:bodyPr>
            <a:noAutofit/>
          </a:bodyPr>
          <a:lstStyle/>
          <a:p>
            <a:pPr algn="l">
              <a:defRPr/>
            </a:pPr>
            <a:r>
              <a:rPr lang="en-US" sz="2100" dirty="0">
                <a:latin typeface="+mn-lt"/>
              </a:rPr>
              <a:t>Point Estimation</a:t>
            </a:r>
          </a:p>
        </p:txBody>
      </p:sp>
      <p:sp>
        <p:nvSpPr>
          <p:cNvPr id="32771" name="Rectangle 9"/>
          <p:cNvSpPr>
            <a:spLocks noChangeArrowheads="1"/>
          </p:cNvSpPr>
          <p:nvPr/>
        </p:nvSpPr>
        <p:spPr bwMode="auto">
          <a:xfrm>
            <a:off x="2000252" y="1376083"/>
            <a:ext cx="184731" cy="24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013">
              <a:latin typeface="Arial" panose="020B0604020202020204" pitchFamily="34" charset="0"/>
            </a:endParaRPr>
          </a:p>
        </p:txBody>
      </p:sp>
      <p:grpSp>
        <p:nvGrpSpPr>
          <p:cNvPr id="3" name="Group 2"/>
          <p:cNvGrpSpPr/>
          <p:nvPr/>
        </p:nvGrpSpPr>
        <p:grpSpPr>
          <a:xfrm>
            <a:off x="2475813" y="2399441"/>
            <a:ext cx="4318186" cy="2647991"/>
            <a:chOff x="2158429" y="993761"/>
            <a:chExt cx="7676774" cy="4707540"/>
          </a:xfrm>
        </p:grpSpPr>
        <p:sp>
          <p:nvSpPr>
            <p:cNvPr id="15" name="Oval 14"/>
            <p:cNvSpPr/>
            <p:nvPr/>
          </p:nvSpPr>
          <p:spPr>
            <a:xfrm>
              <a:off x="2158429" y="1891301"/>
              <a:ext cx="3810000" cy="3810000"/>
            </a:xfrm>
            <a:prstGeom prst="ellipse">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788"/>
            </a:p>
          </p:txBody>
        </p:sp>
        <p:sp>
          <p:nvSpPr>
            <p:cNvPr id="16" name="Oval 15"/>
            <p:cNvSpPr/>
            <p:nvPr/>
          </p:nvSpPr>
          <p:spPr>
            <a:xfrm>
              <a:off x="7842339" y="993761"/>
              <a:ext cx="914400" cy="914400"/>
            </a:xfrm>
            <a:prstGeom prst="ellipse">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788"/>
            </a:p>
          </p:txBody>
        </p:sp>
        <p:sp>
          <p:nvSpPr>
            <p:cNvPr id="17" name="Oval 16"/>
            <p:cNvSpPr/>
            <p:nvPr/>
          </p:nvSpPr>
          <p:spPr>
            <a:xfrm>
              <a:off x="4215829" y="2729501"/>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788"/>
            </a:p>
          </p:txBody>
        </p:sp>
        <p:cxnSp>
          <p:nvCxnSpPr>
            <p:cNvPr id="19" name="Straight Arrow Connector 18"/>
            <p:cNvCxnSpPr>
              <a:endCxn id="32783" idx="1"/>
            </p:cNvCxnSpPr>
            <p:nvPr/>
          </p:nvCxnSpPr>
          <p:spPr>
            <a:xfrm flipV="1">
              <a:off x="5155019" y="1433421"/>
              <a:ext cx="2687320" cy="1571685"/>
            </a:xfrm>
            <a:prstGeom prst="straightConnector1">
              <a:avLst/>
            </a:prstGeom>
            <a:ln w="38100">
              <a:solidFill>
                <a:schemeClr val="tx1"/>
              </a:solidFill>
              <a:prstDash val="sys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p:cNvCxnSpPr>
            <p:nvPr/>
          </p:nvCxnSpPr>
          <p:spPr>
            <a:xfrm rot="5400000">
              <a:off x="7347040" y="2860662"/>
              <a:ext cx="1905000" cy="3175"/>
            </a:xfrm>
            <a:prstGeom prst="straightConnector1">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6"/>
            </p:cNvCxnSpPr>
            <p:nvPr/>
          </p:nvCxnSpPr>
          <p:spPr>
            <a:xfrm flipH="1" flipV="1">
              <a:off x="5968430" y="3796302"/>
              <a:ext cx="2329523" cy="18449"/>
            </a:xfrm>
            <a:prstGeom prst="straightConnector1">
              <a:avLst/>
            </a:prstGeom>
            <a:ln w="38100">
              <a:solidFill>
                <a:schemeClr val="tx1"/>
              </a:solidFill>
              <a:prstDash val="sys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2782" name="TextBox 24"/>
            <p:cNvSpPr txBox="1">
              <a:spLocks noChangeArrowheads="1"/>
            </p:cNvSpPr>
            <p:nvPr/>
          </p:nvSpPr>
          <p:spPr bwMode="auto">
            <a:xfrm>
              <a:off x="3007760" y="3796302"/>
              <a:ext cx="1918474" cy="5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50" b="1" dirty="0">
                  <a:solidFill>
                    <a:schemeClr val="bg1"/>
                  </a:solidFill>
                  <a:latin typeface="Arial" panose="020B0604020202020204" pitchFamily="34" charset="0"/>
                </a:rPr>
                <a:t>Population</a:t>
              </a:r>
            </a:p>
          </p:txBody>
        </p:sp>
        <p:sp>
          <p:nvSpPr>
            <p:cNvPr id="32783" name="TextBox 25"/>
            <p:cNvSpPr txBox="1">
              <a:spLocks noChangeArrowheads="1"/>
            </p:cNvSpPr>
            <p:nvPr/>
          </p:nvSpPr>
          <p:spPr bwMode="auto">
            <a:xfrm>
              <a:off x="7842341" y="1248755"/>
              <a:ext cx="1005403" cy="71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013" dirty="0">
                  <a:solidFill>
                    <a:schemeClr val="bg1"/>
                  </a:solidFill>
                  <a:latin typeface="Arial" panose="020B0604020202020204" pitchFamily="34" charset="0"/>
                </a:rPr>
                <a:t>Sample</a:t>
              </a:r>
            </a:p>
          </p:txBody>
        </p:sp>
        <p:sp>
          <p:nvSpPr>
            <p:cNvPr id="32785" name="TextBox 27"/>
            <p:cNvSpPr txBox="1">
              <a:spLocks noChangeArrowheads="1"/>
            </p:cNvSpPr>
            <p:nvPr/>
          </p:nvSpPr>
          <p:spPr bwMode="auto">
            <a:xfrm>
              <a:off x="7187628" y="2263247"/>
              <a:ext cx="2647575" cy="1272599"/>
            </a:xfrm>
            <a:prstGeom prst="rect">
              <a:avLst/>
            </a:prstGeom>
            <a:solidFill>
              <a:schemeClr val="bg1"/>
            </a:solidFill>
            <a:ln w="9525">
              <a:solidFill>
                <a:srgbClr val="000000"/>
              </a:solid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013" dirty="0">
                  <a:latin typeface="Arial" panose="020B0604020202020204" pitchFamily="34" charset="0"/>
                </a:rPr>
                <a:t>Compute Statistic. The statistic is the point estimator of Population parameter</a:t>
              </a:r>
            </a:p>
          </p:txBody>
        </p:sp>
      </p:grpSp>
    </p:spTree>
    <p:extLst>
      <p:ext uri="{BB962C8B-B14F-4D97-AF65-F5344CB8AC3E}">
        <p14:creationId xmlns:p14="http://schemas.microsoft.com/office/powerpoint/2010/main" val="27481986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559" y="786080"/>
            <a:ext cx="6858000" cy="474220"/>
          </a:xfrm>
        </p:spPr>
        <p:txBody>
          <a:bodyPr>
            <a:normAutofit/>
          </a:bodyPr>
          <a:lstStyle/>
          <a:p>
            <a:pPr algn="l"/>
            <a:r>
              <a:rPr lang="en-US" sz="2400" dirty="0"/>
              <a:t>Probability of making type II error</a:t>
            </a:r>
          </a:p>
        </p:txBody>
      </p:sp>
      <p:sp>
        <p:nvSpPr>
          <p:cNvPr id="4" name="TextBox 3"/>
          <p:cNvSpPr txBox="1"/>
          <p:nvPr/>
        </p:nvSpPr>
        <p:spPr>
          <a:xfrm>
            <a:off x="302559" y="1613648"/>
            <a:ext cx="8441390" cy="1669688"/>
          </a:xfrm>
          <a:prstGeom prst="rect">
            <a:avLst/>
          </a:prstGeom>
          <a:noFill/>
        </p:spPr>
        <p:txBody>
          <a:bodyPr wrap="square" rtlCol="0">
            <a:spAutoFit/>
          </a:bodyPr>
          <a:lstStyle/>
          <a:p>
            <a:pPr marL="257175" indent="-257175">
              <a:spcAft>
                <a:spcPts val="450"/>
              </a:spcAft>
              <a:buFont typeface="Arial" panose="020B0604020202020204" pitchFamily="34" charset="0"/>
              <a:buChar char="•"/>
            </a:pPr>
            <a:r>
              <a:rPr lang="en-US" sz="1800" dirty="0"/>
              <a:t>Type II error is committed whenever we accept null hypothesis when it is in fact false. </a:t>
            </a:r>
          </a:p>
          <a:p>
            <a:pPr marL="257175" indent="-257175">
              <a:spcAft>
                <a:spcPts val="450"/>
              </a:spcAft>
              <a:buFont typeface="Arial" panose="020B0604020202020204" pitchFamily="34" charset="0"/>
              <a:buChar char="•"/>
            </a:pPr>
            <a:r>
              <a:rPr lang="en-US" sz="1800" dirty="0"/>
              <a:t>For the case in hand a type II error is committed whenever </a:t>
            </a:r>
            <a:r>
              <a:rPr lang="en-US" sz="1800" dirty="0">
                <a:sym typeface="Symbol" panose="05050102010706020507" pitchFamily="18" charset="2"/>
              </a:rPr>
              <a:t></a:t>
            </a:r>
            <a:r>
              <a:rPr lang="en-US" sz="1800" dirty="0"/>
              <a:t> </a:t>
            </a:r>
            <a:r>
              <a:rPr lang="en-US" sz="1800" dirty="0">
                <a:sym typeface="Symbol" panose="05050102010706020507" pitchFamily="18" charset="2"/>
              </a:rPr>
              <a:t></a:t>
            </a:r>
            <a:r>
              <a:rPr lang="en-US" sz="1800" dirty="0"/>
              <a:t> 120. </a:t>
            </a:r>
          </a:p>
          <a:p>
            <a:pPr marL="257175" indent="-257175">
              <a:spcAft>
                <a:spcPts val="450"/>
              </a:spcAft>
              <a:buFont typeface="Arial" panose="020B0604020202020204" pitchFamily="34" charset="0"/>
              <a:buChar char="•"/>
            </a:pPr>
            <a:r>
              <a:rPr lang="en-US" sz="1800" dirty="0"/>
              <a:t>Probability of committing type II error is designated by </a:t>
            </a:r>
            <a:r>
              <a:rPr lang="en-US" sz="1800" dirty="0">
                <a:sym typeface="Symbol" panose="05050102010706020507" pitchFamily="18" charset="2"/>
              </a:rPr>
              <a:t></a:t>
            </a:r>
            <a:r>
              <a:rPr lang="en-US" sz="1800" dirty="0"/>
              <a:t>. </a:t>
            </a:r>
          </a:p>
          <a:p>
            <a:pPr marL="257175" indent="-257175">
              <a:spcAft>
                <a:spcPts val="450"/>
              </a:spcAft>
              <a:buFont typeface="Arial" panose="020B0604020202020204" pitchFamily="34" charset="0"/>
              <a:buChar char="•"/>
            </a:pPr>
            <a:r>
              <a:rPr lang="en-US" sz="1800" dirty="0"/>
              <a:t>Let us calculate value of </a:t>
            </a:r>
            <a:r>
              <a:rPr lang="en-US" sz="1800" dirty="0">
                <a:sym typeface="Symbol" panose="05050102010706020507" pitchFamily="18" charset="2"/>
              </a:rPr>
              <a:t></a:t>
            </a:r>
            <a:r>
              <a:rPr lang="en-US" sz="1800" dirty="0"/>
              <a:t> when </a:t>
            </a:r>
            <a:r>
              <a:rPr lang="en-US" sz="1800" dirty="0">
                <a:sym typeface="Symbol" panose="05050102010706020507" pitchFamily="18" charset="2"/>
              </a:rPr>
              <a:t></a:t>
            </a:r>
            <a:r>
              <a:rPr lang="en-US" sz="1800" dirty="0"/>
              <a:t> = say 112.</a:t>
            </a:r>
          </a:p>
        </p:txBody>
      </p:sp>
      <p:grpSp>
        <p:nvGrpSpPr>
          <p:cNvPr id="5" name="Canvas 3"/>
          <p:cNvGrpSpPr/>
          <p:nvPr/>
        </p:nvGrpSpPr>
        <p:grpSpPr>
          <a:xfrm>
            <a:off x="674032" y="3199145"/>
            <a:ext cx="3849221" cy="2330972"/>
            <a:chOff x="0" y="0"/>
            <a:chExt cx="5486400" cy="3342640"/>
          </a:xfrm>
        </p:grpSpPr>
        <p:sp>
          <p:nvSpPr>
            <p:cNvPr id="6" name="Rectangle 5"/>
            <p:cNvSpPr/>
            <p:nvPr/>
          </p:nvSpPr>
          <p:spPr>
            <a:xfrm>
              <a:off x="0" y="0"/>
              <a:ext cx="5486400" cy="3342640"/>
            </a:xfrm>
            <a:prstGeom prst="rect">
              <a:avLst/>
            </a:prstGeom>
            <a:noFill/>
          </p:spPr>
        </p:sp>
        <p:cxnSp>
          <p:nvCxnSpPr>
            <p:cNvPr id="7" name="Straight Connector 6"/>
            <p:cNvCxnSpPr/>
            <p:nvPr/>
          </p:nvCxnSpPr>
          <p:spPr>
            <a:xfrm>
              <a:off x="638175" y="2886075"/>
              <a:ext cx="4229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l="7114" t="16932" r="7800" b="8583"/>
            <a:stretch/>
          </p:blipFill>
          <p:spPr>
            <a:xfrm>
              <a:off x="552448" y="123823"/>
              <a:ext cx="4381502" cy="2628901"/>
            </a:xfrm>
            <a:prstGeom prst="rect">
              <a:avLst/>
            </a:prstGeom>
          </p:spPr>
        </p:pic>
        <p:cxnSp>
          <p:nvCxnSpPr>
            <p:cNvPr id="9" name="Straight Connector 8"/>
            <p:cNvCxnSpPr/>
            <p:nvPr/>
          </p:nvCxnSpPr>
          <p:spPr>
            <a:xfrm>
              <a:off x="2743200" y="2752724"/>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90050" y="2628900"/>
              <a:ext cx="0" cy="256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90050" y="2685028"/>
              <a:ext cx="477225" cy="18825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p:sp>
          <p:nvSpPr>
            <p:cNvPr id="12" name="Text Box 2"/>
            <p:cNvSpPr txBox="1">
              <a:spLocks noChangeArrowheads="1"/>
            </p:cNvSpPr>
            <p:nvPr/>
          </p:nvSpPr>
          <p:spPr bwMode="auto">
            <a:xfrm>
              <a:off x="4305299" y="1987345"/>
              <a:ext cx="790574"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dirty="0">
                  <a:latin typeface="Times New Roman" panose="02020603050405020304" pitchFamily="18" charset="0"/>
                  <a:ea typeface="Times New Roman" panose="02020603050405020304" pitchFamily="18" charset="0"/>
                  <a:sym typeface="Symbol" panose="05050102010706020507" pitchFamily="18" charset="2"/>
                </a:rPr>
                <a:t></a:t>
              </a:r>
              <a:r>
                <a:rPr lang="en-US" sz="900" dirty="0">
                  <a:latin typeface="Times New Roman" panose="02020603050405020304" pitchFamily="18" charset="0"/>
                  <a:ea typeface="Times New Roman" panose="02020603050405020304" pitchFamily="18" charset="0"/>
                </a:rPr>
                <a:t>=.0093</a:t>
              </a:r>
            </a:p>
          </p:txBody>
        </p:sp>
        <mc:AlternateContent xmlns:mc="http://schemas.openxmlformats.org/markup-compatibility/2006" xmlns:a14="http://schemas.microsoft.com/office/drawing/2010/main">
          <mc:Choice Requires="a14">
            <p:sp>
              <p:nvSpPr>
                <p:cNvPr id="13" name="Text Box 2"/>
                <p:cNvSpPr txBox="1">
                  <a:spLocks noChangeArrowheads="1"/>
                </p:cNvSpPr>
                <p:nvPr/>
              </p:nvSpPr>
              <p:spPr bwMode="auto">
                <a:xfrm>
                  <a:off x="3790948" y="720246"/>
                  <a:ext cx="1466851" cy="422754"/>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14:m>
                    <m:oMathPara xmlns:m="http://schemas.openxmlformats.org/officeDocument/2006/math">
                      <m:oMathParaPr>
                        <m:jc m:val="centerGroup"/>
                      </m:oMathParaPr>
                      <m:oMath xmlns:m="http://schemas.openxmlformats.org/officeDocument/2006/math">
                        <m:sSub>
                          <m:sSubPr>
                            <m:ctrlPr>
                              <a:rPr lang="en-US" sz="900" i="1">
                                <a:latin typeface="Cambria Math"/>
                                <a:ea typeface="Times New Roman" panose="02020603050405020304" pitchFamily="18" charset="0"/>
                              </a:rPr>
                            </m:ctrlPr>
                          </m:sSubPr>
                          <m:e>
                            <m:r>
                              <a:rPr lang="en-US" sz="900" i="1">
                                <a:latin typeface="Cambria Math" panose="02040503050406030204" pitchFamily="18" charset="0"/>
                                <a:ea typeface="Times New Roman" panose="02020603050405020304" pitchFamily="18" charset="0"/>
                              </a:rPr>
                              <m:t>𝜎</m:t>
                            </m:r>
                          </m:e>
                          <m:sub>
                            <m:acc>
                              <m:accPr>
                                <m:chr m:val="̅"/>
                                <m:ctrlPr>
                                  <a:rPr lang="en-US" sz="900" i="1">
                                    <a:latin typeface="Cambria Math"/>
                                    <a:ea typeface="Times New Roman" panose="02020603050405020304" pitchFamily="18" charset="0"/>
                                  </a:rPr>
                                </m:ctrlPr>
                              </m:accPr>
                              <m:e>
                                <m:r>
                                  <a:rPr lang="en-US" sz="900" i="1">
                                    <a:latin typeface="Cambria Math" panose="02040503050406030204" pitchFamily="18" charset="0"/>
                                    <a:ea typeface="Times New Roman" panose="02020603050405020304" pitchFamily="18" charset="0"/>
                                  </a:rPr>
                                  <m:t>𝑥</m:t>
                                </m:r>
                              </m:e>
                            </m:acc>
                          </m:sub>
                        </m:sSub>
                        <m:r>
                          <a:rPr lang="en-US" sz="900" i="1">
                            <a:latin typeface="Cambria Math" panose="02040503050406030204" pitchFamily="18" charset="0"/>
                            <a:ea typeface="Times New Roman" panose="02020603050405020304" pitchFamily="18" charset="0"/>
                          </a:rPr>
                          <m:t>=12/</m:t>
                        </m:r>
                        <m:rad>
                          <m:radPr>
                            <m:degHide m:val="on"/>
                            <m:ctrlPr>
                              <a:rPr lang="en-US" sz="900" i="1">
                                <a:latin typeface="Cambria Math"/>
                                <a:ea typeface="Times New Roman" panose="02020603050405020304" pitchFamily="18" charset="0"/>
                              </a:rPr>
                            </m:ctrlPr>
                          </m:radPr>
                          <m:deg/>
                          <m:e>
                            <m:r>
                              <a:rPr lang="en-US" sz="900" i="1">
                                <a:latin typeface="Cambria Math" panose="02040503050406030204" pitchFamily="18" charset="0"/>
                                <a:ea typeface="Times New Roman" panose="02020603050405020304" pitchFamily="18" charset="0"/>
                              </a:rPr>
                              <m:t>36</m:t>
                            </m:r>
                          </m:e>
                        </m:rad>
                        <m:r>
                          <a:rPr lang="en-US" sz="900" i="1">
                            <a:latin typeface="Cambria Math" panose="02040503050406030204" pitchFamily="18" charset="0"/>
                            <a:ea typeface="Times New Roman" panose="02020603050405020304" pitchFamily="18" charset="0"/>
                          </a:rPr>
                          <m:t>=2</m:t>
                        </m:r>
                      </m:oMath>
                    </m:oMathPara>
                  </a14:m>
                  <a:endParaRPr lang="en-US" sz="900">
                    <a:latin typeface="Times New Roman" panose="02020603050405020304" pitchFamily="18" charset="0"/>
                    <a:ea typeface="Times New Roman" panose="02020603050405020304" pitchFamily="18" charset="0"/>
                  </a:endParaRPr>
                </a:p>
              </p:txBody>
            </p:sp>
          </mc:Choice>
          <mc:Fallback xmlns="">
            <p:sp>
              <p:nvSpPr>
                <p:cNvPr id="13" name="Text Box 2"/>
                <p:cNvSpPr txBox="1">
                  <a:spLocks noRot="1" noChangeAspect="1" noMove="1" noResize="1" noEditPoints="1" noAdjustHandles="1" noChangeArrowheads="1" noChangeShapeType="1" noTextEdit="1"/>
                </p:cNvSpPr>
                <p:nvPr/>
              </p:nvSpPr>
              <p:spPr bwMode="auto">
                <a:xfrm>
                  <a:off x="3790948" y="720246"/>
                  <a:ext cx="1466851" cy="422754"/>
                </a:xfrm>
                <a:prstGeom prst="rect">
                  <a:avLst/>
                </a:prstGeom>
                <a:blipFill rotWithShape="0">
                  <a:blip r:embed="rId3"/>
                  <a:stretch>
                    <a:fillRect/>
                  </a:stretch>
                </a:blipFill>
                <a:ln w="9525">
                  <a:noFill/>
                  <a:miter lim="800000"/>
                  <a:headEnd/>
                  <a:tailEnd/>
                </a:ln>
              </p:spPr>
              <p:txBody>
                <a:bodyPr/>
                <a:lstStyle/>
                <a:p>
                  <a:r>
                    <a:rPr lang="en-US">
                      <a:noFill/>
                    </a:rPr>
                    <a:t> </a:t>
                  </a:r>
                </a:p>
              </p:txBody>
            </p:sp>
          </mc:Fallback>
        </mc:AlternateContent>
        <p:sp>
          <p:nvSpPr>
            <p:cNvPr id="14" name="Text Box 2"/>
            <p:cNvSpPr txBox="1">
              <a:spLocks noChangeArrowheads="1"/>
            </p:cNvSpPr>
            <p:nvPr/>
          </p:nvSpPr>
          <p:spPr bwMode="auto">
            <a:xfrm>
              <a:off x="2447924" y="2885905"/>
              <a:ext cx="790574"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a:latin typeface="Times New Roman" panose="02020603050405020304" pitchFamily="18" charset="0"/>
                  <a:ea typeface="Times New Roman" panose="02020603050405020304" pitchFamily="18" charset="0"/>
                </a:rPr>
                <a:t> = 112</a:t>
              </a:r>
            </a:p>
          </p:txBody>
        </p:sp>
        <mc:AlternateContent xmlns:mc="http://schemas.openxmlformats.org/markup-compatibility/2006" xmlns:a14="http://schemas.microsoft.com/office/drawing/2010/main">
          <mc:Choice Requires="a14">
            <p:sp>
              <p:nvSpPr>
                <p:cNvPr id="15" name="Text Box 2"/>
                <p:cNvSpPr txBox="1">
                  <a:spLocks noChangeArrowheads="1"/>
                </p:cNvSpPr>
                <p:nvPr/>
              </p:nvSpPr>
              <p:spPr bwMode="auto">
                <a:xfrm>
                  <a:off x="2952747" y="2563607"/>
                  <a:ext cx="1200153" cy="422754"/>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14:m>
                    <m:oMathPara xmlns:m="http://schemas.openxmlformats.org/officeDocument/2006/math">
                      <m:oMathParaPr>
                        <m:jc m:val="centerGroup"/>
                      </m:oMathParaPr>
                      <m:oMath xmlns:m="http://schemas.openxmlformats.org/officeDocument/2006/math">
                        <m:sSub>
                          <m:sSubPr>
                            <m:ctrlPr>
                              <a:rPr lang="en-US" sz="900" i="1">
                                <a:latin typeface="Cambria Math"/>
                                <a:ea typeface="Times New Roman" panose="02020603050405020304" pitchFamily="18" charset="0"/>
                              </a:rPr>
                            </m:ctrlPr>
                          </m:sSubPr>
                          <m:e>
                            <m:r>
                              <a:rPr lang="en-US" sz="900" i="1">
                                <a:latin typeface="Cambria Math" panose="02040503050406030204" pitchFamily="18" charset="0"/>
                                <a:ea typeface="Times New Roman" panose="02020603050405020304" pitchFamily="18" charset="0"/>
                              </a:rPr>
                              <m:t>2.36 </m:t>
                            </m:r>
                            <m:r>
                              <a:rPr lang="en-US" sz="900" i="1">
                                <a:latin typeface="Cambria Math" panose="02040503050406030204" pitchFamily="18" charset="0"/>
                                <a:ea typeface="Times New Roman" panose="02020603050405020304" pitchFamily="18" charset="0"/>
                              </a:rPr>
                              <m:t>𝜎</m:t>
                            </m:r>
                          </m:e>
                          <m:sub>
                            <m:acc>
                              <m:accPr>
                                <m:chr m:val="̅"/>
                                <m:ctrlPr>
                                  <a:rPr lang="en-US" sz="900" i="1">
                                    <a:latin typeface="Cambria Math"/>
                                    <a:ea typeface="Times New Roman" panose="02020603050405020304" pitchFamily="18" charset="0"/>
                                  </a:rPr>
                                </m:ctrlPr>
                              </m:accPr>
                              <m:e>
                                <m:r>
                                  <a:rPr lang="en-US" sz="900" i="1">
                                    <a:latin typeface="Cambria Math" panose="02040503050406030204" pitchFamily="18" charset="0"/>
                                    <a:ea typeface="Times New Roman" panose="02020603050405020304" pitchFamily="18" charset="0"/>
                                  </a:rPr>
                                  <m:t>𝑥</m:t>
                                </m:r>
                              </m:e>
                            </m:acc>
                          </m:sub>
                        </m:sSub>
                      </m:oMath>
                    </m:oMathPara>
                  </a14:m>
                  <a:endParaRPr lang="en-US" sz="900">
                    <a:latin typeface="Times New Roman" panose="02020603050405020304" pitchFamily="18" charset="0"/>
                    <a:ea typeface="Times New Roman" panose="02020603050405020304" pitchFamily="18" charset="0"/>
                  </a:endParaRPr>
                </a:p>
              </p:txBody>
            </p:sp>
          </mc:Choice>
          <mc:Fallback xmlns="">
            <p:sp>
              <p:nvSpPr>
                <p:cNvPr id="15" name="Text Box 2"/>
                <p:cNvSpPr txBox="1">
                  <a:spLocks noRot="1" noChangeAspect="1" noMove="1" noResize="1" noEditPoints="1" noAdjustHandles="1" noChangeArrowheads="1" noChangeShapeType="1" noTextEdit="1"/>
                </p:cNvSpPr>
                <p:nvPr/>
              </p:nvSpPr>
              <p:spPr bwMode="auto">
                <a:xfrm>
                  <a:off x="2952747" y="2563607"/>
                  <a:ext cx="1200153" cy="422754"/>
                </a:xfrm>
                <a:prstGeom prst="rect">
                  <a:avLst/>
                </a:prstGeom>
                <a:blipFill rotWithShape="0">
                  <a:blip r:embed="rId4"/>
                  <a:stretch>
                    <a:fillRect/>
                  </a:stretch>
                </a:blipFill>
                <a:ln w="9525">
                  <a:noFill/>
                  <a:miter lim="800000"/>
                  <a:headEnd/>
                  <a:tailEnd/>
                </a:ln>
              </p:spPr>
              <p:txBody>
                <a:bodyPr/>
                <a:lstStyle/>
                <a:p>
                  <a:r>
                    <a:rPr lang="en-US">
                      <a:noFill/>
                    </a:rPr>
                    <a:t> </a:t>
                  </a:r>
                </a:p>
              </p:txBody>
            </p:sp>
          </mc:Fallback>
        </mc:AlternateContent>
        <p:cxnSp>
          <p:nvCxnSpPr>
            <p:cNvPr id="16" name="Straight Arrow Connector 15"/>
            <p:cNvCxnSpPr/>
            <p:nvPr/>
          </p:nvCxnSpPr>
          <p:spPr>
            <a:xfrm>
              <a:off x="3914775" y="2711567"/>
              <a:ext cx="418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43200" y="2711473"/>
              <a:ext cx="4178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448050" y="952500"/>
              <a:ext cx="466725" cy="25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81525" y="2291503"/>
              <a:ext cx="141604" cy="336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Rectangle 2"/>
              <p:cNvSpPr/>
              <p:nvPr/>
            </p:nvSpPr>
            <p:spPr>
              <a:xfrm>
                <a:off x="5276099" y="3851318"/>
                <a:ext cx="1806457" cy="437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50" i="1">
                              <a:latin typeface="Cambria Math"/>
                            </a:rPr>
                          </m:ctrlPr>
                        </m:sSubPr>
                        <m:e>
                          <m:r>
                            <a:rPr lang="en-US" sz="1050" i="1">
                              <a:latin typeface="Cambria Math" panose="02040503050406030204" pitchFamily="18" charset="0"/>
                            </a:rPr>
                            <m:t>𝑧</m:t>
                          </m:r>
                        </m:e>
                        <m:sub>
                          <m:r>
                            <a:rPr lang="en-US" sz="1050" i="1">
                              <a:latin typeface="Cambria Math" panose="02040503050406030204" pitchFamily="18" charset="0"/>
                            </a:rPr>
                            <m:t>𝛽</m:t>
                          </m:r>
                        </m:sub>
                      </m:sSub>
                      <m:r>
                        <a:rPr lang="en-US" sz="1050">
                          <a:latin typeface="Cambria Math" panose="02040503050406030204" pitchFamily="18" charset="0"/>
                        </a:rPr>
                        <m:t>= </m:t>
                      </m:r>
                      <m:f>
                        <m:fPr>
                          <m:ctrlPr>
                            <a:rPr lang="en-US" sz="1050" i="1">
                              <a:latin typeface="Cambria Math"/>
                            </a:rPr>
                          </m:ctrlPr>
                        </m:fPr>
                        <m:num>
                          <m:r>
                            <a:rPr lang="en-US" sz="1050">
                              <a:latin typeface="Cambria Math" panose="02040503050406030204" pitchFamily="18" charset="0"/>
                            </a:rPr>
                            <m:t>116.71−112</m:t>
                          </m:r>
                        </m:num>
                        <m:den>
                          <m:f>
                            <m:fPr>
                              <m:type m:val="lin"/>
                              <m:ctrlPr>
                                <a:rPr lang="en-US" sz="1050" i="1">
                                  <a:latin typeface="Cambria Math"/>
                                </a:rPr>
                              </m:ctrlPr>
                            </m:fPr>
                            <m:num>
                              <m:r>
                                <a:rPr lang="en-US" sz="1050">
                                  <a:latin typeface="Cambria Math" panose="02040503050406030204" pitchFamily="18" charset="0"/>
                                </a:rPr>
                                <m:t>12</m:t>
                              </m:r>
                            </m:num>
                            <m:den>
                              <m:rad>
                                <m:radPr>
                                  <m:degHide m:val="on"/>
                                  <m:ctrlPr>
                                    <a:rPr lang="en-US" sz="1050" i="1">
                                      <a:latin typeface="Cambria Math"/>
                                    </a:rPr>
                                  </m:ctrlPr>
                                </m:radPr>
                                <m:deg/>
                                <m:e>
                                  <m:r>
                                    <a:rPr lang="en-US" sz="1050">
                                      <a:latin typeface="Cambria Math" panose="02040503050406030204" pitchFamily="18" charset="0"/>
                                    </a:rPr>
                                    <m:t>36</m:t>
                                  </m:r>
                                </m:e>
                              </m:rad>
                            </m:den>
                          </m:f>
                        </m:den>
                      </m:f>
                      <m:r>
                        <a:rPr lang="en-US" sz="1050">
                          <a:latin typeface="Cambria Math" panose="02040503050406030204" pitchFamily="18" charset="0"/>
                        </a:rPr>
                        <m:t>= 2.36</m:t>
                      </m:r>
                    </m:oMath>
                  </m:oMathPara>
                </a14:m>
                <a:endParaRPr lang="en-US" sz="1050" dirty="0"/>
              </a:p>
            </p:txBody>
          </p:sp>
        </mc:Choice>
        <mc:Fallback xmlns="">
          <p:sp>
            <p:nvSpPr>
              <p:cNvPr id="3" name="Rectangle 2"/>
              <p:cNvSpPr>
                <a:spLocks noRot="1" noChangeAspect="1" noMove="1" noResize="1" noEditPoints="1" noAdjustHandles="1" noChangeArrowheads="1" noChangeShapeType="1" noTextEdit="1"/>
              </p:cNvSpPr>
              <p:nvPr/>
            </p:nvSpPr>
            <p:spPr>
              <a:xfrm>
                <a:off x="5276099" y="3851318"/>
                <a:ext cx="1806457" cy="437556"/>
              </a:xfrm>
              <a:prstGeom prst="rect">
                <a:avLst/>
              </a:prstGeom>
              <a:blipFill>
                <a:blip r:embed="rId5"/>
                <a:stretch>
                  <a:fillRect t="-9722" b="-86111"/>
                </a:stretch>
              </a:blipFill>
            </p:spPr>
            <p:txBody>
              <a:bodyPr/>
              <a:lstStyle/>
              <a:p>
                <a:r>
                  <a:rPr lang="en-IN">
                    <a:noFill/>
                  </a:rPr>
                  <a:t> </a:t>
                </a:r>
              </a:p>
            </p:txBody>
          </p:sp>
        </mc:Fallback>
      </mc:AlternateContent>
    </p:spTree>
    <p:extLst>
      <p:ext uri="{BB962C8B-B14F-4D97-AF65-F5344CB8AC3E}">
        <p14:creationId xmlns:p14="http://schemas.microsoft.com/office/powerpoint/2010/main" val="4081608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55" y="885169"/>
            <a:ext cx="6858000" cy="474220"/>
          </a:xfrm>
        </p:spPr>
        <p:txBody>
          <a:bodyPr>
            <a:normAutofit/>
          </a:bodyPr>
          <a:lstStyle/>
          <a:p>
            <a:pPr algn="l"/>
            <a:r>
              <a:rPr lang="en-US" sz="2400" dirty="0"/>
              <a:t>Probability of making type II error</a:t>
            </a:r>
          </a:p>
        </p:txBody>
      </p:sp>
      <p:graphicFrame>
        <p:nvGraphicFramePr>
          <p:cNvPr id="20" name="Table 19"/>
          <p:cNvGraphicFramePr>
            <a:graphicFrameLocks noGrp="1"/>
          </p:cNvGraphicFramePr>
          <p:nvPr/>
        </p:nvGraphicFramePr>
        <p:xfrm>
          <a:off x="1194545" y="2737450"/>
          <a:ext cx="5532344" cy="2698520"/>
        </p:xfrm>
        <a:graphic>
          <a:graphicData uri="http://schemas.openxmlformats.org/drawingml/2006/table">
            <a:tbl>
              <a:tblPr>
                <a:tableStyleId>{5C22544A-7EE6-4342-B048-85BDC9FD1C3A}</a:tableStyleId>
              </a:tblPr>
              <a:tblGrid>
                <a:gridCol w="1383086">
                  <a:extLst>
                    <a:ext uri="{9D8B030D-6E8A-4147-A177-3AD203B41FA5}">
                      <a16:colId xmlns:a16="http://schemas.microsoft.com/office/drawing/2014/main" xmlns="" val="20000"/>
                    </a:ext>
                  </a:extLst>
                </a:gridCol>
                <a:gridCol w="1383086">
                  <a:extLst>
                    <a:ext uri="{9D8B030D-6E8A-4147-A177-3AD203B41FA5}">
                      <a16:colId xmlns:a16="http://schemas.microsoft.com/office/drawing/2014/main" xmlns="" val="20001"/>
                    </a:ext>
                  </a:extLst>
                </a:gridCol>
                <a:gridCol w="1383086">
                  <a:extLst>
                    <a:ext uri="{9D8B030D-6E8A-4147-A177-3AD203B41FA5}">
                      <a16:colId xmlns:a16="http://schemas.microsoft.com/office/drawing/2014/main" xmlns="" val="20002"/>
                    </a:ext>
                  </a:extLst>
                </a:gridCol>
                <a:gridCol w="1383086">
                  <a:extLst>
                    <a:ext uri="{9D8B030D-6E8A-4147-A177-3AD203B41FA5}">
                      <a16:colId xmlns:a16="http://schemas.microsoft.com/office/drawing/2014/main" xmlns="" val="20003"/>
                    </a:ext>
                  </a:extLst>
                </a:gridCol>
              </a:tblGrid>
              <a:tr h="269852">
                <a:tc>
                  <a:txBody>
                    <a:bodyPr/>
                    <a:lstStyle/>
                    <a:p>
                      <a:pPr marL="0" marR="0" algn="ctr">
                        <a:lnSpc>
                          <a:spcPct val="107000"/>
                        </a:lnSpc>
                        <a:spcBef>
                          <a:spcPts val="0"/>
                        </a:spcBef>
                        <a:spcAft>
                          <a:spcPts val="0"/>
                        </a:spcAft>
                      </a:pPr>
                      <a:r>
                        <a:rPr lang="en-US" sz="1500" b="1" dirty="0">
                          <a:effectLst/>
                          <a:latin typeface="+mn-lt"/>
                          <a:ea typeface="+mn-ea"/>
                          <a:cs typeface="+mn-cs"/>
                          <a:sym typeface="Symbol" panose="05050102010706020507" pitchFamily="18" charset="2"/>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rPr>
                        <a:t>z</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latin typeface="+mn-lt"/>
                          <a:ea typeface="+mn-ea"/>
                          <a:cs typeface="+mn-cs"/>
                          <a:sym typeface="Symbol" panose="05050102010706020507" pitchFamily="18" charset="2"/>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rPr>
                        <a:t>(1-</a:t>
                      </a:r>
                      <a:r>
                        <a:rPr lang="en-US" sz="1500" b="1" dirty="0">
                          <a:effectLst/>
                          <a:sym typeface="Symbol" panose="05050102010706020507" pitchFamily="18" charset="2"/>
                        </a:rPr>
                        <a:t></a:t>
                      </a:r>
                      <a:r>
                        <a:rPr lang="en-US" sz="1500" b="1" dirty="0">
                          <a:effectLst/>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0"/>
                  </a:ext>
                </a:extLst>
              </a:tr>
              <a:tr h="269852">
                <a:tc>
                  <a:txBody>
                    <a:bodyPr/>
                    <a:lstStyle/>
                    <a:p>
                      <a:pPr marL="0" marR="0" algn="ctr">
                        <a:lnSpc>
                          <a:spcPct val="107000"/>
                        </a:lnSpc>
                        <a:spcBef>
                          <a:spcPts val="0"/>
                        </a:spcBef>
                        <a:spcAft>
                          <a:spcPts val="0"/>
                        </a:spcAft>
                      </a:pPr>
                      <a:r>
                        <a:rPr lang="en-US" sz="1500">
                          <a:effectLst/>
                        </a:rPr>
                        <a:t>112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dirty="0">
                          <a:effectLst/>
                        </a:rPr>
                        <a:t>2.355</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.0093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.9907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1"/>
                  </a:ext>
                </a:extLst>
              </a:tr>
              <a:tr h="269852">
                <a:tc>
                  <a:txBody>
                    <a:bodyPr/>
                    <a:lstStyle/>
                    <a:p>
                      <a:pPr marL="0" marR="0" algn="ctr">
                        <a:lnSpc>
                          <a:spcPct val="107000"/>
                        </a:lnSpc>
                        <a:spcBef>
                          <a:spcPts val="0"/>
                        </a:spcBef>
                        <a:spcAft>
                          <a:spcPts val="0"/>
                        </a:spcAft>
                      </a:pPr>
                      <a:r>
                        <a:rPr lang="en-US" sz="1500">
                          <a:effectLst/>
                        </a:rPr>
                        <a:t>113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1.855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.0318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.9682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2"/>
                  </a:ext>
                </a:extLst>
              </a:tr>
              <a:tr h="269852">
                <a:tc>
                  <a:txBody>
                    <a:bodyPr/>
                    <a:lstStyle/>
                    <a:p>
                      <a:pPr marL="0" marR="0" algn="ctr">
                        <a:lnSpc>
                          <a:spcPct val="107000"/>
                        </a:lnSpc>
                        <a:spcBef>
                          <a:spcPts val="0"/>
                        </a:spcBef>
                        <a:spcAft>
                          <a:spcPts val="0"/>
                        </a:spcAft>
                      </a:pPr>
                      <a:r>
                        <a:rPr lang="en-US" sz="1500">
                          <a:effectLst/>
                        </a:rPr>
                        <a:t>114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1.355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.0877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.9123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3"/>
                  </a:ext>
                </a:extLst>
              </a:tr>
              <a:tr h="269852">
                <a:tc>
                  <a:txBody>
                    <a:bodyPr/>
                    <a:lstStyle/>
                    <a:p>
                      <a:pPr marL="0" marR="0" algn="ctr">
                        <a:lnSpc>
                          <a:spcPct val="107000"/>
                        </a:lnSpc>
                        <a:spcBef>
                          <a:spcPts val="0"/>
                        </a:spcBef>
                        <a:spcAft>
                          <a:spcPts val="0"/>
                        </a:spcAft>
                      </a:pPr>
                      <a:r>
                        <a:rPr lang="en-US" sz="1500">
                          <a:effectLst/>
                        </a:rPr>
                        <a:t>115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0.855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.1963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.8037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4"/>
                  </a:ext>
                </a:extLst>
              </a:tr>
              <a:tr h="269852">
                <a:tc>
                  <a:txBody>
                    <a:bodyPr/>
                    <a:lstStyle/>
                    <a:p>
                      <a:pPr marL="0" marR="0" algn="ctr">
                        <a:lnSpc>
                          <a:spcPct val="107000"/>
                        </a:lnSpc>
                        <a:spcBef>
                          <a:spcPts val="0"/>
                        </a:spcBef>
                        <a:spcAft>
                          <a:spcPts val="0"/>
                        </a:spcAft>
                      </a:pPr>
                      <a:r>
                        <a:rPr lang="en-US" sz="1500">
                          <a:effectLst/>
                        </a:rPr>
                        <a:t>116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0.355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.3613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.6387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5"/>
                  </a:ext>
                </a:extLst>
              </a:tr>
              <a:tr h="269852">
                <a:tc>
                  <a:txBody>
                    <a:bodyPr/>
                    <a:lstStyle/>
                    <a:p>
                      <a:pPr marL="0" marR="0" algn="ctr">
                        <a:lnSpc>
                          <a:spcPct val="107000"/>
                        </a:lnSpc>
                        <a:spcBef>
                          <a:spcPts val="0"/>
                        </a:spcBef>
                        <a:spcAft>
                          <a:spcPts val="0"/>
                        </a:spcAft>
                      </a:pPr>
                      <a:r>
                        <a:rPr lang="en-US" sz="1500">
                          <a:effectLst/>
                        </a:rPr>
                        <a:t>117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-0.145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.5576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.4424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6"/>
                  </a:ext>
                </a:extLst>
              </a:tr>
              <a:tr h="269852">
                <a:tc>
                  <a:txBody>
                    <a:bodyPr/>
                    <a:lstStyle/>
                    <a:p>
                      <a:pPr marL="0" marR="0" algn="ctr">
                        <a:lnSpc>
                          <a:spcPct val="107000"/>
                        </a:lnSpc>
                        <a:spcBef>
                          <a:spcPts val="0"/>
                        </a:spcBef>
                        <a:spcAft>
                          <a:spcPts val="0"/>
                        </a:spcAft>
                      </a:pPr>
                      <a:r>
                        <a:rPr lang="en-US" sz="1500">
                          <a:effectLst/>
                        </a:rPr>
                        <a:t>118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-0.645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.7405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.2595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7"/>
                  </a:ext>
                </a:extLst>
              </a:tr>
              <a:tr h="269852">
                <a:tc>
                  <a:txBody>
                    <a:bodyPr/>
                    <a:lstStyle/>
                    <a:p>
                      <a:pPr marL="0" marR="0" algn="ctr">
                        <a:lnSpc>
                          <a:spcPct val="107000"/>
                        </a:lnSpc>
                        <a:spcBef>
                          <a:spcPts val="0"/>
                        </a:spcBef>
                        <a:spcAft>
                          <a:spcPts val="0"/>
                        </a:spcAft>
                      </a:pPr>
                      <a:r>
                        <a:rPr lang="en-US" sz="1500">
                          <a:effectLst/>
                        </a:rPr>
                        <a:t>119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-1.145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.8739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.1261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8"/>
                  </a:ext>
                </a:extLst>
              </a:tr>
              <a:tr h="269852">
                <a:tc>
                  <a:txBody>
                    <a:bodyPr/>
                    <a:lstStyle/>
                    <a:p>
                      <a:pPr marL="0" marR="0" algn="ctr">
                        <a:lnSpc>
                          <a:spcPct val="107000"/>
                        </a:lnSpc>
                        <a:spcBef>
                          <a:spcPts val="0"/>
                        </a:spcBef>
                        <a:spcAft>
                          <a:spcPts val="0"/>
                        </a:spcAft>
                      </a:pPr>
                      <a:r>
                        <a:rPr lang="en-US" sz="1500" dirty="0">
                          <a:effectLst/>
                        </a:rPr>
                        <a:t>120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-1.645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.9500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dirty="0">
                          <a:effectLst/>
                        </a:rPr>
                        <a:t>.0500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xmlns="" val="10009"/>
                  </a:ext>
                </a:extLst>
              </a:tr>
            </a:tbl>
          </a:graphicData>
        </a:graphic>
      </p:graphicFrame>
      <p:sp>
        <p:nvSpPr>
          <p:cNvPr id="21" name="Rectangle 1"/>
          <p:cNvSpPr>
            <a:spLocks noChangeArrowheads="1"/>
          </p:cNvSpPr>
          <p:nvPr/>
        </p:nvSpPr>
        <p:spPr bwMode="auto">
          <a:xfrm flipH="1">
            <a:off x="247055" y="1654937"/>
            <a:ext cx="8569208"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5943600" algn="r"/>
              </a:tabLst>
              <a:defRPr>
                <a:solidFill>
                  <a:schemeClr val="tx1"/>
                </a:solidFill>
                <a:latin typeface="Arial" panose="020B0604020202020204" pitchFamily="34" charset="0"/>
              </a:defRPr>
            </a:lvl9pPr>
          </a:lstStyle>
          <a:p>
            <a:pPr defTabSz="685800">
              <a:buClrTx/>
              <a:tabLst>
                <a:tab pos="4457700" algn="r"/>
              </a:tabLst>
            </a:pPr>
            <a:r>
              <a:rPr lang="en-US" altLang="en-US" sz="1800" dirty="0">
                <a:latin typeface="Calibri" panose="020F0502020204030204" pitchFamily="34" charset="0"/>
                <a:ea typeface="Times New Roman" panose="02020603050405020304" pitchFamily="18" charset="0"/>
                <a:cs typeface="Times New Roman" panose="02020603050405020304" pitchFamily="18" charset="0"/>
              </a:rPr>
              <a:t>From the above, when true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112, the probability of making type II error is only 0.0093. The same way we can calculate </a:t>
            </a:r>
            <a:r>
              <a:rPr lang="en-US" altLang="en-US" sz="1800" dirty="0">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Times New Roman" panose="02020603050405020304" pitchFamily="18" charset="0"/>
                <a:cs typeface="Times New Roman" panose="02020603050405020304" pitchFamily="18" charset="0"/>
              </a:rPr>
              <a:t> for various values of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ranging from 112 to 120. This is shown in the table below:</a:t>
            </a:r>
            <a:endParaRPr lang="en-US" altLang="en-US" sz="1800" dirty="0">
              <a:sym typeface="Symbol" panose="05050102010706020507" pitchFamily="18" charset="2"/>
            </a:endParaRPr>
          </a:p>
        </p:txBody>
      </p:sp>
    </p:spTree>
    <p:extLst>
      <p:ext uri="{BB962C8B-B14F-4D97-AF65-F5344CB8AC3E}">
        <p14:creationId xmlns:p14="http://schemas.microsoft.com/office/powerpoint/2010/main" val="3180630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55" y="728558"/>
            <a:ext cx="6858000" cy="474220"/>
          </a:xfrm>
        </p:spPr>
        <p:txBody>
          <a:bodyPr>
            <a:normAutofit/>
          </a:bodyPr>
          <a:lstStyle/>
          <a:p>
            <a:pPr algn="l"/>
            <a:r>
              <a:rPr lang="en-US" sz="2400" dirty="0"/>
              <a:t>Probability of making type II error</a:t>
            </a:r>
          </a:p>
        </p:txBody>
      </p:sp>
      <p:sp>
        <p:nvSpPr>
          <p:cNvPr id="21" name="Rectangle 1"/>
          <p:cNvSpPr>
            <a:spLocks noChangeArrowheads="1"/>
          </p:cNvSpPr>
          <p:nvPr/>
        </p:nvSpPr>
        <p:spPr bwMode="auto">
          <a:xfrm flipH="1">
            <a:off x="247055" y="1654936"/>
            <a:ext cx="801280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5943600" algn="r"/>
              </a:tabLst>
              <a:defRPr>
                <a:solidFill>
                  <a:schemeClr val="tx1"/>
                </a:solidFill>
                <a:latin typeface="Arial" panose="020B0604020202020204" pitchFamily="34" charset="0"/>
              </a:defRPr>
            </a:lvl9pPr>
          </a:lstStyle>
          <a:p>
            <a:pPr lvl="0"/>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Where </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true population mean,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probability of type II error and (1-</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the probability of correctly rejecting null hypothesis and is called power of the test. The following graph which plots (1-</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at various values of</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  </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called power curve.</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 </a:t>
            </a:r>
          </a:p>
        </p:txBody>
      </p:sp>
      <p:grpSp>
        <p:nvGrpSpPr>
          <p:cNvPr id="5" name="Canvas 10"/>
          <p:cNvGrpSpPr/>
          <p:nvPr/>
        </p:nvGrpSpPr>
        <p:grpSpPr>
          <a:xfrm>
            <a:off x="343983" y="2965412"/>
            <a:ext cx="4114800" cy="2480310"/>
            <a:chOff x="0" y="0"/>
            <a:chExt cx="5486400" cy="3307080"/>
          </a:xfrm>
        </p:grpSpPr>
        <p:sp>
          <p:nvSpPr>
            <p:cNvPr id="6" name="Rectangle 5"/>
            <p:cNvSpPr/>
            <p:nvPr/>
          </p:nvSpPr>
          <p:spPr>
            <a:xfrm>
              <a:off x="0" y="0"/>
              <a:ext cx="5486400" cy="3307080"/>
            </a:xfrm>
            <a:prstGeom prst="rect">
              <a:avLst/>
            </a:prstGeom>
          </p:spPr>
        </p:sp>
        <p:pic>
          <p:nvPicPr>
            <p:cNvPr id="7" name="Picture 6"/>
            <p:cNvPicPr>
              <a:picLocks noChangeAspect="1"/>
            </p:cNvPicPr>
            <p:nvPr/>
          </p:nvPicPr>
          <p:blipFill>
            <a:blip r:embed="rId2"/>
            <a:stretch>
              <a:fillRect/>
            </a:stretch>
          </p:blipFill>
          <p:spPr>
            <a:xfrm>
              <a:off x="180000" y="287213"/>
              <a:ext cx="5029232" cy="2658450"/>
            </a:xfrm>
            <a:prstGeom prst="rect">
              <a:avLst/>
            </a:prstGeom>
          </p:spPr>
        </p:pic>
        <p:cxnSp>
          <p:nvCxnSpPr>
            <p:cNvPr id="8" name="Straight Connector 7"/>
            <p:cNvCxnSpPr/>
            <p:nvPr/>
          </p:nvCxnSpPr>
          <p:spPr>
            <a:xfrm flipV="1">
              <a:off x="4248150" y="431064"/>
              <a:ext cx="0" cy="25145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 Box 2"/>
            <p:cNvSpPr txBox="1">
              <a:spLocks noChangeArrowheads="1"/>
            </p:cNvSpPr>
            <p:nvPr/>
          </p:nvSpPr>
          <p:spPr bwMode="auto">
            <a:xfrm>
              <a:off x="2694599" y="2762738"/>
              <a:ext cx="677251"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rPr>
                <a:t>H</a:t>
              </a:r>
              <a:r>
                <a:rPr lang="en-US" sz="825" baseline="-25000">
                  <a:latin typeface="Calibri" panose="020F0502020204030204" pitchFamily="34" charset="0"/>
                  <a:ea typeface="Calibri" panose="020F0502020204030204" pitchFamily="34" charset="0"/>
                </a:rPr>
                <a:t>0</a:t>
              </a:r>
              <a:r>
                <a:rPr lang="en-US" sz="825">
                  <a:latin typeface="Calibri" panose="020F0502020204030204" pitchFamily="34" charset="0"/>
                  <a:ea typeface="Calibri" panose="020F0502020204030204" pitchFamily="34" charset="0"/>
                </a:rPr>
                <a:t> False</a:t>
              </a:r>
              <a:endParaRPr lang="en-US" sz="900">
                <a:latin typeface="Times New Roman" panose="02020603050405020304" pitchFamily="18" charset="0"/>
                <a:ea typeface="Times New Roman" panose="02020603050405020304" pitchFamily="18" charset="0"/>
              </a:endParaRPr>
            </a:p>
          </p:txBody>
        </p:sp>
        <p:cxnSp>
          <p:nvCxnSpPr>
            <p:cNvPr id="10" name="Straight Arrow Connector 9"/>
            <p:cNvCxnSpPr/>
            <p:nvPr/>
          </p:nvCxnSpPr>
          <p:spPr>
            <a:xfrm flipH="1">
              <a:off x="3343275" y="2896088"/>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2"/>
            <p:cNvSpPr txBox="1">
              <a:spLocks noChangeArrowheads="1"/>
            </p:cNvSpPr>
            <p:nvPr/>
          </p:nvSpPr>
          <p:spPr bwMode="auto">
            <a:xfrm rot="16200000">
              <a:off x="-896325" y="1403212"/>
              <a:ext cx="2220301"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rPr>
                <a:t>Probability of correctly rejecting H</a:t>
              </a:r>
              <a:r>
                <a:rPr lang="en-US" sz="825" baseline="-25000">
                  <a:latin typeface="Calibri" panose="020F0502020204030204" pitchFamily="34" charset="0"/>
                  <a:ea typeface="Calibri" panose="020F0502020204030204" pitchFamily="34" charset="0"/>
                </a:rPr>
                <a:t>0</a:t>
              </a:r>
              <a:endParaRPr lang="en-US" sz="900">
                <a:latin typeface="Times New Roman" panose="02020603050405020304" pitchFamily="18" charset="0"/>
                <a:ea typeface="Times New Roman" panose="02020603050405020304" pitchFamily="18" charset="0"/>
              </a:endParaRPr>
            </a:p>
          </p:txBody>
        </p:sp>
        <p:sp>
          <p:nvSpPr>
            <p:cNvPr id="12" name="Text Box 2"/>
            <p:cNvSpPr txBox="1">
              <a:spLocks noChangeArrowheads="1"/>
            </p:cNvSpPr>
            <p:nvPr/>
          </p:nvSpPr>
          <p:spPr bwMode="auto">
            <a:xfrm>
              <a:off x="4883463" y="2400788"/>
              <a:ext cx="325769"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p:sp>
          <p:nvSpPr>
            <p:cNvPr id="13" name="Text Box 2"/>
            <p:cNvSpPr txBox="1">
              <a:spLocks noChangeArrowheads="1"/>
            </p:cNvSpPr>
            <p:nvPr/>
          </p:nvSpPr>
          <p:spPr bwMode="auto">
            <a:xfrm>
              <a:off x="476251" y="11428"/>
              <a:ext cx="3905250" cy="276225"/>
            </a:xfrm>
            <a:prstGeom prst="rect">
              <a:avLst/>
            </a:prstGeom>
            <a:noFill/>
            <a:ln w="9525">
              <a:noFill/>
              <a:miter lim="800000"/>
              <a:headEnd/>
              <a:tailEnd/>
            </a:ln>
          </p:spPr>
          <p:txBody>
            <a:bodyPr rot="0" vert="horz" wrap="square" lIns="68580" tIns="34290" rIns="68580" bIns="34290" anchor="t" anchorCtr="0">
              <a:noAutofit/>
            </a:bodyPr>
            <a:lstStyle/>
            <a:p>
              <a:pPr algn="ctr">
                <a:lnSpc>
                  <a:spcPct val="106000"/>
                </a:lnSpc>
                <a:spcAft>
                  <a:spcPts val="600"/>
                </a:spcAft>
              </a:pPr>
              <a:r>
                <a:rPr lang="en-US" sz="825" u="sng">
                  <a:latin typeface="Calibri" panose="020F0502020204030204" pitchFamily="34" charset="0"/>
                  <a:ea typeface="Calibri" panose="020F0502020204030204" pitchFamily="34" charset="0"/>
                </a:rPr>
                <a:t>POWER CURVE</a:t>
              </a:r>
              <a:endParaRPr lang="en-US" sz="900">
                <a:latin typeface="Times New Roman" panose="02020603050405020304" pitchFamily="18" charset="0"/>
                <a:ea typeface="Times New Roman" panose="02020603050405020304" pitchFamily="18" charset="0"/>
              </a:endParaRPr>
            </a:p>
          </p:txBody>
        </p:sp>
      </p:grpSp>
      <p:sp>
        <p:nvSpPr>
          <p:cNvPr id="3" name="TextBox 2"/>
          <p:cNvSpPr txBox="1"/>
          <p:nvPr/>
        </p:nvSpPr>
        <p:spPr>
          <a:xfrm>
            <a:off x="4458783" y="2821982"/>
            <a:ext cx="3903895" cy="2585323"/>
          </a:xfrm>
          <a:prstGeom prst="rect">
            <a:avLst/>
          </a:prstGeom>
          <a:noFill/>
        </p:spPr>
        <p:txBody>
          <a:bodyPr wrap="square" rtlCol="0">
            <a:spAutoFit/>
          </a:bodyPr>
          <a:lstStyle/>
          <a:p>
            <a:r>
              <a:rPr lang="en-US" sz="1800" dirty="0"/>
              <a:t>The power curve extends over the region where H</a:t>
            </a:r>
            <a:r>
              <a:rPr lang="en-US" sz="1800" baseline="-25000" dirty="0"/>
              <a:t>0</a:t>
            </a:r>
            <a:r>
              <a:rPr lang="en-US" sz="1800" dirty="0"/>
              <a:t> is false. The height of the curse indicates probability of correctly rejecting null hypothesis when it is false. As </a:t>
            </a:r>
            <a:r>
              <a:rPr lang="en-US" sz="1800" dirty="0">
                <a:sym typeface="Symbol" panose="05050102010706020507" pitchFamily="18" charset="2"/>
              </a:rPr>
              <a:t></a:t>
            </a:r>
            <a:r>
              <a:rPr lang="en-US" sz="1800" dirty="0"/>
              <a:t> approaches hypothesized mean </a:t>
            </a:r>
            <a:r>
              <a:rPr lang="en-US" sz="1800" dirty="0">
                <a:sym typeface="Symbol" panose="05050102010706020507" pitchFamily="18" charset="2"/>
              </a:rPr>
              <a:t></a:t>
            </a:r>
            <a:r>
              <a:rPr lang="en-US" sz="1800" baseline="-25000" dirty="0"/>
              <a:t>0</a:t>
            </a:r>
            <a:r>
              <a:rPr lang="en-US" sz="1800" dirty="0"/>
              <a:t> the probability falls. In other words the probability of type II error increase as  </a:t>
            </a:r>
            <a:r>
              <a:rPr lang="en-US" sz="1800" dirty="0">
                <a:sym typeface="Symbol" panose="05050102010706020507" pitchFamily="18" charset="2"/>
              </a:rPr>
              <a:t></a:t>
            </a:r>
            <a:r>
              <a:rPr lang="en-US" sz="1800" dirty="0"/>
              <a:t> approaches </a:t>
            </a:r>
            <a:r>
              <a:rPr lang="en-US" sz="1800" dirty="0">
                <a:sym typeface="Symbol" panose="05050102010706020507" pitchFamily="18" charset="2"/>
              </a:rPr>
              <a:t></a:t>
            </a:r>
            <a:r>
              <a:rPr lang="en-US" sz="1800" baseline="-25000" dirty="0"/>
              <a:t>0</a:t>
            </a:r>
            <a:r>
              <a:rPr lang="en-US" sz="1800" dirty="0"/>
              <a:t>. </a:t>
            </a:r>
          </a:p>
        </p:txBody>
      </p:sp>
    </p:spTree>
    <p:extLst>
      <p:ext uri="{BB962C8B-B14F-4D97-AF65-F5344CB8AC3E}">
        <p14:creationId xmlns:p14="http://schemas.microsoft.com/office/powerpoint/2010/main" val="2416560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775383"/>
            <a:ext cx="6858000" cy="474220"/>
          </a:xfrm>
        </p:spPr>
        <p:txBody>
          <a:bodyPr>
            <a:normAutofit/>
          </a:bodyPr>
          <a:lstStyle/>
          <a:p>
            <a:pPr algn="l"/>
            <a:r>
              <a:rPr lang="en-US" sz="2400" dirty="0"/>
              <a:t>Controlling type II error</a:t>
            </a:r>
          </a:p>
        </p:txBody>
      </p:sp>
      <p:sp>
        <p:nvSpPr>
          <p:cNvPr id="4" name="TextBox 3"/>
          <p:cNvSpPr txBox="1"/>
          <p:nvPr/>
        </p:nvSpPr>
        <p:spPr>
          <a:xfrm>
            <a:off x="231962" y="1487349"/>
            <a:ext cx="8622927" cy="1477328"/>
          </a:xfrm>
          <a:prstGeom prst="rect">
            <a:avLst/>
          </a:prstGeom>
          <a:noFill/>
        </p:spPr>
        <p:txBody>
          <a:bodyPr wrap="square" rtlCol="0">
            <a:spAutoFit/>
          </a:bodyPr>
          <a:lstStyle/>
          <a:p>
            <a:r>
              <a:rPr lang="en-US" sz="1800" dirty="0"/>
              <a:t>Consider the following diagram which is a continuation of hypothesis test described above. In the one tail test discussed above the null and alternate hypotheses were of the type</a:t>
            </a:r>
          </a:p>
          <a:p>
            <a:pPr algn="ctr"/>
            <a:r>
              <a:rPr lang="en-US" sz="1800" b="1" dirty="0"/>
              <a:t>H</a:t>
            </a:r>
            <a:r>
              <a:rPr lang="en-US" sz="1800" b="1" baseline="-25000" dirty="0"/>
              <a:t>0</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baseline="-25000" dirty="0"/>
              <a:t>0</a:t>
            </a:r>
            <a:r>
              <a:rPr lang="en-US" sz="1800" b="1" dirty="0"/>
              <a:t> </a:t>
            </a:r>
            <a:endParaRPr lang="en-US" sz="1800" dirty="0"/>
          </a:p>
          <a:p>
            <a:pPr algn="ctr"/>
            <a:r>
              <a:rPr lang="en-US" sz="1800" b="1" dirty="0"/>
              <a:t>H</a:t>
            </a:r>
            <a:r>
              <a:rPr lang="en-US" sz="1800" b="1" baseline="-25000" dirty="0"/>
              <a:t>a</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baseline="-25000" dirty="0"/>
              <a:t>0</a:t>
            </a:r>
            <a:endParaRPr lang="en-US" sz="1800" dirty="0"/>
          </a:p>
        </p:txBody>
      </p:sp>
      <p:grpSp>
        <p:nvGrpSpPr>
          <p:cNvPr id="15" name="Canvas 45"/>
          <p:cNvGrpSpPr/>
          <p:nvPr/>
        </p:nvGrpSpPr>
        <p:grpSpPr>
          <a:xfrm>
            <a:off x="2486025" y="2931410"/>
            <a:ext cx="4114800" cy="2664619"/>
            <a:chOff x="0" y="0"/>
            <a:chExt cx="5486400" cy="3552825"/>
          </a:xfrm>
        </p:grpSpPr>
        <p:sp>
          <p:nvSpPr>
            <p:cNvPr id="16" name="Rectangle 15"/>
            <p:cNvSpPr/>
            <p:nvPr/>
          </p:nvSpPr>
          <p:spPr>
            <a:xfrm>
              <a:off x="0" y="0"/>
              <a:ext cx="5486400" cy="3552825"/>
            </a:xfrm>
            <a:prstGeom prst="rect">
              <a:avLst/>
            </a:prstGeom>
            <a:noFill/>
            <a:ln>
              <a:solidFill>
                <a:schemeClr val="tx1"/>
              </a:solidFill>
            </a:ln>
          </p:spPr>
        </p:sp>
        <p:cxnSp>
          <p:nvCxnSpPr>
            <p:cNvPr id="17" name="Straight Connector 16"/>
            <p:cNvCxnSpPr/>
            <p:nvPr/>
          </p:nvCxnSpPr>
          <p:spPr>
            <a:xfrm flipV="1">
              <a:off x="2447924" y="1373260"/>
              <a:ext cx="2105025" cy="12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2"/>
            <a:srcRect l="7114" t="16932" r="7800" b="8583"/>
            <a:stretch/>
          </p:blipFill>
          <p:spPr>
            <a:xfrm>
              <a:off x="2421625" y="54551"/>
              <a:ext cx="2159900" cy="1295448"/>
            </a:xfrm>
            <a:prstGeom prst="rect">
              <a:avLst/>
            </a:prstGeom>
          </p:spPr>
        </p:pic>
        <p:cxnSp>
          <p:nvCxnSpPr>
            <p:cNvPr id="19" name="Straight Connector 18"/>
            <p:cNvCxnSpPr/>
            <p:nvPr/>
          </p:nvCxnSpPr>
          <p:spPr>
            <a:xfrm>
              <a:off x="3519487" y="1241983"/>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54198" y="1316113"/>
              <a:ext cx="258150" cy="59224"/>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p:sp>
          <p:nvSpPr>
            <p:cNvPr id="22" name="Text Box 2"/>
            <p:cNvSpPr txBox="1">
              <a:spLocks noChangeArrowheads="1"/>
            </p:cNvSpPr>
            <p:nvPr/>
          </p:nvSpPr>
          <p:spPr bwMode="auto">
            <a:xfrm>
              <a:off x="1500193" y="350962"/>
              <a:ext cx="790574" cy="284653"/>
            </a:xfrm>
            <a:prstGeom prst="rect">
              <a:avLst/>
            </a:prstGeom>
            <a:noFill/>
            <a:ln w="9525">
              <a:noFill/>
              <a:miter lim="800000"/>
              <a:headEnd/>
              <a:tailEnd/>
            </a:ln>
          </p:spPr>
          <p:txBody>
            <a:bodyPr rot="0" vert="horz" wrap="square" lIns="68580" tIns="34290" rIns="68580" bIns="34290" anchor="t" anchorCtr="0">
              <a:noAutofit/>
            </a:bodyPr>
            <a:lstStyle/>
            <a:p>
              <a:r>
                <a:rPr lang="en-US" sz="900">
                  <a:latin typeface="Times New Roman" panose="02020603050405020304" pitchFamily="18" charset="0"/>
                  <a:ea typeface="Times New Roman" panose="02020603050405020304" pitchFamily="18" charset="0"/>
                </a:rPr>
                <a:t>Reject H</a:t>
              </a:r>
              <a:r>
                <a:rPr lang="en-US" sz="900" baseline="-25000">
                  <a:latin typeface="Times New Roman" panose="02020603050405020304" pitchFamily="18" charset="0"/>
                  <a:ea typeface="Times New Roman" panose="02020603050405020304" pitchFamily="18" charset="0"/>
                </a:rPr>
                <a:t>0</a:t>
              </a:r>
              <a:endParaRPr lang="en-US" sz="900">
                <a:latin typeface="Times New Roman" panose="02020603050405020304" pitchFamily="18" charset="0"/>
                <a:ea typeface="Times New Roman" panose="02020603050405020304" pitchFamily="18" charset="0"/>
              </a:endParaRPr>
            </a:p>
          </p:txBody>
        </p:sp>
        <p:sp>
          <p:nvSpPr>
            <p:cNvPr id="23" name="Text Box 2"/>
            <p:cNvSpPr txBox="1">
              <a:spLocks noChangeArrowheads="1"/>
            </p:cNvSpPr>
            <p:nvPr/>
          </p:nvSpPr>
          <p:spPr bwMode="auto">
            <a:xfrm>
              <a:off x="3367087" y="1316353"/>
              <a:ext cx="342901"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baseline="-25000">
                  <a:latin typeface="Times New Roman" panose="02020603050405020304" pitchFamily="18" charset="0"/>
                  <a:ea typeface="Times New Roman" panose="02020603050405020304" pitchFamily="18" charset="0"/>
                </a:rPr>
                <a:t>0</a:t>
              </a:r>
              <a:endParaRPr lang="en-US" sz="900">
                <a:latin typeface="Times New Roman" panose="02020603050405020304" pitchFamily="18" charset="0"/>
                <a:ea typeface="Times New Roman" panose="02020603050405020304" pitchFamily="18" charset="0"/>
              </a:endParaRPr>
            </a:p>
          </p:txBody>
        </p:sp>
        <p:cxnSp>
          <p:nvCxnSpPr>
            <p:cNvPr id="24" name="Straight Arrow Connector 23"/>
            <p:cNvCxnSpPr/>
            <p:nvPr/>
          </p:nvCxnSpPr>
          <p:spPr>
            <a:xfrm flipH="1">
              <a:off x="2188472" y="497147"/>
              <a:ext cx="523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2"/>
            </p:cNvCxnSpPr>
            <p:nvPr/>
          </p:nvCxnSpPr>
          <p:spPr>
            <a:xfrm>
              <a:off x="2454198" y="1192590"/>
              <a:ext cx="129075" cy="182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2237399" y="928611"/>
              <a:ext cx="216799"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3829051" y="79466"/>
                  <a:ext cx="1581149" cy="417681"/>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750">
                      <a:latin typeface="Times New Roman" panose="02020603050405020304" pitchFamily="18" charset="0"/>
                      <a:ea typeface="Times New Roman" panose="02020603050405020304" pitchFamily="18" charset="0"/>
                    </a:rPr>
                    <a:t>Sampling distribution of </a:t>
                  </a:r>
                  <a14:m>
                    <m:oMath xmlns:m="http://schemas.openxmlformats.org/officeDocument/2006/math">
                      <m:acc>
                        <m:accPr>
                          <m:chr m:val="̅"/>
                          <m:ctrlPr>
                            <a:rPr lang="en-US" sz="750" i="1">
                              <a:latin typeface="Cambria Math"/>
                              <a:ea typeface="Times New Roman" panose="02020603050405020304" pitchFamily="18" charset="0"/>
                            </a:rPr>
                          </m:ctrlPr>
                        </m:accPr>
                        <m:e>
                          <m:r>
                            <a:rPr lang="en-US" sz="750" i="1">
                              <a:latin typeface="Cambria Math" panose="02040503050406030204" pitchFamily="18" charset="0"/>
                              <a:ea typeface="Times New Roman" panose="02020603050405020304" pitchFamily="18" charset="0"/>
                            </a:rPr>
                            <m:t>𝑥</m:t>
                          </m:r>
                        </m:e>
                      </m:acc>
                    </m:oMath>
                  </a14:m>
                  <a:r>
                    <a:rPr lang="en-US" sz="750">
                      <a:latin typeface="Times New Roman" panose="02020603050405020304" pitchFamily="18" charset="0"/>
                      <a:ea typeface="Times New Roman" panose="02020603050405020304" pitchFamily="18" charset="0"/>
                    </a:rPr>
                    <a:t> when H</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is true i.e.</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a:latin typeface="Times New Roman" panose="02020603050405020304" pitchFamily="18" charset="0"/>
                      <a:ea typeface="Times New Roman" panose="02020603050405020304" pitchFamily="18" charset="0"/>
                    </a:rPr>
                    <a:t>=</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a:t>
                  </a:r>
                  <a:endParaRPr lang="en-US" sz="900">
                    <a:latin typeface="Times New Roman" panose="02020603050405020304" pitchFamily="18" charset="0"/>
                    <a:ea typeface="Times New Roman" panose="02020603050405020304" pitchFamily="18" charset="0"/>
                  </a:endParaRP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3829051" y="79466"/>
                  <a:ext cx="1581149" cy="417681"/>
                </a:xfrm>
                <a:prstGeom prst="rect">
                  <a:avLst/>
                </a:prstGeom>
                <a:blipFill rotWithShape="0">
                  <a:blip r:embed="rId3"/>
                  <a:stretch>
                    <a:fillRect r="-3861" b="-4412"/>
                  </a:stretch>
                </a:blipFill>
                <a:ln w="9525">
                  <a:noFill/>
                  <a:miter lim="800000"/>
                  <a:headEnd/>
                  <a:tailEnd/>
                </a:ln>
              </p:spPr>
              <p:txBody>
                <a:bodyPr/>
                <a:lstStyle/>
                <a:p>
                  <a:r>
                    <a:rPr lang="en-US">
                      <a:noFill/>
                    </a:rPr>
                    <a:t> </a:t>
                  </a:r>
                </a:p>
              </p:txBody>
            </p:sp>
          </mc:Fallback>
        </mc:AlternateContent>
        <p:pic>
          <p:nvPicPr>
            <p:cNvPr id="28" name="Picture 27"/>
            <p:cNvPicPr>
              <a:picLocks noChangeAspect="1"/>
            </p:cNvPicPr>
            <p:nvPr/>
          </p:nvPicPr>
          <p:blipFill rotWithShape="1">
            <a:blip r:embed="rId2"/>
            <a:srcRect l="7114" t="16932" r="7800" b="8583"/>
            <a:stretch/>
          </p:blipFill>
          <p:spPr>
            <a:xfrm>
              <a:off x="888100" y="1624236"/>
              <a:ext cx="2159900" cy="1295448"/>
            </a:xfrm>
            <a:prstGeom prst="rect">
              <a:avLst/>
            </a:prstGeom>
          </p:spPr>
        </p:pic>
        <p:cxnSp>
          <p:nvCxnSpPr>
            <p:cNvPr id="29" name="Straight Connector 28"/>
            <p:cNvCxnSpPr/>
            <p:nvPr/>
          </p:nvCxnSpPr>
          <p:spPr>
            <a:xfrm>
              <a:off x="2712348" y="135559"/>
              <a:ext cx="0" cy="3113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14398" y="2959173"/>
              <a:ext cx="2105025" cy="12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52624" y="2825521"/>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Box 2"/>
            <p:cNvSpPr txBox="1">
              <a:spLocks noChangeArrowheads="1"/>
            </p:cNvSpPr>
            <p:nvPr/>
          </p:nvSpPr>
          <p:spPr bwMode="auto">
            <a:xfrm>
              <a:off x="1781174" y="2940478"/>
              <a:ext cx="342901"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baseline="-25000">
                  <a:latin typeface="Times New Roman" panose="02020603050405020304" pitchFamily="18" charset="0"/>
                  <a:ea typeface="Times New Roman" panose="02020603050405020304" pitchFamily="18" charset="0"/>
                </a:rPr>
                <a:t>a</a:t>
              </a:r>
              <a:endParaRPr lang="en-US" sz="900">
                <a:latin typeface="Times New Roman" panose="02020603050405020304" pitchFamily="18" charset="0"/>
                <a:ea typeface="Times New Roman" panose="02020603050405020304" pitchFamily="18" charset="0"/>
              </a:endParaRPr>
            </a:p>
          </p:txBody>
        </p:sp>
        <p:sp>
          <p:nvSpPr>
            <p:cNvPr id="33" name="Text Box 2"/>
            <p:cNvSpPr txBox="1">
              <a:spLocks noChangeArrowheads="1"/>
            </p:cNvSpPr>
            <p:nvPr/>
          </p:nvSpPr>
          <p:spPr bwMode="auto">
            <a:xfrm>
              <a:off x="2876545" y="2383959"/>
              <a:ext cx="257178"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p:cxnSp>
          <p:nvCxnSpPr>
            <p:cNvPr id="34" name="Straight Arrow Connector 33"/>
            <p:cNvCxnSpPr/>
            <p:nvPr/>
          </p:nvCxnSpPr>
          <p:spPr>
            <a:xfrm flipH="1">
              <a:off x="2786062" y="2652990"/>
              <a:ext cx="180972" cy="266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32695" y="2880085"/>
              <a:ext cx="286728" cy="6422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mc:AlternateContent xmlns:mc="http://schemas.openxmlformats.org/markup-compatibility/2006" xmlns:a14="http://schemas.microsoft.com/office/drawing/2010/main">
          <mc:Choice Requires="a14">
            <p:sp>
              <p:nvSpPr>
                <p:cNvPr id="36" name="Text Box 2"/>
                <p:cNvSpPr txBox="1">
                  <a:spLocks noChangeArrowheads="1"/>
                </p:cNvSpPr>
                <p:nvPr/>
              </p:nvSpPr>
              <p:spPr bwMode="auto">
                <a:xfrm>
                  <a:off x="76192" y="1512979"/>
                  <a:ext cx="1581149" cy="417681"/>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750">
                      <a:latin typeface="Times New Roman" panose="02020603050405020304" pitchFamily="18" charset="0"/>
                      <a:ea typeface="Times New Roman" panose="02020603050405020304" pitchFamily="18" charset="0"/>
                    </a:rPr>
                    <a:t>Sampling distribution of </a:t>
                  </a:r>
                  <a14:m>
                    <m:oMath xmlns:m="http://schemas.openxmlformats.org/officeDocument/2006/math">
                      <m:acc>
                        <m:accPr>
                          <m:chr m:val="̅"/>
                          <m:ctrlPr>
                            <a:rPr lang="en-US" sz="750" i="1">
                              <a:latin typeface="Cambria Math"/>
                              <a:ea typeface="Times New Roman" panose="02020603050405020304" pitchFamily="18" charset="0"/>
                            </a:rPr>
                          </m:ctrlPr>
                        </m:accPr>
                        <m:e>
                          <m:r>
                            <a:rPr lang="en-US" sz="750" i="1">
                              <a:latin typeface="Cambria Math" panose="02040503050406030204" pitchFamily="18" charset="0"/>
                              <a:ea typeface="Times New Roman" panose="02020603050405020304" pitchFamily="18" charset="0"/>
                            </a:rPr>
                            <m:t>𝑥</m:t>
                          </m:r>
                        </m:e>
                      </m:acc>
                    </m:oMath>
                  </a14:m>
                  <a:r>
                    <a:rPr lang="en-US" sz="750">
                      <a:latin typeface="Times New Roman" panose="02020603050405020304" pitchFamily="18" charset="0"/>
                      <a:ea typeface="Times New Roman" panose="02020603050405020304" pitchFamily="18" charset="0"/>
                    </a:rPr>
                    <a:t> when H</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is false i.e.</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a:latin typeface="Times New Roman" panose="02020603050405020304" pitchFamily="18" charset="0"/>
                      <a:ea typeface="Times New Roman" panose="02020603050405020304" pitchFamily="18" charset="0"/>
                    </a:rPr>
                    <a:t>=</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baseline="-25000">
                      <a:latin typeface="Times New Roman" panose="02020603050405020304" pitchFamily="18" charset="0"/>
                      <a:ea typeface="Times New Roman" panose="02020603050405020304" pitchFamily="18" charset="0"/>
                    </a:rPr>
                    <a:t>a</a:t>
                  </a:r>
                  <a:r>
                    <a:rPr lang="en-US" sz="750">
                      <a:latin typeface="Times New Roman" panose="02020603050405020304" pitchFamily="18" charset="0"/>
                      <a:ea typeface="Times New Roman" panose="02020603050405020304" pitchFamily="18" charset="0"/>
                    </a:rPr>
                    <a:t> </a:t>
                  </a:r>
                  <a:endParaRPr lang="en-US" sz="900">
                    <a:latin typeface="Times New Roman" panose="02020603050405020304" pitchFamily="18" charset="0"/>
                    <a:ea typeface="Times New Roman" panose="02020603050405020304" pitchFamily="18" charset="0"/>
                  </a:endParaRPr>
                </a:p>
              </p:txBody>
            </p:sp>
          </mc:Choice>
          <mc:Fallback xmlns="">
            <p:sp>
              <p:nvSpPr>
                <p:cNvPr id="36" name="Text Box 2"/>
                <p:cNvSpPr txBox="1">
                  <a:spLocks noRot="1" noChangeAspect="1" noMove="1" noResize="1" noEditPoints="1" noAdjustHandles="1" noChangeArrowheads="1" noChangeShapeType="1" noTextEdit="1"/>
                </p:cNvSpPr>
                <p:nvPr/>
              </p:nvSpPr>
              <p:spPr bwMode="auto">
                <a:xfrm>
                  <a:off x="76192" y="1512979"/>
                  <a:ext cx="1581149" cy="417681"/>
                </a:xfrm>
                <a:prstGeom prst="rect">
                  <a:avLst/>
                </a:prstGeom>
                <a:blipFill rotWithShape="0">
                  <a:blip r:embed="rId4"/>
                  <a:stretch>
                    <a:fillRect r="-3846" b="-4412"/>
                  </a:stretch>
                </a:blipFill>
                <a:ln w="9525">
                  <a:noFill/>
                  <a:miter lim="800000"/>
                  <a:headEnd/>
                  <a:tailEnd/>
                </a:ln>
              </p:spPr>
              <p:txBody>
                <a:bodyPr/>
                <a:lstStyle/>
                <a:p>
                  <a:r>
                    <a:rPr lang="en-US">
                      <a:noFill/>
                    </a:rPr>
                    <a:t> </a:t>
                  </a:r>
                </a:p>
              </p:txBody>
            </p:sp>
          </mc:Fallback>
        </mc:AlternateContent>
        <p:sp>
          <p:nvSpPr>
            <p:cNvPr id="37" name="Text Box 2"/>
            <p:cNvSpPr txBox="1">
              <a:spLocks noChangeArrowheads="1"/>
            </p:cNvSpPr>
            <p:nvPr/>
          </p:nvSpPr>
          <p:spPr bwMode="auto">
            <a:xfrm>
              <a:off x="2583273" y="3174308"/>
              <a:ext cx="293272" cy="292792"/>
            </a:xfrm>
            <a:prstGeom prst="rect">
              <a:avLst/>
            </a:prstGeom>
            <a:noFill/>
            <a:ln w="9525">
              <a:noFill/>
              <a:miter lim="800000"/>
              <a:headEnd/>
              <a:tailEnd/>
            </a:ln>
          </p:spPr>
          <p:txBody>
            <a:bodyPr rot="0" vert="horz" wrap="square" lIns="68580" tIns="34290" rIns="68580" bIns="34290" anchor="t" anchorCtr="0">
              <a:noAutofit/>
            </a:bodyPr>
            <a:lstStyle/>
            <a:p>
              <a:r>
                <a:rPr lang="en-US" sz="900">
                  <a:latin typeface="Times New Roman" panose="02020603050405020304" pitchFamily="18" charset="0"/>
                  <a:ea typeface="Times New Roman" panose="02020603050405020304" pitchFamily="18" charset="0"/>
                </a:rPr>
                <a:t>c</a:t>
              </a:r>
            </a:p>
          </p:txBody>
        </p:sp>
        <p:cxnSp>
          <p:nvCxnSpPr>
            <p:cNvPr id="38" name="Straight Arrow Connector 37"/>
            <p:cNvCxnSpPr/>
            <p:nvPr/>
          </p:nvCxnSpPr>
          <p:spPr>
            <a:xfrm>
              <a:off x="1147759" y="1881465"/>
              <a:ext cx="433391" cy="337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948109" y="497147"/>
              <a:ext cx="490541" cy="276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38125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660605"/>
            <a:ext cx="6858000" cy="474220"/>
          </a:xfrm>
        </p:spPr>
        <p:txBody>
          <a:bodyPr>
            <a:normAutofit/>
          </a:bodyPr>
          <a:lstStyle/>
          <a:p>
            <a:pPr algn="l"/>
            <a:r>
              <a:rPr lang="en-US" sz="2400" dirty="0"/>
              <a:t>Controlling type II error</a:t>
            </a:r>
          </a:p>
        </p:txBody>
      </p:sp>
      <mc:AlternateContent xmlns:mc="http://schemas.openxmlformats.org/markup-compatibility/2006" xmlns:a14="http://schemas.microsoft.com/office/drawing/2010/main">
        <mc:Choice Requires="a14">
          <p:sp>
            <p:nvSpPr>
              <p:cNvPr id="4" name="TextBox 3"/>
              <p:cNvSpPr txBox="1"/>
              <p:nvPr/>
            </p:nvSpPr>
            <p:spPr>
              <a:xfrm>
                <a:off x="448271" y="1497182"/>
                <a:ext cx="8622927" cy="3765198"/>
              </a:xfrm>
              <a:prstGeom prst="rect">
                <a:avLst/>
              </a:prstGeom>
              <a:noFill/>
            </p:spPr>
            <p:txBody>
              <a:bodyPr wrap="square" rtlCol="0">
                <a:spAutoFit/>
              </a:bodyPr>
              <a:lstStyle/>
              <a:p>
                <a:pPr>
                  <a:spcAft>
                    <a:spcPts val="900"/>
                  </a:spcAft>
                </a:pPr>
                <a:r>
                  <a:rPr lang="en-US" sz="1800" dirty="0"/>
                  <a:t>From upper part of the figure		</a:t>
                </a:r>
                <a14:m>
                  <m:oMath xmlns:m="http://schemas.openxmlformats.org/officeDocument/2006/math">
                    <m:r>
                      <a:rPr lang="en-US" sz="1800" i="1">
                        <a:latin typeface="Cambria Math" panose="02040503050406030204" pitchFamily="18" charset="0"/>
                      </a:rPr>
                      <m:t>𝑐</m:t>
                    </m:r>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From the lower figure			</a:t>
                </a:r>
                <a14:m>
                  <m:oMath xmlns:m="http://schemas.openxmlformats.org/officeDocument/2006/math">
                    <m:r>
                      <a:rPr lang="en-US" sz="1800" i="1">
                        <a:latin typeface="Cambria Math" panose="02040503050406030204" pitchFamily="18" charset="0"/>
                      </a:rPr>
                      <m:t>𝑐</m:t>
                    </m:r>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oMath>
                </a14:m>
                <a:endParaRPr lang="en-US" sz="1800" dirty="0"/>
              </a:p>
              <a:p>
                <a:pPr>
                  <a:spcAft>
                    <a:spcPts val="450"/>
                  </a:spcAft>
                </a:pPr>
                <a:r>
                  <a:rPr lang="en-US" sz="1800" dirty="0"/>
                  <a:t>Equating the equations, we get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a:rPr>
                        </m:ctrlPr>
                      </m:fPr>
                      <m:num>
                        <m:r>
                          <a:rPr lang="en-US" sz="1800" i="1">
                            <a:latin typeface="Cambria Math" panose="02040503050406030204" pitchFamily="18" charset="0"/>
                          </a:rPr>
                          <m:t>𝜎</m:t>
                        </m:r>
                      </m:num>
                      <m:den>
                        <m:rad>
                          <m:radPr>
                            <m:degHide m:val="on"/>
                            <m:ctrlPr>
                              <a:rPr lang="en-US" sz="1800" i="1">
                                <a:latin typeface="Cambria Math"/>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Rearranging the terms and squaring we get</a:t>
                </a:r>
              </a:p>
              <a:p>
                <a:pPr>
                  <a:spcAft>
                    <a:spcPts val="900"/>
                  </a:spcAft>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m:t>
                      </m:r>
                      <m:f>
                        <m:fPr>
                          <m:ctrlPr>
                            <a:rPr lang="en-US" sz="1800" i="1">
                              <a:latin typeface="Cambria Math"/>
                            </a:rPr>
                          </m:ctrlPr>
                        </m:fPr>
                        <m:num>
                          <m:sSup>
                            <m:sSupPr>
                              <m:ctrlPr>
                                <a:rPr lang="en-US" sz="1800" i="1">
                                  <a:latin typeface="Cambria Math"/>
                                </a:rPr>
                              </m:ctrlPr>
                            </m:sSupPr>
                            <m:e>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r>
                                <a:rPr lang="en-US" sz="1800" i="1">
                                  <a:latin typeface="Cambria Math" panose="02040503050406030204" pitchFamily="18" charset="0"/>
                                </a:rPr>
                                <m:t>)</m:t>
                              </m:r>
                            </m:e>
                            <m:sup>
                              <m:r>
                                <a:rPr lang="en-US" sz="1800" i="1">
                                  <a:latin typeface="Cambria Math" panose="02040503050406030204" pitchFamily="18" charset="0"/>
                                </a:rPr>
                                <m:t>2</m:t>
                              </m:r>
                            </m:sup>
                          </m:sSup>
                          <m:sSup>
                            <m:sSupPr>
                              <m:ctrlPr>
                                <a:rPr lang="en-US" sz="1800" i="1">
                                  <a:latin typeface="Cambria Math"/>
                                </a:rPr>
                              </m:ctrlPr>
                            </m:sSupPr>
                            <m:e>
                              <m:r>
                                <a:rPr lang="en-US" sz="1800" i="1">
                                  <a:latin typeface="Cambria Math" panose="02040503050406030204" pitchFamily="18" charset="0"/>
                                </a:rPr>
                                <m:t>𝜎</m:t>
                              </m:r>
                            </m:e>
                            <m:sup>
                              <m:r>
                                <a:rPr lang="en-US" sz="1800" i="1">
                                  <a:latin typeface="Cambria Math" panose="02040503050406030204" pitchFamily="18" charset="0"/>
                                </a:rPr>
                                <m:t>2</m:t>
                              </m:r>
                            </m:sup>
                          </m:sSup>
                        </m:num>
                        <m:den>
                          <m:sSup>
                            <m:sSupPr>
                              <m:ctrlPr>
                                <a:rPr lang="en-US" sz="1800" i="1">
                                  <a:latin typeface="Cambria Math"/>
                                </a:rPr>
                              </m:ctrlPr>
                            </m:sSupPr>
                            <m:e>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e>
                            <m:sup>
                              <m:r>
                                <a:rPr lang="en-US" sz="1800" i="1">
                                  <a:latin typeface="Cambria Math" panose="02040503050406030204" pitchFamily="18" charset="0"/>
                                </a:rPr>
                                <m:t>2</m:t>
                              </m:r>
                            </m:sup>
                          </m:sSup>
                        </m:den>
                      </m:f>
                    </m:oMath>
                  </m:oMathPara>
                </a14:m>
                <a:endParaRPr lang="en-US" sz="1800" dirty="0"/>
              </a:p>
              <a:p>
                <a:pPr>
                  <a:spcAft>
                    <a:spcPts val="900"/>
                  </a:spcAft>
                </a:pPr>
                <a:r>
                  <a:rPr lang="en-US" sz="1800" dirty="0"/>
                  <a:t>Therefore by properly choosing value of sample size n we will be able to control both type I and type II errors</a:t>
                </a:r>
              </a:p>
            </p:txBody>
          </p:sp>
        </mc:Choice>
        <mc:Fallback xmlns="">
          <p:sp>
            <p:nvSpPr>
              <p:cNvPr id="4" name="TextBox 3"/>
              <p:cNvSpPr txBox="1">
                <a:spLocks noRot="1" noChangeAspect="1" noMove="1" noResize="1" noEditPoints="1" noAdjustHandles="1" noChangeArrowheads="1" noChangeShapeType="1" noTextEdit="1"/>
              </p:cNvSpPr>
              <p:nvPr/>
            </p:nvSpPr>
            <p:spPr>
              <a:xfrm>
                <a:off x="448271" y="1497182"/>
                <a:ext cx="8622927" cy="3765198"/>
              </a:xfrm>
              <a:prstGeom prst="rect">
                <a:avLst/>
              </a:prstGeom>
              <a:blipFill>
                <a:blip r:embed="rId2"/>
                <a:stretch>
                  <a:fillRect l="-636" t="-162" b="-1783"/>
                </a:stretch>
              </a:blipFill>
            </p:spPr>
            <p:txBody>
              <a:bodyPr/>
              <a:lstStyle/>
              <a:p>
                <a:r>
                  <a:rPr lang="en-IN">
                    <a:noFill/>
                  </a:rPr>
                  <a:t> </a:t>
                </a:r>
              </a:p>
            </p:txBody>
          </p:sp>
        </mc:Fallback>
      </mc:AlternateContent>
    </p:spTree>
    <p:extLst>
      <p:ext uri="{BB962C8B-B14F-4D97-AF65-F5344CB8AC3E}">
        <p14:creationId xmlns:p14="http://schemas.microsoft.com/office/powerpoint/2010/main" val="2697558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621276"/>
            <a:ext cx="6858000" cy="474220"/>
          </a:xfrm>
        </p:spPr>
        <p:txBody>
          <a:bodyPr>
            <a:normAutofit/>
          </a:bodyPr>
          <a:lstStyle/>
          <a:p>
            <a:pPr algn="l"/>
            <a:r>
              <a:rPr lang="en-US" sz="2400" dirty="0"/>
              <a:t>Illustration</a:t>
            </a:r>
          </a:p>
        </p:txBody>
      </p:sp>
      <mc:AlternateContent xmlns:mc="http://schemas.openxmlformats.org/markup-compatibility/2006" xmlns:a14="http://schemas.microsoft.com/office/drawing/2010/main">
        <mc:Choice Requires="a14">
          <p:sp>
            <p:nvSpPr>
              <p:cNvPr id="4" name="TextBox 3"/>
              <p:cNvSpPr txBox="1"/>
              <p:nvPr/>
            </p:nvSpPr>
            <p:spPr>
              <a:xfrm>
                <a:off x="592845" y="1398858"/>
                <a:ext cx="7958309" cy="3882794"/>
              </a:xfrm>
              <a:prstGeom prst="rect">
                <a:avLst/>
              </a:prstGeom>
              <a:noFill/>
            </p:spPr>
            <p:txBody>
              <a:bodyPr wrap="square" rtlCol="0">
                <a:spAutoFit/>
              </a:bodyPr>
              <a:lstStyle/>
              <a:p>
                <a:pPr>
                  <a:spcAft>
                    <a:spcPts val="900"/>
                  </a:spcAft>
                </a:pPr>
                <a:r>
                  <a:rPr lang="en-US" sz="1800" dirty="0"/>
                  <a:t>In this scenario the quality manager makes two statements</a:t>
                </a:r>
              </a:p>
              <a:p>
                <a:pPr marL="257175" indent="-257175">
                  <a:spcAft>
                    <a:spcPts val="900"/>
                  </a:spcAft>
                  <a:buFont typeface="Arial" panose="020B0604020202020204" pitchFamily="34" charset="0"/>
                  <a:buChar char="•"/>
                </a:pPr>
                <a:r>
                  <a:rPr lang="en-US" sz="1800" dirty="0"/>
                  <a:t>Type I error Statement: If the mean capacity of battery is 120 Ah, I am willing take a risk of </a:t>
                </a:r>
                <a:r>
                  <a:rPr lang="en-US" sz="1800" dirty="0">
                    <a:sym typeface="Symbol" panose="05050102010706020507" pitchFamily="18" charset="2"/>
                  </a:rPr>
                  <a:t></a:t>
                </a:r>
                <a:r>
                  <a:rPr lang="en-US" sz="1800" dirty="0"/>
                  <a:t> = 0.05 probability of rejecting a lot.</a:t>
                </a:r>
              </a:p>
              <a:p>
                <a:pPr marL="257175" indent="-257175">
                  <a:spcAft>
                    <a:spcPts val="900"/>
                  </a:spcAft>
                  <a:buFont typeface="Arial" panose="020B0604020202020204" pitchFamily="34" charset="0"/>
                  <a:buChar char="•"/>
                </a:pPr>
                <a:r>
                  <a:rPr lang="en-US" sz="1800" dirty="0"/>
                  <a:t>Type II error statement: If the mean capacity of the battery is 115 Ah, I am willing to take a risk of </a:t>
                </a:r>
                <a:r>
                  <a:rPr lang="en-US" sz="1800" dirty="0">
                    <a:sym typeface="Symbol" panose="05050102010706020507" pitchFamily="18" charset="2"/>
                  </a:rPr>
                  <a:t></a:t>
                </a:r>
                <a:r>
                  <a:rPr lang="en-US" sz="1800" dirty="0"/>
                  <a:t> = 0.1 probability of accepting the lot.</a:t>
                </a:r>
              </a:p>
              <a:p>
                <a:pPr>
                  <a:spcAft>
                    <a:spcPts val="900"/>
                  </a:spcAft>
                </a:pPr>
                <a:r>
                  <a:rPr lang="en-US" sz="1800" dirty="0"/>
                  <a:t>From these statements we know that </a:t>
                </a:r>
                <a:r>
                  <a:rPr lang="en-US" sz="1800" dirty="0">
                    <a:sym typeface="Symbol" panose="05050102010706020507" pitchFamily="18" charset="2"/>
                  </a:rPr>
                  <a:t></a:t>
                </a:r>
                <a:r>
                  <a:rPr lang="en-US" sz="1800" baseline="-25000" dirty="0"/>
                  <a:t>0</a:t>
                </a:r>
                <a:r>
                  <a:rPr lang="en-US" sz="1800" dirty="0"/>
                  <a:t> = 120, </a:t>
                </a:r>
                <a:r>
                  <a:rPr lang="en-US" sz="1800" dirty="0">
                    <a:sym typeface="Symbol" panose="05050102010706020507" pitchFamily="18" charset="2"/>
                  </a:rPr>
                  <a:t></a:t>
                </a:r>
                <a:r>
                  <a:rPr lang="en-US" sz="1800" baseline="-25000" dirty="0"/>
                  <a:t>a</a:t>
                </a:r>
                <a:r>
                  <a:rPr lang="en-US" sz="1800" dirty="0"/>
                  <a:t> = 115, z</a:t>
                </a:r>
                <a:r>
                  <a:rPr lang="en-US" sz="1800" baseline="-25000" dirty="0">
                    <a:sym typeface="Symbol" panose="05050102010706020507" pitchFamily="18" charset="2"/>
                  </a:rPr>
                  <a:t></a:t>
                </a:r>
                <a:r>
                  <a:rPr lang="en-US" sz="1800" dirty="0"/>
                  <a:t> = z</a:t>
                </a:r>
                <a:r>
                  <a:rPr lang="en-US" sz="1800" baseline="-25000" dirty="0"/>
                  <a:t>0.05</a:t>
                </a:r>
                <a:r>
                  <a:rPr lang="en-US" sz="1800" dirty="0"/>
                  <a:t> = 1.645 and z</a:t>
                </a:r>
                <a:r>
                  <a:rPr lang="en-US" sz="1800" baseline="-25000" dirty="0">
                    <a:sym typeface="Symbol" panose="05050102010706020507" pitchFamily="18" charset="2"/>
                  </a:rPr>
                  <a:t></a:t>
                </a:r>
                <a:r>
                  <a:rPr lang="en-US" sz="1800" dirty="0"/>
                  <a:t> = z</a:t>
                </a:r>
                <a:r>
                  <a:rPr lang="en-US" sz="1800" baseline="-25000" dirty="0"/>
                  <a:t>0.1</a:t>
                </a:r>
                <a:r>
                  <a:rPr lang="en-US" sz="1800" dirty="0"/>
                  <a:t> = 1.28</a:t>
                </a:r>
              </a:p>
              <a:p>
                <a:pPr>
                  <a:spcAft>
                    <a:spcPts val="900"/>
                  </a:spcAft>
                </a:pPr>
                <a:r>
                  <a:rPr lang="en-US" sz="1800" dirty="0"/>
                  <a:t>Therefore</a:t>
                </a:r>
              </a:p>
              <a:p>
                <a:pPr>
                  <a:spcAft>
                    <a:spcPts val="900"/>
                  </a:spcAft>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m:t>
                      </m:r>
                      <m:f>
                        <m:fPr>
                          <m:ctrlPr>
                            <a:rPr lang="en-US" sz="1800" i="1">
                              <a:latin typeface="Cambria Math"/>
                            </a:rPr>
                          </m:ctrlPr>
                        </m:fPr>
                        <m:num>
                          <m:sSup>
                            <m:sSupPr>
                              <m:ctrlPr>
                                <a:rPr lang="en-US" sz="1800" i="1">
                                  <a:latin typeface="Cambria Math"/>
                                </a:rPr>
                              </m:ctrlPr>
                            </m:sSupPr>
                            <m:e>
                              <m:r>
                                <a:rPr lang="en-US" sz="1800" i="1">
                                  <a:latin typeface="Cambria Math" panose="02040503050406030204" pitchFamily="18" charset="0"/>
                                </a:rPr>
                                <m:t>(1.645+1.28)</m:t>
                              </m:r>
                            </m:e>
                            <m:sup>
                              <m:r>
                                <a:rPr lang="en-US" sz="1800" i="1">
                                  <a:latin typeface="Cambria Math" panose="02040503050406030204" pitchFamily="18" charset="0"/>
                                </a:rPr>
                                <m:t>2</m:t>
                              </m:r>
                            </m:sup>
                          </m:sSup>
                          <m:sSup>
                            <m:sSupPr>
                              <m:ctrlPr>
                                <a:rPr lang="en-US" sz="1800" i="1">
                                  <a:latin typeface="Cambria Math"/>
                                </a:rPr>
                              </m:ctrlPr>
                            </m:sSupPr>
                            <m:e>
                              <m:r>
                                <a:rPr lang="en-US" sz="1800" i="1">
                                  <a:latin typeface="Cambria Math" panose="02040503050406030204" pitchFamily="18" charset="0"/>
                                </a:rPr>
                                <m:t>(12)</m:t>
                              </m:r>
                            </m:e>
                            <m:sup>
                              <m:r>
                                <a:rPr lang="en-US" sz="1800" i="1">
                                  <a:latin typeface="Cambria Math" panose="02040503050406030204" pitchFamily="18" charset="0"/>
                                </a:rPr>
                                <m:t>2</m:t>
                              </m:r>
                            </m:sup>
                          </m:sSup>
                        </m:num>
                        <m:den>
                          <m:sSup>
                            <m:sSupPr>
                              <m:ctrlPr>
                                <a:rPr lang="en-US" sz="1800" i="1">
                                  <a:latin typeface="Cambria Math"/>
                                </a:rPr>
                              </m:ctrlPr>
                            </m:sSupPr>
                            <m:e>
                              <m:r>
                                <a:rPr lang="en-US" sz="1800" i="1">
                                  <a:latin typeface="Cambria Math" panose="02040503050406030204" pitchFamily="18" charset="0"/>
                                </a:rPr>
                                <m:t>(120−115)</m:t>
                              </m:r>
                            </m:e>
                            <m:sup>
                              <m:r>
                                <a:rPr lang="en-US" sz="1800" i="1">
                                  <a:latin typeface="Cambria Math" panose="02040503050406030204" pitchFamily="18" charset="0"/>
                                </a:rPr>
                                <m:t>2</m:t>
                              </m:r>
                            </m:sup>
                          </m:sSup>
                        </m:den>
                      </m:f>
                      <m:r>
                        <a:rPr lang="en-US" sz="1800" i="1">
                          <a:latin typeface="Cambria Math" panose="02040503050406030204" pitchFamily="18" charset="0"/>
                        </a:rPr>
                        <m:t>=49.3</m:t>
                      </m:r>
                    </m:oMath>
                  </m:oMathPara>
                </a14:m>
                <a:endParaRPr lang="en-US" sz="1800" dirty="0"/>
              </a:p>
              <a:p>
                <a:pPr>
                  <a:spcAft>
                    <a:spcPts val="900"/>
                  </a:spcAft>
                </a:pPr>
                <a:r>
                  <a:rPr lang="en-US" sz="1800" dirty="0"/>
                  <a:t>Rounding off we get the minimum required sample size is 50.</a:t>
                </a:r>
              </a:p>
            </p:txBody>
          </p:sp>
        </mc:Choice>
        <mc:Fallback xmlns="">
          <p:sp>
            <p:nvSpPr>
              <p:cNvPr id="4" name="TextBox 3"/>
              <p:cNvSpPr txBox="1">
                <a:spLocks noRot="1" noChangeAspect="1" noMove="1" noResize="1" noEditPoints="1" noAdjustHandles="1" noChangeArrowheads="1" noChangeShapeType="1" noTextEdit="1"/>
              </p:cNvSpPr>
              <p:nvPr/>
            </p:nvSpPr>
            <p:spPr>
              <a:xfrm>
                <a:off x="592845" y="1398858"/>
                <a:ext cx="7958309" cy="3882794"/>
              </a:xfrm>
              <a:prstGeom prst="rect">
                <a:avLst/>
              </a:prstGeom>
              <a:blipFill>
                <a:blip r:embed="rId2"/>
                <a:stretch>
                  <a:fillRect l="-613" t="-785" r="-766" b="-1570"/>
                </a:stretch>
              </a:blipFill>
            </p:spPr>
            <p:txBody>
              <a:bodyPr/>
              <a:lstStyle/>
              <a:p>
                <a:r>
                  <a:rPr lang="en-IN">
                    <a:noFill/>
                  </a:rPr>
                  <a:t> </a:t>
                </a:r>
              </a:p>
            </p:txBody>
          </p:sp>
        </mc:Fallback>
      </mc:AlternateContent>
    </p:spTree>
    <p:extLst>
      <p:ext uri="{BB962C8B-B14F-4D97-AF65-F5344CB8AC3E}">
        <p14:creationId xmlns:p14="http://schemas.microsoft.com/office/powerpoint/2010/main" val="21218838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2728913"/>
            <a:ext cx="8229600" cy="771525"/>
          </a:xfrm>
          <a:prstGeom prst="rect">
            <a:avLst/>
          </a:prstGeom>
        </p:spPr>
        <p:txBody>
          <a:bodyPr/>
          <a:lstStyle/>
          <a:p>
            <a:pPr marL="101600" indent="0" algn="ctr">
              <a:buNone/>
            </a:pPr>
            <a:r>
              <a:rPr lang="en-US" sz="4000" dirty="0"/>
              <a:t>Number of Tails</a:t>
            </a:r>
          </a:p>
        </p:txBody>
      </p:sp>
    </p:spTree>
    <p:extLst>
      <p:ext uri="{BB962C8B-B14F-4D97-AF65-F5344CB8AC3E}">
        <p14:creationId xmlns:p14="http://schemas.microsoft.com/office/powerpoint/2010/main" val="33244511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62075"/>
            <a:ext cx="8229600" cy="4525963"/>
          </a:xfrm>
          <a:prstGeom prst="rect">
            <a:avLst/>
          </a:prstGeom>
        </p:spPr>
        <p:txBody>
          <a:bodyPr/>
          <a:lstStyle/>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One tailed tests are used, when it is required to test if observed mean significantly exceeds the hypothesized mean or when it is significantly lesser than the hypothesized mean.  </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The one-tailed test provides more power to detect an effect in one direction by not testing the effect in the other direction. </a:t>
            </a:r>
          </a:p>
          <a:p>
            <a:pPr marL="10160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Two possibilities:</a:t>
            </a:r>
          </a:p>
          <a:p>
            <a:endParaRPr lang="en-US" sz="2000" dirty="0">
              <a:latin typeface="Calibri" panose="020F0502020204030204" pitchFamily="34" charset="0"/>
              <a:cs typeface="Calibri" panose="020F0502020204030204" pitchFamily="34" charset="0"/>
            </a:endParaRPr>
          </a:p>
          <a:p>
            <a:pPr marL="723900" indent="-369888">
              <a:spcBef>
                <a:spcPts val="300"/>
              </a:spcBef>
              <a:spcAft>
                <a:spcPts val="3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Right tailed test is when inequality of Alternate Hypothesis points to the right (a &gt; symbol).</a:t>
            </a:r>
          </a:p>
          <a:p>
            <a:pPr marL="723900" indent="-369888">
              <a:spcBef>
                <a:spcPts val="300"/>
              </a:spcBef>
              <a:spcAft>
                <a:spcPts val="3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Left tailed test is when inequality of Alternate hypothesis statement points to the left(a &lt; symbol).</a:t>
            </a:r>
          </a:p>
        </p:txBody>
      </p:sp>
      <p:sp>
        <p:nvSpPr>
          <p:cNvPr id="4" name="Rectangle 3"/>
          <p:cNvSpPr/>
          <p:nvPr/>
        </p:nvSpPr>
        <p:spPr>
          <a:xfrm>
            <a:off x="339213" y="322000"/>
            <a:ext cx="3098925" cy="584775"/>
          </a:xfrm>
          <a:prstGeom prst="rect">
            <a:avLst/>
          </a:prstGeom>
        </p:spPr>
        <p:txBody>
          <a:bodyPr wrap="none">
            <a:spAutoFit/>
          </a:bodyPr>
          <a:lstStyle/>
          <a:p>
            <a:r>
              <a:rPr lang="en-US" sz="3200" dirty="0"/>
              <a:t>One Tailed Test</a:t>
            </a:r>
          </a:p>
        </p:txBody>
      </p:sp>
    </p:spTree>
    <p:extLst>
      <p:ext uri="{BB962C8B-B14F-4D97-AF65-F5344CB8AC3E}">
        <p14:creationId xmlns:p14="http://schemas.microsoft.com/office/powerpoint/2010/main" val="14453173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106058" y="1183362"/>
            <a:ext cx="7114068" cy="5076051"/>
          </a:xfrm>
          <a:prstGeom prst="rect">
            <a:avLst/>
          </a:prstGeom>
          <a:noFill/>
          <a:ln w="9525">
            <a:noFill/>
            <a:miter lim="800000"/>
            <a:headEnd/>
            <a:tailEnd/>
          </a:ln>
          <a:effectLst/>
        </p:spPr>
      </p:pic>
      <p:sp>
        <p:nvSpPr>
          <p:cNvPr id="3" name="Rectangle 2"/>
          <p:cNvSpPr/>
          <p:nvPr/>
        </p:nvSpPr>
        <p:spPr>
          <a:xfrm>
            <a:off x="727973" y="598587"/>
            <a:ext cx="2848857" cy="584775"/>
          </a:xfrm>
          <a:prstGeom prst="rect">
            <a:avLst/>
          </a:prstGeom>
        </p:spPr>
        <p:txBody>
          <a:bodyPr wrap="none">
            <a:spAutoFit/>
          </a:bodyPr>
          <a:lstStyle/>
          <a:p>
            <a:r>
              <a:rPr lang="en-US" sz="3200" dirty="0"/>
              <a:t>One Tail Tests</a:t>
            </a:r>
          </a:p>
        </p:txBody>
      </p:sp>
    </p:spTree>
    <p:extLst>
      <p:ext uri="{BB962C8B-B14F-4D97-AF65-F5344CB8AC3E}">
        <p14:creationId xmlns:p14="http://schemas.microsoft.com/office/powerpoint/2010/main" val="35519888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8051" y="1414327"/>
            <a:ext cx="7618457" cy="923330"/>
          </a:xfrm>
          <a:prstGeom prst="rect">
            <a:avLst/>
          </a:prstGeom>
          <a:noFill/>
        </p:spPr>
        <p:txBody>
          <a:bodyPr wrap="square" rtlCol="0">
            <a:spAutoFit/>
          </a:bodyPr>
          <a:lstStyle/>
          <a:p>
            <a:r>
              <a:rPr lang="en-US" sz="1800" b="1" dirty="0"/>
              <a:t>A consumer forum suspects that 300 gm pack of </a:t>
            </a:r>
            <a:r>
              <a:rPr lang="en-US" sz="1800" b="1" dirty="0" err="1"/>
              <a:t>Narasu’s</a:t>
            </a:r>
            <a:r>
              <a:rPr lang="en-US" sz="1800" b="1" dirty="0"/>
              <a:t> Coffee, is underweight.  The forum wants to check this by collecting a sample and using a 0.05 level of significance</a:t>
            </a:r>
            <a:r>
              <a:rPr lang="en-US" sz="1800" dirty="0"/>
              <a:t>.</a:t>
            </a:r>
          </a:p>
        </p:txBody>
      </p:sp>
      <p:graphicFrame>
        <p:nvGraphicFramePr>
          <p:cNvPr id="6" name="Table 5"/>
          <p:cNvGraphicFramePr>
            <a:graphicFrameLocks noGrp="1"/>
          </p:cNvGraphicFramePr>
          <p:nvPr>
            <p:extLst>
              <p:ext uri="{D42A27DB-BD31-4B8C-83A1-F6EECF244321}">
                <p14:modId xmlns:p14="http://schemas.microsoft.com/office/powerpoint/2010/main" val="2365398401"/>
              </p:ext>
            </p:extLst>
          </p:nvPr>
        </p:nvGraphicFramePr>
        <p:xfrm>
          <a:off x="914488" y="2501947"/>
          <a:ext cx="1722664" cy="1238250"/>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xmlns="" val="20000"/>
                    </a:ext>
                  </a:extLst>
                </a:gridCol>
              </a:tblGrid>
              <a:tr h="692346">
                <a:tc>
                  <a:txBody>
                    <a:bodyPr/>
                    <a:lstStyle/>
                    <a:p>
                      <a:pPr algn="ctr"/>
                      <a:r>
                        <a:rPr lang="en-US" sz="1800" dirty="0"/>
                        <a:t>H</a:t>
                      </a:r>
                      <a:r>
                        <a:rPr lang="en-US" sz="1800" baseline="-25000" dirty="0"/>
                        <a:t>o</a:t>
                      </a:r>
                      <a:r>
                        <a:rPr lang="en-US" sz="1800" baseline="0" dirty="0"/>
                        <a:t>: </a:t>
                      </a:r>
                      <a:r>
                        <a:rPr lang="en-US" sz="1800" baseline="0" dirty="0">
                          <a:sym typeface="Symbol"/>
                        </a:rPr>
                        <a:t>  300(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45904">
                <a:tc>
                  <a:txBody>
                    <a:bodyPr/>
                    <a:lstStyle/>
                    <a:p>
                      <a:pPr algn="ctr"/>
                      <a:r>
                        <a:rPr lang="en-US" sz="1800" dirty="0"/>
                        <a:t>H</a:t>
                      </a:r>
                      <a:r>
                        <a:rPr lang="en-US" sz="1800" baseline="-25000" dirty="0"/>
                        <a:t>a</a:t>
                      </a:r>
                      <a:r>
                        <a:rPr lang="en-US" sz="1800" baseline="0" dirty="0"/>
                        <a:t>: </a:t>
                      </a:r>
                      <a:r>
                        <a:rPr lang="en-US" sz="1800" baseline="0" dirty="0">
                          <a:sym typeface="Symbol"/>
                        </a:rPr>
                        <a:t>  300(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3" name="Rectangle 2"/>
          <p:cNvSpPr/>
          <p:nvPr/>
        </p:nvSpPr>
        <p:spPr>
          <a:xfrm>
            <a:off x="735311" y="665262"/>
            <a:ext cx="2552302" cy="584775"/>
          </a:xfrm>
          <a:prstGeom prst="rect">
            <a:avLst/>
          </a:prstGeom>
        </p:spPr>
        <p:txBody>
          <a:bodyPr wrap="none">
            <a:spAutoFit/>
          </a:bodyPr>
          <a:lstStyle/>
          <a:p>
            <a:r>
              <a:rPr lang="en-US" sz="3200" dirty="0"/>
              <a:t>Left Tail Test</a:t>
            </a:r>
          </a:p>
        </p:txBody>
      </p:sp>
      <p:pic>
        <p:nvPicPr>
          <p:cNvPr id="8" name="Picture 7"/>
          <p:cNvPicPr>
            <a:picLocks noChangeAspect="1"/>
          </p:cNvPicPr>
          <p:nvPr/>
        </p:nvPicPr>
        <p:blipFill>
          <a:blip r:embed="rId2"/>
          <a:stretch>
            <a:fillRect/>
          </a:stretch>
        </p:blipFill>
        <p:spPr>
          <a:xfrm>
            <a:off x="2637152" y="2501947"/>
            <a:ext cx="2129526" cy="3947591"/>
          </a:xfrm>
          <a:prstGeom prst="rect">
            <a:avLst/>
          </a:prstGeom>
        </p:spPr>
      </p:pic>
      <p:pic>
        <p:nvPicPr>
          <p:cNvPr id="9" name="Picture 8"/>
          <p:cNvPicPr>
            <a:picLocks noChangeAspect="1"/>
          </p:cNvPicPr>
          <p:nvPr/>
        </p:nvPicPr>
        <p:blipFill>
          <a:blip r:embed="rId3"/>
          <a:stretch>
            <a:fillRect/>
          </a:stretch>
        </p:blipFill>
        <p:spPr>
          <a:xfrm>
            <a:off x="5054641" y="2689731"/>
            <a:ext cx="3281867" cy="2918395"/>
          </a:xfrm>
          <a:prstGeom prst="rect">
            <a:avLst/>
          </a:prstGeom>
        </p:spPr>
      </p:pic>
    </p:spTree>
    <p:extLst>
      <p:ext uri="{BB962C8B-B14F-4D97-AF65-F5344CB8AC3E}">
        <p14:creationId xmlns:p14="http://schemas.microsoft.com/office/powerpoint/2010/main" val="1614734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74223" y="2027727"/>
                <a:ext cx="6255328" cy="1970864"/>
              </a:xfrm>
            </p:spPr>
            <p:txBody>
              <a:bodyPr>
                <a:normAutofit fontScale="47500" lnSpcReduction="20000"/>
              </a:bodyPr>
              <a:lstStyle/>
              <a:p>
                <a:pPr>
                  <a:lnSpc>
                    <a:spcPct val="150000"/>
                  </a:lnSpc>
                </a:pPr>
                <a:r>
                  <a:rPr lang="en-US" dirty="0"/>
                  <a:t> A point estimate of a population parameter is a single value of a statistic. </a:t>
                </a:r>
              </a:p>
              <a:p>
                <a:pPr>
                  <a:lnSpc>
                    <a:spcPct val="150000"/>
                  </a:lnSpc>
                </a:pPr>
                <a:r>
                  <a:rPr lang="en-US" dirty="0"/>
                  <a:t> Example : </a:t>
                </a:r>
              </a:p>
              <a:p>
                <a:pPr lvl="1">
                  <a:lnSpc>
                    <a:spcPct val="150000"/>
                  </a:lnSpc>
                </a:pPr>
                <a:r>
                  <a:rPr lang="en-US" dirty="0"/>
                  <a:t> sample mean </a:t>
                </a:r>
                <a14:m>
                  <m:oMath xmlns:m="http://schemas.openxmlformats.org/officeDocument/2006/math">
                    <m:acc>
                      <m:accPr>
                        <m:chr m:val="̅"/>
                        <m:ctrlPr>
                          <a:rPr lang="en-US" i="1" dirty="0" smtClean="0">
                            <a:latin typeface="Cambria Math"/>
                          </a:rPr>
                        </m:ctrlPr>
                      </m:accPr>
                      <m:e>
                        <m:r>
                          <a:rPr lang="en-US" b="0" i="1" dirty="0" smtClean="0">
                            <a:latin typeface="Cambria Math" panose="02040503050406030204" pitchFamily="18" charset="0"/>
                          </a:rPr>
                          <m:t>𝑥</m:t>
                        </m:r>
                      </m:e>
                    </m:acc>
                  </m:oMath>
                </a14:m>
                <a:r>
                  <a:rPr lang="en-US" dirty="0"/>
                  <a:t> is a point estimate of the population mean μ. </a:t>
                </a:r>
              </a:p>
              <a:p>
                <a:pPr lvl="1">
                  <a:lnSpc>
                    <a:spcPct val="150000"/>
                  </a:lnSpc>
                </a:pPr>
                <a:r>
                  <a:rPr lang="en-US" dirty="0"/>
                  <a:t> sample proportion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𝑝</m:t>
                        </m:r>
                      </m:e>
                    </m:acc>
                  </m:oMath>
                </a14:m>
                <a:r>
                  <a:rPr lang="en-US" dirty="0"/>
                  <a:t> is a point estimate of the population proportion </a:t>
                </a:r>
                <a:r>
                  <a:rPr lang="en-US" i="1" dirty="0"/>
                  <a:t>P</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74223" y="2027727"/>
                <a:ext cx="6255328" cy="1970864"/>
              </a:xfrm>
              <a:blipFill>
                <a:blip r:embed="rId2"/>
                <a:stretch>
                  <a:fillRect/>
                </a:stretch>
              </a:blipFill>
            </p:spPr>
            <p:txBody>
              <a:bodyPr/>
              <a:lstStyle/>
              <a:p>
                <a:r>
                  <a:rPr lang="en-IN">
                    <a:noFill/>
                  </a:rPr>
                  <a:t> </a:t>
                </a:r>
              </a:p>
            </p:txBody>
          </p:sp>
        </mc:Fallback>
      </mc:AlternateContent>
      <p:sp>
        <p:nvSpPr>
          <p:cNvPr id="4" name="Rectangle 3"/>
          <p:cNvSpPr/>
          <p:nvPr/>
        </p:nvSpPr>
        <p:spPr>
          <a:xfrm>
            <a:off x="1574222" y="1488147"/>
            <a:ext cx="1699504" cy="323165"/>
          </a:xfrm>
          <a:prstGeom prst="rect">
            <a:avLst/>
          </a:prstGeom>
        </p:spPr>
        <p:txBody>
          <a:bodyPr wrap="none">
            <a:spAutoFit/>
          </a:bodyPr>
          <a:lstStyle/>
          <a:p>
            <a:r>
              <a:rPr lang="en-US" sz="1500" b="1" dirty="0"/>
              <a:t>Point Estimation</a:t>
            </a:r>
          </a:p>
        </p:txBody>
      </p:sp>
    </p:spTree>
    <p:extLst>
      <p:ext uri="{BB962C8B-B14F-4D97-AF65-F5344CB8AC3E}">
        <p14:creationId xmlns:p14="http://schemas.microsoft.com/office/powerpoint/2010/main" val="15893739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0274" y="1296598"/>
            <a:ext cx="8518982" cy="1015663"/>
          </a:xfrm>
          <a:prstGeom prst="rect">
            <a:avLst/>
          </a:prstGeom>
          <a:noFill/>
        </p:spPr>
        <p:txBody>
          <a:bodyPr wrap="square" rtlCol="0">
            <a:spAutoFit/>
          </a:bodyPr>
          <a:lstStyle/>
          <a:p>
            <a:r>
              <a:rPr lang="en-US" sz="2000" dirty="0"/>
              <a:t>The Food Administration Authority received complaints that Maggi Noodle pack contains lead beyond permissible limits. The amount of lead should not exceed 190 gm. Conduct the Hypothesis test.</a:t>
            </a:r>
          </a:p>
        </p:txBody>
      </p:sp>
      <p:graphicFrame>
        <p:nvGraphicFramePr>
          <p:cNvPr id="9" name="Table 8"/>
          <p:cNvGraphicFramePr>
            <a:graphicFrameLocks noGrp="1"/>
          </p:cNvGraphicFramePr>
          <p:nvPr>
            <p:extLst>
              <p:ext uri="{D42A27DB-BD31-4B8C-83A1-F6EECF244321}">
                <p14:modId xmlns:p14="http://schemas.microsoft.com/office/powerpoint/2010/main" val="104098138"/>
              </p:ext>
            </p:extLst>
          </p:nvPr>
        </p:nvGraphicFramePr>
        <p:xfrm>
          <a:off x="695899" y="2741400"/>
          <a:ext cx="1722664" cy="1238250"/>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xmlns="" val="20000"/>
                    </a:ext>
                  </a:extLst>
                </a:gridCol>
              </a:tblGrid>
              <a:tr h="692346">
                <a:tc>
                  <a:txBody>
                    <a:bodyPr/>
                    <a:lstStyle/>
                    <a:p>
                      <a:pPr algn="ctr"/>
                      <a:r>
                        <a:rPr lang="en-US" sz="1800" dirty="0"/>
                        <a:t>H</a:t>
                      </a:r>
                      <a:r>
                        <a:rPr lang="en-US" sz="1800" baseline="-25000" dirty="0"/>
                        <a:t>o</a:t>
                      </a:r>
                      <a:r>
                        <a:rPr lang="en-US" sz="1800" baseline="0" dirty="0"/>
                        <a:t>: </a:t>
                      </a:r>
                      <a:r>
                        <a:rPr lang="en-US" sz="1800" baseline="0" dirty="0">
                          <a:sym typeface="Symbol"/>
                        </a:rPr>
                        <a:t> </a:t>
                      </a:r>
                      <a:r>
                        <a:rPr lang="en-US" sz="1800" baseline="0" dirty="0">
                          <a:sym typeface="Symbol" panose="05050102010706020507" pitchFamily="18" charset="2"/>
                        </a:rPr>
                        <a:t></a:t>
                      </a:r>
                      <a:r>
                        <a:rPr lang="en-US" sz="1800" baseline="0" dirty="0">
                          <a:sym typeface="Symbol"/>
                        </a:rPr>
                        <a:t> 190(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45904">
                <a:tc>
                  <a:txBody>
                    <a:bodyPr/>
                    <a:lstStyle/>
                    <a:p>
                      <a:pPr algn="ct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a:t>
                      </a:r>
                      <a:r>
                        <a:rPr lang="en-US" sz="1800" baseline="0" dirty="0">
                          <a:sym typeface="Symbol"/>
                        </a:rPr>
                        <a:t> 190(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pic>
        <p:nvPicPr>
          <p:cNvPr id="11" name="Picture 2"/>
          <p:cNvPicPr>
            <a:picLocks noChangeAspect="1" noChangeArrowheads="1"/>
          </p:cNvPicPr>
          <p:nvPr/>
        </p:nvPicPr>
        <p:blipFill>
          <a:blip r:embed="rId2"/>
          <a:srcRect/>
          <a:stretch>
            <a:fillRect/>
          </a:stretch>
        </p:blipFill>
        <p:spPr bwMode="auto">
          <a:xfrm>
            <a:off x="470274" y="4146398"/>
            <a:ext cx="2645606" cy="1818215"/>
          </a:xfrm>
          <a:prstGeom prst="rect">
            <a:avLst/>
          </a:prstGeom>
          <a:noFill/>
          <a:ln w="9525">
            <a:noFill/>
            <a:miter lim="800000"/>
            <a:headEnd/>
            <a:tailEnd/>
          </a:ln>
          <a:effectLst/>
        </p:spPr>
      </p:pic>
      <p:sp>
        <p:nvSpPr>
          <p:cNvPr id="3" name="Rectangle 2"/>
          <p:cNvSpPr/>
          <p:nvPr/>
        </p:nvSpPr>
        <p:spPr>
          <a:xfrm>
            <a:off x="486286" y="504925"/>
            <a:ext cx="2826415" cy="584775"/>
          </a:xfrm>
          <a:prstGeom prst="rect">
            <a:avLst/>
          </a:prstGeom>
        </p:spPr>
        <p:txBody>
          <a:bodyPr wrap="none">
            <a:spAutoFit/>
          </a:bodyPr>
          <a:lstStyle/>
          <a:p>
            <a:r>
              <a:rPr lang="en-US" sz="3200" dirty="0"/>
              <a:t>Right Tail Test</a:t>
            </a:r>
          </a:p>
        </p:txBody>
      </p:sp>
      <p:pic>
        <p:nvPicPr>
          <p:cNvPr id="4" name="Picture 3"/>
          <p:cNvPicPr>
            <a:picLocks noChangeAspect="1"/>
          </p:cNvPicPr>
          <p:nvPr/>
        </p:nvPicPr>
        <p:blipFill>
          <a:blip r:embed="rId3"/>
          <a:stretch>
            <a:fillRect/>
          </a:stretch>
        </p:blipFill>
        <p:spPr>
          <a:xfrm>
            <a:off x="3147592" y="2835957"/>
            <a:ext cx="2053255" cy="3806203"/>
          </a:xfrm>
          <a:prstGeom prst="rect">
            <a:avLst/>
          </a:prstGeom>
        </p:spPr>
      </p:pic>
      <p:pic>
        <p:nvPicPr>
          <p:cNvPr id="5" name="Picture 4"/>
          <p:cNvPicPr>
            <a:picLocks noChangeAspect="1"/>
          </p:cNvPicPr>
          <p:nvPr/>
        </p:nvPicPr>
        <p:blipFill>
          <a:blip r:embed="rId4"/>
          <a:stretch>
            <a:fillRect/>
          </a:stretch>
        </p:blipFill>
        <p:spPr>
          <a:xfrm>
            <a:off x="5404078" y="2835956"/>
            <a:ext cx="3586177" cy="3806203"/>
          </a:xfrm>
          <a:prstGeom prst="rect">
            <a:avLst/>
          </a:prstGeom>
        </p:spPr>
      </p:pic>
    </p:spTree>
    <p:extLst>
      <p:ext uri="{BB962C8B-B14F-4D97-AF65-F5344CB8AC3E}">
        <p14:creationId xmlns:p14="http://schemas.microsoft.com/office/powerpoint/2010/main" val="5652197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557256" y="803310"/>
            <a:ext cx="5577220" cy="4745409"/>
          </a:xfrm>
          <a:prstGeom prst="rect">
            <a:avLst/>
          </a:prstGeom>
          <a:noFill/>
          <a:ln w="9525">
            <a:noFill/>
            <a:miter lim="800000"/>
            <a:headEnd/>
            <a:tailEnd/>
          </a:ln>
          <a:effectLst/>
        </p:spPr>
      </p:pic>
      <p:sp>
        <p:nvSpPr>
          <p:cNvPr id="3" name="Rectangle 2"/>
          <p:cNvSpPr/>
          <p:nvPr/>
        </p:nvSpPr>
        <p:spPr>
          <a:xfrm>
            <a:off x="634311" y="581432"/>
            <a:ext cx="2643672" cy="584775"/>
          </a:xfrm>
          <a:prstGeom prst="rect">
            <a:avLst/>
          </a:prstGeom>
        </p:spPr>
        <p:txBody>
          <a:bodyPr wrap="none">
            <a:spAutoFit/>
          </a:bodyPr>
          <a:lstStyle/>
          <a:p>
            <a:r>
              <a:rPr lang="en-US" sz="3200" dirty="0"/>
              <a:t>Two Tail Test</a:t>
            </a:r>
          </a:p>
        </p:txBody>
      </p:sp>
      <p:sp>
        <p:nvSpPr>
          <p:cNvPr id="5" name="TextBox 4">
            <a:extLst>
              <a:ext uri="{FF2B5EF4-FFF2-40B4-BE49-F238E27FC236}">
                <a16:creationId xmlns:a16="http://schemas.microsoft.com/office/drawing/2014/main" xmlns="" id="{809E1A44-B0B4-419F-A82F-BC9F4F478EDE}"/>
              </a:ext>
            </a:extLst>
          </p:cNvPr>
          <p:cNvSpPr txBox="1"/>
          <p:nvPr/>
        </p:nvSpPr>
        <p:spPr>
          <a:xfrm>
            <a:off x="530942" y="5476568"/>
            <a:ext cx="8445910" cy="923330"/>
          </a:xfrm>
          <a:prstGeom prst="rect">
            <a:avLst/>
          </a:prstGeom>
          <a:noFill/>
        </p:spPr>
        <p:txBody>
          <a:bodyPr wrap="square" rtlCol="0">
            <a:spAutoFit/>
          </a:bodyPr>
          <a:lstStyle/>
          <a:p>
            <a:r>
              <a:rPr lang="en-US" sz="1800" dirty="0"/>
              <a:t>Notice that </a:t>
            </a:r>
            <a:r>
              <a:rPr lang="el-GR" sz="1800" dirty="0"/>
              <a:t>α</a:t>
            </a:r>
            <a:r>
              <a:rPr lang="en-US" sz="1800" dirty="0"/>
              <a:t> is split into 2 halves and applied equally on right and left sides. Therefore at the same significance level it is more difficult to reject null hypothesis in a two-tailed test. </a:t>
            </a:r>
            <a:endParaRPr lang="en-IN" sz="1800" dirty="0"/>
          </a:p>
        </p:txBody>
      </p:sp>
    </p:spTree>
    <p:extLst>
      <p:ext uri="{BB962C8B-B14F-4D97-AF65-F5344CB8AC3E}">
        <p14:creationId xmlns:p14="http://schemas.microsoft.com/office/powerpoint/2010/main" val="35796963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6400"/>
            <a:ext cx="7886700" cy="579438"/>
          </a:xfrm>
        </p:spPr>
        <p:txBody>
          <a:bodyPr/>
          <a:lstStyle/>
          <a:p>
            <a:r>
              <a:rPr lang="en-US" sz="3200" dirty="0"/>
              <a:t>Two Tail Test - Example</a:t>
            </a:r>
          </a:p>
        </p:txBody>
      </p:sp>
      <p:sp>
        <p:nvSpPr>
          <p:cNvPr id="4" name="TextBox 3"/>
          <p:cNvSpPr txBox="1"/>
          <p:nvPr/>
        </p:nvSpPr>
        <p:spPr>
          <a:xfrm>
            <a:off x="479386" y="937155"/>
            <a:ext cx="8518362" cy="1323439"/>
          </a:xfrm>
          <a:prstGeom prst="rect">
            <a:avLst/>
          </a:prstGeom>
          <a:noFill/>
        </p:spPr>
        <p:txBody>
          <a:bodyPr wrap="square" rtlCol="0">
            <a:spAutoFit/>
          </a:bodyPr>
          <a:lstStyle/>
          <a:p>
            <a:r>
              <a:rPr lang="en-US" sz="2000" dirty="0"/>
              <a:t>The weight of a drug has to be critically controlled. If less, the drug may not be effective, if more it may have some side effects. The manufacturer of the drug wants ascertain that the weight of the capsule is 280 mg at 95% confidence.</a:t>
            </a:r>
          </a:p>
        </p:txBody>
      </p:sp>
      <p:graphicFrame>
        <p:nvGraphicFramePr>
          <p:cNvPr id="5" name="Table 4"/>
          <p:cNvGraphicFramePr>
            <a:graphicFrameLocks noGrp="1"/>
          </p:cNvGraphicFramePr>
          <p:nvPr>
            <p:extLst>
              <p:ext uri="{D42A27DB-BD31-4B8C-83A1-F6EECF244321}">
                <p14:modId xmlns:p14="http://schemas.microsoft.com/office/powerpoint/2010/main" val="1804518618"/>
              </p:ext>
            </p:extLst>
          </p:nvPr>
        </p:nvGraphicFramePr>
        <p:xfrm>
          <a:off x="2937514" y="2775603"/>
          <a:ext cx="1801053" cy="999001"/>
        </p:xfrm>
        <a:graphic>
          <a:graphicData uri="http://schemas.openxmlformats.org/drawingml/2006/table">
            <a:tbl>
              <a:tblPr>
                <a:tableStyleId>{5C22544A-7EE6-4342-B048-85BDC9FD1C3A}</a:tableStyleId>
              </a:tblPr>
              <a:tblGrid>
                <a:gridCol w="1801053">
                  <a:extLst>
                    <a:ext uri="{9D8B030D-6E8A-4147-A177-3AD203B41FA5}">
                      <a16:colId xmlns:a16="http://schemas.microsoft.com/office/drawing/2014/main" xmlns="" val="20000"/>
                    </a:ext>
                  </a:extLst>
                </a:gridCol>
              </a:tblGrid>
              <a:tr h="558517">
                <a:tc>
                  <a:txBody>
                    <a:bodyPr/>
                    <a:lstStyle/>
                    <a:p>
                      <a:pPr algn="ctr"/>
                      <a:r>
                        <a:rPr lang="en-US" sz="1800" b="1" dirty="0"/>
                        <a:t>H</a:t>
                      </a:r>
                      <a:r>
                        <a:rPr lang="en-US" sz="1800" b="1" baseline="-25000" dirty="0"/>
                        <a:t>o</a:t>
                      </a:r>
                      <a:r>
                        <a:rPr lang="en-US" sz="1800" b="1" baseline="0" dirty="0"/>
                        <a:t>: </a:t>
                      </a:r>
                      <a:r>
                        <a:rPr lang="en-US" sz="1800" b="1" baseline="0" dirty="0">
                          <a:sym typeface="Symbol"/>
                        </a:rPr>
                        <a:t> = 280(</a:t>
                      </a:r>
                      <a:r>
                        <a:rPr lang="en-US" sz="1800" b="1" baseline="-25000" dirty="0">
                          <a:sym typeface="Symbol"/>
                        </a:rPr>
                        <a:t>0</a:t>
                      </a:r>
                      <a:r>
                        <a:rPr lang="en-US" sz="1800" b="1" baseline="0" dirty="0">
                          <a:sym typeface="Symbol"/>
                        </a:rPr>
                        <a:t>)</a:t>
                      </a:r>
                      <a:endParaRPr lang="en-US" sz="1800" b="1"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404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H</a:t>
                      </a:r>
                      <a:r>
                        <a:rPr lang="en-US" sz="1800" b="1" baseline="-25000" dirty="0"/>
                        <a:t>a</a:t>
                      </a:r>
                      <a:r>
                        <a:rPr lang="en-US" sz="1800" b="1" baseline="0" dirty="0"/>
                        <a:t>: </a:t>
                      </a:r>
                      <a:r>
                        <a:rPr lang="en-US" sz="1800" b="1" baseline="0" dirty="0">
                          <a:sym typeface="Symbol"/>
                        </a:rPr>
                        <a:t>  280(</a:t>
                      </a:r>
                      <a:r>
                        <a:rPr lang="en-US" sz="1800" b="1" baseline="-25000" dirty="0">
                          <a:sym typeface="Symbol"/>
                        </a:rPr>
                        <a:t>0</a:t>
                      </a:r>
                      <a:r>
                        <a:rPr lang="en-US" sz="1800" b="1" baseline="0" dirty="0">
                          <a:sym typeface="Symbol"/>
                        </a:rPr>
                        <a:t>)</a:t>
                      </a:r>
                      <a:endParaRPr lang="en-US" sz="1800" b="1"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pic>
        <p:nvPicPr>
          <p:cNvPr id="7" name="Picture 2"/>
          <p:cNvPicPr>
            <a:picLocks noChangeAspect="1" noChangeArrowheads="1"/>
          </p:cNvPicPr>
          <p:nvPr/>
        </p:nvPicPr>
        <p:blipFill>
          <a:blip r:embed="rId3"/>
          <a:srcRect/>
          <a:stretch>
            <a:fillRect/>
          </a:stretch>
        </p:blipFill>
        <p:spPr bwMode="auto">
          <a:xfrm>
            <a:off x="2376432" y="4091347"/>
            <a:ext cx="3086493" cy="1768091"/>
          </a:xfrm>
          <a:prstGeom prst="rect">
            <a:avLst/>
          </a:prstGeom>
          <a:noFill/>
          <a:ln w="9525">
            <a:noFill/>
            <a:miter lim="800000"/>
            <a:headEnd/>
            <a:tailEnd/>
          </a:ln>
          <a:effectLst/>
        </p:spPr>
      </p:pic>
      <p:pic>
        <p:nvPicPr>
          <p:cNvPr id="3" name="Picture 2"/>
          <p:cNvPicPr>
            <a:picLocks noChangeAspect="1"/>
          </p:cNvPicPr>
          <p:nvPr/>
        </p:nvPicPr>
        <p:blipFill>
          <a:blip r:embed="rId4"/>
          <a:stretch>
            <a:fillRect/>
          </a:stretch>
        </p:blipFill>
        <p:spPr>
          <a:xfrm>
            <a:off x="596998" y="2493682"/>
            <a:ext cx="1877261" cy="4084298"/>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426755064"/>
              </p:ext>
            </p:extLst>
          </p:nvPr>
        </p:nvGraphicFramePr>
        <p:xfrm>
          <a:off x="5365750" y="2493963"/>
          <a:ext cx="3732213" cy="3930650"/>
        </p:xfrm>
        <a:graphic>
          <a:graphicData uri="http://schemas.openxmlformats.org/presentationml/2006/ole">
            <mc:AlternateContent xmlns:mc="http://schemas.openxmlformats.org/markup-compatibility/2006">
              <mc:Choice xmlns:v="urn:schemas-microsoft-com:vml" Requires="v">
                <p:oleObj spid="_x0000_s2120" name="Worksheet" r:id="rId5" imgW="2445914" imgH="2575356" progId="Excel.Sheet.12">
                  <p:embed/>
                </p:oleObj>
              </mc:Choice>
              <mc:Fallback>
                <p:oleObj name="Worksheet" r:id="rId5" imgW="2445914" imgH="2575356" progId="Excel.Sheet.12">
                  <p:embed/>
                  <p:pic>
                    <p:nvPicPr>
                      <p:cNvPr id="0" name=""/>
                      <p:cNvPicPr/>
                      <p:nvPr/>
                    </p:nvPicPr>
                    <p:blipFill>
                      <a:blip r:embed="rId6"/>
                      <a:stretch>
                        <a:fillRect/>
                      </a:stretch>
                    </p:blipFill>
                    <p:spPr>
                      <a:xfrm>
                        <a:off x="5365750" y="2493963"/>
                        <a:ext cx="3732213" cy="3930650"/>
                      </a:xfrm>
                      <a:prstGeom prst="rect">
                        <a:avLst/>
                      </a:prstGeom>
                    </p:spPr>
                  </p:pic>
                </p:oleObj>
              </mc:Fallback>
            </mc:AlternateContent>
          </a:graphicData>
        </a:graphic>
      </p:graphicFrame>
    </p:spTree>
    <p:extLst>
      <p:ext uri="{BB962C8B-B14F-4D97-AF65-F5344CB8AC3E}">
        <p14:creationId xmlns:p14="http://schemas.microsoft.com/office/powerpoint/2010/main" val="19168882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1448" y="2915612"/>
            <a:ext cx="4490332" cy="584775"/>
          </a:xfrm>
          <a:prstGeom prst="rect">
            <a:avLst/>
          </a:prstGeom>
        </p:spPr>
        <p:txBody>
          <a:bodyPr wrap="none">
            <a:spAutoFit/>
          </a:bodyPr>
          <a:lstStyle/>
          <a:p>
            <a:r>
              <a:rPr lang="en-US" sz="3200" dirty="0"/>
              <a:t>Choice of Test Statistic </a:t>
            </a:r>
          </a:p>
        </p:txBody>
      </p:sp>
    </p:spTree>
    <p:extLst>
      <p:ext uri="{BB962C8B-B14F-4D97-AF65-F5344CB8AC3E}">
        <p14:creationId xmlns:p14="http://schemas.microsoft.com/office/powerpoint/2010/main" val="30347609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326" y="655542"/>
            <a:ext cx="4376519" cy="584775"/>
          </a:xfrm>
          <a:prstGeom prst="rect">
            <a:avLst/>
          </a:prstGeom>
        </p:spPr>
        <p:txBody>
          <a:bodyPr wrap="none">
            <a:spAutoFit/>
          </a:bodyPr>
          <a:lstStyle/>
          <a:p>
            <a:r>
              <a:rPr lang="en-US" sz="3200" dirty="0"/>
              <a:t>Choice of Test Statistic</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CA7A946F-8AF9-4FA4-8EA3-438E73FCD89B}"/>
                  </a:ext>
                </a:extLst>
              </p:cNvPr>
              <p:cNvSpPr txBox="1"/>
              <p:nvPr/>
            </p:nvSpPr>
            <p:spPr>
              <a:xfrm flipH="1">
                <a:off x="514326" y="1494503"/>
                <a:ext cx="8364204" cy="493885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In Hypothesis testing, we take a sample to make inference on population.</a:t>
                </a:r>
              </a:p>
              <a:p>
                <a:pPr marL="285750" indent="-285750">
                  <a:spcAft>
                    <a:spcPts val="1200"/>
                  </a:spcAft>
                  <a:buFont typeface="Arial" panose="020B0604020202020204" pitchFamily="34" charset="0"/>
                  <a:buChar char="•"/>
                </a:pPr>
                <a:r>
                  <a:rPr lang="en-US" sz="2000" dirty="0"/>
                  <a:t>We also so far assumed normal probabilities for computing rejection region and so on.</a:t>
                </a:r>
              </a:p>
              <a:p>
                <a:pPr marL="285750" indent="-285750">
                  <a:spcAft>
                    <a:spcPts val="1200"/>
                  </a:spcAft>
                  <a:buFont typeface="Arial" panose="020B0604020202020204" pitchFamily="34" charset="0"/>
                  <a:buChar char="•"/>
                </a:pPr>
                <a:r>
                  <a:rPr lang="en-US" sz="2000" dirty="0"/>
                  <a:t>According to Central Limit Theorem, if the sample size is &gt; 30, we can assume that sampling distribution follows normal distribution and our computations are valid.</a:t>
                </a:r>
              </a:p>
              <a:p>
                <a:pPr marL="285750" indent="-285750">
                  <a:spcAft>
                    <a:spcPts val="1200"/>
                  </a:spcAft>
                  <a:buFont typeface="Arial" panose="020B0604020202020204" pitchFamily="34" charset="0"/>
                  <a:buChar char="•"/>
                </a:pPr>
                <a:r>
                  <a:rPr lang="en-US" sz="2000" dirty="0"/>
                  <a:t>In case the sample size is small, and we are given the value of population standard deviation (</a:t>
                </a:r>
                <a:r>
                  <a:rPr lang="el-GR" sz="2000" dirty="0"/>
                  <a:t>σ</a:t>
                </a:r>
                <a:r>
                  <a:rPr lang="en-US" sz="2000" dirty="0"/>
                  <a:t>) still we can use normal distribution.</a:t>
                </a:r>
              </a:p>
              <a:p>
                <a:pPr marL="285750" indent="-285750">
                  <a:spcAft>
                    <a:spcPts val="1200"/>
                  </a:spcAft>
                  <a:buFont typeface="Arial" panose="020B0604020202020204" pitchFamily="34" charset="0"/>
                  <a:buChar char="•"/>
                </a:pPr>
                <a:r>
                  <a:rPr lang="en-US" sz="2000" dirty="0"/>
                  <a:t>When normal distribution is used the test statistic is </a:t>
                </a:r>
                <a14:m>
                  <m:oMath xmlns:m="http://schemas.openxmlformats.org/officeDocument/2006/math">
                    <m:d>
                      <m:dPr>
                        <m:ctrlPr>
                          <a:rPr lang="en-US" sz="2000" i="1" smtClean="0">
                            <a:latin typeface="Cambria Math"/>
                          </a:rPr>
                        </m:ctrlPr>
                      </m:dPr>
                      <m:e>
                        <m:r>
                          <a:rPr lang="en-US" sz="2000" b="0" i="1" smtClean="0">
                            <a:latin typeface="Cambria Math" panose="02040503050406030204" pitchFamily="18" charset="0"/>
                          </a:rPr>
                          <m:t>𝑧</m:t>
                        </m:r>
                        <m:r>
                          <a:rPr lang="en-US" sz="2000" b="0" i="1" smtClean="0">
                            <a:latin typeface="Cambria Math" panose="02040503050406030204" pitchFamily="18" charset="0"/>
                          </a:rPr>
                          <m:t>=</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num>
                          <m:den>
                            <m:f>
                              <m:fPr>
                                <m:ctrlPr>
                                  <a:rPr lang="en-US" sz="2000" b="0" i="1" smtClean="0">
                                    <a:latin typeface="Cambria Math"/>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a:rPr>
                                    </m:ctrlPr>
                                  </m:radPr>
                                  <m:deg/>
                                  <m:e>
                                    <m:r>
                                      <a:rPr lang="en-US" sz="2000" b="0" i="1" smtClean="0">
                                        <a:latin typeface="Cambria Math" panose="02040503050406030204" pitchFamily="18" charset="0"/>
                                      </a:rPr>
                                      <m:t>𝑛</m:t>
                                    </m:r>
                                  </m:e>
                                </m:rad>
                              </m:den>
                            </m:f>
                          </m:den>
                        </m:f>
                      </m:e>
                    </m:d>
                  </m:oMath>
                </a14:m>
                <a:endParaRPr lang="en-US" sz="2000" dirty="0"/>
              </a:p>
              <a:p>
                <a:pPr marL="285750" indent="-285750">
                  <a:spcAft>
                    <a:spcPts val="1200"/>
                  </a:spcAft>
                  <a:buFont typeface="Arial" panose="020B0604020202020204" pitchFamily="34" charset="0"/>
                  <a:buChar char="•"/>
                </a:pPr>
                <a:r>
                  <a:rPr lang="en-US" sz="2000" dirty="0"/>
                  <a:t>When n &gt; 30, it is called large sample case and if </a:t>
                </a:r>
                <a:r>
                  <a:rPr lang="el-GR" sz="2000" dirty="0"/>
                  <a:t>σ</a:t>
                </a:r>
                <a:r>
                  <a:rPr lang="en-US" sz="2000" dirty="0"/>
                  <a:t> is not know, we can use s (the point estimator) in place of </a:t>
                </a:r>
                <a:r>
                  <a:rPr lang="el-GR" sz="2000" dirty="0"/>
                  <a:t>σ</a:t>
                </a:r>
                <a:r>
                  <a:rPr lang="en-US" sz="2000" dirty="0"/>
                  <a:t> and use z statistic.</a:t>
                </a:r>
              </a:p>
            </p:txBody>
          </p:sp>
        </mc:Choice>
        <mc:Fallback xmlns="">
          <p:sp>
            <p:nvSpPr>
              <p:cNvPr id="2" name="TextBox 1">
                <a:extLst>
                  <a:ext uri="{FF2B5EF4-FFF2-40B4-BE49-F238E27FC236}">
                    <a16:creationId xmlns:a16="http://schemas.microsoft.com/office/drawing/2014/main" id="{CA7A946F-8AF9-4FA4-8EA3-438E73FCD89B}"/>
                  </a:ext>
                </a:extLst>
              </p:cNvPr>
              <p:cNvSpPr txBox="1">
                <a:spLocks noRot="1" noChangeAspect="1" noMove="1" noResize="1" noEditPoints="1" noAdjustHandles="1" noChangeArrowheads="1" noChangeShapeType="1" noTextEdit="1"/>
              </p:cNvSpPr>
              <p:nvPr/>
            </p:nvSpPr>
            <p:spPr>
              <a:xfrm flipH="1">
                <a:off x="514326" y="1494503"/>
                <a:ext cx="8364204" cy="4938853"/>
              </a:xfrm>
              <a:prstGeom prst="rect">
                <a:avLst/>
              </a:prstGeom>
              <a:blipFill>
                <a:blip r:embed="rId2"/>
                <a:stretch>
                  <a:fillRect l="-656" t="-494" r="-1239"/>
                </a:stretch>
              </a:blipFill>
            </p:spPr>
            <p:txBody>
              <a:bodyPr/>
              <a:lstStyle/>
              <a:p>
                <a:r>
                  <a:rPr lang="en-IN">
                    <a:noFill/>
                  </a:rPr>
                  <a:t> </a:t>
                </a:r>
              </a:p>
            </p:txBody>
          </p:sp>
        </mc:Fallback>
      </mc:AlternateContent>
    </p:spTree>
    <p:extLst>
      <p:ext uri="{BB962C8B-B14F-4D97-AF65-F5344CB8AC3E}">
        <p14:creationId xmlns:p14="http://schemas.microsoft.com/office/powerpoint/2010/main" val="33056038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326" y="791845"/>
            <a:ext cx="6607899" cy="584775"/>
          </a:xfrm>
          <a:prstGeom prst="rect">
            <a:avLst/>
          </a:prstGeom>
        </p:spPr>
        <p:txBody>
          <a:bodyPr wrap="none">
            <a:spAutoFit/>
          </a:bodyPr>
          <a:lstStyle/>
          <a:p>
            <a:r>
              <a:rPr lang="en-US" sz="3200" dirty="0"/>
              <a:t>Choice of Test Statistic - Continued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CA7A946F-8AF9-4FA4-8EA3-438E73FCD89B}"/>
                  </a:ext>
                </a:extLst>
              </p:cNvPr>
              <p:cNvSpPr txBox="1"/>
              <p:nvPr/>
            </p:nvSpPr>
            <p:spPr>
              <a:xfrm flipH="1">
                <a:off x="514324" y="1632155"/>
                <a:ext cx="8364204" cy="314098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However if sample size is &lt; 30 and we do not know the value of </a:t>
                </a:r>
                <a:r>
                  <a:rPr lang="el-GR" sz="2000" dirty="0"/>
                  <a:t>σ</a:t>
                </a:r>
                <a:r>
                  <a:rPr lang="en-US" sz="2000" dirty="0"/>
                  <a:t>, then we have to estimate it using the sample.</a:t>
                </a:r>
              </a:p>
              <a:p>
                <a:pPr marL="285750" indent="-285750">
                  <a:spcAft>
                    <a:spcPts val="1200"/>
                  </a:spcAft>
                  <a:buFont typeface="Arial" panose="020B0604020202020204" pitchFamily="34" charset="0"/>
                  <a:buChar char="•"/>
                </a:pPr>
                <a:r>
                  <a:rPr lang="en-US" sz="2000" dirty="0"/>
                  <a:t>When we estimate </a:t>
                </a:r>
                <a:r>
                  <a:rPr lang="el-GR" sz="2000" dirty="0"/>
                  <a:t>σ</a:t>
                </a:r>
                <a:r>
                  <a:rPr lang="en-US" sz="2000" dirty="0"/>
                  <a:t> from s, we lose one degree of freedom.</a:t>
                </a:r>
              </a:p>
              <a:p>
                <a:pPr marL="285750" indent="-285750">
                  <a:spcAft>
                    <a:spcPts val="1200"/>
                  </a:spcAft>
                  <a:buFont typeface="Arial" panose="020B0604020202020204" pitchFamily="34" charset="0"/>
                  <a:buChar char="•"/>
                </a:pPr>
                <a:r>
                  <a:rPr lang="en-US" sz="2000" dirty="0"/>
                  <a:t>In this case we cannot use normal distribution, but use t distribution with n-1 degrees of freedom</a:t>
                </a:r>
              </a:p>
              <a:p>
                <a:pPr marL="285750" indent="-285750">
                  <a:spcAft>
                    <a:spcPts val="1200"/>
                  </a:spcAft>
                  <a:buFont typeface="Arial" panose="020B0604020202020204" pitchFamily="34" charset="0"/>
                  <a:buChar char="•"/>
                </a:pPr>
                <a:r>
                  <a:rPr lang="en-US" sz="2000" dirty="0"/>
                  <a:t>The t statistic is given by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num>
                      <m:den>
                        <m:f>
                          <m:fPr>
                            <m:ctrlPr>
                              <a:rPr lang="en-US" sz="2000" b="0" i="1" smtClean="0">
                                <a:latin typeface="Cambria Math"/>
                              </a:rPr>
                            </m:ctrlPr>
                          </m:fPr>
                          <m:num>
                            <m:r>
                              <a:rPr lang="en-US" sz="2000" b="0" i="1" smtClean="0">
                                <a:latin typeface="Cambria Math" panose="02040503050406030204" pitchFamily="18" charset="0"/>
                              </a:rPr>
                              <m:t>𝑠</m:t>
                            </m:r>
                          </m:num>
                          <m:den>
                            <m:rad>
                              <m:radPr>
                                <m:degHide m:val="on"/>
                                <m:ctrlPr>
                                  <a:rPr lang="en-US" sz="2000" b="0" i="1" smtClean="0">
                                    <a:latin typeface="Cambria Math"/>
                                  </a:rPr>
                                </m:ctrlPr>
                              </m:radPr>
                              <m:deg/>
                              <m:e>
                                <m:r>
                                  <a:rPr lang="en-US" sz="2000" b="0" i="1" smtClean="0">
                                    <a:latin typeface="Cambria Math" panose="02040503050406030204" pitchFamily="18" charset="0"/>
                                  </a:rPr>
                                  <m:t>𝑛</m:t>
                                </m:r>
                              </m:e>
                            </m:rad>
                          </m:den>
                        </m:f>
                      </m:den>
                    </m:f>
                  </m:oMath>
                </a14:m>
                <a:endParaRPr lang="en-US" sz="2000" dirty="0"/>
              </a:p>
              <a:p>
                <a:pPr marL="285750" indent="-285750">
                  <a:spcAft>
                    <a:spcPts val="1200"/>
                  </a:spcAft>
                  <a:buFont typeface="Arial" panose="020B0604020202020204" pitchFamily="34" charset="0"/>
                  <a:buChar char="•"/>
                </a:pPr>
                <a:r>
                  <a:rPr lang="en-US" sz="2000" dirty="0"/>
                  <a:t>The flowchart to select test statistic is given in the next slide.  </a:t>
                </a:r>
              </a:p>
            </p:txBody>
          </p:sp>
        </mc:Choice>
        <mc:Fallback xmlns="">
          <p:sp>
            <p:nvSpPr>
              <p:cNvPr id="2" name="TextBox 1">
                <a:extLst>
                  <a:ext uri="{FF2B5EF4-FFF2-40B4-BE49-F238E27FC236}">
                    <a16:creationId xmlns:a16="http://schemas.microsoft.com/office/drawing/2014/main" id="{CA7A946F-8AF9-4FA4-8EA3-438E73FCD89B}"/>
                  </a:ext>
                </a:extLst>
              </p:cNvPr>
              <p:cNvSpPr txBox="1">
                <a:spLocks noRot="1" noChangeAspect="1" noMove="1" noResize="1" noEditPoints="1" noAdjustHandles="1" noChangeArrowheads="1" noChangeShapeType="1" noTextEdit="1"/>
              </p:cNvSpPr>
              <p:nvPr/>
            </p:nvSpPr>
            <p:spPr>
              <a:xfrm flipH="1">
                <a:off x="514324" y="1632155"/>
                <a:ext cx="8364204" cy="3140988"/>
              </a:xfrm>
              <a:prstGeom prst="rect">
                <a:avLst/>
              </a:prstGeom>
              <a:blipFill>
                <a:blip r:embed="rId2"/>
                <a:stretch>
                  <a:fillRect l="-656" t="-971" b="-2330"/>
                </a:stretch>
              </a:blipFill>
            </p:spPr>
            <p:txBody>
              <a:bodyPr/>
              <a:lstStyle/>
              <a:p>
                <a:r>
                  <a:rPr lang="en-IN">
                    <a:noFill/>
                  </a:rPr>
                  <a:t> </a:t>
                </a:r>
              </a:p>
            </p:txBody>
          </p:sp>
        </mc:Fallback>
      </mc:AlternateContent>
    </p:spTree>
    <p:extLst>
      <p:ext uri="{BB962C8B-B14F-4D97-AF65-F5344CB8AC3E}">
        <p14:creationId xmlns:p14="http://schemas.microsoft.com/office/powerpoint/2010/main" val="14141355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65125"/>
            <a:ext cx="5829300" cy="550863"/>
          </a:xfrm>
        </p:spPr>
        <p:txBody>
          <a:bodyPr>
            <a:noAutofit/>
          </a:bodyPr>
          <a:lstStyle/>
          <a:p>
            <a:r>
              <a:rPr lang="en-US" sz="3200" dirty="0"/>
              <a:t>Hypothesis Testing Procedure</a:t>
            </a:r>
          </a:p>
        </p:txBody>
      </p:sp>
      <p:sp>
        <p:nvSpPr>
          <p:cNvPr id="6" name="Diamond 5"/>
          <p:cNvSpPr/>
          <p:nvPr/>
        </p:nvSpPr>
        <p:spPr>
          <a:xfrm>
            <a:off x="3766457" y="1390652"/>
            <a:ext cx="1513115"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n &gt;= 30?</a:t>
            </a:r>
          </a:p>
        </p:txBody>
      </p:sp>
      <p:sp>
        <p:nvSpPr>
          <p:cNvPr id="8" name="TextBox 7"/>
          <p:cNvSpPr txBox="1"/>
          <p:nvPr/>
        </p:nvSpPr>
        <p:spPr>
          <a:xfrm>
            <a:off x="3407233" y="1630134"/>
            <a:ext cx="417102" cy="253916"/>
          </a:xfrm>
          <a:prstGeom prst="rect">
            <a:avLst/>
          </a:prstGeom>
          <a:noFill/>
        </p:spPr>
        <p:txBody>
          <a:bodyPr wrap="none" rtlCol="0">
            <a:spAutoFit/>
          </a:bodyPr>
          <a:lstStyle/>
          <a:p>
            <a:r>
              <a:rPr lang="en-US" sz="1050" dirty="0"/>
              <a:t>Yes</a:t>
            </a:r>
          </a:p>
        </p:txBody>
      </p:sp>
      <p:sp>
        <p:nvSpPr>
          <p:cNvPr id="10" name="TextBox 9"/>
          <p:cNvSpPr txBox="1"/>
          <p:nvPr/>
        </p:nvSpPr>
        <p:spPr>
          <a:xfrm>
            <a:off x="5225146" y="1619249"/>
            <a:ext cx="357790" cy="253916"/>
          </a:xfrm>
          <a:prstGeom prst="rect">
            <a:avLst/>
          </a:prstGeom>
          <a:noFill/>
        </p:spPr>
        <p:txBody>
          <a:bodyPr wrap="none" rtlCol="0">
            <a:spAutoFit/>
          </a:bodyPr>
          <a:lstStyle/>
          <a:p>
            <a:r>
              <a:rPr lang="en-US" sz="1050" dirty="0"/>
              <a:t>No</a:t>
            </a:r>
          </a:p>
        </p:txBody>
      </p:sp>
      <p:sp>
        <p:nvSpPr>
          <p:cNvPr id="11" name="Diamond 10"/>
          <p:cNvSpPr/>
          <p:nvPr/>
        </p:nvSpPr>
        <p:spPr>
          <a:xfrm>
            <a:off x="1926772" y="2446565"/>
            <a:ext cx="1143000"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a:t>
            </a:r>
            <a:r>
              <a:rPr lang="el-GR" sz="1050" dirty="0">
                <a:solidFill>
                  <a:schemeClr val="tx1"/>
                </a:solidFill>
              </a:rPr>
              <a:t>σ</a:t>
            </a:r>
            <a:r>
              <a:rPr lang="en-US" sz="1050" dirty="0">
                <a:solidFill>
                  <a:schemeClr val="tx1"/>
                </a:solidFill>
              </a:rPr>
              <a:t> known?</a:t>
            </a:r>
          </a:p>
        </p:txBody>
      </p:sp>
      <p:sp>
        <p:nvSpPr>
          <p:cNvPr id="12" name="TextBox 11"/>
          <p:cNvSpPr txBox="1"/>
          <p:nvPr/>
        </p:nvSpPr>
        <p:spPr>
          <a:xfrm>
            <a:off x="3026227" y="2707818"/>
            <a:ext cx="357790" cy="253916"/>
          </a:xfrm>
          <a:prstGeom prst="rect">
            <a:avLst/>
          </a:prstGeom>
          <a:noFill/>
        </p:spPr>
        <p:txBody>
          <a:bodyPr wrap="none" rtlCol="0">
            <a:spAutoFit/>
          </a:bodyPr>
          <a:lstStyle/>
          <a:p>
            <a:r>
              <a:rPr lang="en-US" sz="1050" dirty="0"/>
              <a:t>No</a:t>
            </a:r>
          </a:p>
        </p:txBody>
      </p:sp>
      <p:sp>
        <p:nvSpPr>
          <p:cNvPr id="13" name="Diamond 12"/>
          <p:cNvSpPr/>
          <p:nvPr/>
        </p:nvSpPr>
        <p:spPr>
          <a:xfrm>
            <a:off x="5377544" y="2065570"/>
            <a:ext cx="1589315"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population normal?</a:t>
            </a:r>
          </a:p>
        </p:txBody>
      </p:sp>
      <p:sp>
        <p:nvSpPr>
          <p:cNvPr id="14" name="Diamond 13"/>
          <p:cNvSpPr/>
          <p:nvPr/>
        </p:nvSpPr>
        <p:spPr>
          <a:xfrm>
            <a:off x="4615543" y="2838472"/>
            <a:ext cx="1143000"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a:t>
            </a:r>
            <a:r>
              <a:rPr lang="el-GR" sz="1050" dirty="0">
                <a:solidFill>
                  <a:schemeClr val="tx1"/>
                </a:solidFill>
              </a:rPr>
              <a:t>σ</a:t>
            </a:r>
            <a:r>
              <a:rPr lang="en-US" sz="1050" dirty="0">
                <a:solidFill>
                  <a:schemeClr val="tx1"/>
                </a:solidFill>
              </a:rPr>
              <a:t> known?</a:t>
            </a:r>
          </a:p>
        </p:txBody>
      </p:sp>
      <p:graphicFrame>
        <p:nvGraphicFramePr>
          <p:cNvPr id="16" name="Object 15"/>
          <p:cNvGraphicFramePr>
            <a:graphicFrameLocks noChangeAspect="1"/>
          </p:cNvGraphicFramePr>
          <p:nvPr/>
        </p:nvGraphicFramePr>
        <p:xfrm>
          <a:off x="1413272" y="5244532"/>
          <a:ext cx="837009" cy="510779"/>
        </p:xfrm>
        <a:graphic>
          <a:graphicData uri="http://schemas.openxmlformats.org/presentationml/2006/ole">
            <mc:AlternateContent xmlns:mc="http://schemas.openxmlformats.org/markup-compatibility/2006">
              <mc:Choice xmlns:v="urn:schemas-microsoft-com:vml" Requires="v">
                <p:oleObj spid="_x0000_s3214" name="Equation" r:id="rId3" imgW="685800" imgH="419040" progId="Equation.3">
                  <p:embed/>
                </p:oleObj>
              </mc:Choice>
              <mc:Fallback>
                <p:oleObj name="Equation" r:id="rId3" imgW="685800" imgH="419040" progId="Equation.3">
                  <p:embed/>
                  <p:pic>
                    <p:nvPicPr>
                      <p:cNvPr id="1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272" y="5244532"/>
                        <a:ext cx="83700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p:nvPr/>
        </p:nvSpPr>
        <p:spPr>
          <a:xfrm>
            <a:off x="1251859"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1" name="Rectangle 20"/>
          <p:cNvSpPr/>
          <p:nvPr/>
        </p:nvSpPr>
        <p:spPr>
          <a:xfrm>
            <a:off x="2590804"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4" name="Rectangle 23"/>
          <p:cNvSpPr/>
          <p:nvPr/>
        </p:nvSpPr>
        <p:spPr>
          <a:xfrm>
            <a:off x="3951518"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7" name="Rectangle 26"/>
          <p:cNvSpPr/>
          <p:nvPr/>
        </p:nvSpPr>
        <p:spPr>
          <a:xfrm>
            <a:off x="5290462"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30" name="Rectangle 29"/>
          <p:cNvSpPr/>
          <p:nvPr/>
        </p:nvSpPr>
        <p:spPr>
          <a:xfrm>
            <a:off x="6607631" y="5026480"/>
            <a:ext cx="1175657" cy="7293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Increase sample size to 30</a:t>
            </a:r>
          </a:p>
        </p:txBody>
      </p:sp>
      <p:sp>
        <p:nvSpPr>
          <p:cNvPr id="33" name="Rectangle 32"/>
          <p:cNvSpPr/>
          <p:nvPr/>
        </p:nvSpPr>
        <p:spPr>
          <a:xfrm>
            <a:off x="2590802" y="4068526"/>
            <a:ext cx="1175657" cy="6096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Use the s to estimate </a:t>
            </a:r>
            <a:r>
              <a:rPr lang="el-GR" sz="1050" dirty="0">
                <a:solidFill>
                  <a:schemeClr val="tx1"/>
                </a:solidFill>
              </a:rPr>
              <a:t>σ</a:t>
            </a:r>
            <a:endParaRPr lang="en-US" sz="1050" dirty="0">
              <a:solidFill>
                <a:schemeClr val="tx1"/>
              </a:solidFill>
            </a:endParaRPr>
          </a:p>
        </p:txBody>
      </p:sp>
      <p:sp>
        <p:nvSpPr>
          <p:cNvPr id="34" name="Rectangle 33"/>
          <p:cNvSpPr/>
          <p:nvPr/>
        </p:nvSpPr>
        <p:spPr>
          <a:xfrm>
            <a:off x="5290459" y="4057640"/>
            <a:ext cx="1175657" cy="62049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Use the s to estimate </a:t>
            </a:r>
            <a:r>
              <a:rPr lang="el-GR" sz="1050" dirty="0">
                <a:solidFill>
                  <a:schemeClr val="tx1"/>
                </a:solidFill>
              </a:rPr>
              <a:t>σ</a:t>
            </a:r>
            <a:endParaRPr lang="en-US" sz="1050" dirty="0">
              <a:solidFill>
                <a:schemeClr val="tx1"/>
              </a:solidFill>
            </a:endParaRPr>
          </a:p>
        </p:txBody>
      </p:sp>
      <p:cxnSp>
        <p:nvCxnSpPr>
          <p:cNvPr id="36" name="Shape 35"/>
          <p:cNvCxnSpPr>
            <a:stCxn id="6" idx="1"/>
            <a:endCxn id="11" idx="0"/>
          </p:cNvCxnSpPr>
          <p:nvPr/>
        </p:nvCxnSpPr>
        <p:spPr>
          <a:xfrm rot="10800000" flipV="1">
            <a:off x="2498272" y="1885952"/>
            <a:ext cx="1268186" cy="5606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6" idx="3"/>
            <a:endCxn id="13" idx="0"/>
          </p:cNvCxnSpPr>
          <p:nvPr/>
        </p:nvCxnSpPr>
        <p:spPr>
          <a:xfrm>
            <a:off x="5279572" y="1885953"/>
            <a:ext cx="892629" cy="17961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3" idx="3"/>
            <a:endCxn id="30" idx="0"/>
          </p:cNvCxnSpPr>
          <p:nvPr/>
        </p:nvCxnSpPr>
        <p:spPr>
          <a:xfrm>
            <a:off x="6966859" y="2560870"/>
            <a:ext cx="228601" cy="24656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1" idx="1"/>
            <a:endCxn id="17" idx="0"/>
          </p:cNvCxnSpPr>
          <p:nvPr/>
        </p:nvCxnSpPr>
        <p:spPr>
          <a:xfrm rot="10800000" flipV="1">
            <a:off x="1839689" y="2941865"/>
            <a:ext cx="87085" cy="20737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stCxn id="11" idx="3"/>
            <a:endCxn id="33" idx="0"/>
          </p:cNvCxnSpPr>
          <p:nvPr/>
        </p:nvCxnSpPr>
        <p:spPr>
          <a:xfrm>
            <a:off x="3069772" y="2941866"/>
            <a:ext cx="108858" cy="112666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2"/>
            <a:endCxn id="21" idx="0"/>
          </p:cNvCxnSpPr>
          <p:nvPr/>
        </p:nvCxnSpPr>
        <p:spPr>
          <a:xfrm rot="16200000" flipH="1">
            <a:off x="3009902" y="4846859"/>
            <a:ext cx="337460"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13" idx="1"/>
            <a:endCxn id="14" idx="0"/>
          </p:cNvCxnSpPr>
          <p:nvPr/>
        </p:nvCxnSpPr>
        <p:spPr>
          <a:xfrm rot="10800000" flipV="1">
            <a:off x="5187043" y="2560870"/>
            <a:ext cx="190500" cy="2776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hape 55"/>
          <p:cNvCxnSpPr>
            <a:stCxn id="14" idx="3"/>
            <a:endCxn id="34" idx="0"/>
          </p:cNvCxnSpPr>
          <p:nvPr/>
        </p:nvCxnSpPr>
        <p:spPr>
          <a:xfrm>
            <a:off x="5758544" y="3333772"/>
            <a:ext cx="119744" cy="72386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14" idx="1"/>
            <a:endCxn id="24" idx="0"/>
          </p:cNvCxnSpPr>
          <p:nvPr/>
        </p:nvCxnSpPr>
        <p:spPr>
          <a:xfrm rot="10800000" flipV="1">
            <a:off x="4539346" y="3333772"/>
            <a:ext cx="76197" cy="16818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4" idx="2"/>
            <a:endCxn id="27" idx="0"/>
          </p:cNvCxnSpPr>
          <p:nvPr/>
        </p:nvCxnSpPr>
        <p:spPr>
          <a:xfrm rot="16200000" flipH="1">
            <a:off x="5709557" y="4846860"/>
            <a:ext cx="337461"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632856" y="2707819"/>
            <a:ext cx="417102" cy="253916"/>
          </a:xfrm>
          <a:prstGeom prst="rect">
            <a:avLst/>
          </a:prstGeom>
          <a:noFill/>
        </p:spPr>
        <p:txBody>
          <a:bodyPr wrap="none" rtlCol="0">
            <a:spAutoFit/>
          </a:bodyPr>
          <a:lstStyle/>
          <a:p>
            <a:r>
              <a:rPr lang="en-US" sz="1050" dirty="0"/>
              <a:t>Yes</a:t>
            </a:r>
          </a:p>
        </p:txBody>
      </p:sp>
      <p:sp>
        <p:nvSpPr>
          <p:cNvPr id="70" name="TextBox 69"/>
          <p:cNvSpPr txBox="1"/>
          <p:nvPr/>
        </p:nvSpPr>
        <p:spPr>
          <a:xfrm>
            <a:off x="5714998" y="3088818"/>
            <a:ext cx="357790" cy="253916"/>
          </a:xfrm>
          <a:prstGeom prst="rect">
            <a:avLst/>
          </a:prstGeom>
          <a:noFill/>
        </p:spPr>
        <p:txBody>
          <a:bodyPr wrap="none" rtlCol="0">
            <a:spAutoFit/>
          </a:bodyPr>
          <a:lstStyle/>
          <a:p>
            <a:r>
              <a:rPr lang="en-US" sz="1050" dirty="0"/>
              <a:t>No</a:t>
            </a:r>
          </a:p>
        </p:txBody>
      </p:sp>
      <p:sp>
        <p:nvSpPr>
          <p:cNvPr id="71" name="TextBox 70"/>
          <p:cNvSpPr txBox="1"/>
          <p:nvPr/>
        </p:nvSpPr>
        <p:spPr>
          <a:xfrm>
            <a:off x="6890654" y="2315932"/>
            <a:ext cx="357790" cy="253916"/>
          </a:xfrm>
          <a:prstGeom prst="rect">
            <a:avLst/>
          </a:prstGeom>
          <a:noFill/>
        </p:spPr>
        <p:txBody>
          <a:bodyPr wrap="none" rtlCol="0">
            <a:spAutoFit/>
          </a:bodyPr>
          <a:lstStyle/>
          <a:p>
            <a:r>
              <a:rPr lang="en-US" sz="1050" dirty="0"/>
              <a:t>No</a:t>
            </a:r>
          </a:p>
        </p:txBody>
      </p:sp>
      <p:sp>
        <p:nvSpPr>
          <p:cNvPr id="72" name="TextBox 71"/>
          <p:cNvSpPr txBox="1"/>
          <p:nvPr/>
        </p:nvSpPr>
        <p:spPr>
          <a:xfrm>
            <a:off x="4354286" y="3088820"/>
            <a:ext cx="417102" cy="253916"/>
          </a:xfrm>
          <a:prstGeom prst="rect">
            <a:avLst/>
          </a:prstGeom>
          <a:noFill/>
        </p:spPr>
        <p:txBody>
          <a:bodyPr wrap="none" rtlCol="0">
            <a:spAutoFit/>
          </a:bodyPr>
          <a:lstStyle/>
          <a:p>
            <a:r>
              <a:rPr lang="en-US" sz="1050" dirty="0"/>
              <a:t>Yes</a:t>
            </a:r>
          </a:p>
        </p:txBody>
      </p:sp>
      <p:sp>
        <p:nvSpPr>
          <p:cNvPr id="73" name="TextBox 72"/>
          <p:cNvSpPr txBox="1"/>
          <p:nvPr/>
        </p:nvSpPr>
        <p:spPr>
          <a:xfrm>
            <a:off x="5105406" y="2326820"/>
            <a:ext cx="417102" cy="253916"/>
          </a:xfrm>
          <a:prstGeom prst="rect">
            <a:avLst/>
          </a:prstGeom>
          <a:noFill/>
        </p:spPr>
        <p:txBody>
          <a:bodyPr wrap="none" rtlCol="0">
            <a:spAutoFit/>
          </a:bodyPr>
          <a:lstStyle/>
          <a:p>
            <a:r>
              <a:rPr lang="en-US" sz="1050" dirty="0"/>
              <a:t>Yes</a:t>
            </a:r>
          </a:p>
        </p:txBody>
      </p:sp>
      <p:graphicFrame>
        <p:nvGraphicFramePr>
          <p:cNvPr id="95238" name="Object 6"/>
          <p:cNvGraphicFramePr>
            <a:graphicFrameLocks noChangeAspect="1"/>
          </p:cNvGraphicFramePr>
          <p:nvPr/>
        </p:nvGraphicFramePr>
        <p:xfrm>
          <a:off x="2780110" y="5250656"/>
          <a:ext cx="790575" cy="510779"/>
        </p:xfrm>
        <a:graphic>
          <a:graphicData uri="http://schemas.openxmlformats.org/presentationml/2006/ole">
            <mc:AlternateContent xmlns:mc="http://schemas.openxmlformats.org/markup-compatibility/2006">
              <mc:Choice xmlns:v="urn:schemas-microsoft-com:vml" Requires="v">
                <p:oleObj spid="_x0000_s3215" name="Equation" r:id="rId5" imgW="647640" imgH="419040" progId="Equation.3">
                  <p:embed/>
                </p:oleObj>
              </mc:Choice>
              <mc:Fallback>
                <p:oleObj name="Equation" r:id="rId5" imgW="647640" imgH="419040" progId="Equation.3">
                  <p:embed/>
                  <p:pic>
                    <p:nvPicPr>
                      <p:cNvPr id="95238" name="Object 6"/>
                      <p:cNvPicPr>
                        <a:picLocks noChangeAspect="1" noChangeArrowheads="1"/>
                      </p:cNvPicPr>
                      <p:nvPr/>
                    </p:nvPicPr>
                    <p:blipFill>
                      <a:blip r:embed="rId6"/>
                      <a:srcRect/>
                      <a:stretch>
                        <a:fillRect/>
                      </a:stretch>
                    </p:blipFill>
                    <p:spPr bwMode="auto">
                      <a:xfrm>
                        <a:off x="2780110" y="5250656"/>
                        <a:ext cx="790575"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4123815" y="5266645"/>
          <a:ext cx="837009" cy="510779"/>
        </p:xfrm>
        <a:graphic>
          <a:graphicData uri="http://schemas.openxmlformats.org/presentationml/2006/ole">
            <mc:AlternateContent xmlns:mc="http://schemas.openxmlformats.org/markup-compatibility/2006">
              <mc:Choice xmlns:v="urn:schemas-microsoft-com:vml" Requires="v">
                <p:oleObj spid="_x0000_s3216" name="Equation" r:id="rId7" imgW="685800" imgH="419040" progId="Equation.3">
                  <p:embed/>
                </p:oleObj>
              </mc:Choice>
              <mc:Fallback>
                <p:oleObj name="Equation" r:id="rId7" imgW="685800" imgH="419040" progId="Equation.3">
                  <p:embed/>
                  <p:pic>
                    <p:nvPicPr>
                      <p:cNvPr id="9523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3815" y="5266645"/>
                        <a:ext cx="83700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7"/>
          <p:cNvGraphicFramePr>
            <a:graphicFrameLocks noChangeAspect="1"/>
          </p:cNvGraphicFramePr>
          <p:nvPr/>
        </p:nvGraphicFramePr>
        <p:xfrm>
          <a:off x="5500689" y="5255419"/>
          <a:ext cx="759619" cy="510779"/>
        </p:xfrm>
        <a:graphic>
          <a:graphicData uri="http://schemas.openxmlformats.org/presentationml/2006/ole">
            <mc:AlternateContent xmlns:mc="http://schemas.openxmlformats.org/markup-compatibility/2006">
              <mc:Choice xmlns:v="urn:schemas-microsoft-com:vml" Requires="v">
                <p:oleObj spid="_x0000_s3217" name="Equation" r:id="rId9" imgW="622080" imgH="419040" progId="Equation.3">
                  <p:embed/>
                </p:oleObj>
              </mc:Choice>
              <mc:Fallback>
                <p:oleObj name="Equation" r:id="rId9" imgW="622080" imgH="419040" progId="Equation.3">
                  <p:embed/>
                  <p:pic>
                    <p:nvPicPr>
                      <p:cNvPr id="40" name="Object 7"/>
                      <p:cNvPicPr>
                        <a:picLocks noChangeAspect="1" noChangeArrowheads="1"/>
                      </p:cNvPicPr>
                      <p:nvPr/>
                    </p:nvPicPr>
                    <p:blipFill>
                      <a:blip r:embed="rId10"/>
                      <a:srcRect/>
                      <a:stretch>
                        <a:fillRect/>
                      </a:stretch>
                    </p:blipFill>
                    <p:spPr bwMode="auto">
                      <a:xfrm>
                        <a:off x="5500689" y="5255419"/>
                        <a:ext cx="75961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448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410320" y="1584687"/>
            <a:ext cx="7714929" cy="346249"/>
          </a:xfrm>
        </p:spPr>
        <p:txBody>
          <a:bodyPr>
            <a:normAutofit/>
          </a:bodyPr>
          <a:lstStyle/>
          <a:p>
            <a:r>
              <a:rPr lang="en-US" sz="1500" b="1" dirty="0"/>
              <a:t>Point Estimation</a:t>
            </a:r>
          </a:p>
        </p:txBody>
      </p:sp>
      <p:sp>
        <p:nvSpPr>
          <p:cNvPr id="5" name="TextBox 4"/>
          <p:cNvSpPr txBox="1"/>
          <p:nvPr/>
        </p:nvSpPr>
        <p:spPr>
          <a:xfrm>
            <a:off x="1452423" y="2041003"/>
            <a:ext cx="3081498" cy="2862322"/>
          </a:xfrm>
          <a:prstGeom prst="rect">
            <a:avLst/>
          </a:prstGeom>
          <a:noFill/>
        </p:spPr>
        <p:txBody>
          <a:bodyPr wrap="square" rtlCol="0">
            <a:spAutoFit/>
          </a:bodyPr>
          <a:lstStyle/>
          <a:p>
            <a:pPr>
              <a:lnSpc>
                <a:spcPct val="150000"/>
              </a:lnSpc>
              <a:buFont typeface="Arial" pitchFamily="34" charset="0"/>
              <a:buChar char="•"/>
            </a:pPr>
            <a:r>
              <a:rPr lang="en-US" sz="1200" b="1" dirty="0"/>
              <a:t>Parameters</a:t>
            </a:r>
            <a:r>
              <a:rPr lang="en-US" sz="1200" dirty="0"/>
              <a:t> are numbers that summarize data for an entire population.</a:t>
            </a:r>
          </a:p>
          <a:p>
            <a:pPr>
              <a:lnSpc>
                <a:spcPct val="150000"/>
              </a:lnSpc>
              <a:buFont typeface="Arial" pitchFamily="34" charset="0"/>
              <a:buChar char="•"/>
            </a:pPr>
            <a:r>
              <a:rPr lang="en-US" sz="1200" dirty="0"/>
              <a:t>This means the parameter tells us something about the whole population.</a:t>
            </a:r>
          </a:p>
          <a:p>
            <a:pPr>
              <a:lnSpc>
                <a:spcPct val="150000"/>
              </a:lnSpc>
              <a:buFont typeface="Arial" pitchFamily="34" charset="0"/>
              <a:buChar char="•"/>
            </a:pPr>
            <a:r>
              <a:rPr lang="en-US" sz="1200" dirty="0"/>
              <a:t> It is any numerical quantity that characterizes a given population </a:t>
            </a:r>
          </a:p>
          <a:p>
            <a:pPr>
              <a:lnSpc>
                <a:spcPct val="150000"/>
              </a:lnSpc>
            </a:pPr>
            <a:endParaRPr lang="en-US" sz="1200" dirty="0"/>
          </a:p>
          <a:p>
            <a:pPr>
              <a:lnSpc>
                <a:spcPct val="150000"/>
              </a:lnSpc>
            </a:pPr>
            <a:r>
              <a:rPr lang="en-US" sz="1200" b="1" dirty="0"/>
              <a:t>Statistics</a:t>
            </a:r>
            <a:r>
              <a:rPr lang="en-US" sz="1200" dirty="0"/>
              <a:t> are numbers that summarize data from a sample, i.e. some subset of the entire population.</a:t>
            </a:r>
          </a:p>
        </p:txBody>
      </p:sp>
      <p:pic>
        <p:nvPicPr>
          <p:cNvPr id="7" name="Picture 6"/>
          <p:cNvPicPr>
            <a:picLocks noChangeAspect="1"/>
          </p:cNvPicPr>
          <p:nvPr/>
        </p:nvPicPr>
        <p:blipFill>
          <a:blip r:embed="rId2">
            <a:lum bright="-40000"/>
          </a:blip>
          <a:stretch>
            <a:fillRect/>
          </a:stretch>
        </p:blipFill>
        <p:spPr>
          <a:xfrm>
            <a:off x="4533922" y="2192017"/>
            <a:ext cx="3294503" cy="1874150"/>
          </a:xfrm>
          <a:prstGeom prst="rect">
            <a:avLst/>
          </a:prstGeom>
        </p:spPr>
      </p:pic>
    </p:spTree>
    <p:extLst>
      <p:ext uri="{BB962C8B-B14F-4D97-AF65-F5344CB8AC3E}">
        <p14:creationId xmlns:p14="http://schemas.microsoft.com/office/powerpoint/2010/main" val="1968523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67436" y="1500187"/>
            <a:ext cx="5476315" cy="385763"/>
          </a:xfrm>
          <a:prstGeom prst="rect">
            <a:avLst/>
          </a:prstGeom>
        </p:spPr>
        <p:txBody>
          <a:bodyPr vert="horz" lIns="51435" tIns="25718" rIns="51435" bIns="25718"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75" dirty="0"/>
              <a:t>Criteria of a Good Estimator</a:t>
            </a:r>
          </a:p>
        </p:txBody>
      </p:sp>
      <p:sp>
        <p:nvSpPr>
          <p:cNvPr id="5" name="Rectangle 9"/>
          <p:cNvSpPr>
            <a:spLocks noChangeArrowheads="1"/>
          </p:cNvSpPr>
          <p:nvPr/>
        </p:nvSpPr>
        <p:spPr bwMode="auto">
          <a:xfrm>
            <a:off x="2000252" y="1393396"/>
            <a:ext cx="184731"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788">
              <a:latin typeface="Calibri"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1667436" y="1885950"/>
                <a:ext cx="5859556" cy="3401187"/>
              </a:xfrm>
              <a:prstGeom prst="rect">
                <a:avLst/>
              </a:prstGeom>
              <a:noFill/>
            </p:spPr>
            <p:txBody>
              <a:bodyPr wrap="square" rtlCol="0">
                <a:spAutoFit/>
              </a:bodyPr>
              <a:lstStyle/>
              <a:p>
                <a:pPr marL="104478" indent="-104478">
                  <a:lnSpc>
                    <a:spcPct val="150000"/>
                  </a:lnSpc>
                  <a:spcAft>
                    <a:spcPts val="675"/>
                  </a:spcAft>
                  <a:buFont typeface="Arial" panose="020B0604020202020204" pitchFamily="34" charset="0"/>
                  <a:buChar char="•"/>
                </a:pPr>
                <a:r>
                  <a:rPr lang="en-US" sz="1200" dirty="0"/>
                  <a:t>In the preceding slides we saw that sample mean and sample standard deviation provide one value (not a range of values) to estimate population mean and standard deviations.</a:t>
                </a:r>
              </a:p>
              <a:p>
                <a:pPr marL="104478" indent="-104478">
                  <a:lnSpc>
                    <a:spcPct val="150000"/>
                  </a:lnSpc>
                  <a:spcAft>
                    <a:spcPts val="675"/>
                  </a:spcAft>
                  <a:buFont typeface="Arial" panose="020B0604020202020204" pitchFamily="34" charset="0"/>
                  <a:buChar char="•"/>
                </a:pPr>
                <a:r>
                  <a:rPr lang="en-US" sz="1200" dirty="0"/>
                  <a:t>These are called point estimators.</a:t>
                </a:r>
              </a:p>
              <a:p>
                <a:pPr marL="104478" indent="-104478">
                  <a:lnSpc>
                    <a:spcPct val="150000"/>
                  </a:lnSpc>
                  <a:spcAft>
                    <a:spcPts val="675"/>
                  </a:spcAft>
                  <a:buFont typeface="Arial" panose="020B0604020202020204" pitchFamily="34" charset="0"/>
                  <a:buChar char="•"/>
                </a:pPr>
                <a:r>
                  <a:rPr lang="en-US" sz="1200" dirty="0"/>
                  <a:t>The important properties of point estimators are </a:t>
                </a:r>
              </a:p>
              <a:p>
                <a:pPr marL="249139" lvl="1" indent="-144661">
                  <a:lnSpc>
                    <a:spcPct val="150000"/>
                  </a:lnSpc>
                  <a:spcAft>
                    <a:spcPts val="675"/>
                  </a:spcAft>
                  <a:buFont typeface="+mj-lt"/>
                  <a:buAutoNum type="arabicPeriod"/>
                </a:pPr>
                <a:r>
                  <a:rPr lang="en-US" sz="1050" u="sng" dirty="0"/>
                  <a:t>Unbiasedness</a:t>
                </a:r>
                <a:r>
                  <a:rPr lang="en-US" sz="1050" dirty="0"/>
                  <a:t>: A sample statistic </a:t>
                </a:r>
                <a14:m>
                  <m:oMath xmlns:m="http://schemas.openxmlformats.org/officeDocument/2006/math">
                    <m:acc>
                      <m:accPr>
                        <m:chr m:val="̂"/>
                        <m:ctrlPr>
                          <a:rPr lang="en-US" sz="1050" i="1">
                            <a:latin typeface="Cambria Math"/>
                          </a:rPr>
                        </m:ctrlPr>
                      </m:accPr>
                      <m:e>
                        <m:r>
                          <a:rPr lang="en-US" sz="1050" i="1">
                            <a:latin typeface="Cambria Math" panose="02040503050406030204" pitchFamily="18" charset="0"/>
                            <a:ea typeface="Cambria Math" panose="02040503050406030204" pitchFamily="18" charset="0"/>
                          </a:rPr>
                          <m:t>𝜃</m:t>
                        </m:r>
                      </m:e>
                    </m:acc>
                  </m:oMath>
                </a14:m>
                <a:r>
                  <a:rPr lang="en-US" sz="1050" dirty="0"/>
                  <a:t> is an unbiased estimator of population parameter </a:t>
                </a:r>
                <a14:m>
                  <m:oMath xmlns:m="http://schemas.openxmlformats.org/officeDocument/2006/math">
                    <m:r>
                      <a:rPr lang="en-US" sz="1050" i="1">
                        <a:latin typeface="Cambria Math" panose="02040503050406030204" pitchFamily="18" charset="0"/>
                        <a:ea typeface="Cambria Math" panose="02040503050406030204" pitchFamily="18" charset="0"/>
                      </a:rPr>
                      <m:t>𝜃</m:t>
                    </m:r>
                  </m:oMath>
                </a14:m>
                <a:r>
                  <a:rPr lang="en-US" sz="1050" dirty="0"/>
                  <a:t> if E(</a:t>
                </a:r>
                <a14:m>
                  <m:oMath xmlns:m="http://schemas.openxmlformats.org/officeDocument/2006/math">
                    <m:acc>
                      <m:accPr>
                        <m:chr m:val="̂"/>
                        <m:ctrlPr>
                          <a:rPr lang="en-US" sz="1050" i="1">
                            <a:latin typeface="Cambria Math"/>
                          </a:rPr>
                        </m:ctrlPr>
                      </m:accPr>
                      <m:e>
                        <m:r>
                          <a:rPr lang="en-US" sz="1050" i="1">
                            <a:latin typeface="Cambria Math" panose="02040503050406030204" pitchFamily="18" charset="0"/>
                            <a:ea typeface="Cambria Math" panose="02040503050406030204" pitchFamily="18" charset="0"/>
                          </a:rPr>
                          <m:t>𝜃</m:t>
                        </m:r>
                      </m:e>
                    </m:acc>
                  </m:oMath>
                </a14:m>
                <a:r>
                  <a:rPr lang="en-US" sz="1050" dirty="0"/>
                  <a:t>) = </a:t>
                </a:r>
                <a14:m>
                  <m:oMath xmlns:m="http://schemas.openxmlformats.org/officeDocument/2006/math">
                    <m:r>
                      <a:rPr lang="en-US" sz="1050" i="1">
                        <a:latin typeface="Cambria Math" panose="02040503050406030204" pitchFamily="18" charset="0"/>
                        <a:ea typeface="Cambria Math" panose="02040503050406030204" pitchFamily="18" charset="0"/>
                      </a:rPr>
                      <m:t>𝜃</m:t>
                    </m:r>
                  </m:oMath>
                </a14:m>
                <a:r>
                  <a:rPr lang="en-US" sz="1050" dirty="0"/>
                  <a:t>. For a biased estimator the amount of bias = |E(</a:t>
                </a:r>
                <a14:m>
                  <m:oMath xmlns:m="http://schemas.openxmlformats.org/officeDocument/2006/math">
                    <m:acc>
                      <m:accPr>
                        <m:chr m:val="̂"/>
                        <m:ctrlPr>
                          <a:rPr lang="en-US" sz="1050" i="1">
                            <a:latin typeface="Cambria Math"/>
                          </a:rPr>
                        </m:ctrlPr>
                      </m:accPr>
                      <m:e>
                        <m:r>
                          <a:rPr lang="en-US" sz="1050" i="1">
                            <a:latin typeface="Cambria Math" panose="02040503050406030204" pitchFamily="18" charset="0"/>
                            <a:ea typeface="Cambria Math" panose="02040503050406030204" pitchFamily="18" charset="0"/>
                          </a:rPr>
                          <m:t>𝜃</m:t>
                        </m:r>
                      </m:e>
                    </m:acc>
                  </m:oMath>
                </a14:m>
                <a:r>
                  <a:rPr lang="en-US" sz="1050" dirty="0"/>
                  <a:t>) - </a:t>
                </a:r>
                <a14:m>
                  <m:oMath xmlns:m="http://schemas.openxmlformats.org/officeDocument/2006/math">
                    <m:r>
                      <a:rPr lang="en-US" sz="1050" i="1">
                        <a:latin typeface="Cambria Math" panose="02040503050406030204" pitchFamily="18" charset="0"/>
                        <a:ea typeface="Cambria Math" panose="02040503050406030204" pitchFamily="18" charset="0"/>
                      </a:rPr>
                      <m:t>𝜃</m:t>
                    </m:r>
                  </m:oMath>
                </a14:m>
                <a:r>
                  <a:rPr lang="en-US" sz="1050" dirty="0"/>
                  <a:t>|</a:t>
                </a:r>
              </a:p>
              <a:p>
                <a:pPr marL="249139" lvl="1" indent="-144661">
                  <a:lnSpc>
                    <a:spcPct val="150000"/>
                  </a:lnSpc>
                  <a:spcAft>
                    <a:spcPts val="675"/>
                  </a:spcAft>
                  <a:buFont typeface="+mj-lt"/>
                  <a:buAutoNum type="arabicPeriod"/>
                </a:pPr>
                <a:r>
                  <a:rPr lang="en-US" sz="1050" u="sng" dirty="0"/>
                  <a:t>Efficiency</a:t>
                </a:r>
                <a:r>
                  <a:rPr lang="en-US" sz="1050" dirty="0"/>
                  <a:t>: The point estimator with smallest standard deviation for a given sample size is said to be most efficient.</a:t>
                </a:r>
              </a:p>
              <a:p>
                <a:pPr marL="249139" lvl="1" indent="-144661">
                  <a:lnSpc>
                    <a:spcPct val="150000"/>
                  </a:lnSpc>
                  <a:spcAft>
                    <a:spcPts val="675"/>
                  </a:spcAft>
                  <a:buFont typeface="+mj-lt"/>
                  <a:buAutoNum type="arabicPeriod"/>
                </a:pPr>
                <a:r>
                  <a:rPr lang="en-US" sz="1050" u="sng" dirty="0"/>
                  <a:t>Consistency</a:t>
                </a:r>
                <a:r>
                  <a:rPr lang="en-US" sz="1050" dirty="0"/>
                  <a:t>: A point estimator is said to be consistent if it becomes more precise as the sample size n increases.</a:t>
                </a:r>
              </a:p>
            </p:txBody>
          </p:sp>
        </mc:Choice>
        <mc:Fallback xmlns="">
          <p:sp>
            <p:nvSpPr>
              <p:cNvPr id="6" name="TextBox 5"/>
              <p:cNvSpPr txBox="1">
                <a:spLocks noRot="1" noChangeAspect="1" noMove="1" noResize="1" noEditPoints="1" noAdjustHandles="1" noChangeArrowheads="1" noChangeShapeType="1" noTextEdit="1"/>
              </p:cNvSpPr>
              <p:nvPr/>
            </p:nvSpPr>
            <p:spPr>
              <a:xfrm>
                <a:off x="1667436" y="1885950"/>
                <a:ext cx="5859556" cy="3401187"/>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4697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7782</TotalTime>
  <Words>5371</Words>
  <Application>Microsoft Office PowerPoint</Application>
  <PresentationFormat>On-screen Show (4:3)</PresentationFormat>
  <Paragraphs>822</Paragraphs>
  <Slides>76</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5" baseType="lpstr">
      <vt:lpstr>Arial</vt:lpstr>
      <vt:lpstr>Cambria Math</vt:lpstr>
      <vt:lpstr>Wingdings</vt:lpstr>
      <vt:lpstr>Times New Roman</vt:lpstr>
      <vt:lpstr>Symbol</vt:lpstr>
      <vt:lpstr>Calibri</vt:lpstr>
      <vt:lpstr>Office Theme</vt:lpstr>
      <vt:lpstr>Equation</vt:lpstr>
      <vt:lpstr>Worksheet</vt:lpstr>
      <vt:lpstr>PowerPoint Presentation</vt:lpstr>
      <vt:lpstr>PowerPoint Presentation</vt:lpstr>
      <vt:lpstr>Estimation</vt:lpstr>
      <vt:lpstr>PowerPoint Presentation</vt:lpstr>
      <vt:lpstr>PowerPoint Presentation</vt:lpstr>
      <vt:lpstr>Point Estimation</vt:lpstr>
      <vt:lpstr>PowerPoint Presentation</vt:lpstr>
      <vt:lpstr>Point Estimation</vt:lpstr>
      <vt:lpstr>PowerPoint Presentation</vt:lpstr>
      <vt:lpstr>Point Estimation Table</vt:lpstr>
      <vt:lpstr>Standard Error</vt:lpstr>
      <vt:lpstr>PowerPoint Presentation</vt:lpstr>
      <vt:lpstr>PowerPoint Presentation</vt:lpstr>
      <vt:lpstr>PowerPoint Presentation</vt:lpstr>
      <vt:lpstr>PowerPoint Presentation</vt:lpstr>
      <vt:lpstr>Confidence Level</vt:lpstr>
      <vt:lpstr>Interval estimation  of Population Mean</vt:lpstr>
      <vt:lpstr>PowerPoint Presentation</vt:lpstr>
      <vt:lpstr>Interval Estimation</vt:lpstr>
      <vt:lpstr>Calculate Confidence Coefficient for a given CI</vt:lpstr>
      <vt:lpstr>Interval Estimation for Population Mean – Large Sample  </vt:lpstr>
      <vt:lpstr>Confidence Interval for </vt:lpstr>
      <vt:lpstr>Interval Estimate for Population Mean (n  30)</vt:lpstr>
      <vt:lpstr>PowerPoint Presentation</vt:lpstr>
      <vt:lpstr>PowerPoint Presentation</vt:lpstr>
      <vt:lpstr>PowerPoint Presentation</vt:lpstr>
      <vt:lpstr>Interval Estimation for small Sample</vt:lpstr>
      <vt:lpstr>Small Sample Cases   T- Distribution</vt:lpstr>
      <vt:lpstr>T- Distribution Table</vt:lpstr>
      <vt:lpstr>T- Distribution Table</vt:lpstr>
      <vt:lpstr>Sample Size Determination</vt:lpstr>
      <vt:lpstr>Sample Size Determination</vt:lpstr>
      <vt:lpstr>Interval Estimation  Procedure</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Statements</vt:lpstr>
      <vt:lpstr>Example Statements Continued</vt:lpstr>
      <vt:lpstr>PowerPoint Presentation</vt:lpstr>
      <vt:lpstr>PowerPoint Presentation</vt:lpstr>
      <vt:lpstr>PowerPoint Presentation</vt:lpstr>
      <vt:lpstr>PowerPoint Presentation</vt:lpstr>
      <vt:lpstr>Type Errors</vt:lpstr>
      <vt:lpstr>PowerPoint Presentation</vt:lpstr>
      <vt:lpstr>PowerPoint Presentation</vt:lpstr>
      <vt:lpstr>PowerPoint Presentation</vt:lpstr>
      <vt:lpstr>Type I Error</vt:lpstr>
      <vt:lpstr>PowerPoint Presentation</vt:lpstr>
      <vt:lpstr>Type II Error</vt:lpstr>
      <vt:lpstr>Business Case</vt:lpstr>
      <vt:lpstr>Calculating Type II Error Probability</vt:lpstr>
      <vt:lpstr>Probability of making type II error</vt:lpstr>
      <vt:lpstr>Probability of making type II error</vt:lpstr>
      <vt:lpstr>Probability of making type II error</vt:lpstr>
      <vt:lpstr>Controlling type II error</vt:lpstr>
      <vt:lpstr>Controlling type II error</vt:lpstr>
      <vt:lpstr>Illustration</vt:lpstr>
      <vt:lpstr>PowerPoint Presentation</vt:lpstr>
      <vt:lpstr>PowerPoint Presentation</vt:lpstr>
      <vt:lpstr>PowerPoint Presentation</vt:lpstr>
      <vt:lpstr>PowerPoint Presentation</vt:lpstr>
      <vt:lpstr>PowerPoint Presentation</vt:lpstr>
      <vt:lpstr>PowerPoint Presentation</vt:lpstr>
      <vt:lpstr>Two Tail Test - Example</vt:lpstr>
      <vt:lpstr>PowerPoint Presentation</vt:lpstr>
      <vt:lpstr>PowerPoint Presentation</vt:lpstr>
      <vt:lpstr>PowerPoint Presentation</vt:lpstr>
      <vt:lpstr>Hypothesis Testing Procedure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Praful Vinayak Bhoyar</dc:creator>
  <cp:keywords>Stat 2</cp:keywords>
  <cp:lastModifiedBy>abc</cp:lastModifiedBy>
  <cp:revision>96</cp:revision>
  <dcterms:created xsi:type="dcterms:W3CDTF">2019-08-02T10:51:16Z</dcterms:created>
  <dcterms:modified xsi:type="dcterms:W3CDTF">2022-07-20T06:32:10Z</dcterms:modified>
</cp:coreProperties>
</file>