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5.xml" ContentType="application/vnd.openxmlformats-officedocument.drawingml.chart+xml"/>
  <Override PartName="/ppt/drawings/drawing1.xml" ContentType="application/vnd.openxmlformats-officedocument.drawingml.chartshapes+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49"/>
  </p:notesMasterIdLst>
  <p:sldIdLst>
    <p:sldId id="320" r:id="rId2"/>
    <p:sldId id="321" r:id="rId3"/>
    <p:sldId id="380" r:id="rId4"/>
    <p:sldId id="381" r:id="rId5"/>
    <p:sldId id="382" r:id="rId6"/>
    <p:sldId id="383" r:id="rId7"/>
    <p:sldId id="384" r:id="rId8"/>
    <p:sldId id="385" r:id="rId9"/>
    <p:sldId id="386" r:id="rId10"/>
    <p:sldId id="387" r:id="rId11"/>
    <p:sldId id="388" r:id="rId12"/>
    <p:sldId id="389" r:id="rId13"/>
    <p:sldId id="390" r:id="rId14"/>
    <p:sldId id="391" r:id="rId15"/>
    <p:sldId id="392" r:id="rId16"/>
    <p:sldId id="393" r:id="rId17"/>
    <p:sldId id="394" r:id="rId18"/>
    <p:sldId id="395"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377" r:id="rId46"/>
    <p:sldId id="378" r:id="rId47"/>
    <p:sldId id="379" r:id="rId48"/>
  </p:sldIdLst>
  <p:sldSz cx="9144000" cy="6858000" type="screen4x3"/>
  <p:notesSz cx="6858000" cy="9144000"/>
  <p:embeddedFontLst>
    <p:embeddedFont>
      <p:font typeface="Tahoma" pitchFamily="34" charset="0"/>
      <p:regular r:id="rId50"/>
      <p:bold r:id="rId51"/>
    </p:embeddedFont>
    <p:embeddedFont>
      <p:font typeface="Calibri" pitchFamily="34" charset="0"/>
      <p:regular r:id="rId52"/>
      <p:bold r:id="rId53"/>
      <p:italic r:id="rId54"/>
      <p:boldItalic r:id="rId55"/>
    </p:embeddedFont>
    <p:embeddedFont>
      <p:font typeface="Trebuchet MS"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6C471F3-8D65-4074-AFA0-167E0BFF53BA}">
          <p14:sldIdLst>
            <p14:sldId id="320"/>
            <p14:sldId id="321"/>
            <p14:sldId id="380"/>
            <p14:sldId id="381"/>
            <p14:sldId id="382"/>
            <p14:sldId id="383"/>
            <p14:sldId id="384"/>
            <p14:sldId id="385"/>
            <p14:sldId id="386"/>
            <p14:sldId id="387"/>
            <p14:sldId id="388"/>
            <p14:sldId id="389"/>
            <p14:sldId id="390"/>
            <p14:sldId id="391"/>
            <p14:sldId id="392"/>
            <p14:sldId id="393"/>
            <p14:sldId id="394"/>
            <p14:sldId id="395"/>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Lst>
        </p14:section>
        <p14:section name="Untitled Section" id="{C1C14371-8A37-43B4-BEDD-682AF50BCD25}">
          <p14:sldIdLst/>
        </p14:section>
      </p14:sectionLst>
    </p:ex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B12137AC-A9C8-48EA-BD2B-1AD8692E0443}">
  <a:tblStyle styleId="{B12137AC-A9C8-48EA-BD2B-1AD8692E044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0F9"/>
          </a:solidFill>
        </a:fill>
      </a:tcStyle>
    </a:wholeTbl>
    <a:band1H>
      <a:tcTxStyle/>
      <a:tcStyle>
        <a:tcBdr/>
        <a:fill>
          <a:solidFill>
            <a:srgbClr val="CADFF3"/>
          </a:solidFill>
        </a:fill>
      </a:tcStyle>
    </a:band1H>
    <a:band2H>
      <a:tcTxStyle/>
      <a:tcStyle>
        <a:tcBdr/>
      </a:tcStyle>
    </a:band2H>
    <a:band1V>
      <a:tcTxStyle/>
      <a:tcStyle>
        <a:tcBdr/>
        <a:fill>
          <a:solidFill>
            <a:srgbClr val="CADFF3"/>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6" d="100"/>
          <a:sy n="76" d="100"/>
        </p:scale>
        <p:origin x="-1206"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s>
</file>

<file path=ppt/charts/_rels/chart1.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Book1"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chartUserShapes" Target="../drawings/drawing1.xml"/><Relationship Id="rId1" Type="http://schemas.openxmlformats.org/officeDocument/2006/relationships/oleObject" Target="file:///E:\Great%20learning%20Statistical%20Methods\ANOVA%20DEMO.xlsx" TargetMode="External"/><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spPr>
            <a:ln>
              <a:solidFill>
                <a:schemeClr val="tx1"/>
              </a:solidFill>
            </a:ln>
          </c:spPr>
          <c:marker>
            <c:symbol val="none"/>
          </c:marker>
          <c:xVal>
            <c:numRef>
              <c:f>Sheet1!$A$1:$A$21</c:f>
              <c:numCache>
                <c:formatCode>General</c:formatCode>
                <c:ptCount val="21"/>
                <c:pt idx="0">
                  <c:v>0</c:v>
                </c:pt>
                <c:pt idx="1">
                  <c:v>5.0000000000000079E-2</c:v>
                </c:pt>
                <c:pt idx="2">
                  <c:v>0.1</c:v>
                </c:pt>
                <c:pt idx="3">
                  <c:v>0.15000000000000022</c:v>
                </c:pt>
                <c:pt idx="4">
                  <c:v>0.2</c:v>
                </c:pt>
                <c:pt idx="5">
                  <c:v>0.25</c:v>
                </c:pt>
                <c:pt idx="6">
                  <c:v>0.30000000000000032</c:v>
                </c:pt>
                <c:pt idx="7">
                  <c:v>0.35000000000000031</c:v>
                </c:pt>
                <c:pt idx="8">
                  <c:v>0.4</c:v>
                </c:pt>
                <c:pt idx="9">
                  <c:v>0.45</c:v>
                </c:pt>
                <c:pt idx="10">
                  <c:v>0.5</c:v>
                </c:pt>
                <c:pt idx="11">
                  <c:v>0.55000000000000004</c:v>
                </c:pt>
                <c:pt idx="12">
                  <c:v>0.60000000000000064</c:v>
                </c:pt>
                <c:pt idx="13">
                  <c:v>0.65000000000000113</c:v>
                </c:pt>
                <c:pt idx="14">
                  <c:v>0.70000000000000062</c:v>
                </c:pt>
                <c:pt idx="15">
                  <c:v>0.750000000000001</c:v>
                </c:pt>
                <c:pt idx="16">
                  <c:v>0.8</c:v>
                </c:pt>
                <c:pt idx="17">
                  <c:v>0.85000000000000064</c:v>
                </c:pt>
                <c:pt idx="18">
                  <c:v>0.9</c:v>
                </c:pt>
                <c:pt idx="19">
                  <c:v>0.95000000000000062</c:v>
                </c:pt>
                <c:pt idx="20">
                  <c:v>1</c:v>
                </c:pt>
              </c:numCache>
            </c:numRef>
          </c:xVal>
          <c:yVal>
            <c:numRef>
              <c:f>Sheet1!$B$1:$B$21</c:f>
              <c:numCache>
                <c:formatCode>General</c:formatCode>
                <c:ptCount val="21"/>
                <c:pt idx="0">
                  <c:v>3.1047369051184409E-2</c:v>
                </c:pt>
                <c:pt idx="1">
                  <c:v>7.0619999265314926E-2</c:v>
                </c:pt>
                <c:pt idx="2">
                  <c:v>0.14732005983654589</c:v>
                </c:pt>
                <c:pt idx="3">
                  <c:v>0.28185603462868286</c:v>
                </c:pt>
                <c:pt idx="4">
                  <c:v>0.49456577833431864</c:v>
                </c:pt>
                <c:pt idx="5">
                  <c:v>0.79588818813957263</c:v>
                </c:pt>
                <c:pt idx="6">
                  <c:v>1.1746577002705645</c:v>
                </c:pt>
                <c:pt idx="7">
                  <c:v>1.5900173884840301</c:v>
                </c:pt>
                <c:pt idx="8">
                  <c:v>1.9738933814011452</c:v>
                </c:pt>
                <c:pt idx="9">
                  <c:v>2.2473813940318252</c:v>
                </c:pt>
                <c:pt idx="10">
                  <c:v>2.3467192964790153</c:v>
                </c:pt>
                <c:pt idx="11">
                  <c:v>2.2473813940318252</c:v>
                </c:pt>
                <c:pt idx="12">
                  <c:v>1.9738933814011452</c:v>
                </c:pt>
                <c:pt idx="13">
                  <c:v>1.5900173884840301</c:v>
                </c:pt>
                <c:pt idx="14">
                  <c:v>1.1746577002705652</c:v>
                </c:pt>
                <c:pt idx="15">
                  <c:v>0.79588818813957263</c:v>
                </c:pt>
                <c:pt idx="16">
                  <c:v>0.49456577833431842</c:v>
                </c:pt>
                <c:pt idx="17">
                  <c:v>0.28185603462868286</c:v>
                </c:pt>
                <c:pt idx="18">
                  <c:v>0.14732005983654589</c:v>
                </c:pt>
                <c:pt idx="19">
                  <c:v>7.0619999265314995E-2</c:v>
                </c:pt>
                <c:pt idx="20">
                  <c:v>3.1047369051184409E-2</c:v>
                </c:pt>
              </c:numCache>
            </c:numRef>
          </c:yVal>
          <c:smooth val="1"/>
          <c:extLst xmlns:c16r2="http://schemas.microsoft.com/office/drawing/2015/06/chart">
            <c:ext xmlns:c16="http://schemas.microsoft.com/office/drawing/2014/chart" uri="{C3380CC4-5D6E-409C-BE32-E72D297353CC}">
              <c16:uniqueId val="{00000000-7517-493E-8785-DC752F614206}"/>
            </c:ext>
          </c:extLst>
        </c:ser>
        <c:dLbls>
          <c:showLegendKey val="0"/>
          <c:showVal val="0"/>
          <c:showCatName val="0"/>
          <c:showSerName val="0"/>
          <c:showPercent val="0"/>
          <c:showBubbleSize val="0"/>
        </c:dLbls>
        <c:axId val="472074880"/>
        <c:axId val="472080768"/>
      </c:scatterChart>
      <c:valAx>
        <c:axId val="472074880"/>
        <c:scaling>
          <c:orientation val="minMax"/>
          <c:max val="1"/>
        </c:scaling>
        <c:delete val="1"/>
        <c:axPos val="b"/>
        <c:numFmt formatCode="General" sourceLinked="1"/>
        <c:majorTickMark val="out"/>
        <c:minorTickMark val="none"/>
        <c:tickLblPos val="none"/>
        <c:crossAx val="472080768"/>
        <c:crosses val="autoZero"/>
        <c:crossBetween val="midCat"/>
      </c:valAx>
      <c:valAx>
        <c:axId val="472080768"/>
        <c:scaling>
          <c:orientation val="minMax"/>
        </c:scaling>
        <c:delete val="1"/>
        <c:axPos val="l"/>
        <c:numFmt formatCode="General" sourceLinked="1"/>
        <c:majorTickMark val="out"/>
        <c:minorTickMark val="none"/>
        <c:tickLblPos val="none"/>
        <c:crossAx val="472074880"/>
        <c:crosses val="autoZero"/>
        <c:crossBetween val="midCat"/>
      </c:valAx>
      <c:spPr>
        <a:noFill/>
      </c:spPr>
    </c:plotArea>
    <c:plotVisOnly val="1"/>
    <c:dispBlanksAs val="gap"/>
    <c:showDLblsOverMax val="0"/>
  </c:chart>
  <c:spPr>
    <a:noFill/>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spPr>
            <a:ln>
              <a:solidFill>
                <a:schemeClr val="tx1"/>
              </a:solidFill>
            </a:ln>
          </c:spPr>
          <c:marker>
            <c:symbol val="none"/>
          </c:marker>
          <c:xVal>
            <c:numRef>
              <c:f>Sheet1!$A$1:$A$21</c:f>
              <c:numCache>
                <c:formatCode>General</c:formatCode>
                <c:ptCount val="21"/>
                <c:pt idx="0">
                  <c:v>0</c:v>
                </c:pt>
                <c:pt idx="1">
                  <c:v>5.0000000000000079E-2</c:v>
                </c:pt>
                <c:pt idx="2">
                  <c:v>0.1</c:v>
                </c:pt>
                <c:pt idx="3">
                  <c:v>0.15000000000000024</c:v>
                </c:pt>
                <c:pt idx="4">
                  <c:v>0.2</c:v>
                </c:pt>
                <c:pt idx="5">
                  <c:v>0.25</c:v>
                </c:pt>
                <c:pt idx="6">
                  <c:v>0.30000000000000032</c:v>
                </c:pt>
                <c:pt idx="7">
                  <c:v>0.35000000000000031</c:v>
                </c:pt>
                <c:pt idx="8">
                  <c:v>0.4</c:v>
                </c:pt>
                <c:pt idx="9">
                  <c:v>0.45</c:v>
                </c:pt>
                <c:pt idx="10">
                  <c:v>0.5</c:v>
                </c:pt>
                <c:pt idx="11">
                  <c:v>0.55000000000000004</c:v>
                </c:pt>
                <c:pt idx="12">
                  <c:v>0.60000000000000064</c:v>
                </c:pt>
                <c:pt idx="13">
                  <c:v>0.65000000000000124</c:v>
                </c:pt>
                <c:pt idx="14">
                  <c:v>0.70000000000000062</c:v>
                </c:pt>
                <c:pt idx="15">
                  <c:v>0.75000000000000111</c:v>
                </c:pt>
                <c:pt idx="16">
                  <c:v>0.8</c:v>
                </c:pt>
                <c:pt idx="17">
                  <c:v>0.85000000000000064</c:v>
                </c:pt>
                <c:pt idx="18">
                  <c:v>0.9</c:v>
                </c:pt>
                <c:pt idx="19">
                  <c:v>0.95000000000000062</c:v>
                </c:pt>
                <c:pt idx="20">
                  <c:v>1</c:v>
                </c:pt>
              </c:numCache>
            </c:numRef>
          </c:xVal>
          <c:yVal>
            <c:numRef>
              <c:f>Sheet1!$B$1:$B$21</c:f>
              <c:numCache>
                <c:formatCode>General</c:formatCode>
                <c:ptCount val="21"/>
                <c:pt idx="0">
                  <c:v>3.1047369051184413E-2</c:v>
                </c:pt>
                <c:pt idx="1">
                  <c:v>7.0619999265314926E-2</c:v>
                </c:pt>
                <c:pt idx="2">
                  <c:v>0.14732005983654589</c:v>
                </c:pt>
                <c:pt idx="3">
                  <c:v>0.28185603462868286</c:v>
                </c:pt>
                <c:pt idx="4">
                  <c:v>0.49456577833431875</c:v>
                </c:pt>
                <c:pt idx="5">
                  <c:v>0.79588818813957263</c:v>
                </c:pt>
                <c:pt idx="6">
                  <c:v>1.1746577002705647</c:v>
                </c:pt>
                <c:pt idx="7">
                  <c:v>1.5900173884840301</c:v>
                </c:pt>
                <c:pt idx="8">
                  <c:v>1.9738933814011455</c:v>
                </c:pt>
                <c:pt idx="9">
                  <c:v>2.2473813940318252</c:v>
                </c:pt>
                <c:pt idx="10">
                  <c:v>2.3467192964790153</c:v>
                </c:pt>
                <c:pt idx="11">
                  <c:v>2.2473813940318252</c:v>
                </c:pt>
                <c:pt idx="12">
                  <c:v>1.9738933814011455</c:v>
                </c:pt>
                <c:pt idx="13">
                  <c:v>1.5900173884840301</c:v>
                </c:pt>
                <c:pt idx="14">
                  <c:v>1.1746577002705656</c:v>
                </c:pt>
                <c:pt idx="15">
                  <c:v>0.79588818813957263</c:v>
                </c:pt>
                <c:pt idx="16">
                  <c:v>0.49456577833431847</c:v>
                </c:pt>
                <c:pt idx="17">
                  <c:v>0.28185603462868286</c:v>
                </c:pt>
                <c:pt idx="18">
                  <c:v>0.14732005983654589</c:v>
                </c:pt>
                <c:pt idx="19">
                  <c:v>7.0619999265314995E-2</c:v>
                </c:pt>
                <c:pt idx="20">
                  <c:v>3.1047369051184413E-2</c:v>
                </c:pt>
              </c:numCache>
            </c:numRef>
          </c:yVal>
          <c:smooth val="1"/>
          <c:extLst xmlns:c16r2="http://schemas.microsoft.com/office/drawing/2015/06/chart">
            <c:ext xmlns:c16="http://schemas.microsoft.com/office/drawing/2014/chart" uri="{C3380CC4-5D6E-409C-BE32-E72D297353CC}">
              <c16:uniqueId val="{00000000-E43A-429F-953D-65AB3DE16B7C}"/>
            </c:ext>
          </c:extLst>
        </c:ser>
        <c:dLbls>
          <c:showLegendKey val="0"/>
          <c:showVal val="0"/>
          <c:showCatName val="0"/>
          <c:showSerName val="0"/>
          <c:showPercent val="0"/>
          <c:showBubbleSize val="0"/>
        </c:dLbls>
        <c:axId val="472100864"/>
        <c:axId val="472102400"/>
      </c:scatterChart>
      <c:valAx>
        <c:axId val="472100864"/>
        <c:scaling>
          <c:orientation val="minMax"/>
          <c:max val="1"/>
        </c:scaling>
        <c:delete val="1"/>
        <c:axPos val="b"/>
        <c:numFmt formatCode="General" sourceLinked="1"/>
        <c:majorTickMark val="out"/>
        <c:minorTickMark val="none"/>
        <c:tickLblPos val="none"/>
        <c:crossAx val="472102400"/>
        <c:crosses val="autoZero"/>
        <c:crossBetween val="midCat"/>
      </c:valAx>
      <c:valAx>
        <c:axId val="472102400"/>
        <c:scaling>
          <c:orientation val="minMax"/>
        </c:scaling>
        <c:delete val="1"/>
        <c:axPos val="l"/>
        <c:numFmt formatCode="General" sourceLinked="1"/>
        <c:majorTickMark val="out"/>
        <c:minorTickMark val="none"/>
        <c:tickLblPos val="none"/>
        <c:crossAx val="472100864"/>
        <c:crosses val="autoZero"/>
        <c:crossBetween val="midCat"/>
      </c:valAx>
      <c:spPr>
        <a:noFill/>
      </c:spPr>
    </c:plotArea>
    <c:plotVisOnly val="1"/>
    <c:dispBlanksAs val="gap"/>
    <c:showDLblsOverMax val="0"/>
  </c:chart>
  <c:spPr>
    <a:noFill/>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spPr>
            <a:ln>
              <a:solidFill>
                <a:schemeClr val="tx1"/>
              </a:solidFill>
            </a:ln>
          </c:spPr>
          <c:marker>
            <c:symbol val="none"/>
          </c:marker>
          <c:xVal>
            <c:numRef>
              <c:f>Sheet1!$A$1:$A$21</c:f>
              <c:numCache>
                <c:formatCode>General</c:formatCode>
                <c:ptCount val="21"/>
                <c:pt idx="0">
                  <c:v>0</c:v>
                </c:pt>
                <c:pt idx="1">
                  <c:v>5.0000000000000079E-2</c:v>
                </c:pt>
                <c:pt idx="2">
                  <c:v>0.1</c:v>
                </c:pt>
                <c:pt idx="3">
                  <c:v>0.15000000000000024</c:v>
                </c:pt>
                <c:pt idx="4">
                  <c:v>0.2</c:v>
                </c:pt>
                <c:pt idx="5">
                  <c:v>0.25</c:v>
                </c:pt>
                <c:pt idx="6">
                  <c:v>0.30000000000000032</c:v>
                </c:pt>
                <c:pt idx="7">
                  <c:v>0.35000000000000031</c:v>
                </c:pt>
                <c:pt idx="8">
                  <c:v>0.4</c:v>
                </c:pt>
                <c:pt idx="9">
                  <c:v>0.45</c:v>
                </c:pt>
                <c:pt idx="10">
                  <c:v>0.5</c:v>
                </c:pt>
                <c:pt idx="11">
                  <c:v>0.55000000000000004</c:v>
                </c:pt>
                <c:pt idx="12">
                  <c:v>0.60000000000000064</c:v>
                </c:pt>
                <c:pt idx="13">
                  <c:v>0.65000000000000124</c:v>
                </c:pt>
                <c:pt idx="14">
                  <c:v>0.70000000000000062</c:v>
                </c:pt>
                <c:pt idx="15">
                  <c:v>0.75000000000000111</c:v>
                </c:pt>
                <c:pt idx="16">
                  <c:v>0.8</c:v>
                </c:pt>
                <c:pt idx="17">
                  <c:v>0.85000000000000064</c:v>
                </c:pt>
                <c:pt idx="18">
                  <c:v>0.9</c:v>
                </c:pt>
                <c:pt idx="19">
                  <c:v>0.95000000000000062</c:v>
                </c:pt>
                <c:pt idx="20">
                  <c:v>1</c:v>
                </c:pt>
              </c:numCache>
            </c:numRef>
          </c:xVal>
          <c:yVal>
            <c:numRef>
              <c:f>Sheet1!$B$1:$B$21</c:f>
              <c:numCache>
                <c:formatCode>General</c:formatCode>
                <c:ptCount val="21"/>
                <c:pt idx="0">
                  <c:v>3.1047369051184413E-2</c:v>
                </c:pt>
                <c:pt idx="1">
                  <c:v>7.0619999265314926E-2</c:v>
                </c:pt>
                <c:pt idx="2">
                  <c:v>0.14732005983654589</c:v>
                </c:pt>
                <c:pt idx="3">
                  <c:v>0.28185603462868286</c:v>
                </c:pt>
                <c:pt idx="4">
                  <c:v>0.49456577833431875</c:v>
                </c:pt>
                <c:pt idx="5">
                  <c:v>0.79588818813957263</c:v>
                </c:pt>
                <c:pt idx="6">
                  <c:v>1.1746577002705647</c:v>
                </c:pt>
                <c:pt idx="7">
                  <c:v>1.5900173884840301</c:v>
                </c:pt>
                <c:pt idx="8">
                  <c:v>1.9738933814011455</c:v>
                </c:pt>
                <c:pt idx="9">
                  <c:v>2.2473813940318252</c:v>
                </c:pt>
                <c:pt idx="10">
                  <c:v>2.3467192964790153</c:v>
                </c:pt>
                <c:pt idx="11">
                  <c:v>2.2473813940318252</c:v>
                </c:pt>
                <c:pt idx="12">
                  <c:v>1.9738933814011455</c:v>
                </c:pt>
                <c:pt idx="13">
                  <c:v>1.5900173884840301</c:v>
                </c:pt>
                <c:pt idx="14">
                  <c:v>1.1746577002705656</c:v>
                </c:pt>
                <c:pt idx="15">
                  <c:v>0.79588818813957263</c:v>
                </c:pt>
                <c:pt idx="16">
                  <c:v>0.49456577833431847</c:v>
                </c:pt>
                <c:pt idx="17">
                  <c:v>0.28185603462868286</c:v>
                </c:pt>
                <c:pt idx="18">
                  <c:v>0.14732005983654589</c:v>
                </c:pt>
                <c:pt idx="19">
                  <c:v>7.0619999265314995E-2</c:v>
                </c:pt>
                <c:pt idx="20">
                  <c:v>3.1047369051184413E-2</c:v>
                </c:pt>
              </c:numCache>
            </c:numRef>
          </c:yVal>
          <c:smooth val="1"/>
          <c:extLst xmlns:c16r2="http://schemas.microsoft.com/office/drawing/2015/06/chart">
            <c:ext xmlns:c16="http://schemas.microsoft.com/office/drawing/2014/chart" uri="{C3380CC4-5D6E-409C-BE32-E72D297353CC}">
              <c16:uniqueId val="{00000000-CACE-4CE0-B079-ABA8455056E0}"/>
            </c:ext>
          </c:extLst>
        </c:ser>
        <c:dLbls>
          <c:showLegendKey val="0"/>
          <c:showVal val="0"/>
          <c:showCatName val="0"/>
          <c:showSerName val="0"/>
          <c:showPercent val="0"/>
          <c:showBubbleSize val="0"/>
        </c:dLbls>
        <c:axId val="472011904"/>
        <c:axId val="472013440"/>
      </c:scatterChart>
      <c:valAx>
        <c:axId val="472011904"/>
        <c:scaling>
          <c:orientation val="minMax"/>
          <c:max val="1"/>
        </c:scaling>
        <c:delete val="1"/>
        <c:axPos val="b"/>
        <c:numFmt formatCode="General" sourceLinked="1"/>
        <c:majorTickMark val="out"/>
        <c:minorTickMark val="none"/>
        <c:tickLblPos val="none"/>
        <c:crossAx val="472013440"/>
        <c:crosses val="autoZero"/>
        <c:crossBetween val="midCat"/>
      </c:valAx>
      <c:valAx>
        <c:axId val="472013440"/>
        <c:scaling>
          <c:orientation val="minMax"/>
        </c:scaling>
        <c:delete val="1"/>
        <c:axPos val="l"/>
        <c:numFmt formatCode="General" sourceLinked="1"/>
        <c:majorTickMark val="out"/>
        <c:minorTickMark val="none"/>
        <c:tickLblPos val="none"/>
        <c:crossAx val="472011904"/>
        <c:crosses val="autoZero"/>
        <c:crossBetween val="midCat"/>
      </c:valAx>
      <c:spPr>
        <a:noFill/>
      </c:spPr>
    </c:plotArea>
    <c:plotVisOnly val="1"/>
    <c:dispBlanksAs val="gap"/>
    <c:showDLblsOverMax val="0"/>
  </c:chart>
  <c:spPr>
    <a:noFill/>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smoothMarker"/>
        <c:varyColors val="0"/>
        <c:ser>
          <c:idx val="0"/>
          <c:order val="0"/>
          <c:spPr>
            <a:ln>
              <a:solidFill>
                <a:schemeClr val="tx1"/>
              </a:solidFill>
            </a:ln>
          </c:spPr>
          <c:marker>
            <c:symbol val="none"/>
          </c:marker>
          <c:xVal>
            <c:numRef>
              <c:f>Sheet1!$A$1:$A$21</c:f>
              <c:numCache>
                <c:formatCode>General</c:formatCode>
                <c:ptCount val="21"/>
                <c:pt idx="0">
                  <c:v>0</c:v>
                </c:pt>
                <c:pt idx="1">
                  <c:v>5.0000000000000086E-2</c:v>
                </c:pt>
                <c:pt idx="2">
                  <c:v>0.1</c:v>
                </c:pt>
                <c:pt idx="3">
                  <c:v>0.15000000000000024</c:v>
                </c:pt>
                <c:pt idx="4">
                  <c:v>0.2</c:v>
                </c:pt>
                <c:pt idx="5">
                  <c:v>0.25</c:v>
                </c:pt>
                <c:pt idx="6">
                  <c:v>0.30000000000000032</c:v>
                </c:pt>
                <c:pt idx="7">
                  <c:v>0.35000000000000031</c:v>
                </c:pt>
                <c:pt idx="8">
                  <c:v>0.4</c:v>
                </c:pt>
                <c:pt idx="9">
                  <c:v>0.45</c:v>
                </c:pt>
                <c:pt idx="10">
                  <c:v>0.5</c:v>
                </c:pt>
                <c:pt idx="11">
                  <c:v>0.55000000000000004</c:v>
                </c:pt>
                <c:pt idx="12">
                  <c:v>0.60000000000000064</c:v>
                </c:pt>
                <c:pt idx="13">
                  <c:v>0.65000000000000135</c:v>
                </c:pt>
                <c:pt idx="14">
                  <c:v>0.70000000000000062</c:v>
                </c:pt>
                <c:pt idx="15">
                  <c:v>0.75000000000000122</c:v>
                </c:pt>
                <c:pt idx="16">
                  <c:v>0.8</c:v>
                </c:pt>
                <c:pt idx="17">
                  <c:v>0.85000000000000064</c:v>
                </c:pt>
                <c:pt idx="18">
                  <c:v>0.9</c:v>
                </c:pt>
                <c:pt idx="19">
                  <c:v>0.95000000000000062</c:v>
                </c:pt>
                <c:pt idx="20">
                  <c:v>1</c:v>
                </c:pt>
              </c:numCache>
            </c:numRef>
          </c:xVal>
          <c:yVal>
            <c:numRef>
              <c:f>Sheet1!$B$1:$B$21</c:f>
              <c:numCache>
                <c:formatCode>General</c:formatCode>
                <c:ptCount val="21"/>
                <c:pt idx="0">
                  <c:v>3.104736905118442E-2</c:v>
                </c:pt>
                <c:pt idx="1">
                  <c:v>7.0619999265314926E-2</c:v>
                </c:pt>
                <c:pt idx="2">
                  <c:v>0.14732005983654589</c:v>
                </c:pt>
                <c:pt idx="3">
                  <c:v>0.28185603462868286</c:v>
                </c:pt>
                <c:pt idx="4">
                  <c:v>0.49456577833431886</c:v>
                </c:pt>
                <c:pt idx="5">
                  <c:v>0.79588818813957263</c:v>
                </c:pt>
                <c:pt idx="6">
                  <c:v>1.1746577002705649</c:v>
                </c:pt>
                <c:pt idx="7">
                  <c:v>1.5900173884840301</c:v>
                </c:pt>
                <c:pt idx="8">
                  <c:v>1.9738933814011455</c:v>
                </c:pt>
                <c:pt idx="9">
                  <c:v>2.2473813940318252</c:v>
                </c:pt>
                <c:pt idx="10">
                  <c:v>2.3467192964790153</c:v>
                </c:pt>
                <c:pt idx="11">
                  <c:v>2.2473813940318252</c:v>
                </c:pt>
                <c:pt idx="12">
                  <c:v>1.9738933814011455</c:v>
                </c:pt>
                <c:pt idx="13">
                  <c:v>1.5900173884840301</c:v>
                </c:pt>
                <c:pt idx="14">
                  <c:v>1.174657700270566</c:v>
                </c:pt>
                <c:pt idx="15">
                  <c:v>0.79588818813957263</c:v>
                </c:pt>
                <c:pt idx="16">
                  <c:v>0.49456577833431853</c:v>
                </c:pt>
                <c:pt idx="17">
                  <c:v>0.28185603462868286</c:v>
                </c:pt>
                <c:pt idx="18">
                  <c:v>0.14732005983654589</c:v>
                </c:pt>
                <c:pt idx="19">
                  <c:v>7.0619999265314995E-2</c:v>
                </c:pt>
                <c:pt idx="20">
                  <c:v>3.104736905118442E-2</c:v>
                </c:pt>
              </c:numCache>
            </c:numRef>
          </c:yVal>
          <c:smooth val="1"/>
          <c:extLst xmlns:c16r2="http://schemas.microsoft.com/office/drawing/2015/06/chart">
            <c:ext xmlns:c16="http://schemas.microsoft.com/office/drawing/2014/chart" uri="{C3380CC4-5D6E-409C-BE32-E72D297353CC}">
              <c16:uniqueId val="{00000000-E554-4311-A14A-7604786FDC87}"/>
            </c:ext>
          </c:extLst>
        </c:ser>
        <c:dLbls>
          <c:showLegendKey val="0"/>
          <c:showVal val="0"/>
          <c:showCatName val="0"/>
          <c:showSerName val="0"/>
          <c:showPercent val="0"/>
          <c:showBubbleSize val="0"/>
        </c:dLbls>
        <c:axId val="472033536"/>
        <c:axId val="472051712"/>
      </c:scatterChart>
      <c:valAx>
        <c:axId val="472033536"/>
        <c:scaling>
          <c:orientation val="minMax"/>
          <c:max val="1"/>
        </c:scaling>
        <c:delete val="1"/>
        <c:axPos val="b"/>
        <c:numFmt formatCode="General" sourceLinked="1"/>
        <c:majorTickMark val="out"/>
        <c:minorTickMark val="none"/>
        <c:tickLblPos val="none"/>
        <c:crossAx val="472051712"/>
        <c:crosses val="autoZero"/>
        <c:crossBetween val="midCat"/>
      </c:valAx>
      <c:valAx>
        <c:axId val="472051712"/>
        <c:scaling>
          <c:orientation val="minMax"/>
        </c:scaling>
        <c:delete val="1"/>
        <c:axPos val="l"/>
        <c:numFmt formatCode="General" sourceLinked="1"/>
        <c:majorTickMark val="out"/>
        <c:minorTickMark val="none"/>
        <c:tickLblPos val="none"/>
        <c:crossAx val="472033536"/>
        <c:crosses val="autoZero"/>
        <c:crossBetween val="midCat"/>
      </c:valAx>
      <c:spPr>
        <a:noFill/>
      </c:spPr>
    </c:plotArea>
    <c:plotVisOnly val="1"/>
    <c:dispBlanksAs val="gap"/>
    <c:showDLblsOverMax val="0"/>
  </c:chart>
  <c:spPr>
    <a:noFill/>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Before Treatment</a:t>
            </a:r>
          </a:p>
        </c:rich>
      </c:tx>
      <c:layout/>
      <c:overlay val="0"/>
      <c:spPr>
        <a:noFill/>
        <a:ln>
          <a:noFill/>
        </a:ln>
        <a:effectLst/>
      </c:spPr>
    </c:title>
    <c:autoTitleDeleted val="0"/>
    <c:plotArea>
      <c:layout>
        <c:manualLayout>
          <c:layoutTarget val="inner"/>
          <c:xMode val="edge"/>
          <c:yMode val="edge"/>
          <c:x val="3.817565837223625E-2"/>
          <c:y val="0.1610650156862273"/>
          <c:w val="0.92016850156840058"/>
          <c:h val="0.77239279535143357"/>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Before!$C$4:$C$21</c:f>
              <c:numCache>
                <c:formatCode>General</c:formatCode>
                <c:ptCount val="18"/>
                <c:pt idx="0">
                  <c:v>79</c:v>
                </c:pt>
                <c:pt idx="1">
                  <c:v>69</c:v>
                </c:pt>
                <c:pt idx="2">
                  <c:v>76</c:v>
                </c:pt>
                <c:pt idx="3">
                  <c:v>70</c:v>
                </c:pt>
                <c:pt idx="4">
                  <c:v>65</c:v>
                </c:pt>
                <c:pt idx="5">
                  <c:v>79</c:v>
                </c:pt>
                <c:pt idx="6">
                  <c:v>70</c:v>
                </c:pt>
                <c:pt idx="7">
                  <c:v>74</c:v>
                </c:pt>
                <c:pt idx="8">
                  <c:v>72</c:v>
                </c:pt>
                <c:pt idx="9">
                  <c:v>73</c:v>
                </c:pt>
                <c:pt idx="10">
                  <c:v>68</c:v>
                </c:pt>
                <c:pt idx="11">
                  <c:v>81</c:v>
                </c:pt>
                <c:pt idx="12">
                  <c:v>66</c:v>
                </c:pt>
                <c:pt idx="13">
                  <c:v>71</c:v>
                </c:pt>
                <c:pt idx="14">
                  <c:v>69</c:v>
                </c:pt>
                <c:pt idx="15">
                  <c:v>76</c:v>
                </c:pt>
                <c:pt idx="16">
                  <c:v>82</c:v>
                </c:pt>
                <c:pt idx="17">
                  <c:v>74</c:v>
                </c:pt>
              </c:numCache>
            </c:numRef>
          </c:yVal>
          <c:smooth val="0"/>
          <c:extLst xmlns:c16r2="http://schemas.microsoft.com/office/drawing/2015/06/chart">
            <c:ext xmlns:c16="http://schemas.microsoft.com/office/drawing/2014/chart" uri="{C3380CC4-5D6E-409C-BE32-E72D297353CC}">
              <c16:uniqueId val="{00000000-0E5D-4C13-8F18-E9104964D973}"/>
            </c:ext>
          </c:extLst>
        </c:ser>
        <c:dLbls>
          <c:showLegendKey val="0"/>
          <c:showVal val="0"/>
          <c:showCatName val="0"/>
          <c:showSerName val="0"/>
          <c:showPercent val="0"/>
          <c:showBubbleSize val="0"/>
        </c:dLbls>
        <c:axId val="478105600"/>
        <c:axId val="478107520"/>
      </c:scatterChart>
      <c:valAx>
        <c:axId val="478105600"/>
        <c:scaling>
          <c:orientation val="minMax"/>
          <c:max val="18"/>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107520"/>
        <c:crosses val="autoZero"/>
        <c:crossBetween val="midCat"/>
        <c:majorUnit val="6"/>
      </c:valAx>
      <c:valAx>
        <c:axId val="478107520"/>
        <c:scaling>
          <c:orientation val="minMax"/>
          <c:min val="5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1056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C7C5B9-913B-4C7B-98BC-C5122C07B1AA}" type="doc">
      <dgm:prSet loTypeId="urn:microsoft.com/office/officeart/2005/8/layout/hierarchy2" loCatId="hierarchy" qsTypeId="urn:microsoft.com/office/officeart/2005/8/quickstyle/simple1" qsCatId="simple" csTypeId="urn:microsoft.com/office/officeart/2005/8/colors/accent1_1" csCatId="accent1" phldr="1"/>
      <dgm:spPr/>
      <dgm:t>
        <a:bodyPr/>
        <a:lstStyle/>
        <a:p>
          <a:endParaRPr lang="en-US"/>
        </a:p>
      </dgm:t>
    </dgm:pt>
    <dgm:pt modelId="{22C8C127-A97A-4A3A-8746-0325BBA2CC55}">
      <dgm:prSet phldrT="[Text]" custT="1"/>
      <dgm:spPr/>
      <dgm:t>
        <a:bodyPr/>
        <a:lstStyle/>
        <a:p>
          <a:r>
            <a:rPr lang="en-IN" sz="1700" b="1" smtClean="0">
              <a:latin typeface="Calibri" panose="020F0502020204030204" pitchFamily="34" charset="0"/>
              <a:cs typeface="Calibri" panose="020F0502020204030204" pitchFamily="34" charset="0"/>
            </a:rPr>
            <a:t>Total Variation (SST)</a:t>
          </a:r>
        </a:p>
        <a:p>
          <a:r>
            <a:rPr lang="en-IN" sz="1700" b="1" smtClean="0">
              <a:latin typeface="Calibri" panose="020F0502020204030204" pitchFamily="34" charset="0"/>
              <a:cs typeface="Calibri" panose="020F0502020204030204" pitchFamily="34" charset="0"/>
            </a:rPr>
            <a:t>Degrees of freedom= n -1, where n is the number of values in the group</a:t>
          </a:r>
          <a:endParaRPr lang="en-US" sz="1700" b="1" dirty="0">
            <a:latin typeface="Calibri" panose="020F0502020204030204" pitchFamily="34" charset="0"/>
            <a:cs typeface="Calibri" panose="020F0502020204030204" pitchFamily="34" charset="0"/>
          </a:endParaRPr>
        </a:p>
      </dgm:t>
    </dgm:pt>
    <dgm:pt modelId="{5429F18E-786C-4D4D-8728-037E29125FD0}" type="parTrans" cxnId="{4B255FCD-4089-452F-AD4E-693316894279}">
      <dgm:prSet/>
      <dgm:spPr/>
      <dgm:t>
        <a:bodyPr/>
        <a:lstStyle/>
        <a:p>
          <a:endParaRPr lang="en-US"/>
        </a:p>
      </dgm:t>
    </dgm:pt>
    <dgm:pt modelId="{6395DC24-23C1-435A-84DB-1464FDC83C45}" type="sibTrans" cxnId="{4B255FCD-4089-452F-AD4E-693316894279}">
      <dgm:prSet/>
      <dgm:spPr/>
      <dgm:t>
        <a:bodyPr/>
        <a:lstStyle/>
        <a:p>
          <a:endParaRPr lang="en-US"/>
        </a:p>
      </dgm:t>
    </dgm:pt>
    <dgm:pt modelId="{04F15E9B-733C-4B64-ACCC-B44356AF43BE}">
      <dgm:prSet phldrT="[Text]" custT="1"/>
      <dgm:spPr/>
      <dgm:t>
        <a:bodyPr/>
        <a:lstStyle/>
        <a:p>
          <a:pPr marL="0" lvl="0" algn="ctr" defTabSz="755650">
            <a:lnSpc>
              <a:spcPct val="90000"/>
            </a:lnSpc>
            <a:spcBef>
              <a:spcPct val="0"/>
            </a:spcBef>
            <a:spcAft>
              <a:spcPct val="35000"/>
            </a:spcAft>
            <a:buNone/>
          </a:pPr>
          <a:r>
            <a:rPr lang="en-IN" sz="1700" b="1" kern="1200" smtClean="0">
              <a:latin typeface="Calibri" panose="020F0502020204030204" pitchFamily="34" charset="0"/>
              <a:ea typeface="+mn-ea"/>
              <a:cs typeface="Calibri" panose="020F0502020204030204" pitchFamily="34" charset="0"/>
            </a:rPr>
            <a:t>Within Group Variation (SSW)</a:t>
          </a:r>
        </a:p>
        <a:p>
          <a:pPr marL="0" lvl="0" algn="ctr" defTabSz="755650">
            <a:lnSpc>
              <a:spcPct val="90000"/>
            </a:lnSpc>
            <a:spcBef>
              <a:spcPct val="0"/>
            </a:spcBef>
            <a:spcAft>
              <a:spcPct val="35000"/>
            </a:spcAft>
            <a:buNone/>
          </a:pPr>
          <a:r>
            <a:rPr lang="en-IN" sz="1700" b="1" kern="1200" smtClean="0">
              <a:latin typeface="Calibri" panose="020F0502020204030204" pitchFamily="34" charset="0"/>
              <a:ea typeface="+mn-ea"/>
              <a:cs typeface="Calibri" panose="020F0502020204030204" pitchFamily="34" charset="0"/>
            </a:rPr>
            <a:t>Degrees of freedom = c – 1, where c is the number of groups</a:t>
          </a:r>
          <a:endParaRPr lang="en-US" sz="1700" b="1" kern="1200" dirty="0">
            <a:latin typeface="Calibri" panose="020F0502020204030204" pitchFamily="34" charset="0"/>
            <a:ea typeface="+mn-ea"/>
            <a:cs typeface="Calibri" panose="020F0502020204030204" pitchFamily="34" charset="0"/>
          </a:endParaRPr>
        </a:p>
      </dgm:t>
    </dgm:pt>
    <dgm:pt modelId="{2128E132-3D28-4641-B4B1-1935D6EF93FB}" type="parTrans" cxnId="{6A17617A-C042-43E3-B449-BA41C24DE44A}">
      <dgm:prSet/>
      <dgm:spPr/>
      <dgm:t>
        <a:bodyPr/>
        <a:lstStyle/>
        <a:p>
          <a:endParaRPr lang="en-US"/>
        </a:p>
      </dgm:t>
    </dgm:pt>
    <dgm:pt modelId="{874A8F85-867C-4131-8E9C-391F6D499DF7}" type="sibTrans" cxnId="{6A17617A-C042-43E3-B449-BA41C24DE44A}">
      <dgm:prSet/>
      <dgm:spPr/>
      <dgm:t>
        <a:bodyPr/>
        <a:lstStyle/>
        <a:p>
          <a:endParaRPr lang="en-US"/>
        </a:p>
      </dgm:t>
    </dgm:pt>
    <dgm:pt modelId="{1011254F-82FC-4CC4-857C-B4B0048DCB2F}">
      <dgm:prSet phldrT="[Text]" custT="1"/>
      <dgm:spPr/>
      <dgm:t>
        <a:bodyPr/>
        <a:lstStyle/>
        <a:p>
          <a:pPr marL="0" lvl="0" algn="ctr" defTabSz="755650">
            <a:lnSpc>
              <a:spcPct val="90000"/>
            </a:lnSpc>
            <a:spcBef>
              <a:spcPct val="0"/>
            </a:spcBef>
            <a:spcAft>
              <a:spcPct val="35000"/>
            </a:spcAft>
            <a:buNone/>
          </a:pPr>
          <a:r>
            <a:rPr lang="en-IN" sz="1700" b="1" kern="1200" smtClean="0">
              <a:latin typeface="Calibri" panose="020F0502020204030204" pitchFamily="34" charset="0"/>
              <a:ea typeface="+mn-ea"/>
              <a:cs typeface="Calibri" panose="020F0502020204030204" pitchFamily="34" charset="0"/>
            </a:rPr>
            <a:t>Among Group Variation (SSB)</a:t>
          </a:r>
        </a:p>
        <a:p>
          <a:pPr marL="0" lvl="0" algn="ctr" defTabSz="755650">
            <a:lnSpc>
              <a:spcPct val="90000"/>
            </a:lnSpc>
            <a:spcBef>
              <a:spcPct val="0"/>
            </a:spcBef>
            <a:spcAft>
              <a:spcPct val="35000"/>
            </a:spcAft>
            <a:buNone/>
          </a:pPr>
          <a:r>
            <a:rPr lang="en-IN" sz="1700" b="1" kern="1200" smtClean="0">
              <a:latin typeface="Calibri" panose="020F0502020204030204" pitchFamily="34" charset="0"/>
              <a:ea typeface="+mn-ea"/>
              <a:cs typeface="Calibri" panose="020F0502020204030204" pitchFamily="34" charset="0"/>
            </a:rPr>
            <a:t>Degrees of freedom = n - </a:t>
          </a:r>
          <a:r>
            <a:rPr lang="en-IN" sz="1500" kern="1200" smtClean="0">
              <a:latin typeface="Trebuchet MS" panose="020B0603020202020204"/>
              <a:ea typeface="+mn-ea"/>
              <a:cs typeface="+mn-cs"/>
            </a:rPr>
            <a:t>c</a:t>
          </a:r>
          <a:endParaRPr lang="en-US" sz="1500" kern="1200" dirty="0">
            <a:latin typeface="Trebuchet MS" panose="020B0603020202020204"/>
            <a:ea typeface="+mn-ea"/>
            <a:cs typeface="+mn-cs"/>
          </a:endParaRPr>
        </a:p>
      </dgm:t>
    </dgm:pt>
    <dgm:pt modelId="{5920375B-B164-44C0-8BE6-95586F59BC2E}" type="parTrans" cxnId="{085BC66B-3D3E-4D19-A9CC-F8B1FC1B66C2}">
      <dgm:prSet/>
      <dgm:spPr/>
      <dgm:t>
        <a:bodyPr/>
        <a:lstStyle/>
        <a:p>
          <a:endParaRPr lang="en-US"/>
        </a:p>
      </dgm:t>
    </dgm:pt>
    <dgm:pt modelId="{F94A827A-4B68-41D7-AB24-6D79C6F07A11}" type="sibTrans" cxnId="{085BC66B-3D3E-4D19-A9CC-F8B1FC1B66C2}">
      <dgm:prSet/>
      <dgm:spPr/>
      <dgm:t>
        <a:bodyPr/>
        <a:lstStyle/>
        <a:p>
          <a:endParaRPr lang="en-US"/>
        </a:p>
      </dgm:t>
    </dgm:pt>
    <dgm:pt modelId="{9C1A4210-BC13-4854-9928-57448E71FE16}" type="pres">
      <dgm:prSet presAssocID="{65C7C5B9-913B-4C7B-98BC-C5122C07B1AA}" presName="diagram" presStyleCnt="0">
        <dgm:presLayoutVars>
          <dgm:chPref val="1"/>
          <dgm:dir/>
          <dgm:animOne val="branch"/>
          <dgm:animLvl val="lvl"/>
          <dgm:resizeHandles val="exact"/>
        </dgm:presLayoutVars>
      </dgm:prSet>
      <dgm:spPr/>
      <dgm:t>
        <a:bodyPr/>
        <a:lstStyle/>
        <a:p>
          <a:endParaRPr lang="en-US"/>
        </a:p>
      </dgm:t>
    </dgm:pt>
    <dgm:pt modelId="{F1053B30-8AC3-4045-BCE1-C9DB5AD8AB31}" type="pres">
      <dgm:prSet presAssocID="{22C8C127-A97A-4A3A-8746-0325BBA2CC55}" presName="root1" presStyleCnt="0"/>
      <dgm:spPr/>
      <dgm:t>
        <a:bodyPr/>
        <a:lstStyle/>
        <a:p>
          <a:endParaRPr lang="en-US"/>
        </a:p>
      </dgm:t>
    </dgm:pt>
    <dgm:pt modelId="{BE6FB68E-9860-40E9-94E4-551634A49F2A}" type="pres">
      <dgm:prSet presAssocID="{22C8C127-A97A-4A3A-8746-0325BBA2CC55}" presName="LevelOneTextNode" presStyleLbl="node0" presStyleIdx="0" presStyleCnt="1" custScaleX="138082" custScaleY="115323">
        <dgm:presLayoutVars>
          <dgm:chPref val="3"/>
        </dgm:presLayoutVars>
      </dgm:prSet>
      <dgm:spPr/>
      <dgm:t>
        <a:bodyPr/>
        <a:lstStyle/>
        <a:p>
          <a:endParaRPr lang="en-US"/>
        </a:p>
      </dgm:t>
    </dgm:pt>
    <dgm:pt modelId="{C4E94C6A-16E0-4098-822B-54FEEDF5D563}" type="pres">
      <dgm:prSet presAssocID="{22C8C127-A97A-4A3A-8746-0325BBA2CC55}" presName="level2hierChild" presStyleCnt="0"/>
      <dgm:spPr/>
      <dgm:t>
        <a:bodyPr/>
        <a:lstStyle/>
        <a:p>
          <a:endParaRPr lang="en-US"/>
        </a:p>
      </dgm:t>
    </dgm:pt>
    <dgm:pt modelId="{333339EE-A7DE-4B87-A1B7-F5C953038653}" type="pres">
      <dgm:prSet presAssocID="{2128E132-3D28-4641-B4B1-1935D6EF93FB}" presName="conn2-1" presStyleLbl="parChTrans1D2" presStyleIdx="0" presStyleCnt="2"/>
      <dgm:spPr/>
      <dgm:t>
        <a:bodyPr/>
        <a:lstStyle/>
        <a:p>
          <a:endParaRPr lang="en-US"/>
        </a:p>
      </dgm:t>
    </dgm:pt>
    <dgm:pt modelId="{794FF19F-4BA6-446B-9E89-1FD36038A4A3}" type="pres">
      <dgm:prSet presAssocID="{2128E132-3D28-4641-B4B1-1935D6EF93FB}" presName="connTx" presStyleLbl="parChTrans1D2" presStyleIdx="0" presStyleCnt="2"/>
      <dgm:spPr/>
      <dgm:t>
        <a:bodyPr/>
        <a:lstStyle/>
        <a:p>
          <a:endParaRPr lang="en-US"/>
        </a:p>
      </dgm:t>
    </dgm:pt>
    <dgm:pt modelId="{ABD2C3B2-0CBC-41B4-9900-BA96E8AFD2C2}" type="pres">
      <dgm:prSet presAssocID="{04F15E9B-733C-4B64-ACCC-B44356AF43BE}" presName="root2" presStyleCnt="0"/>
      <dgm:spPr/>
      <dgm:t>
        <a:bodyPr/>
        <a:lstStyle/>
        <a:p>
          <a:endParaRPr lang="en-US"/>
        </a:p>
      </dgm:t>
    </dgm:pt>
    <dgm:pt modelId="{5377A4AE-9F9D-4451-9CFE-B87AC20B2FDF}" type="pres">
      <dgm:prSet presAssocID="{04F15E9B-733C-4B64-ACCC-B44356AF43BE}" presName="LevelTwoTextNode" presStyleLbl="node2" presStyleIdx="0" presStyleCnt="2" custScaleX="128719" custScaleY="147211" custLinFactNeighborY="10620">
        <dgm:presLayoutVars>
          <dgm:chPref val="3"/>
        </dgm:presLayoutVars>
      </dgm:prSet>
      <dgm:spPr/>
      <dgm:t>
        <a:bodyPr/>
        <a:lstStyle/>
        <a:p>
          <a:endParaRPr lang="en-US"/>
        </a:p>
      </dgm:t>
    </dgm:pt>
    <dgm:pt modelId="{9F744DE6-D3B3-4A63-90B2-AA3DA08FB146}" type="pres">
      <dgm:prSet presAssocID="{04F15E9B-733C-4B64-ACCC-B44356AF43BE}" presName="level3hierChild" presStyleCnt="0"/>
      <dgm:spPr/>
      <dgm:t>
        <a:bodyPr/>
        <a:lstStyle/>
        <a:p>
          <a:endParaRPr lang="en-US"/>
        </a:p>
      </dgm:t>
    </dgm:pt>
    <dgm:pt modelId="{61AB89F0-5ED8-412A-BF1A-D68B5C999A0D}" type="pres">
      <dgm:prSet presAssocID="{5920375B-B164-44C0-8BE6-95586F59BC2E}" presName="conn2-1" presStyleLbl="parChTrans1D2" presStyleIdx="1" presStyleCnt="2"/>
      <dgm:spPr/>
      <dgm:t>
        <a:bodyPr/>
        <a:lstStyle/>
        <a:p>
          <a:endParaRPr lang="en-US"/>
        </a:p>
      </dgm:t>
    </dgm:pt>
    <dgm:pt modelId="{8F57819A-D8BD-4595-8315-D9ACC9083858}" type="pres">
      <dgm:prSet presAssocID="{5920375B-B164-44C0-8BE6-95586F59BC2E}" presName="connTx" presStyleLbl="parChTrans1D2" presStyleIdx="1" presStyleCnt="2"/>
      <dgm:spPr/>
      <dgm:t>
        <a:bodyPr/>
        <a:lstStyle/>
        <a:p>
          <a:endParaRPr lang="en-US"/>
        </a:p>
      </dgm:t>
    </dgm:pt>
    <dgm:pt modelId="{1F92E8A0-955C-4A3F-AD9F-1ED1F9FCEF0F}" type="pres">
      <dgm:prSet presAssocID="{1011254F-82FC-4CC4-857C-B4B0048DCB2F}" presName="root2" presStyleCnt="0"/>
      <dgm:spPr/>
      <dgm:t>
        <a:bodyPr/>
        <a:lstStyle/>
        <a:p>
          <a:endParaRPr lang="en-US"/>
        </a:p>
      </dgm:t>
    </dgm:pt>
    <dgm:pt modelId="{04EFB50C-DC98-46C7-8FBA-4472554D8AE9}" type="pres">
      <dgm:prSet presAssocID="{1011254F-82FC-4CC4-857C-B4B0048DCB2F}" presName="LevelTwoTextNode" presStyleLbl="node2" presStyleIdx="1" presStyleCnt="2" custScaleX="131243" custScaleY="140050" custLinFactNeighborY="15930">
        <dgm:presLayoutVars>
          <dgm:chPref val="3"/>
        </dgm:presLayoutVars>
      </dgm:prSet>
      <dgm:spPr/>
      <dgm:t>
        <a:bodyPr/>
        <a:lstStyle/>
        <a:p>
          <a:endParaRPr lang="en-US"/>
        </a:p>
      </dgm:t>
    </dgm:pt>
    <dgm:pt modelId="{4CCEB2D8-68D7-43EE-9796-0F814060BA07}" type="pres">
      <dgm:prSet presAssocID="{1011254F-82FC-4CC4-857C-B4B0048DCB2F}" presName="level3hierChild" presStyleCnt="0"/>
      <dgm:spPr/>
      <dgm:t>
        <a:bodyPr/>
        <a:lstStyle/>
        <a:p>
          <a:endParaRPr lang="en-US"/>
        </a:p>
      </dgm:t>
    </dgm:pt>
  </dgm:ptLst>
  <dgm:cxnLst>
    <dgm:cxn modelId="{76EC2852-30C3-44F7-91E7-D70198666545}" type="presOf" srcId="{5920375B-B164-44C0-8BE6-95586F59BC2E}" destId="{61AB89F0-5ED8-412A-BF1A-D68B5C999A0D}" srcOrd="0" destOrd="0" presId="urn:microsoft.com/office/officeart/2005/8/layout/hierarchy2"/>
    <dgm:cxn modelId="{085BC66B-3D3E-4D19-A9CC-F8B1FC1B66C2}" srcId="{22C8C127-A97A-4A3A-8746-0325BBA2CC55}" destId="{1011254F-82FC-4CC4-857C-B4B0048DCB2F}" srcOrd="1" destOrd="0" parTransId="{5920375B-B164-44C0-8BE6-95586F59BC2E}" sibTransId="{F94A827A-4B68-41D7-AB24-6D79C6F07A11}"/>
    <dgm:cxn modelId="{CCFAF66D-A39B-44A9-B9E0-69FE2BAECE1C}" type="presOf" srcId="{2128E132-3D28-4641-B4B1-1935D6EF93FB}" destId="{333339EE-A7DE-4B87-A1B7-F5C953038653}" srcOrd="0" destOrd="0" presId="urn:microsoft.com/office/officeart/2005/8/layout/hierarchy2"/>
    <dgm:cxn modelId="{93B8057E-E5F8-439B-8D1A-7760F72E4CBA}" type="presOf" srcId="{1011254F-82FC-4CC4-857C-B4B0048DCB2F}" destId="{04EFB50C-DC98-46C7-8FBA-4472554D8AE9}" srcOrd="0" destOrd="0" presId="urn:microsoft.com/office/officeart/2005/8/layout/hierarchy2"/>
    <dgm:cxn modelId="{CC78652C-64E2-428A-8541-2464008C499A}" type="presOf" srcId="{04F15E9B-733C-4B64-ACCC-B44356AF43BE}" destId="{5377A4AE-9F9D-4451-9CFE-B87AC20B2FDF}" srcOrd="0" destOrd="0" presId="urn:microsoft.com/office/officeart/2005/8/layout/hierarchy2"/>
    <dgm:cxn modelId="{6DB640A6-F186-4CB6-9C6F-E36F2EAB89BE}" type="presOf" srcId="{2128E132-3D28-4641-B4B1-1935D6EF93FB}" destId="{794FF19F-4BA6-446B-9E89-1FD36038A4A3}" srcOrd="1" destOrd="0" presId="urn:microsoft.com/office/officeart/2005/8/layout/hierarchy2"/>
    <dgm:cxn modelId="{3B43B77C-198F-4E68-84EE-C125BC444A36}" type="presOf" srcId="{22C8C127-A97A-4A3A-8746-0325BBA2CC55}" destId="{BE6FB68E-9860-40E9-94E4-551634A49F2A}" srcOrd="0" destOrd="0" presId="urn:microsoft.com/office/officeart/2005/8/layout/hierarchy2"/>
    <dgm:cxn modelId="{6A17617A-C042-43E3-B449-BA41C24DE44A}" srcId="{22C8C127-A97A-4A3A-8746-0325BBA2CC55}" destId="{04F15E9B-733C-4B64-ACCC-B44356AF43BE}" srcOrd="0" destOrd="0" parTransId="{2128E132-3D28-4641-B4B1-1935D6EF93FB}" sibTransId="{874A8F85-867C-4131-8E9C-391F6D499DF7}"/>
    <dgm:cxn modelId="{84F03B77-7E08-4B93-A2CD-E7E1A28D94C5}" type="presOf" srcId="{65C7C5B9-913B-4C7B-98BC-C5122C07B1AA}" destId="{9C1A4210-BC13-4854-9928-57448E71FE16}" srcOrd="0" destOrd="0" presId="urn:microsoft.com/office/officeart/2005/8/layout/hierarchy2"/>
    <dgm:cxn modelId="{4B255FCD-4089-452F-AD4E-693316894279}" srcId="{65C7C5B9-913B-4C7B-98BC-C5122C07B1AA}" destId="{22C8C127-A97A-4A3A-8746-0325BBA2CC55}" srcOrd="0" destOrd="0" parTransId="{5429F18E-786C-4D4D-8728-037E29125FD0}" sibTransId="{6395DC24-23C1-435A-84DB-1464FDC83C45}"/>
    <dgm:cxn modelId="{D611CC19-D1BC-4190-975B-D2854E872657}" type="presOf" srcId="{5920375B-B164-44C0-8BE6-95586F59BC2E}" destId="{8F57819A-D8BD-4595-8315-D9ACC9083858}" srcOrd="1" destOrd="0" presId="urn:microsoft.com/office/officeart/2005/8/layout/hierarchy2"/>
    <dgm:cxn modelId="{1AD7000B-8D7F-4E52-90EE-C33374B2DB5A}" type="presParOf" srcId="{9C1A4210-BC13-4854-9928-57448E71FE16}" destId="{F1053B30-8AC3-4045-BCE1-C9DB5AD8AB31}" srcOrd="0" destOrd="0" presId="urn:microsoft.com/office/officeart/2005/8/layout/hierarchy2"/>
    <dgm:cxn modelId="{B529B33E-899C-4989-8296-733AF1B393AB}" type="presParOf" srcId="{F1053B30-8AC3-4045-BCE1-C9DB5AD8AB31}" destId="{BE6FB68E-9860-40E9-94E4-551634A49F2A}" srcOrd="0" destOrd="0" presId="urn:microsoft.com/office/officeart/2005/8/layout/hierarchy2"/>
    <dgm:cxn modelId="{2E276114-E2F8-47F0-80B7-FA5D035B6C98}" type="presParOf" srcId="{F1053B30-8AC3-4045-BCE1-C9DB5AD8AB31}" destId="{C4E94C6A-16E0-4098-822B-54FEEDF5D563}" srcOrd="1" destOrd="0" presId="urn:microsoft.com/office/officeart/2005/8/layout/hierarchy2"/>
    <dgm:cxn modelId="{BB9A4D3E-05D9-4934-BD18-3FAD70022333}" type="presParOf" srcId="{C4E94C6A-16E0-4098-822B-54FEEDF5D563}" destId="{333339EE-A7DE-4B87-A1B7-F5C953038653}" srcOrd="0" destOrd="0" presId="urn:microsoft.com/office/officeart/2005/8/layout/hierarchy2"/>
    <dgm:cxn modelId="{868CB9B8-292F-49E2-BC5D-26D77D5EF24D}" type="presParOf" srcId="{333339EE-A7DE-4B87-A1B7-F5C953038653}" destId="{794FF19F-4BA6-446B-9E89-1FD36038A4A3}" srcOrd="0" destOrd="0" presId="urn:microsoft.com/office/officeart/2005/8/layout/hierarchy2"/>
    <dgm:cxn modelId="{EF8327A7-CC6D-439E-8BFF-215B61F8ABD4}" type="presParOf" srcId="{C4E94C6A-16E0-4098-822B-54FEEDF5D563}" destId="{ABD2C3B2-0CBC-41B4-9900-BA96E8AFD2C2}" srcOrd="1" destOrd="0" presId="urn:microsoft.com/office/officeart/2005/8/layout/hierarchy2"/>
    <dgm:cxn modelId="{649480BE-E8C2-425C-95BF-C890B76B0016}" type="presParOf" srcId="{ABD2C3B2-0CBC-41B4-9900-BA96E8AFD2C2}" destId="{5377A4AE-9F9D-4451-9CFE-B87AC20B2FDF}" srcOrd="0" destOrd="0" presId="urn:microsoft.com/office/officeart/2005/8/layout/hierarchy2"/>
    <dgm:cxn modelId="{4B20CD36-38E9-4EB0-AF6C-039B04DA9CB6}" type="presParOf" srcId="{ABD2C3B2-0CBC-41B4-9900-BA96E8AFD2C2}" destId="{9F744DE6-D3B3-4A63-90B2-AA3DA08FB146}" srcOrd="1" destOrd="0" presId="urn:microsoft.com/office/officeart/2005/8/layout/hierarchy2"/>
    <dgm:cxn modelId="{F141408A-479E-45DC-B4B3-65629BDA54FB}" type="presParOf" srcId="{C4E94C6A-16E0-4098-822B-54FEEDF5D563}" destId="{61AB89F0-5ED8-412A-BF1A-D68B5C999A0D}" srcOrd="2" destOrd="0" presId="urn:microsoft.com/office/officeart/2005/8/layout/hierarchy2"/>
    <dgm:cxn modelId="{97E601BE-B52B-4827-B458-BB21CF7DF9D1}" type="presParOf" srcId="{61AB89F0-5ED8-412A-BF1A-D68B5C999A0D}" destId="{8F57819A-D8BD-4595-8315-D9ACC9083858}" srcOrd="0" destOrd="0" presId="urn:microsoft.com/office/officeart/2005/8/layout/hierarchy2"/>
    <dgm:cxn modelId="{1935FF27-31D4-4266-A446-9E74A1321907}" type="presParOf" srcId="{C4E94C6A-16E0-4098-822B-54FEEDF5D563}" destId="{1F92E8A0-955C-4A3F-AD9F-1ED1F9FCEF0F}" srcOrd="3" destOrd="0" presId="urn:microsoft.com/office/officeart/2005/8/layout/hierarchy2"/>
    <dgm:cxn modelId="{4CD59070-189C-4FFF-800B-5B7C2BBFB569}" type="presParOf" srcId="{1F92E8A0-955C-4A3F-AD9F-1ED1F9FCEF0F}" destId="{04EFB50C-DC98-46C7-8FBA-4472554D8AE9}" srcOrd="0" destOrd="0" presId="urn:microsoft.com/office/officeart/2005/8/layout/hierarchy2"/>
    <dgm:cxn modelId="{47F7802E-B569-497F-BB0A-695FECF7788C}" type="presParOf" srcId="{1F92E8A0-955C-4A3F-AD9F-1ED1F9FCEF0F}" destId="{4CCEB2D8-68D7-43EE-9796-0F814060BA0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FB68E-9860-40E9-94E4-551634A49F2A}">
      <dsp:nvSpPr>
        <dsp:cNvPr id="0" name=""/>
        <dsp:cNvSpPr/>
      </dsp:nvSpPr>
      <dsp:spPr>
        <a:xfrm>
          <a:off x="7923" y="1252917"/>
          <a:ext cx="2611290" cy="109044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b="1" kern="1200" smtClean="0">
              <a:latin typeface="Calibri" panose="020F0502020204030204" pitchFamily="34" charset="0"/>
              <a:cs typeface="Calibri" panose="020F0502020204030204" pitchFamily="34" charset="0"/>
            </a:rPr>
            <a:t>Total Variation (SST)</a:t>
          </a:r>
        </a:p>
        <a:p>
          <a:pPr lvl="0" algn="ctr" defTabSz="755650">
            <a:lnSpc>
              <a:spcPct val="90000"/>
            </a:lnSpc>
            <a:spcBef>
              <a:spcPct val="0"/>
            </a:spcBef>
            <a:spcAft>
              <a:spcPct val="35000"/>
            </a:spcAft>
          </a:pPr>
          <a:r>
            <a:rPr lang="en-IN" sz="1700" b="1" kern="1200" smtClean="0">
              <a:latin typeface="Calibri" panose="020F0502020204030204" pitchFamily="34" charset="0"/>
              <a:cs typeface="Calibri" panose="020F0502020204030204" pitchFamily="34" charset="0"/>
            </a:rPr>
            <a:t>Degrees of freedom= n -1, where n is the number of values in the group</a:t>
          </a:r>
          <a:endParaRPr lang="en-US" sz="1700" b="1" kern="1200" dirty="0">
            <a:latin typeface="Calibri" panose="020F0502020204030204" pitchFamily="34" charset="0"/>
            <a:cs typeface="Calibri" panose="020F0502020204030204" pitchFamily="34" charset="0"/>
          </a:endParaRPr>
        </a:p>
      </dsp:txBody>
      <dsp:txXfrm>
        <a:off x="39861" y="1284855"/>
        <a:ext cx="2547414" cy="1026569"/>
      </dsp:txXfrm>
    </dsp:sp>
    <dsp:sp modelId="{333339EE-A7DE-4B87-A1B7-F5C953038653}">
      <dsp:nvSpPr>
        <dsp:cNvPr id="0" name=""/>
        <dsp:cNvSpPr/>
      </dsp:nvSpPr>
      <dsp:spPr>
        <a:xfrm rot="19205630">
          <a:off x="2504378" y="1458164"/>
          <a:ext cx="986116" cy="47326"/>
        </a:xfrm>
        <a:custGeom>
          <a:avLst/>
          <a:gdLst/>
          <a:ahLst/>
          <a:cxnLst/>
          <a:rect l="0" t="0" r="0" b="0"/>
          <a:pathLst>
            <a:path>
              <a:moveTo>
                <a:pt x="0" y="23663"/>
              </a:moveTo>
              <a:lnTo>
                <a:pt x="986116" y="236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972783" y="1457174"/>
        <a:ext cx="49305" cy="49305"/>
      </dsp:txXfrm>
    </dsp:sp>
    <dsp:sp modelId="{5377A4AE-9F9D-4451-9CFE-B87AC20B2FDF}">
      <dsp:nvSpPr>
        <dsp:cNvPr id="0" name=""/>
        <dsp:cNvSpPr/>
      </dsp:nvSpPr>
      <dsp:spPr>
        <a:xfrm>
          <a:off x="3375659" y="469532"/>
          <a:ext cx="2434225" cy="139196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algn="ctr" defTabSz="755650">
            <a:lnSpc>
              <a:spcPct val="90000"/>
            </a:lnSpc>
            <a:spcBef>
              <a:spcPct val="0"/>
            </a:spcBef>
            <a:spcAft>
              <a:spcPct val="35000"/>
            </a:spcAft>
            <a:buNone/>
          </a:pPr>
          <a:r>
            <a:rPr lang="en-IN" sz="1700" b="1" kern="1200" smtClean="0">
              <a:latin typeface="Calibri" panose="020F0502020204030204" pitchFamily="34" charset="0"/>
              <a:ea typeface="+mn-ea"/>
              <a:cs typeface="Calibri" panose="020F0502020204030204" pitchFamily="34" charset="0"/>
            </a:rPr>
            <a:t>Within Group Variation (SSW)</a:t>
          </a:r>
        </a:p>
        <a:p>
          <a:pPr marL="0" lvl="0" algn="ctr" defTabSz="755650">
            <a:lnSpc>
              <a:spcPct val="90000"/>
            </a:lnSpc>
            <a:spcBef>
              <a:spcPct val="0"/>
            </a:spcBef>
            <a:spcAft>
              <a:spcPct val="35000"/>
            </a:spcAft>
            <a:buNone/>
          </a:pPr>
          <a:r>
            <a:rPr lang="en-IN" sz="1700" b="1" kern="1200" smtClean="0">
              <a:latin typeface="Calibri" panose="020F0502020204030204" pitchFamily="34" charset="0"/>
              <a:ea typeface="+mn-ea"/>
              <a:cs typeface="Calibri" panose="020F0502020204030204" pitchFamily="34" charset="0"/>
            </a:rPr>
            <a:t>Degrees of freedom = c – 1, where c is the number of groups</a:t>
          </a:r>
          <a:endParaRPr lang="en-US" sz="1700" b="1" kern="1200" dirty="0">
            <a:latin typeface="Calibri" panose="020F0502020204030204" pitchFamily="34" charset="0"/>
            <a:ea typeface="+mn-ea"/>
            <a:cs typeface="Calibri" panose="020F0502020204030204" pitchFamily="34" charset="0"/>
          </a:endParaRPr>
        </a:p>
      </dsp:txBody>
      <dsp:txXfrm>
        <a:off x="3416428" y="510301"/>
        <a:ext cx="2352687" cy="1310427"/>
      </dsp:txXfrm>
    </dsp:sp>
    <dsp:sp modelId="{61AB89F0-5ED8-412A-BF1A-D68B5C999A0D}">
      <dsp:nvSpPr>
        <dsp:cNvPr id="0" name=""/>
        <dsp:cNvSpPr/>
      </dsp:nvSpPr>
      <dsp:spPr>
        <a:xfrm rot="3029787">
          <a:off x="2402864" y="2233240"/>
          <a:ext cx="1189145" cy="47326"/>
        </a:xfrm>
        <a:custGeom>
          <a:avLst/>
          <a:gdLst/>
          <a:ahLst/>
          <a:cxnLst/>
          <a:rect l="0" t="0" r="0" b="0"/>
          <a:pathLst>
            <a:path>
              <a:moveTo>
                <a:pt x="0" y="23663"/>
              </a:moveTo>
              <a:lnTo>
                <a:pt x="1189145" y="236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967708" y="2227175"/>
        <a:ext cx="59457" cy="59457"/>
      </dsp:txXfrm>
    </dsp:sp>
    <dsp:sp modelId="{04EFB50C-DC98-46C7-8FBA-4472554D8AE9}">
      <dsp:nvSpPr>
        <dsp:cNvPr id="0" name=""/>
        <dsp:cNvSpPr/>
      </dsp:nvSpPr>
      <dsp:spPr>
        <a:xfrm>
          <a:off x="3375659" y="2053540"/>
          <a:ext cx="2481957" cy="1324253"/>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algn="ctr" defTabSz="755650">
            <a:lnSpc>
              <a:spcPct val="90000"/>
            </a:lnSpc>
            <a:spcBef>
              <a:spcPct val="0"/>
            </a:spcBef>
            <a:spcAft>
              <a:spcPct val="35000"/>
            </a:spcAft>
            <a:buNone/>
          </a:pPr>
          <a:r>
            <a:rPr lang="en-IN" sz="1700" b="1" kern="1200" smtClean="0">
              <a:latin typeface="Calibri" panose="020F0502020204030204" pitchFamily="34" charset="0"/>
              <a:ea typeface="+mn-ea"/>
              <a:cs typeface="Calibri" panose="020F0502020204030204" pitchFamily="34" charset="0"/>
            </a:rPr>
            <a:t>Among Group Variation (SSB)</a:t>
          </a:r>
        </a:p>
        <a:p>
          <a:pPr marL="0" lvl="0" algn="ctr" defTabSz="755650">
            <a:lnSpc>
              <a:spcPct val="90000"/>
            </a:lnSpc>
            <a:spcBef>
              <a:spcPct val="0"/>
            </a:spcBef>
            <a:spcAft>
              <a:spcPct val="35000"/>
            </a:spcAft>
            <a:buNone/>
          </a:pPr>
          <a:r>
            <a:rPr lang="en-IN" sz="1700" b="1" kern="1200" smtClean="0">
              <a:latin typeface="Calibri" panose="020F0502020204030204" pitchFamily="34" charset="0"/>
              <a:ea typeface="+mn-ea"/>
              <a:cs typeface="Calibri" panose="020F0502020204030204" pitchFamily="34" charset="0"/>
            </a:rPr>
            <a:t>Degrees of freedom = n - </a:t>
          </a:r>
          <a:r>
            <a:rPr lang="en-IN" sz="1500" kern="1200" smtClean="0">
              <a:latin typeface="Trebuchet MS" panose="020B0603020202020204"/>
              <a:ea typeface="+mn-ea"/>
              <a:cs typeface="+mn-cs"/>
            </a:rPr>
            <a:t>c</a:t>
          </a:r>
          <a:endParaRPr lang="en-US" sz="1500" kern="1200" dirty="0">
            <a:latin typeface="Trebuchet MS" panose="020B0603020202020204"/>
            <a:ea typeface="+mn-ea"/>
            <a:cs typeface="+mn-cs"/>
          </a:endParaRPr>
        </a:p>
      </dsp:txBody>
      <dsp:txXfrm>
        <a:off x="3414445" y="2092326"/>
        <a:ext cx="2404385" cy="124668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0.03646</cdr:x>
      <cdr:y>0.46473</cdr:y>
    </cdr:from>
    <cdr:to>
      <cdr:x>0.95751</cdr:x>
      <cdr:y>0.46761</cdr:y>
    </cdr:to>
    <cdr:cxnSp macro="">
      <cdr:nvCxnSpPr>
        <cdr:cNvPr id="2" name="Straight Connector 1"/>
        <cdr:cNvCxnSpPr/>
      </cdr:nvCxnSpPr>
      <cdr:spPr>
        <a:xfrm xmlns:a="http://schemas.openxmlformats.org/drawingml/2006/main" flipV="1">
          <a:off x="233457" y="1506070"/>
          <a:ext cx="5898402" cy="9339"/>
        </a:xfrm>
        <a:prstGeom xmlns:a="http://schemas.openxmlformats.org/drawingml/2006/main" prst="line">
          <a:avLst/>
        </a:prstGeom>
        <a:ln xmlns:a="http://schemas.openxmlformats.org/drawingml/2006/main" w="28575">
          <a:solidFill>
            <a:schemeClr val="bg1">
              <a:lumMod val="75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678152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77782e331c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38" name="Google Shape;338;g77782e331c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96382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77782e331c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g77782e331c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93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77782e331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3" name="Google Shape;403;g77782e331c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0944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77782e331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g77782e331c_0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227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77782e331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g77782e331c_0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4388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80a130d7a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80a130d7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g80a130d7a9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extLst>
      <p:ext uri="{BB962C8B-B14F-4D97-AF65-F5344CB8AC3E}">
        <p14:creationId xmlns:p14="http://schemas.microsoft.com/office/powerpoint/2010/main" val="2884384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80a130d7a9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80a130d7a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g80a130d7a9_0_2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a:p>
        </p:txBody>
      </p:sp>
    </p:spTree>
    <p:extLst>
      <p:ext uri="{BB962C8B-B14F-4D97-AF65-F5344CB8AC3E}">
        <p14:creationId xmlns:p14="http://schemas.microsoft.com/office/powerpoint/2010/main" val="2848654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80a130d7a9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80a130d7a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9" name="Google Shape;449;g80a130d7a9_0_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extLst>
      <p:ext uri="{BB962C8B-B14F-4D97-AF65-F5344CB8AC3E}">
        <p14:creationId xmlns:p14="http://schemas.microsoft.com/office/powerpoint/2010/main" val="1617498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0903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1719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7398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77782e331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g77782e331c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226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5967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7954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0025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1715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36182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928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0170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4100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6191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6939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77782e331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g77782e331c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5756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57233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9343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69637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09372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38991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48417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84648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8561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3716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77782e331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g77782e331c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148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77782e331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g77782e331c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582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77782e331c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g77782e331c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6352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77782e331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g77782e331c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4593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7782e331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g77782e331c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8261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77782e331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g77782e331c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9241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531E0E-2226-4155-80A7-304D48FD0544}"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2A9EE-C671-4B8B-B3FE-E5D4DE277FFE}" type="slidenum">
              <a:rPr lang="en-US" smtClean="0"/>
              <a:t>‹#›</a:t>
            </a:fld>
            <a:endParaRPr lang="en-US"/>
          </a:p>
        </p:txBody>
      </p:sp>
    </p:spTree>
    <p:extLst>
      <p:ext uri="{BB962C8B-B14F-4D97-AF65-F5344CB8AC3E}">
        <p14:creationId xmlns:p14="http://schemas.microsoft.com/office/powerpoint/2010/main" val="33767791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31E0E-2226-4155-80A7-304D48FD0544}"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2A9EE-C671-4B8B-B3FE-E5D4DE277FFE}" type="slidenum">
              <a:rPr lang="en-US" smtClean="0"/>
              <a:t>‹#›</a:t>
            </a:fld>
            <a:endParaRPr lang="en-US"/>
          </a:p>
        </p:txBody>
      </p:sp>
    </p:spTree>
    <p:extLst>
      <p:ext uri="{BB962C8B-B14F-4D97-AF65-F5344CB8AC3E}">
        <p14:creationId xmlns:p14="http://schemas.microsoft.com/office/powerpoint/2010/main" val="30437094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31E0E-2226-4155-80A7-304D48FD0544}"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2A9EE-C671-4B8B-B3FE-E5D4DE277FFE}" type="slidenum">
              <a:rPr lang="en-US" smtClean="0"/>
              <a:t>‹#›</a:t>
            </a:fld>
            <a:endParaRPr lang="en-US"/>
          </a:p>
        </p:txBody>
      </p:sp>
    </p:spTree>
    <p:extLst>
      <p:ext uri="{BB962C8B-B14F-4D97-AF65-F5344CB8AC3E}">
        <p14:creationId xmlns:p14="http://schemas.microsoft.com/office/powerpoint/2010/main" val="28735343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456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2"/>
        <p:cNvGrpSpPr/>
        <p:nvPr/>
      </p:nvGrpSpPr>
      <p:grpSpPr>
        <a:xfrm>
          <a:off x="0" y="0"/>
          <a:ext cx="0" cy="0"/>
          <a:chOff x="0" y="0"/>
          <a:chExt cx="0" cy="0"/>
        </a:xfrm>
      </p:grpSpPr>
      <p:sp>
        <p:nvSpPr>
          <p:cNvPr id="13" name="Google Shape;13;p2"/>
          <p:cNvSpPr txBox="1">
            <a:spLocks noGrp="1"/>
          </p:cNvSpPr>
          <p:nvPr>
            <p:ph type="dt" idx="10"/>
          </p:nvPr>
        </p:nvSpPr>
        <p:spPr>
          <a:xfrm>
            <a:off x="457200" y="6476999"/>
            <a:ext cx="2133600" cy="27432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ftr" idx="11"/>
          </p:nvPr>
        </p:nvSpPr>
        <p:spPr>
          <a:xfrm>
            <a:off x="2640596" y="6476999"/>
            <a:ext cx="5507719" cy="27432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2"/>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transition spd="med">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xt Layout 1">
  <p:cSld name="Text Layout 1">
    <p:spTree>
      <p:nvGrpSpPr>
        <p:cNvPr id="1" name="Shape 32"/>
        <p:cNvGrpSpPr/>
        <p:nvPr/>
      </p:nvGrpSpPr>
      <p:grpSpPr>
        <a:xfrm>
          <a:off x="0" y="0"/>
          <a:ext cx="0" cy="0"/>
          <a:chOff x="0" y="0"/>
          <a:chExt cx="0" cy="0"/>
        </a:xfrm>
      </p:grpSpPr>
      <p:sp>
        <p:nvSpPr>
          <p:cNvPr id="33" name="Google Shape;33;p6"/>
          <p:cNvSpPr txBox="1">
            <a:spLocks noGrp="1"/>
          </p:cNvSpPr>
          <p:nvPr>
            <p:ph type="body" idx="1"/>
          </p:nvPr>
        </p:nvSpPr>
        <p:spPr>
          <a:xfrm>
            <a:off x="460376" y="145140"/>
            <a:ext cx="8229600" cy="553998"/>
          </a:xfrm>
          <a:prstGeom prst="rect">
            <a:avLst/>
          </a:prstGeom>
          <a:noFill/>
          <a:ln>
            <a:noFill/>
          </a:ln>
        </p:spPr>
        <p:txBody>
          <a:bodyPr spcFirstLastPara="1" wrap="square" lIns="91425" tIns="91425" rIns="91425" bIns="91425" anchor="t" anchorCtr="0"/>
          <a:lstStyle>
            <a:lvl1pPr marL="457200" marR="0" lvl="0" indent="-228600" algn="ctr"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4" name="Google Shape;34;p6"/>
          <p:cNvSpPr txBox="1">
            <a:spLocks noGrp="1"/>
          </p:cNvSpPr>
          <p:nvPr>
            <p:ph type="body" idx="2"/>
          </p:nvPr>
        </p:nvSpPr>
        <p:spPr>
          <a:xfrm>
            <a:off x="457200" y="1360488"/>
            <a:ext cx="8240713" cy="4473575"/>
          </a:xfrm>
          <a:prstGeom prst="rect">
            <a:avLst/>
          </a:prstGeom>
          <a:noFill/>
          <a:ln>
            <a:noFill/>
          </a:ln>
        </p:spPr>
        <p:txBody>
          <a:bodyPr spcFirstLastPara="1" wrap="square" lIns="91425" tIns="91425" rIns="91425" bIns="91425" anchor="t" anchorCtr="0"/>
          <a:lstStyle>
            <a:lvl1pPr marL="457200" marR="0" lvl="0" indent="-368300" algn="l" rtl="0">
              <a:spcBef>
                <a:spcPts val="440"/>
              </a:spcBef>
              <a:spcAft>
                <a:spcPts val="0"/>
              </a:spcAft>
              <a:buClr>
                <a:srgbClr val="0070C0"/>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42900" algn="l" rtl="0">
              <a:spcBef>
                <a:spcPts val="360"/>
              </a:spcBef>
              <a:spcAft>
                <a:spcPts val="0"/>
              </a:spcAft>
              <a:buClr>
                <a:srgbClr val="0070C0"/>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30200" algn="l" rtl="0">
              <a:spcBef>
                <a:spcPts val="320"/>
              </a:spcBef>
              <a:spcAft>
                <a:spcPts val="0"/>
              </a:spcAft>
              <a:buClr>
                <a:srgbClr val="0070C0"/>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17500" algn="l" rtl="0">
              <a:spcBef>
                <a:spcPts val="280"/>
              </a:spcBef>
              <a:spcAft>
                <a:spcPts val="0"/>
              </a:spcAft>
              <a:buClr>
                <a:srgbClr val="0070C0"/>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04800" algn="l" rtl="0">
              <a:spcBef>
                <a:spcPts val="240"/>
              </a:spcBef>
              <a:spcAft>
                <a:spcPts val="0"/>
              </a:spcAft>
              <a:buClr>
                <a:srgbClr val="0070C0"/>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smtClean="0"/>
              <a:t>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31E0E-2226-4155-80A7-304D48FD0544}" type="datetimeFigureOut">
              <a:rPr lang="en-US" smtClean="0"/>
              <a:t>7/20/2022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2A9EE-C671-4B8B-B3FE-E5D4DE277FFE}" type="slidenum">
              <a:rPr lang="en-US" smtClean="0"/>
              <a:t>‹#›</a:t>
            </a:fld>
            <a:endParaRPr lang="en-US"/>
          </a:p>
        </p:txBody>
      </p:sp>
    </p:spTree>
    <p:extLst>
      <p:ext uri="{BB962C8B-B14F-4D97-AF65-F5344CB8AC3E}">
        <p14:creationId xmlns:p14="http://schemas.microsoft.com/office/powerpoint/2010/main" val="261778265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992833442"/>
      </p:ext>
    </p:extLst>
  </p:cSld>
  <p:clrMapOvr>
    <a:masterClrMapping/>
  </p:clrMapOvr>
  <p:transition spd="med">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531E0E-2226-4155-80A7-304D48FD0544}"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2A9EE-C671-4B8B-B3FE-E5D4DE277FFE}" type="slidenum">
              <a:rPr lang="en-US" smtClean="0"/>
              <a:t>‹#›</a:t>
            </a:fld>
            <a:endParaRPr lang="en-US"/>
          </a:p>
        </p:txBody>
      </p:sp>
    </p:spTree>
    <p:extLst>
      <p:ext uri="{BB962C8B-B14F-4D97-AF65-F5344CB8AC3E}">
        <p14:creationId xmlns:p14="http://schemas.microsoft.com/office/powerpoint/2010/main" val="41910824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531E0E-2226-4155-80A7-304D48FD0544}" type="datetimeFigureOut">
              <a:rPr lang="en-US" smtClean="0"/>
              <a:t>7/20/2022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12A9EE-C671-4B8B-B3FE-E5D4DE277FFE}" type="slidenum">
              <a:rPr lang="en-US" smtClean="0"/>
              <a:t>‹#›</a:t>
            </a:fld>
            <a:endParaRPr lang="en-US"/>
          </a:p>
        </p:txBody>
      </p:sp>
    </p:spTree>
    <p:extLst>
      <p:ext uri="{BB962C8B-B14F-4D97-AF65-F5344CB8AC3E}">
        <p14:creationId xmlns:p14="http://schemas.microsoft.com/office/powerpoint/2010/main" val="27472641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531E0E-2226-4155-80A7-304D48FD0544}" type="datetimeFigureOut">
              <a:rPr lang="en-US" smtClean="0"/>
              <a:t>7/20/2022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12A9EE-C671-4B8B-B3FE-E5D4DE277FFE}" type="slidenum">
              <a:rPr lang="en-US" smtClean="0"/>
              <a:t>‹#›</a:t>
            </a:fld>
            <a:endParaRPr lang="en-US"/>
          </a:p>
        </p:txBody>
      </p:sp>
    </p:spTree>
    <p:extLst>
      <p:ext uri="{BB962C8B-B14F-4D97-AF65-F5344CB8AC3E}">
        <p14:creationId xmlns:p14="http://schemas.microsoft.com/office/powerpoint/2010/main" val="336722615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31E0E-2226-4155-80A7-304D48FD0544}" type="datetimeFigureOut">
              <a:rPr lang="en-US" smtClean="0"/>
              <a:t>7/20/2022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12A9EE-C671-4B8B-B3FE-E5D4DE277FFE}" type="slidenum">
              <a:rPr lang="en-US" smtClean="0"/>
              <a:t>‹#›</a:t>
            </a:fld>
            <a:endParaRPr lang="en-US"/>
          </a:p>
        </p:txBody>
      </p:sp>
    </p:spTree>
    <p:extLst>
      <p:ext uri="{BB962C8B-B14F-4D97-AF65-F5344CB8AC3E}">
        <p14:creationId xmlns:p14="http://schemas.microsoft.com/office/powerpoint/2010/main" val="52784604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31E0E-2226-4155-80A7-304D48FD0544}"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2A9EE-C671-4B8B-B3FE-E5D4DE277FFE}" type="slidenum">
              <a:rPr lang="en-US" smtClean="0"/>
              <a:t>‹#›</a:t>
            </a:fld>
            <a:endParaRPr lang="en-US"/>
          </a:p>
        </p:txBody>
      </p:sp>
    </p:spTree>
    <p:extLst>
      <p:ext uri="{BB962C8B-B14F-4D97-AF65-F5344CB8AC3E}">
        <p14:creationId xmlns:p14="http://schemas.microsoft.com/office/powerpoint/2010/main" val="6247472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31E0E-2226-4155-80A7-304D48FD0544}" type="datetimeFigureOut">
              <a:rPr lang="en-US" smtClean="0"/>
              <a:t>7/20/2022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2A9EE-C671-4B8B-B3FE-E5D4DE277FFE}" type="slidenum">
              <a:rPr lang="en-US" smtClean="0"/>
              <a:t>‹#›</a:t>
            </a:fld>
            <a:endParaRPr lang="en-US"/>
          </a:p>
        </p:txBody>
      </p:sp>
    </p:spTree>
    <p:extLst>
      <p:ext uri="{BB962C8B-B14F-4D97-AF65-F5344CB8AC3E}">
        <p14:creationId xmlns:p14="http://schemas.microsoft.com/office/powerpoint/2010/main" val="11397012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31E0E-2226-4155-80A7-304D48FD0544}" type="datetimeFigureOut">
              <a:rPr lang="en-US" smtClean="0"/>
              <a:t>7/20/2022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2A9EE-C671-4B8B-B3FE-E5D4DE277FFE}" type="slidenum">
              <a:rPr lang="en-US" smtClean="0"/>
              <a:t>‹#›</a:t>
            </a:fld>
            <a:endParaRPr lang="en-US"/>
          </a:p>
        </p:txBody>
      </p:sp>
    </p:spTree>
    <p:extLst>
      <p:ext uri="{BB962C8B-B14F-4D97-AF65-F5344CB8AC3E}">
        <p14:creationId xmlns:p14="http://schemas.microsoft.com/office/powerpoint/2010/main" val="385274315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5.emf"/><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2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34065" y="3050535"/>
            <a:ext cx="7629832" cy="616897"/>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Statistical Methods for Decision Making</a:t>
            </a:r>
            <a:endParaRPr lang="en-US" sz="3200" dirty="0"/>
          </a:p>
        </p:txBody>
      </p:sp>
    </p:spTree>
    <p:extLst>
      <p:ext uri="{BB962C8B-B14F-4D97-AF65-F5344CB8AC3E}">
        <p14:creationId xmlns:p14="http://schemas.microsoft.com/office/powerpoint/2010/main" val="2444711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g77782e331c_0_44"/>
          <p:cNvSpPr txBox="1">
            <a:spLocks noGrp="1"/>
          </p:cNvSpPr>
          <p:nvPr>
            <p:ph type="body" idx="1"/>
          </p:nvPr>
        </p:nvSpPr>
        <p:spPr>
          <a:xfrm>
            <a:off x="457201" y="303290"/>
            <a:ext cx="8229600" cy="5541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3000"/>
              <a:buNone/>
            </a:pPr>
            <a:r>
              <a:rPr lang="en-US" sz="3200">
                <a:latin typeface="Calibri"/>
                <a:ea typeface="Calibri"/>
                <a:cs typeface="Calibri"/>
                <a:sym typeface="Calibri"/>
              </a:rPr>
              <a:t>Chi-square Goodness of fit tests</a:t>
            </a:r>
            <a:endParaRPr/>
          </a:p>
          <a:p>
            <a:pPr marL="457200" lvl="0" indent="-228600" algn="l" rtl="0">
              <a:lnSpc>
                <a:spcPct val="100000"/>
              </a:lnSpc>
              <a:spcBef>
                <a:spcPts val="0"/>
              </a:spcBef>
              <a:spcAft>
                <a:spcPts val="0"/>
              </a:spcAft>
              <a:buSzPts val="3000"/>
              <a:buNone/>
            </a:pPr>
            <a:endParaRPr/>
          </a:p>
        </p:txBody>
      </p:sp>
      <p:pic>
        <p:nvPicPr>
          <p:cNvPr id="386" name="Google Shape;386;g77782e331c_0_44"/>
          <p:cNvPicPr preferRelativeResize="0"/>
          <p:nvPr/>
        </p:nvPicPr>
        <p:blipFill rotWithShape="1">
          <a:blip r:embed="rId3">
            <a:alphaModFix/>
          </a:blip>
          <a:srcRect/>
          <a:stretch/>
        </p:blipFill>
        <p:spPr>
          <a:xfrm>
            <a:off x="2505635" y="1457632"/>
            <a:ext cx="5414683" cy="2304899"/>
          </a:xfrm>
          <a:prstGeom prst="rect">
            <a:avLst/>
          </a:prstGeom>
          <a:noFill/>
          <a:ln>
            <a:noFill/>
          </a:ln>
        </p:spPr>
      </p:pic>
      <p:pic>
        <p:nvPicPr>
          <p:cNvPr id="387" name="Google Shape;387;g77782e331c_0_44"/>
          <p:cNvPicPr preferRelativeResize="0"/>
          <p:nvPr/>
        </p:nvPicPr>
        <p:blipFill rotWithShape="1">
          <a:blip r:embed="rId4">
            <a:alphaModFix/>
          </a:blip>
          <a:srcRect/>
          <a:stretch/>
        </p:blipFill>
        <p:spPr>
          <a:xfrm>
            <a:off x="952500" y="3889989"/>
            <a:ext cx="8191500" cy="1343025"/>
          </a:xfrm>
          <a:prstGeom prst="rect">
            <a:avLst/>
          </a:prstGeom>
          <a:noFill/>
          <a:ln>
            <a:noFill/>
          </a:ln>
        </p:spPr>
      </p:pic>
    </p:spTree>
    <p:extLst>
      <p:ext uri="{BB962C8B-B14F-4D97-AF65-F5344CB8AC3E}">
        <p14:creationId xmlns:p14="http://schemas.microsoft.com/office/powerpoint/2010/main" val="3003547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g77782e331c_0_50"/>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3000"/>
              <a:buNone/>
            </a:pPr>
            <a:r>
              <a:rPr lang="en-US"/>
              <a:t>Chi-Square One Way -  Example</a:t>
            </a:r>
            <a:endParaRPr/>
          </a:p>
        </p:txBody>
      </p:sp>
      <p:sp>
        <p:nvSpPr>
          <p:cNvPr id="393" name="Google Shape;393;g77782e331c_0_50"/>
          <p:cNvSpPr txBox="1">
            <a:spLocks noGrp="1"/>
          </p:cNvSpPr>
          <p:nvPr>
            <p:ph type="body" idx="2"/>
          </p:nvPr>
        </p:nvSpPr>
        <p:spPr>
          <a:xfrm>
            <a:off x="449263" y="876394"/>
            <a:ext cx="8240700" cy="44736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00000"/>
              </a:lnSpc>
              <a:spcBef>
                <a:spcPts val="440"/>
              </a:spcBef>
              <a:spcAft>
                <a:spcPts val="0"/>
              </a:spcAft>
              <a:buClr>
                <a:srgbClr val="0070C0"/>
              </a:buClr>
              <a:buSzPts val="2200"/>
              <a:buFont typeface="Arial"/>
              <a:buChar char="•"/>
            </a:pPr>
            <a:r>
              <a:rPr lang="en-US" sz="2000" b="1">
                <a:latin typeface="Calibri"/>
                <a:ea typeface="Calibri"/>
                <a:cs typeface="Calibri"/>
                <a:sym typeface="Calibri"/>
              </a:rPr>
              <a:t>A1 airlines operated daily flights to several Indian cities. The operations manager believes that 30% of their passengers prefer vegan food, 45% prefer vegetarian food , 20% prefer non-veg food 5% request for Jain food. </a:t>
            </a:r>
            <a:endParaRPr/>
          </a:p>
          <a:p>
            <a:pPr marL="457200" marR="0" lvl="0" indent="-228600" algn="l" rtl="0">
              <a:lnSpc>
                <a:spcPct val="100000"/>
              </a:lnSpc>
              <a:spcBef>
                <a:spcPts val="440"/>
              </a:spcBef>
              <a:spcAft>
                <a:spcPts val="0"/>
              </a:spcAft>
              <a:buClr>
                <a:srgbClr val="0070C0"/>
              </a:buClr>
              <a:buSzPts val="2200"/>
              <a:buFont typeface="Arial"/>
              <a:buNone/>
            </a:pPr>
            <a:endParaRPr sz="2000" b="1">
              <a:latin typeface="Calibri"/>
              <a:ea typeface="Calibri"/>
              <a:cs typeface="Calibri"/>
              <a:sym typeface="Calibri"/>
            </a:endParaRPr>
          </a:p>
          <a:p>
            <a:pPr marL="457200" marR="0" lvl="0" indent="-368300" algn="l" rtl="0">
              <a:lnSpc>
                <a:spcPct val="100000"/>
              </a:lnSpc>
              <a:spcBef>
                <a:spcPts val="440"/>
              </a:spcBef>
              <a:spcAft>
                <a:spcPts val="0"/>
              </a:spcAft>
              <a:buClr>
                <a:srgbClr val="0070C0"/>
              </a:buClr>
              <a:buSzPts val="2200"/>
              <a:buFont typeface="Arial"/>
              <a:buChar char="•"/>
            </a:pPr>
            <a:r>
              <a:rPr lang="en-US" sz="2000" b="1">
                <a:latin typeface="Calibri"/>
                <a:ea typeface="Calibri"/>
                <a:cs typeface="Calibri"/>
                <a:sym typeface="Calibri"/>
              </a:rPr>
              <a:t>A sample of 500 passengers was chosen to analyse the food preferences and the data is shown in the following table:</a:t>
            </a:r>
            <a:endParaRPr/>
          </a:p>
          <a:p>
            <a:pPr marL="88900" lvl="0" indent="0" algn="l" rtl="0">
              <a:lnSpc>
                <a:spcPct val="100000"/>
              </a:lnSpc>
              <a:spcBef>
                <a:spcPts val="440"/>
              </a:spcBef>
              <a:spcAft>
                <a:spcPts val="0"/>
              </a:spcAft>
              <a:buSzPts val="2200"/>
              <a:buNone/>
            </a:pPr>
            <a:endParaRPr/>
          </a:p>
        </p:txBody>
      </p:sp>
      <p:graphicFrame>
        <p:nvGraphicFramePr>
          <p:cNvPr id="394" name="Google Shape;394;g77782e331c_0_50"/>
          <p:cNvGraphicFramePr/>
          <p:nvPr/>
        </p:nvGraphicFramePr>
        <p:xfrm>
          <a:off x="900813" y="3726824"/>
          <a:ext cx="7337625" cy="676460"/>
        </p:xfrm>
        <a:graphic>
          <a:graphicData uri="http://schemas.openxmlformats.org/drawingml/2006/table">
            <a:tbl>
              <a:tblPr firstRow="1" bandRow="1">
                <a:noFill/>
              </a:tblPr>
              <a:tblGrid>
                <a:gridCol w="1839725">
                  <a:extLst>
                    <a:ext uri="{9D8B030D-6E8A-4147-A177-3AD203B41FA5}">
                      <a16:colId xmlns:a16="http://schemas.microsoft.com/office/drawing/2014/main" xmlns="" val="20000"/>
                    </a:ext>
                  </a:extLst>
                </a:gridCol>
                <a:gridCol w="805575">
                  <a:extLst>
                    <a:ext uri="{9D8B030D-6E8A-4147-A177-3AD203B41FA5}">
                      <a16:colId xmlns:a16="http://schemas.microsoft.com/office/drawing/2014/main" xmlns="" val="20001"/>
                    </a:ext>
                  </a:extLst>
                </a:gridCol>
                <a:gridCol w="1478575">
                  <a:extLst>
                    <a:ext uri="{9D8B030D-6E8A-4147-A177-3AD203B41FA5}">
                      <a16:colId xmlns:a16="http://schemas.microsoft.com/office/drawing/2014/main" xmlns="" val="20002"/>
                    </a:ext>
                  </a:extLst>
                </a:gridCol>
                <a:gridCol w="1713125">
                  <a:extLst>
                    <a:ext uri="{9D8B030D-6E8A-4147-A177-3AD203B41FA5}">
                      <a16:colId xmlns:a16="http://schemas.microsoft.com/office/drawing/2014/main" xmlns="" val="20003"/>
                    </a:ext>
                  </a:extLst>
                </a:gridCol>
                <a:gridCol w="1500625">
                  <a:extLst>
                    <a:ext uri="{9D8B030D-6E8A-4147-A177-3AD203B41FA5}">
                      <a16:colId xmlns:a16="http://schemas.microsoft.com/office/drawing/2014/main" xmlns="" val="20004"/>
                    </a:ext>
                  </a:extLst>
                </a:gridCol>
              </a:tblGrid>
              <a:tr h="267000">
                <a:tc>
                  <a:txBody>
                    <a:bodyPr/>
                    <a:lstStyle/>
                    <a:p>
                      <a:pPr marL="0" marR="0" lvl="0" indent="0" algn="l" rtl="0">
                        <a:lnSpc>
                          <a:spcPct val="100000"/>
                        </a:lnSpc>
                        <a:spcBef>
                          <a:spcPts val="0"/>
                        </a:spcBef>
                        <a:spcAft>
                          <a:spcPts val="0"/>
                        </a:spcAft>
                        <a:buNone/>
                      </a:pPr>
                      <a:r>
                        <a:rPr lang="en-US" sz="1400" u="none" strike="noStrike" cap="none"/>
                        <a:t>Food type</a:t>
                      </a:r>
                      <a:endParaRPr/>
                    </a:p>
                  </a:txBody>
                  <a:tcPr marL="91450" marR="91450" marT="45725" marB="45725"/>
                </a:tc>
                <a:tc>
                  <a:txBody>
                    <a:bodyPr/>
                    <a:lstStyle/>
                    <a:p>
                      <a:pPr marL="0" marR="0" lvl="0" indent="0" algn="r" rtl="0">
                        <a:lnSpc>
                          <a:spcPct val="100000"/>
                        </a:lnSpc>
                        <a:spcBef>
                          <a:spcPts val="0"/>
                        </a:spcBef>
                        <a:spcAft>
                          <a:spcPts val="0"/>
                        </a:spcAft>
                        <a:buNone/>
                      </a:pPr>
                      <a:r>
                        <a:rPr lang="en-US" sz="1400" u="none" strike="noStrike" cap="none"/>
                        <a:t>Vegan</a:t>
                      </a:r>
                      <a:endParaRPr/>
                    </a:p>
                  </a:txBody>
                  <a:tcPr marL="91450" marR="91450" marT="45725" marB="45725"/>
                </a:tc>
                <a:tc>
                  <a:txBody>
                    <a:bodyPr/>
                    <a:lstStyle/>
                    <a:p>
                      <a:pPr marL="0" marR="0" lvl="0" indent="0" algn="r" rtl="0">
                        <a:lnSpc>
                          <a:spcPct val="100000"/>
                        </a:lnSpc>
                        <a:spcBef>
                          <a:spcPts val="0"/>
                        </a:spcBef>
                        <a:spcAft>
                          <a:spcPts val="0"/>
                        </a:spcAft>
                        <a:buNone/>
                      </a:pPr>
                      <a:r>
                        <a:rPr lang="en-US" sz="1400" u="none" strike="noStrike" cap="none"/>
                        <a:t>Vegetarian</a:t>
                      </a:r>
                      <a:endParaRPr/>
                    </a:p>
                  </a:txBody>
                  <a:tcPr marL="91450" marR="91450" marT="45725" marB="45725"/>
                </a:tc>
                <a:tc>
                  <a:txBody>
                    <a:bodyPr/>
                    <a:lstStyle/>
                    <a:p>
                      <a:pPr marL="0" marR="0" lvl="0" indent="0" algn="r" rtl="0">
                        <a:lnSpc>
                          <a:spcPct val="100000"/>
                        </a:lnSpc>
                        <a:spcBef>
                          <a:spcPts val="0"/>
                        </a:spcBef>
                        <a:spcAft>
                          <a:spcPts val="0"/>
                        </a:spcAft>
                        <a:buNone/>
                      </a:pPr>
                      <a:r>
                        <a:rPr lang="en-US" sz="1400" u="none" strike="noStrike" cap="none"/>
                        <a:t>Non-Vegetarian</a:t>
                      </a:r>
                      <a:endParaRPr/>
                    </a:p>
                  </a:txBody>
                  <a:tcPr marL="91450" marR="91450" marT="45725" marB="45725"/>
                </a:tc>
                <a:tc>
                  <a:txBody>
                    <a:bodyPr/>
                    <a:lstStyle/>
                    <a:p>
                      <a:pPr marL="0" marR="0" lvl="0" indent="0" algn="r" rtl="0">
                        <a:lnSpc>
                          <a:spcPct val="100000"/>
                        </a:lnSpc>
                        <a:spcBef>
                          <a:spcPts val="0"/>
                        </a:spcBef>
                        <a:spcAft>
                          <a:spcPts val="0"/>
                        </a:spcAft>
                        <a:buNone/>
                      </a:pPr>
                      <a:r>
                        <a:rPr lang="en-US" sz="1400" u="none" strike="noStrike" cap="none"/>
                        <a:t>Jain</a:t>
                      </a:r>
                      <a:endParaRPr/>
                    </a:p>
                  </a:txBody>
                  <a:tcPr marL="91450" marR="91450" marT="45725" marB="45725"/>
                </a:tc>
                <a:extLst>
                  <a:ext uri="{0D108BD9-81ED-4DB2-BD59-A6C34878D82A}">
                    <a16:rowId xmlns:a16="http://schemas.microsoft.com/office/drawing/2014/main" xmlns="" val="10000"/>
                  </a:ext>
                </a:extLst>
              </a:tr>
              <a:tr h="371650">
                <a:tc>
                  <a:txBody>
                    <a:bodyPr/>
                    <a:lstStyle/>
                    <a:p>
                      <a:pPr marL="0" marR="0" lvl="0" indent="0" algn="l" rtl="0">
                        <a:lnSpc>
                          <a:spcPct val="100000"/>
                        </a:lnSpc>
                        <a:spcBef>
                          <a:spcPts val="0"/>
                        </a:spcBef>
                        <a:spcAft>
                          <a:spcPts val="0"/>
                        </a:spcAft>
                        <a:buNone/>
                      </a:pPr>
                      <a:r>
                        <a:rPr lang="en-US" sz="1400" u="none" strike="noStrike" cap="none"/>
                        <a:t>Number of passengers</a:t>
                      </a:r>
                      <a:endParaRPr/>
                    </a:p>
                  </a:txBody>
                  <a:tcPr marL="91450" marR="91450" marT="45725" marB="45725"/>
                </a:tc>
                <a:tc>
                  <a:txBody>
                    <a:bodyPr/>
                    <a:lstStyle/>
                    <a:p>
                      <a:pPr marL="0" marR="0" lvl="0" indent="0" algn="r" rtl="0">
                        <a:lnSpc>
                          <a:spcPct val="100000"/>
                        </a:lnSpc>
                        <a:spcBef>
                          <a:spcPts val="0"/>
                        </a:spcBef>
                        <a:spcAft>
                          <a:spcPts val="0"/>
                        </a:spcAft>
                        <a:buNone/>
                      </a:pPr>
                      <a:r>
                        <a:rPr lang="en-US" sz="1400" u="none" strike="noStrike" cap="none"/>
                        <a:t>190</a:t>
                      </a:r>
                      <a:endParaRPr/>
                    </a:p>
                  </a:txBody>
                  <a:tcPr marL="91450" marR="91450" marT="45725" marB="45725"/>
                </a:tc>
                <a:tc>
                  <a:txBody>
                    <a:bodyPr/>
                    <a:lstStyle/>
                    <a:p>
                      <a:pPr marL="0" marR="0" lvl="0" indent="0" algn="r" rtl="0">
                        <a:lnSpc>
                          <a:spcPct val="100000"/>
                        </a:lnSpc>
                        <a:spcBef>
                          <a:spcPts val="0"/>
                        </a:spcBef>
                        <a:spcAft>
                          <a:spcPts val="0"/>
                        </a:spcAft>
                        <a:buNone/>
                      </a:pPr>
                      <a:r>
                        <a:rPr lang="en-US" sz="1400" u="none" strike="noStrike" cap="none"/>
                        <a:t>185</a:t>
                      </a:r>
                      <a:endParaRPr/>
                    </a:p>
                  </a:txBody>
                  <a:tcPr marL="91450" marR="91450" marT="45725" marB="45725"/>
                </a:tc>
                <a:tc>
                  <a:txBody>
                    <a:bodyPr/>
                    <a:lstStyle/>
                    <a:p>
                      <a:pPr marL="0" marR="0" lvl="0" indent="0" algn="r" rtl="0">
                        <a:lnSpc>
                          <a:spcPct val="100000"/>
                        </a:lnSpc>
                        <a:spcBef>
                          <a:spcPts val="0"/>
                        </a:spcBef>
                        <a:spcAft>
                          <a:spcPts val="0"/>
                        </a:spcAft>
                        <a:buNone/>
                      </a:pPr>
                      <a:r>
                        <a:rPr lang="en-US" sz="1400" u="none" strike="noStrike" cap="none"/>
                        <a:t>90</a:t>
                      </a:r>
                      <a:endParaRPr/>
                    </a:p>
                  </a:txBody>
                  <a:tcPr marL="91450" marR="91450" marT="45725" marB="45725"/>
                </a:tc>
                <a:tc>
                  <a:txBody>
                    <a:bodyPr/>
                    <a:lstStyle/>
                    <a:p>
                      <a:pPr marL="0" marR="0" lvl="0" indent="0" algn="r" rtl="0">
                        <a:lnSpc>
                          <a:spcPct val="100000"/>
                        </a:lnSpc>
                        <a:spcBef>
                          <a:spcPts val="0"/>
                        </a:spcBef>
                        <a:spcAft>
                          <a:spcPts val="0"/>
                        </a:spcAft>
                        <a:buNone/>
                      </a:pPr>
                      <a:r>
                        <a:rPr lang="en-US" sz="1400" u="none" strike="noStrike" cap="none"/>
                        <a:t>35</a:t>
                      </a:r>
                      <a:endParaRPr/>
                    </a:p>
                  </a:txBody>
                  <a:tcPr marL="91450" marR="91450" marT="45725" marB="45725"/>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331110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77782e331c_0_56"/>
          <p:cNvSpPr txBox="1">
            <a:spLocks noGrp="1"/>
          </p:cNvSpPr>
          <p:nvPr>
            <p:ph type="body" idx="1"/>
          </p:nvPr>
        </p:nvSpPr>
        <p:spPr>
          <a:xfrm>
            <a:off x="468313" y="373740"/>
            <a:ext cx="8229600" cy="5541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3000"/>
              <a:buNone/>
            </a:pPr>
            <a:r>
              <a:rPr lang="en-US"/>
              <a:t>Solution</a:t>
            </a:r>
            <a:endParaRPr/>
          </a:p>
        </p:txBody>
      </p:sp>
      <p:sp>
        <p:nvSpPr>
          <p:cNvPr id="400" name="Google Shape;400;g77782e331c_0_56"/>
          <p:cNvSpPr/>
          <p:nvPr/>
        </p:nvSpPr>
        <p:spPr>
          <a:xfrm>
            <a:off x="702102" y="1646535"/>
            <a:ext cx="7995900" cy="2749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b="1" i="0" u="none" strike="noStrike" cap="none">
                <a:solidFill>
                  <a:srgbClr val="000000"/>
                </a:solidFill>
                <a:latin typeface="Calibri"/>
                <a:ea typeface="Calibri"/>
                <a:cs typeface="Calibri"/>
                <a:sym typeface="Calibri"/>
              </a:rPr>
              <a:t>Null hypothesis    		:  	</a:t>
            </a:r>
            <a:r>
              <a:rPr lang="en-US" sz="1800" b="0" i="0" u="none" strike="noStrike" cap="none">
                <a:solidFill>
                  <a:srgbClr val="000000"/>
                </a:solidFill>
                <a:latin typeface="Calibri"/>
                <a:ea typeface="Calibri"/>
                <a:cs typeface="Calibri"/>
                <a:sym typeface="Calibri"/>
              </a:rPr>
              <a:t>Probability distribution of the food preference is 			        					P(Vegan) = 0.30, P(Veg) = 0.45</a:t>
            </a:r>
            <a:endParaRPr/>
          </a:p>
          <a:p>
            <a:pPr marL="0" marR="0" lvl="0" indent="0" algn="l" rtl="0">
              <a:lnSpc>
                <a:spcPct val="150000"/>
              </a:lnSpc>
              <a:spcBef>
                <a:spcPts val="0"/>
              </a:spcBef>
              <a:spcAft>
                <a:spcPts val="0"/>
              </a:spcAft>
              <a:buNone/>
            </a:pPr>
            <a:r>
              <a:rPr lang="en-US" sz="1800" b="0" i="0" u="none" strike="noStrike" cap="none">
                <a:solidFill>
                  <a:srgbClr val="000000"/>
                </a:solidFill>
                <a:latin typeface="Calibri"/>
                <a:ea typeface="Calibri"/>
                <a:cs typeface="Calibri"/>
                <a:sym typeface="Calibri"/>
              </a:rPr>
              <a:t>                               	        	        P(Non-veg) = 0.20 P(Jain) = 0.05</a:t>
            </a:r>
            <a:endParaRPr/>
          </a:p>
          <a:p>
            <a:pPr marL="0" marR="0" lvl="0" indent="0" algn="l" rtl="0">
              <a:lnSpc>
                <a:spcPct val="150000"/>
              </a:lnSpc>
              <a:spcBef>
                <a:spcPts val="0"/>
              </a:spcBef>
              <a:spcAft>
                <a:spcPts val="0"/>
              </a:spcAft>
              <a:buNone/>
            </a:pPr>
            <a:r>
              <a:rPr lang="en-US" sz="1800" b="1" i="0" u="none" strike="noStrike" cap="none">
                <a:solidFill>
                  <a:srgbClr val="000000"/>
                </a:solidFill>
                <a:latin typeface="Calibri"/>
                <a:ea typeface="Calibri"/>
                <a:cs typeface="Calibri"/>
                <a:sym typeface="Calibri"/>
              </a:rPr>
              <a:t>Alternative hypothesis	:  	</a:t>
            </a:r>
            <a:r>
              <a:rPr lang="en-US" sz="1800" b="0" i="0" u="none" strike="noStrike" cap="none">
                <a:solidFill>
                  <a:srgbClr val="000000"/>
                </a:solidFill>
                <a:latin typeface="Calibri"/>
                <a:ea typeface="Calibri"/>
                <a:cs typeface="Calibri"/>
                <a:sym typeface="Calibri"/>
              </a:rPr>
              <a:t>Probability distribution of the food preference is  not defined in the null  hypothesis.	</a:t>
            </a:r>
            <a:r>
              <a:rPr lang="en-US" sz="2800" b="0" i="0" u="none" strike="noStrike" cap="none">
                <a:solidFill>
                  <a:srgbClr val="000000"/>
                </a:solidFill>
                <a:latin typeface="Calibri"/>
                <a:ea typeface="Calibri"/>
                <a:cs typeface="Calibri"/>
                <a:sym typeface="Calibri"/>
              </a:rPr>
              <a:t>					</a:t>
            </a:r>
            <a:endParaRPr/>
          </a:p>
        </p:txBody>
      </p:sp>
    </p:spTree>
    <p:extLst>
      <p:ext uri="{BB962C8B-B14F-4D97-AF65-F5344CB8AC3E}">
        <p14:creationId xmlns:p14="http://schemas.microsoft.com/office/powerpoint/2010/main" val="3605388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77782e331c_0_61"/>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3000"/>
              <a:buNone/>
            </a:pPr>
            <a:r>
              <a:rPr lang="en-US"/>
              <a:t>Chi-Square - Calculation</a:t>
            </a:r>
            <a:endParaRPr/>
          </a:p>
        </p:txBody>
      </p:sp>
      <p:pic>
        <p:nvPicPr>
          <p:cNvPr id="406" name="Google Shape;406;g77782e331c_0_61"/>
          <p:cNvPicPr preferRelativeResize="0"/>
          <p:nvPr/>
        </p:nvPicPr>
        <p:blipFill rotWithShape="1">
          <a:blip r:embed="rId3">
            <a:alphaModFix/>
          </a:blip>
          <a:srcRect/>
          <a:stretch/>
        </p:blipFill>
        <p:spPr>
          <a:xfrm>
            <a:off x="477325" y="954751"/>
            <a:ext cx="8479102" cy="3598113"/>
          </a:xfrm>
          <a:prstGeom prst="rect">
            <a:avLst/>
          </a:prstGeom>
          <a:noFill/>
          <a:ln w="19050" cap="flat" cmpd="sng">
            <a:solidFill>
              <a:srgbClr val="000000"/>
            </a:solidFill>
            <a:prstDash val="solid"/>
            <a:round/>
            <a:headEnd type="none" w="sm" len="sm"/>
            <a:tailEnd type="none" w="sm" len="sm"/>
          </a:ln>
        </p:spPr>
      </p:pic>
      <p:sp>
        <p:nvSpPr>
          <p:cNvPr id="407" name="Google Shape;407;g77782e331c_0_61"/>
          <p:cNvSpPr/>
          <p:nvPr/>
        </p:nvSpPr>
        <p:spPr>
          <a:xfrm>
            <a:off x="510888" y="5630201"/>
            <a:ext cx="8404500" cy="83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434343"/>
                </a:solidFill>
                <a:latin typeface="Calibri"/>
                <a:ea typeface="Calibri"/>
                <a:cs typeface="Calibri"/>
                <a:sym typeface="Calibri"/>
              </a:rPr>
              <a:t>Since the chi-square calculated value &gt; critical value, we reject the null hypothesis.</a:t>
            </a:r>
            <a:endParaRPr sz="1600">
              <a:solidFill>
                <a:srgbClr val="434343"/>
              </a:solidFill>
            </a:endParaRPr>
          </a:p>
          <a:p>
            <a:pPr marL="0" marR="0" lvl="0" indent="0" algn="l" rtl="0">
              <a:lnSpc>
                <a:spcPct val="100000"/>
              </a:lnSpc>
              <a:spcBef>
                <a:spcPts val="0"/>
              </a:spcBef>
              <a:spcAft>
                <a:spcPts val="0"/>
              </a:spcAft>
              <a:buNone/>
            </a:pPr>
            <a:r>
              <a:rPr lang="en-US" sz="1800" b="1" i="0" u="none" strike="noStrike" cap="none">
                <a:solidFill>
                  <a:srgbClr val="434343"/>
                </a:solidFill>
                <a:latin typeface="Calibri"/>
                <a:ea typeface="Calibri"/>
                <a:cs typeface="Calibri"/>
                <a:sym typeface="Calibri"/>
              </a:rPr>
              <a:t>We conclude that probability distribution of the food preference is not defined in the null hypothesis</a:t>
            </a:r>
            <a:endParaRPr sz="1600">
              <a:solidFill>
                <a:srgbClr val="434343"/>
              </a:solidFill>
            </a:endParaRPr>
          </a:p>
        </p:txBody>
      </p:sp>
      <p:sp>
        <p:nvSpPr>
          <p:cNvPr id="408" name="Google Shape;408;g77782e331c_0_61"/>
          <p:cNvSpPr/>
          <p:nvPr/>
        </p:nvSpPr>
        <p:spPr>
          <a:xfrm>
            <a:off x="591800" y="5176714"/>
            <a:ext cx="1466400" cy="29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df = 4 -1 = 3</a:t>
            </a:r>
            <a:endParaRPr/>
          </a:p>
        </p:txBody>
      </p:sp>
      <p:pic>
        <p:nvPicPr>
          <p:cNvPr id="409" name="Google Shape;409;g77782e331c_0_61"/>
          <p:cNvPicPr preferRelativeResize="0"/>
          <p:nvPr/>
        </p:nvPicPr>
        <p:blipFill rotWithShape="1">
          <a:blip r:embed="rId4">
            <a:alphaModFix/>
          </a:blip>
          <a:srcRect t="20060" b="-20060"/>
          <a:stretch/>
        </p:blipFill>
        <p:spPr>
          <a:xfrm>
            <a:off x="5338193" y="5031675"/>
            <a:ext cx="2105182" cy="554100"/>
          </a:xfrm>
          <a:prstGeom prst="rect">
            <a:avLst/>
          </a:prstGeom>
          <a:noFill/>
          <a:ln>
            <a:noFill/>
          </a:ln>
        </p:spPr>
      </p:pic>
      <p:sp>
        <p:nvSpPr>
          <p:cNvPr id="410" name="Google Shape;410;g77782e331c_0_61"/>
          <p:cNvSpPr/>
          <p:nvPr/>
        </p:nvSpPr>
        <p:spPr>
          <a:xfrm>
            <a:off x="7148287" y="4990024"/>
            <a:ext cx="1203000" cy="294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7.814728</a:t>
            </a:r>
            <a:endParaRPr/>
          </a:p>
        </p:txBody>
      </p:sp>
    </p:spTree>
    <p:extLst>
      <p:ext uri="{BB962C8B-B14F-4D97-AF65-F5344CB8AC3E}">
        <p14:creationId xmlns:p14="http://schemas.microsoft.com/office/powerpoint/2010/main" val="252293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77782e331c_0_71"/>
          <p:cNvSpPr txBox="1">
            <a:spLocks noGrp="1"/>
          </p:cNvSpPr>
          <p:nvPr>
            <p:ph type="body" idx="1"/>
          </p:nvPr>
        </p:nvSpPr>
        <p:spPr>
          <a:xfrm>
            <a:off x="323826" y="600315"/>
            <a:ext cx="8229600" cy="5541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3000"/>
              <a:buNone/>
            </a:pPr>
            <a:r>
              <a:rPr lang="en-US"/>
              <a:t>Chi-square Two Way</a:t>
            </a:r>
            <a:endParaRPr/>
          </a:p>
        </p:txBody>
      </p:sp>
      <p:sp>
        <p:nvSpPr>
          <p:cNvPr id="416" name="Google Shape;416;g77782e331c_0_71"/>
          <p:cNvSpPr txBox="1">
            <a:spLocks noGrp="1"/>
          </p:cNvSpPr>
          <p:nvPr>
            <p:ph type="body" idx="2"/>
          </p:nvPr>
        </p:nvSpPr>
        <p:spPr>
          <a:prstGeom prst="rect">
            <a:avLst/>
          </a:prstGeom>
          <a:noFill/>
          <a:ln>
            <a:noFill/>
          </a:ln>
        </p:spPr>
        <p:txBody>
          <a:bodyPr spcFirstLastPara="1" wrap="square" lIns="91425" tIns="91425" rIns="91425" bIns="91425" anchor="t" anchorCtr="0">
            <a:noAutofit/>
          </a:bodyPr>
          <a:lstStyle/>
          <a:p>
            <a:pPr marL="88900" lvl="0" indent="0" algn="l" rtl="0">
              <a:lnSpc>
                <a:spcPct val="100000"/>
              </a:lnSpc>
              <a:spcBef>
                <a:spcPts val="440"/>
              </a:spcBef>
              <a:spcAft>
                <a:spcPts val="0"/>
              </a:spcAft>
              <a:buSzPts val="2200"/>
              <a:buNone/>
            </a:pPr>
            <a:r>
              <a:rPr lang="en-US" sz="2000" b="1">
                <a:latin typeface="Calibri"/>
                <a:ea typeface="Calibri"/>
                <a:cs typeface="Calibri"/>
                <a:sym typeface="Calibri"/>
              </a:rPr>
              <a:t>Example: A Cable service provider company is interested in checking whether or not the customer churn depends on customer segment.  Use 5% as level of significance.</a:t>
            </a:r>
            <a:endParaRPr/>
          </a:p>
          <a:p>
            <a:pPr marL="457200" marR="0" lvl="0" indent="-228600" algn="l" rtl="0">
              <a:lnSpc>
                <a:spcPct val="100000"/>
              </a:lnSpc>
              <a:spcBef>
                <a:spcPts val="440"/>
              </a:spcBef>
              <a:spcAft>
                <a:spcPts val="0"/>
              </a:spcAft>
              <a:buClr>
                <a:srgbClr val="0070C0"/>
              </a:buClr>
              <a:buSzPts val="2200"/>
              <a:buFont typeface="Arial"/>
              <a:buNone/>
            </a:pPr>
            <a:endParaRPr/>
          </a:p>
        </p:txBody>
      </p:sp>
      <p:graphicFrame>
        <p:nvGraphicFramePr>
          <p:cNvPr id="417" name="Google Shape;417;g77782e331c_0_71"/>
          <p:cNvGraphicFramePr/>
          <p:nvPr/>
        </p:nvGraphicFramePr>
        <p:xfrm>
          <a:off x="981997" y="3030276"/>
          <a:ext cx="7384525" cy="1876425"/>
        </p:xfrm>
        <a:graphic>
          <a:graphicData uri="http://schemas.openxmlformats.org/drawingml/2006/table">
            <a:tbl>
              <a:tblPr>
                <a:noFill/>
              </a:tblPr>
              <a:tblGrid>
                <a:gridCol w="2608975">
                  <a:extLst>
                    <a:ext uri="{9D8B030D-6E8A-4147-A177-3AD203B41FA5}">
                      <a16:colId xmlns:a16="http://schemas.microsoft.com/office/drawing/2014/main" xmlns="" val="20000"/>
                    </a:ext>
                  </a:extLst>
                </a:gridCol>
                <a:gridCol w="1344050">
                  <a:extLst>
                    <a:ext uri="{9D8B030D-6E8A-4147-A177-3AD203B41FA5}">
                      <a16:colId xmlns:a16="http://schemas.microsoft.com/office/drawing/2014/main" xmlns="" val="20001"/>
                    </a:ext>
                  </a:extLst>
                </a:gridCol>
                <a:gridCol w="1632750">
                  <a:extLst>
                    <a:ext uri="{9D8B030D-6E8A-4147-A177-3AD203B41FA5}">
                      <a16:colId xmlns:a16="http://schemas.microsoft.com/office/drawing/2014/main" xmlns="" val="20002"/>
                    </a:ext>
                  </a:extLst>
                </a:gridCol>
                <a:gridCol w="1798750">
                  <a:extLst>
                    <a:ext uri="{9D8B030D-6E8A-4147-A177-3AD203B41FA5}">
                      <a16:colId xmlns:a16="http://schemas.microsoft.com/office/drawing/2014/main" xmlns="" val="20003"/>
                    </a:ext>
                  </a:extLst>
                </a:gridCol>
              </a:tblGrid>
              <a:tr h="269450">
                <a:tc>
                  <a:txBody>
                    <a:bodyPr/>
                    <a:lstStyle/>
                    <a:p>
                      <a:pPr marL="0" marR="0" lvl="0" indent="0" algn="l" rtl="0">
                        <a:lnSpc>
                          <a:spcPct val="100000"/>
                        </a:lnSpc>
                        <a:spcBef>
                          <a:spcPts val="0"/>
                        </a:spcBef>
                        <a:spcAft>
                          <a:spcPts val="0"/>
                        </a:spcAft>
                        <a:buNone/>
                      </a:pPr>
                      <a:r>
                        <a:rPr lang="en-US" sz="2000" b="1" u="none" strike="noStrike" cap="none">
                          <a:solidFill>
                            <a:schemeClr val="dk1"/>
                          </a:solidFill>
                        </a:rPr>
                        <a:t>Customer Segment</a:t>
                      </a:r>
                      <a:endParaRPr sz="2000" b="1" i="0" u="none" strike="noStrike" cap="none">
                        <a:solidFill>
                          <a:schemeClr val="dk1"/>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000" b="1" u="none" strike="noStrike" cap="none">
                          <a:solidFill>
                            <a:schemeClr val="dk1"/>
                          </a:solidFill>
                        </a:rPr>
                        <a:t>Churned</a:t>
                      </a:r>
                      <a:endParaRPr sz="2000" b="1" i="0" u="none" strike="noStrike" cap="none">
                        <a:solidFill>
                          <a:schemeClr val="dk1"/>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000" b="1" u="none" strike="noStrike" cap="none">
                          <a:solidFill>
                            <a:schemeClr val="dk1"/>
                          </a:solidFill>
                        </a:rPr>
                        <a:t>Retained</a:t>
                      </a:r>
                      <a:endParaRPr sz="2000" b="1" i="0" u="none" strike="noStrike" cap="none">
                        <a:solidFill>
                          <a:schemeClr val="dk1"/>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000" b="1" u="none" strike="noStrike" cap="none">
                          <a:solidFill>
                            <a:schemeClr val="dk1"/>
                          </a:solidFill>
                        </a:rPr>
                        <a:t>Total E</a:t>
                      </a:r>
                      <a:endParaRPr sz="2000" b="1" i="0" u="none" strike="noStrike" cap="none">
                        <a:solidFill>
                          <a:schemeClr val="dk1"/>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xmlns="" val="10000"/>
                  </a:ext>
                </a:extLst>
              </a:tr>
              <a:tr h="168725">
                <a:tc>
                  <a:txBody>
                    <a:bodyPr/>
                    <a:lstStyle/>
                    <a:p>
                      <a:pPr marL="0" marR="0" lvl="0" indent="0" algn="l" rtl="0">
                        <a:lnSpc>
                          <a:spcPct val="100000"/>
                        </a:lnSpc>
                        <a:spcBef>
                          <a:spcPts val="0"/>
                        </a:spcBef>
                        <a:spcAft>
                          <a:spcPts val="0"/>
                        </a:spcAft>
                        <a:buNone/>
                      </a:pPr>
                      <a:r>
                        <a:rPr lang="en-US" sz="2000" b="1" u="none" strike="noStrike" cap="none">
                          <a:solidFill>
                            <a:schemeClr val="dk1"/>
                          </a:solidFill>
                        </a:rPr>
                        <a:t>S1</a:t>
                      </a:r>
                      <a:endParaRPr sz="2000" b="1" i="0" u="none" strike="noStrike" cap="none">
                        <a:solidFill>
                          <a:schemeClr val="dk1"/>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000" b="0" u="none" strike="noStrike" cap="none">
                          <a:solidFill>
                            <a:schemeClr val="dk1"/>
                          </a:solidFill>
                        </a:rPr>
                        <a:t>15</a:t>
                      </a:r>
                      <a:endParaRPr sz="2000" b="0" i="0" u="none" strike="noStrike" cap="none">
                        <a:solidFill>
                          <a:schemeClr val="dk1"/>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000" b="0" u="none" strike="noStrike" cap="none">
                          <a:solidFill>
                            <a:schemeClr val="dk1"/>
                          </a:solidFill>
                        </a:rPr>
                        <a:t>142</a:t>
                      </a:r>
                      <a:endParaRPr sz="2000" b="0" i="0" u="none" strike="noStrike" cap="none">
                        <a:solidFill>
                          <a:schemeClr val="dk1"/>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000" b="0" u="none" strike="noStrike" cap="none">
                          <a:solidFill>
                            <a:schemeClr val="dk1"/>
                          </a:solidFill>
                        </a:rPr>
                        <a:t>157    157*69         /1000</a:t>
                      </a:r>
                      <a:endParaRPr sz="2000" b="0" i="0" u="none" strike="noStrike" cap="none">
                        <a:solidFill>
                          <a:schemeClr val="dk1"/>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xmlns="" val="10001"/>
                  </a:ext>
                </a:extLst>
              </a:tr>
              <a:tr h="168725">
                <a:tc>
                  <a:txBody>
                    <a:bodyPr/>
                    <a:lstStyle/>
                    <a:p>
                      <a:pPr marL="0" marR="0" lvl="0" indent="0" algn="l" rtl="0">
                        <a:lnSpc>
                          <a:spcPct val="100000"/>
                        </a:lnSpc>
                        <a:spcBef>
                          <a:spcPts val="0"/>
                        </a:spcBef>
                        <a:spcAft>
                          <a:spcPts val="0"/>
                        </a:spcAft>
                        <a:buNone/>
                      </a:pPr>
                      <a:r>
                        <a:rPr lang="en-US" sz="2000" b="1" u="none" strike="noStrike" cap="none">
                          <a:solidFill>
                            <a:schemeClr val="dk1"/>
                          </a:solidFill>
                        </a:rPr>
                        <a:t>S2</a:t>
                      </a:r>
                      <a:endParaRPr sz="2000" b="1" i="0" u="none" strike="noStrike" cap="none">
                        <a:solidFill>
                          <a:schemeClr val="dk1"/>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000" b="0" u="none" strike="noStrike" cap="none">
                          <a:solidFill>
                            <a:schemeClr val="dk1"/>
                          </a:solidFill>
                        </a:rPr>
                        <a:t>24</a:t>
                      </a:r>
                      <a:endParaRPr sz="2000" b="0" i="0" u="none" strike="noStrike" cap="none">
                        <a:solidFill>
                          <a:schemeClr val="dk1"/>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000" b="0" u="none" strike="noStrike" cap="none">
                          <a:solidFill>
                            <a:schemeClr val="dk1"/>
                          </a:solidFill>
                        </a:rPr>
                        <a:t>400</a:t>
                      </a:r>
                      <a:endParaRPr sz="2000" b="0" i="0" u="none" strike="noStrike" cap="none">
                        <a:solidFill>
                          <a:schemeClr val="dk1"/>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000" b="0" u="none" strike="noStrike" cap="none">
                          <a:solidFill>
                            <a:schemeClr val="dk1"/>
                          </a:solidFill>
                        </a:rPr>
                        <a:t>424 </a:t>
                      </a:r>
                      <a:endParaRPr sz="2000" b="0" i="0" u="none" strike="noStrike" cap="none">
                        <a:solidFill>
                          <a:schemeClr val="dk1"/>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xmlns="" val="10002"/>
                  </a:ext>
                </a:extLst>
              </a:tr>
              <a:tr h="168725">
                <a:tc>
                  <a:txBody>
                    <a:bodyPr/>
                    <a:lstStyle/>
                    <a:p>
                      <a:pPr marL="0" marR="0" lvl="0" indent="0" algn="l" rtl="0">
                        <a:lnSpc>
                          <a:spcPct val="100000"/>
                        </a:lnSpc>
                        <a:spcBef>
                          <a:spcPts val="0"/>
                        </a:spcBef>
                        <a:spcAft>
                          <a:spcPts val="0"/>
                        </a:spcAft>
                        <a:buNone/>
                      </a:pPr>
                      <a:r>
                        <a:rPr lang="en-US" sz="2000" b="1" u="none" strike="noStrike" cap="none">
                          <a:solidFill>
                            <a:schemeClr val="dk1"/>
                          </a:solidFill>
                        </a:rPr>
                        <a:t>S3</a:t>
                      </a:r>
                      <a:endParaRPr sz="2000" b="1" i="0" u="none" strike="noStrike" cap="none">
                        <a:solidFill>
                          <a:schemeClr val="dk1"/>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000" b="0" u="none" strike="noStrike" cap="none">
                          <a:solidFill>
                            <a:schemeClr val="dk1"/>
                          </a:solidFill>
                        </a:rPr>
                        <a:t>30</a:t>
                      </a:r>
                      <a:endParaRPr sz="2000" b="0" i="0" u="none" strike="noStrike" cap="none">
                        <a:solidFill>
                          <a:schemeClr val="dk1"/>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000" b="0" u="none" strike="noStrike" cap="none">
                          <a:solidFill>
                            <a:schemeClr val="dk1"/>
                          </a:solidFill>
                        </a:rPr>
                        <a:t>389</a:t>
                      </a:r>
                      <a:endParaRPr sz="2000" b="0" i="0" u="none" strike="noStrike" cap="none">
                        <a:solidFill>
                          <a:schemeClr val="dk1"/>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000" b="0" u="none" strike="noStrike" cap="none">
                          <a:solidFill>
                            <a:schemeClr val="dk1"/>
                          </a:solidFill>
                        </a:rPr>
                        <a:t>419</a:t>
                      </a:r>
                      <a:endParaRPr sz="2000" b="0" i="0" u="none" strike="noStrike" cap="none">
                        <a:solidFill>
                          <a:schemeClr val="dk1"/>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xmlns="" val="10003"/>
                  </a:ext>
                </a:extLst>
              </a:tr>
              <a:tr h="168725">
                <a:tc>
                  <a:txBody>
                    <a:bodyPr/>
                    <a:lstStyle/>
                    <a:p>
                      <a:pPr marL="0" marR="0" lvl="0" indent="0" algn="l" rtl="0">
                        <a:lnSpc>
                          <a:spcPct val="100000"/>
                        </a:lnSpc>
                        <a:spcBef>
                          <a:spcPts val="0"/>
                        </a:spcBef>
                        <a:spcAft>
                          <a:spcPts val="0"/>
                        </a:spcAft>
                        <a:buNone/>
                      </a:pPr>
                      <a:r>
                        <a:rPr lang="en-US" sz="2000" b="1" u="none" strike="noStrike" cap="none">
                          <a:solidFill>
                            <a:schemeClr val="dk1"/>
                          </a:solidFill>
                        </a:rPr>
                        <a:t>Total</a:t>
                      </a:r>
                      <a:endParaRPr sz="2000" b="1" i="0" u="none" strike="noStrike" cap="none">
                        <a:solidFill>
                          <a:schemeClr val="dk1"/>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000" b="1" u="none" strike="noStrike" cap="none">
                          <a:solidFill>
                            <a:schemeClr val="dk1"/>
                          </a:solidFill>
                        </a:rPr>
                        <a:t>69</a:t>
                      </a:r>
                      <a:endParaRPr sz="2000" b="1" i="0" u="none" strike="noStrike" cap="none">
                        <a:solidFill>
                          <a:schemeClr val="dk1"/>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000" b="1" u="none" strike="noStrike" cap="none">
                          <a:solidFill>
                            <a:schemeClr val="dk1"/>
                          </a:solidFill>
                        </a:rPr>
                        <a:t>931</a:t>
                      </a:r>
                      <a:endParaRPr sz="2000" b="1" i="0" u="none" strike="noStrike" cap="none">
                        <a:solidFill>
                          <a:schemeClr val="dk1"/>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2000" b="1" u="none" strike="noStrike" cap="none">
                          <a:solidFill>
                            <a:schemeClr val="dk1"/>
                          </a:solidFill>
                        </a:rPr>
                        <a:t>1000</a:t>
                      </a:r>
                      <a:endParaRPr sz="2000" b="1" i="0" u="none" strike="noStrike" cap="none">
                        <a:solidFill>
                          <a:schemeClr val="dk1"/>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783521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77782e331c_0_77"/>
          <p:cNvSpPr txBox="1">
            <a:spLocks noGrp="1"/>
          </p:cNvSpPr>
          <p:nvPr>
            <p:ph type="body" idx="1"/>
          </p:nvPr>
        </p:nvSpPr>
        <p:spPr>
          <a:xfrm>
            <a:off x="155576" y="145140"/>
            <a:ext cx="8229600" cy="5541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3000"/>
              <a:buNone/>
            </a:pPr>
            <a:r>
              <a:rPr lang="en-US" sz="3200">
                <a:latin typeface="Calibri"/>
                <a:ea typeface="Calibri"/>
                <a:cs typeface="Calibri"/>
                <a:sym typeface="Calibri"/>
              </a:rPr>
              <a:t>Chi-square tests of independence</a:t>
            </a:r>
            <a:endParaRPr/>
          </a:p>
          <a:p>
            <a:pPr marL="457200" lvl="0" indent="-228600" algn="l" rtl="0">
              <a:lnSpc>
                <a:spcPct val="100000"/>
              </a:lnSpc>
              <a:spcBef>
                <a:spcPts val="0"/>
              </a:spcBef>
              <a:spcAft>
                <a:spcPts val="0"/>
              </a:spcAft>
              <a:buSzPts val="3000"/>
              <a:buNone/>
            </a:pPr>
            <a:endParaRPr/>
          </a:p>
        </p:txBody>
      </p:sp>
      <p:graphicFrame>
        <p:nvGraphicFramePr>
          <p:cNvPr id="423" name="Google Shape;423;g77782e331c_0_77"/>
          <p:cNvGraphicFramePr/>
          <p:nvPr/>
        </p:nvGraphicFramePr>
        <p:xfrm>
          <a:off x="460376" y="699138"/>
          <a:ext cx="8374350" cy="1402100"/>
        </p:xfrm>
        <a:graphic>
          <a:graphicData uri="http://schemas.openxmlformats.org/drawingml/2006/table">
            <a:tbl>
              <a:tblPr firstRow="1" bandRow="1">
                <a:noFill/>
              </a:tblPr>
              <a:tblGrid>
                <a:gridCol w="2705800">
                  <a:extLst>
                    <a:ext uri="{9D8B030D-6E8A-4147-A177-3AD203B41FA5}">
                      <a16:colId xmlns:a16="http://schemas.microsoft.com/office/drawing/2014/main" xmlns="" val="20000"/>
                    </a:ext>
                  </a:extLst>
                </a:gridCol>
                <a:gridCol w="5668550">
                  <a:extLst>
                    <a:ext uri="{9D8B030D-6E8A-4147-A177-3AD203B41FA5}">
                      <a16:colId xmlns:a16="http://schemas.microsoft.com/office/drawing/2014/main" xmlns="" val="20001"/>
                    </a:ext>
                  </a:extLst>
                </a:gridCol>
              </a:tblGrid>
              <a:tr h="289950">
                <a:tc>
                  <a:txBody>
                    <a:bodyPr/>
                    <a:lstStyle/>
                    <a:p>
                      <a:pPr marL="0" marR="0" lvl="0" indent="0" algn="l" rtl="0">
                        <a:lnSpc>
                          <a:spcPct val="100000"/>
                        </a:lnSpc>
                        <a:spcBef>
                          <a:spcPts val="0"/>
                        </a:spcBef>
                        <a:spcAft>
                          <a:spcPts val="0"/>
                        </a:spcAft>
                        <a:buNone/>
                      </a:pPr>
                      <a:r>
                        <a:rPr lang="en-US" sz="2000" b="1" u="none" strike="noStrike" cap="none">
                          <a:solidFill>
                            <a:srgbClr val="F2F2F2"/>
                          </a:solidFill>
                          <a:latin typeface="Calibri"/>
                          <a:ea typeface="Calibri"/>
                          <a:cs typeface="Calibri"/>
                          <a:sym typeface="Calibri"/>
                        </a:rPr>
                        <a:t>Null hypothesis: </a:t>
                      </a:r>
                      <a:endParaRPr sz="2000" u="none" strike="noStrike" cap="none">
                        <a:solidFill>
                          <a:srgbClr val="F2F2F2"/>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None/>
                      </a:pPr>
                      <a:r>
                        <a:rPr lang="en-US" sz="2000" i="1" u="none" strike="noStrike" cap="none">
                          <a:solidFill>
                            <a:srgbClr val="F2F2F2"/>
                          </a:solidFill>
                          <a:latin typeface="Calibri"/>
                          <a:ea typeface="Calibri"/>
                          <a:cs typeface="Calibri"/>
                          <a:sym typeface="Calibri"/>
                        </a:rPr>
                        <a:t>Customer segments and customer churn are independent</a:t>
                      </a:r>
                      <a:endParaRPr sz="2000" u="none" strike="noStrike" cap="none">
                        <a:solidFill>
                          <a:srgbClr val="F2F2F2"/>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xmlns="" val="10000"/>
                  </a:ext>
                </a:extLst>
              </a:tr>
              <a:tr h="355175">
                <a:tc>
                  <a:txBody>
                    <a:bodyPr/>
                    <a:lstStyle/>
                    <a:p>
                      <a:pPr marL="0" marR="0" lvl="0" indent="0" algn="l" rtl="0">
                        <a:lnSpc>
                          <a:spcPct val="100000"/>
                        </a:lnSpc>
                        <a:spcBef>
                          <a:spcPts val="0"/>
                        </a:spcBef>
                        <a:spcAft>
                          <a:spcPts val="0"/>
                        </a:spcAft>
                        <a:buNone/>
                      </a:pPr>
                      <a:r>
                        <a:rPr lang="en-US" sz="2000" b="1" u="none" strike="noStrike" cap="none">
                          <a:solidFill>
                            <a:schemeClr val="dk1"/>
                          </a:solidFill>
                          <a:latin typeface="Calibri"/>
                          <a:ea typeface="Calibri"/>
                          <a:cs typeface="Calibri"/>
                          <a:sym typeface="Calibri"/>
                        </a:rPr>
                        <a:t>Alternative hypothesis</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Arial"/>
                        <a:buNone/>
                      </a:pPr>
                      <a:r>
                        <a:rPr lang="en-US" sz="2000" b="1" u="none" strike="noStrike" cap="none">
                          <a:solidFill>
                            <a:schemeClr val="dk1"/>
                          </a:solidFill>
                          <a:latin typeface="Calibri"/>
                          <a:ea typeface="Calibri"/>
                          <a:cs typeface="Calibri"/>
                          <a:sym typeface="Calibri"/>
                        </a:rPr>
                        <a:t>Customer segments and customer churn  are not independent.</a:t>
                      </a:r>
                      <a:endParaRPr/>
                    </a:p>
                  </a:txBody>
                  <a:tcPr marL="91450" marR="91450" marT="45725" marB="45725"/>
                </a:tc>
                <a:extLst>
                  <a:ext uri="{0D108BD9-81ED-4DB2-BD59-A6C34878D82A}">
                    <a16:rowId xmlns:a16="http://schemas.microsoft.com/office/drawing/2014/main" xmlns="" val="10001"/>
                  </a:ext>
                </a:extLst>
              </a:tr>
            </a:tbl>
          </a:graphicData>
        </a:graphic>
      </p:graphicFrame>
      <p:graphicFrame>
        <p:nvGraphicFramePr>
          <p:cNvPr id="424" name="Google Shape;424;g77782e331c_0_77"/>
          <p:cNvGraphicFramePr/>
          <p:nvPr/>
        </p:nvGraphicFramePr>
        <p:xfrm>
          <a:off x="917576" y="2250747"/>
          <a:ext cx="7401075" cy="2258850"/>
        </p:xfrm>
        <a:graphic>
          <a:graphicData uri="http://schemas.openxmlformats.org/drawingml/2006/table">
            <a:tbl>
              <a:tblPr>
                <a:noFill/>
              </a:tblPr>
              <a:tblGrid>
                <a:gridCol w="1579800">
                  <a:extLst>
                    <a:ext uri="{9D8B030D-6E8A-4147-A177-3AD203B41FA5}">
                      <a16:colId xmlns:a16="http://schemas.microsoft.com/office/drawing/2014/main" xmlns="" val="20000"/>
                    </a:ext>
                  </a:extLst>
                </a:gridCol>
                <a:gridCol w="1407850">
                  <a:extLst>
                    <a:ext uri="{9D8B030D-6E8A-4147-A177-3AD203B41FA5}">
                      <a16:colId xmlns:a16="http://schemas.microsoft.com/office/drawing/2014/main" xmlns="" val="20001"/>
                    </a:ext>
                  </a:extLst>
                </a:gridCol>
                <a:gridCol w="1103350">
                  <a:extLst>
                    <a:ext uri="{9D8B030D-6E8A-4147-A177-3AD203B41FA5}">
                      <a16:colId xmlns:a16="http://schemas.microsoft.com/office/drawing/2014/main" xmlns="" val="20002"/>
                    </a:ext>
                  </a:extLst>
                </a:gridCol>
                <a:gridCol w="1561900">
                  <a:extLst>
                    <a:ext uri="{9D8B030D-6E8A-4147-A177-3AD203B41FA5}">
                      <a16:colId xmlns:a16="http://schemas.microsoft.com/office/drawing/2014/main" xmlns="" val="20003"/>
                    </a:ext>
                  </a:extLst>
                </a:gridCol>
                <a:gridCol w="687800">
                  <a:extLst>
                    <a:ext uri="{9D8B030D-6E8A-4147-A177-3AD203B41FA5}">
                      <a16:colId xmlns:a16="http://schemas.microsoft.com/office/drawing/2014/main" xmlns="" val="20004"/>
                    </a:ext>
                  </a:extLst>
                </a:gridCol>
                <a:gridCol w="1060375">
                  <a:extLst>
                    <a:ext uri="{9D8B030D-6E8A-4147-A177-3AD203B41FA5}">
                      <a16:colId xmlns:a16="http://schemas.microsoft.com/office/drawing/2014/main" xmlns="" val="20005"/>
                    </a:ext>
                  </a:extLst>
                </a:gridCol>
              </a:tblGrid>
              <a:tr h="511850">
                <a:tc>
                  <a:txBody>
                    <a:bodyPr/>
                    <a:lstStyle/>
                    <a:p>
                      <a:pPr marL="0" marR="0" lvl="0" indent="0" algn="l" rtl="0">
                        <a:lnSpc>
                          <a:spcPct val="100000"/>
                        </a:lnSpc>
                        <a:spcBef>
                          <a:spcPts val="0"/>
                        </a:spcBef>
                        <a:spcAft>
                          <a:spcPts val="0"/>
                        </a:spcAft>
                        <a:buNone/>
                      </a:pPr>
                      <a:r>
                        <a:rPr lang="en-US" sz="1400" b="1" u="none" strike="noStrike" cap="none"/>
                        <a:t>Customer Segment</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Class</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r" rtl="0">
                        <a:lnSpc>
                          <a:spcPct val="100000"/>
                        </a:lnSpc>
                        <a:spcBef>
                          <a:spcPts val="0"/>
                        </a:spcBef>
                        <a:spcAft>
                          <a:spcPts val="0"/>
                        </a:spcAft>
                        <a:buNone/>
                      </a:pPr>
                      <a:r>
                        <a:rPr lang="en-US" sz="1400" b="1" u="none" strike="noStrike" cap="none"/>
                        <a:t>O</a:t>
                      </a:r>
                      <a:r>
                        <a:rPr lang="en-US" sz="1400" b="1" u="none" strike="noStrike" cap="none" baseline="-25000"/>
                        <a:t>ij</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ctr" rtl="0">
                        <a:lnSpc>
                          <a:spcPct val="100000"/>
                        </a:lnSpc>
                        <a:spcBef>
                          <a:spcPts val="0"/>
                        </a:spcBef>
                        <a:spcAft>
                          <a:spcPts val="0"/>
                        </a:spcAft>
                        <a:buNone/>
                      </a:pPr>
                      <a:r>
                        <a:rPr lang="en-US" sz="1400" b="1" u="none" strike="noStrike" cap="none"/>
                        <a:t>E</a:t>
                      </a:r>
                      <a:r>
                        <a:rPr lang="en-US" sz="1400" b="1" u="none" strike="noStrike" cap="none" baseline="-25000"/>
                        <a:t>ij</a:t>
                      </a:r>
                      <a:r>
                        <a:rPr lang="en-US" sz="1400" b="1" u="none" strike="noStrike" cap="none"/>
                        <a:t> = Row sum X col sum / Total Sum</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r" rtl="0">
                        <a:lnSpc>
                          <a:spcPct val="100000"/>
                        </a:lnSpc>
                        <a:spcBef>
                          <a:spcPts val="0"/>
                        </a:spcBef>
                        <a:spcAft>
                          <a:spcPts val="0"/>
                        </a:spcAft>
                        <a:buNone/>
                      </a:pPr>
                      <a:r>
                        <a:rPr lang="en-US" sz="1400" b="1" u="none" strike="noStrike" cap="none"/>
                        <a:t>Oij - Eij </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r" rtl="0">
                        <a:lnSpc>
                          <a:spcPct val="100000"/>
                        </a:lnSpc>
                        <a:spcBef>
                          <a:spcPts val="0"/>
                        </a:spcBef>
                        <a:spcAft>
                          <a:spcPts val="0"/>
                        </a:spcAft>
                        <a:buNone/>
                      </a:pPr>
                      <a:r>
                        <a:rPr lang="en-US" sz="1400" b="1" u="none" strike="noStrike" cap="none"/>
                        <a:t>O -E)^2 / E</a:t>
                      </a:r>
                      <a:endParaRPr sz="1400" b="1" i="0" u="none" strike="noStrike" cap="none">
                        <a:solidFill>
                          <a:srgbClr val="FFFFFF"/>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xmlns="" val="10000"/>
                  </a:ext>
                </a:extLst>
              </a:tr>
              <a:tr h="233675">
                <a:tc>
                  <a:txBody>
                    <a:bodyPr/>
                    <a:lstStyle/>
                    <a:p>
                      <a:pPr marL="0" marR="0" lvl="0" indent="0" algn="l" rtl="0">
                        <a:lnSpc>
                          <a:spcPct val="100000"/>
                        </a:lnSpc>
                        <a:spcBef>
                          <a:spcPts val="0"/>
                        </a:spcBef>
                        <a:spcAft>
                          <a:spcPts val="0"/>
                        </a:spcAft>
                        <a:buNone/>
                      </a:pPr>
                      <a:r>
                        <a:rPr lang="en-US" sz="1400" b="1" u="none" strike="noStrike" cap="none"/>
                        <a:t>S1  (I =1)</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Churned (j = 1)</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15</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11</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r" rtl="0">
                        <a:lnSpc>
                          <a:spcPct val="100000"/>
                        </a:lnSpc>
                        <a:spcBef>
                          <a:spcPts val="0"/>
                        </a:spcBef>
                        <a:spcAft>
                          <a:spcPts val="0"/>
                        </a:spcAft>
                        <a:buNone/>
                      </a:pPr>
                      <a:r>
                        <a:rPr lang="en-US" sz="1400" b="1" u="none" strike="noStrike" cap="none"/>
                        <a:t>4</a:t>
                      </a:r>
                      <a:endParaRPr sz="1400" b="1"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lnSpc>
                          <a:spcPct val="100000"/>
                        </a:lnSpc>
                        <a:spcBef>
                          <a:spcPts val="0"/>
                        </a:spcBef>
                        <a:spcAft>
                          <a:spcPts val="0"/>
                        </a:spcAft>
                        <a:buNone/>
                      </a:pPr>
                      <a:r>
                        <a:rPr lang="en-US" sz="1400" b="1" u="none" strike="noStrike" cap="none"/>
                        <a:t>1</a:t>
                      </a:r>
                      <a:endParaRPr sz="1400" b="1"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xmlns="" val="10001"/>
                  </a:ext>
                </a:extLst>
              </a:tr>
              <a:tr h="233675">
                <a:tc>
                  <a:txBody>
                    <a:bodyPr/>
                    <a:lstStyle/>
                    <a:p>
                      <a:pPr marL="0" marR="0" lvl="0" indent="0" algn="l" rtl="0">
                        <a:lnSpc>
                          <a:spcPct val="100000"/>
                        </a:lnSpc>
                        <a:spcBef>
                          <a:spcPts val="0"/>
                        </a:spcBef>
                        <a:spcAft>
                          <a:spcPts val="0"/>
                        </a:spcAft>
                        <a:buNone/>
                      </a:pPr>
                      <a:r>
                        <a:rPr lang="en-US" sz="1400" b="1" u="none" strike="noStrike" cap="none"/>
                        <a:t>S2  (I =2)</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Churned (j = 1)</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24</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29</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r" rtl="0">
                        <a:lnSpc>
                          <a:spcPct val="100000"/>
                        </a:lnSpc>
                        <a:spcBef>
                          <a:spcPts val="0"/>
                        </a:spcBef>
                        <a:spcAft>
                          <a:spcPts val="0"/>
                        </a:spcAft>
                        <a:buNone/>
                      </a:pPr>
                      <a:r>
                        <a:rPr lang="en-US" sz="1400" b="1" u="none" strike="noStrike" cap="none"/>
                        <a:t>-5</a:t>
                      </a:r>
                      <a:endParaRPr sz="1400" b="1"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lnSpc>
                          <a:spcPct val="100000"/>
                        </a:lnSpc>
                        <a:spcBef>
                          <a:spcPts val="0"/>
                        </a:spcBef>
                        <a:spcAft>
                          <a:spcPts val="0"/>
                        </a:spcAft>
                        <a:buNone/>
                      </a:pPr>
                      <a:r>
                        <a:rPr lang="en-US" sz="1400" b="1" u="none" strike="noStrike" cap="none"/>
                        <a:t>1</a:t>
                      </a:r>
                      <a:endParaRPr sz="1400" b="1"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xmlns="" val="10002"/>
                  </a:ext>
                </a:extLst>
              </a:tr>
              <a:tr h="233675">
                <a:tc>
                  <a:txBody>
                    <a:bodyPr/>
                    <a:lstStyle/>
                    <a:p>
                      <a:pPr marL="0" marR="0" lvl="0" indent="0" algn="l" rtl="0">
                        <a:lnSpc>
                          <a:spcPct val="100000"/>
                        </a:lnSpc>
                        <a:spcBef>
                          <a:spcPts val="0"/>
                        </a:spcBef>
                        <a:spcAft>
                          <a:spcPts val="0"/>
                        </a:spcAft>
                        <a:buNone/>
                      </a:pPr>
                      <a:r>
                        <a:rPr lang="en-US" sz="1400" b="1" u="none" strike="noStrike" cap="none"/>
                        <a:t>S3  (I  = 3)</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Churned (j = 1)</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30</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29</a:t>
                      </a:r>
                      <a:endParaRPr sz="1400" b="1" i="0" u="none" strike="noStrike" cap="none">
                        <a:solidFill>
                          <a:srgbClr val="FFFFFF"/>
                        </a:solidFill>
                        <a:latin typeface="Calibri"/>
                        <a:ea typeface="Calibri"/>
                        <a:cs typeface="Calibri"/>
                        <a:sym typeface="Calibri"/>
                      </a:endParaRPr>
                    </a:p>
                  </a:txBody>
                  <a:tcPr marL="9525" marR="9525" marT="9525" marB="0" anchor="ctr">
                    <a:lnB w="19050" cap="flat" cmpd="sng">
                      <a:solidFill>
                        <a:schemeClr val="lt1"/>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US" sz="1400" b="1" u="none" strike="noStrike" cap="none"/>
                        <a:t>1</a:t>
                      </a:r>
                      <a:endParaRPr sz="1400" b="1"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lnSpc>
                          <a:spcPct val="100000"/>
                        </a:lnSpc>
                        <a:spcBef>
                          <a:spcPts val="0"/>
                        </a:spcBef>
                        <a:spcAft>
                          <a:spcPts val="0"/>
                        </a:spcAft>
                        <a:buNone/>
                      </a:pPr>
                      <a:r>
                        <a:rPr lang="en-US" sz="1400" b="1" u="none" strike="noStrike" cap="none"/>
                        <a:t>0</a:t>
                      </a:r>
                      <a:endParaRPr sz="1400" b="1"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xmlns="" val="10003"/>
                  </a:ext>
                </a:extLst>
              </a:tr>
              <a:tr h="233675">
                <a:tc>
                  <a:txBody>
                    <a:bodyPr/>
                    <a:lstStyle/>
                    <a:p>
                      <a:pPr marL="0" marR="0" lvl="0" indent="0" algn="l" rtl="0">
                        <a:lnSpc>
                          <a:spcPct val="100000"/>
                        </a:lnSpc>
                        <a:spcBef>
                          <a:spcPts val="0"/>
                        </a:spcBef>
                        <a:spcAft>
                          <a:spcPts val="0"/>
                        </a:spcAft>
                        <a:buNone/>
                      </a:pPr>
                      <a:r>
                        <a:rPr lang="en-US" sz="1400" b="1" u="none" strike="noStrike" cap="none"/>
                        <a:t>S1 (I =1)</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Retained (j =2)</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142</a:t>
                      </a:r>
                      <a:endParaRPr sz="1400" b="1" i="0" u="none" strike="noStrike" cap="none">
                        <a:solidFill>
                          <a:srgbClr val="FFFFFF"/>
                        </a:solidFill>
                        <a:latin typeface="Calibri"/>
                        <a:ea typeface="Calibri"/>
                        <a:cs typeface="Calibri"/>
                        <a:sym typeface="Calibri"/>
                      </a:endParaRPr>
                    </a:p>
                  </a:txBody>
                  <a:tcPr marL="9525" marR="9525" marT="9525" marB="0" anchor="ctr">
                    <a:lnR w="19050" cap="flat" cmpd="sng">
                      <a:solidFill>
                        <a:schemeClr val="lt1"/>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US" sz="1400" b="1" u="none" strike="noStrike" cap="none"/>
                        <a:t>146</a:t>
                      </a:r>
                      <a:endParaRPr sz="1400" b="1" i="0" u="none" strike="noStrike" cap="none">
                        <a:solidFill>
                          <a:srgbClr val="FFFFFF"/>
                        </a:solidFill>
                        <a:latin typeface="Calibri"/>
                        <a:ea typeface="Calibri"/>
                        <a:cs typeface="Calibri"/>
                        <a:sym typeface="Calibri"/>
                      </a:endParaRPr>
                    </a:p>
                  </a:txBody>
                  <a:tcPr marL="9525" marR="9525" marT="9525"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r" rtl="0">
                        <a:lnSpc>
                          <a:spcPct val="100000"/>
                        </a:lnSpc>
                        <a:spcBef>
                          <a:spcPts val="0"/>
                        </a:spcBef>
                        <a:spcAft>
                          <a:spcPts val="0"/>
                        </a:spcAft>
                        <a:buNone/>
                      </a:pPr>
                      <a:r>
                        <a:rPr lang="en-US" sz="1400" b="1" u="none" strike="noStrike" cap="none"/>
                        <a:t>-4</a:t>
                      </a:r>
                      <a:endParaRPr sz="1400" b="1" i="0" u="none" strike="noStrike" cap="none">
                        <a:solidFill>
                          <a:srgbClr val="000000"/>
                        </a:solidFill>
                        <a:latin typeface="Calibri"/>
                        <a:ea typeface="Calibri"/>
                        <a:cs typeface="Calibri"/>
                        <a:sym typeface="Calibri"/>
                      </a:endParaRPr>
                    </a:p>
                  </a:txBody>
                  <a:tcPr marL="9525" marR="9525" marT="9525" marB="0" anchor="b">
                    <a:lnL w="19050" cap="flat" cmpd="sng">
                      <a:solidFill>
                        <a:schemeClr val="lt1"/>
                      </a:solidFill>
                      <a:prstDash val="solid"/>
                      <a:round/>
                      <a:headEnd type="none" w="sm" len="sm"/>
                      <a:tailEnd type="none" w="sm" len="sm"/>
                    </a:lnL>
                  </a:tcPr>
                </a:tc>
                <a:tc>
                  <a:txBody>
                    <a:bodyPr/>
                    <a:lstStyle/>
                    <a:p>
                      <a:pPr marL="0" marR="0" lvl="0" indent="0" algn="r" rtl="0">
                        <a:lnSpc>
                          <a:spcPct val="100000"/>
                        </a:lnSpc>
                        <a:spcBef>
                          <a:spcPts val="0"/>
                        </a:spcBef>
                        <a:spcAft>
                          <a:spcPts val="0"/>
                        </a:spcAft>
                        <a:buNone/>
                      </a:pPr>
                      <a:r>
                        <a:rPr lang="en-US" sz="1400" b="1" u="none" strike="noStrike" cap="none"/>
                        <a:t>0</a:t>
                      </a:r>
                      <a:endParaRPr sz="1400" b="1"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xmlns="" val="10004"/>
                  </a:ext>
                </a:extLst>
              </a:tr>
              <a:tr h="233675">
                <a:tc>
                  <a:txBody>
                    <a:bodyPr/>
                    <a:lstStyle/>
                    <a:p>
                      <a:pPr marL="0" marR="0" lvl="0" indent="0" algn="l" rtl="0">
                        <a:lnSpc>
                          <a:spcPct val="100000"/>
                        </a:lnSpc>
                        <a:spcBef>
                          <a:spcPts val="0"/>
                        </a:spcBef>
                        <a:spcAft>
                          <a:spcPts val="0"/>
                        </a:spcAft>
                        <a:buNone/>
                      </a:pPr>
                      <a:r>
                        <a:rPr lang="en-US" sz="1400" b="1" u="none" strike="noStrike" cap="none"/>
                        <a:t>S2 (I =2)</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Retained (j =2)</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400</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395</a:t>
                      </a:r>
                      <a:endParaRPr sz="1400" b="1" i="0" u="none" strike="noStrike" cap="none">
                        <a:solidFill>
                          <a:srgbClr val="FFFFFF"/>
                        </a:solidFill>
                        <a:latin typeface="Calibri"/>
                        <a:ea typeface="Calibri"/>
                        <a:cs typeface="Calibri"/>
                        <a:sym typeface="Calibri"/>
                      </a:endParaRPr>
                    </a:p>
                  </a:txBody>
                  <a:tcPr marL="9525" marR="9525" marT="9525" marB="0" anchor="ctr">
                    <a:lnT w="19050" cap="flat" cmpd="sng">
                      <a:solidFill>
                        <a:schemeClr val="lt1"/>
                      </a:solidFill>
                      <a:prstDash val="solid"/>
                      <a:round/>
                      <a:headEnd type="none" w="sm" len="sm"/>
                      <a:tailEnd type="none" w="sm" len="sm"/>
                    </a:lnT>
                  </a:tcPr>
                </a:tc>
                <a:tc>
                  <a:txBody>
                    <a:bodyPr/>
                    <a:lstStyle/>
                    <a:p>
                      <a:pPr marL="0" marR="0" lvl="0" indent="0" algn="r" rtl="0">
                        <a:lnSpc>
                          <a:spcPct val="100000"/>
                        </a:lnSpc>
                        <a:spcBef>
                          <a:spcPts val="0"/>
                        </a:spcBef>
                        <a:spcAft>
                          <a:spcPts val="0"/>
                        </a:spcAft>
                        <a:buNone/>
                      </a:pPr>
                      <a:r>
                        <a:rPr lang="en-US" sz="1400" b="1" u="none" strike="noStrike" cap="none"/>
                        <a:t>5</a:t>
                      </a:r>
                      <a:endParaRPr sz="1400" b="1"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lnSpc>
                          <a:spcPct val="100000"/>
                        </a:lnSpc>
                        <a:spcBef>
                          <a:spcPts val="0"/>
                        </a:spcBef>
                        <a:spcAft>
                          <a:spcPts val="0"/>
                        </a:spcAft>
                        <a:buNone/>
                      </a:pPr>
                      <a:r>
                        <a:rPr lang="en-US" sz="1400" b="1" u="none" strike="noStrike" cap="none"/>
                        <a:t>0</a:t>
                      </a:r>
                      <a:endParaRPr sz="1400" b="1"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xmlns="" val="10005"/>
                  </a:ext>
                </a:extLst>
              </a:tr>
              <a:tr h="233675">
                <a:tc>
                  <a:txBody>
                    <a:bodyPr/>
                    <a:lstStyle/>
                    <a:p>
                      <a:pPr marL="0" marR="0" lvl="0" indent="0" algn="l" rtl="0">
                        <a:lnSpc>
                          <a:spcPct val="100000"/>
                        </a:lnSpc>
                        <a:spcBef>
                          <a:spcPts val="0"/>
                        </a:spcBef>
                        <a:spcAft>
                          <a:spcPts val="0"/>
                        </a:spcAft>
                        <a:buNone/>
                      </a:pPr>
                      <a:r>
                        <a:rPr lang="en-US" sz="1400" b="1" u="none" strike="noStrike" cap="none"/>
                        <a:t>S3 (I  = 3)</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Retained (j =2)</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389</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390</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r" rtl="0">
                        <a:lnSpc>
                          <a:spcPct val="100000"/>
                        </a:lnSpc>
                        <a:spcBef>
                          <a:spcPts val="0"/>
                        </a:spcBef>
                        <a:spcAft>
                          <a:spcPts val="0"/>
                        </a:spcAft>
                        <a:buNone/>
                      </a:pPr>
                      <a:r>
                        <a:rPr lang="en-US" sz="1400" b="1" u="none" strike="noStrike" cap="none"/>
                        <a:t>-1</a:t>
                      </a:r>
                      <a:endParaRPr sz="1400" b="1" i="0" u="none" strike="noStrike" cap="none">
                        <a:solidFill>
                          <a:srgbClr val="000000"/>
                        </a:solidFill>
                        <a:latin typeface="Calibri"/>
                        <a:ea typeface="Calibri"/>
                        <a:cs typeface="Calibri"/>
                        <a:sym typeface="Calibri"/>
                      </a:endParaRPr>
                    </a:p>
                  </a:txBody>
                  <a:tcPr marL="9525" marR="9525" marT="9525" marB="0" anchor="b"/>
                </a:tc>
                <a:tc>
                  <a:txBody>
                    <a:bodyPr/>
                    <a:lstStyle/>
                    <a:p>
                      <a:pPr marL="0" marR="0" lvl="0" indent="0" algn="r" rtl="0">
                        <a:lnSpc>
                          <a:spcPct val="100000"/>
                        </a:lnSpc>
                        <a:spcBef>
                          <a:spcPts val="0"/>
                        </a:spcBef>
                        <a:spcAft>
                          <a:spcPts val="0"/>
                        </a:spcAft>
                        <a:buNone/>
                      </a:pPr>
                      <a:r>
                        <a:rPr lang="en-US" sz="1400" b="1" u="none" strike="noStrike" cap="none"/>
                        <a:t>0</a:t>
                      </a:r>
                      <a:endParaRPr sz="1400" b="1" i="0" u="none" strike="noStrike" cap="non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xmlns="" val="10006"/>
                  </a:ext>
                </a:extLst>
              </a:tr>
              <a:tr h="344950">
                <a:tc>
                  <a:txBody>
                    <a:bodyPr/>
                    <a:lstStyle/>
                    <a:p>
                      <a:pPr marL="0" marR="0" lvl="0" indent="0" algn="l" rtl="0">
                        <a:lnSpc>
                          <a:spcPct val="100000"/>
                        </a:lnSpc>
                        <a:spcBef>
                          <a:spcPts val="0"/>
                        </a:spcBef>
                        <a:spcAft>
                          <a:spcPts val="0"/>
                        </a:spcAft>
                        <a:buNone/>
                      </a:pPr>
                      <a:r>
                        <a:rPr lang="en-US" sz="1400" b="1" u="none" strike="noStrike" cap="none"/>
                        <a:t> </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 </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 </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l" rtl="0">
                        <a:lnSpc>
                          <a:spcPct val="100000"/>
                        </a:lnSpc>
                        <a:spcBef>
                          <a:spcPts val="0"/>
                        </a:spcBef>
                        <a:spcAft>
                          <a:spcPts val="0"/>
                        </a:spcAft>
                        <a:buNone/>
                      </a:pPr>
                      <a:r>
                        <a:rPr lang="en-US" sz="1400" b="1" u="none" strike="noStrike" cap="none"/>
                        <a:t>1000</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r" rtl="0">
                        <a:lnSpc>
                          <a:spcPct val="100000"/>
                        </a:lnSpc>
                        <a:spcBef>
                          <a:spcPts val="0"/>
                        </a:spcBef>
                        <a:spcAft>
                          <a:spcPts val="0"/>
                        </a:spcAft>
                        <a:buNone/>
                      </a:pPr>
                      <a:r>
                        <a:rPr lang="en-US" sz="1400" b="1" u="none" strike="noStrike" cap="none"/>
                        <a:t>0</a:t>
                      </a:r>
                      <a:endParaRPr sz="1400" b="1" i="0" u="none" strike="noStrike" cap="none">
                        <a:solidFill>
                          <a:srgbClr val="FFFFFF"/>
                        </a:solidFill>
                        <a:latin typeface="Calibri"/>
                        <a:ea typeface="Calibri"/>
                        <a:cs typeface="Calibri"/>
                        <a:sym typeface="Calibri"/>
                      </a:endParaRPr>
                    </a:p>
                  </a:txBody>
                  <a:tcPr marL="9525" marR="9525" marT="9525" marB="0" anchor="ctr"/>
                </a:tc>
                <a:tc>
                  <a:txBody>
                    <a:bodyPr/>
                    <a:lstStyle/>
                    <a:p>
                      <a:pPr marL="0" marR="0" lvl="0" indent="0" algn="r" rtl="0">
                        <a:lnSpc>
                          <a:spcPct val="100000"/>
                        </a:lnSpc>
                        <a:spcBef>
                          <a:spcPts val="0"/>
                        </a:spcBef>
                        <a:spcAft>
                          <a:spcPts val="0"/>
                        </a:spcAft>
                        <a:buNone/>
                      </a:pPr>
                      <a:r>
                        <a:rPr lang="en-US" sz="1400" b="1" u="none" strike="noStrike" cap="none"/>
                        <a:t>2</a:t>
                      </a:r>
                      <a:endParaRPr sz="1400" b="1" i="0" u="none" strike="noStrike" cap="none">
                        <a:solidFill>
                          <a:srgbClr val="FFFFFF"/>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xmlns="" val="10007"/>
                  </a:ext>
                </a:extLst>
              </a:tr>
            </a:tbl>
          </a:graphicData>
        </a:graphic>
      </p:graphicFrame>
      <p:sp>
        <p:nvSpPr>
          <p:cNvPr id="425" name="Google Shape;425;g77782e331c_0_77"/>
          <p:cNvSpPr/>
          <p:nvPr/>
        </p:nvSpPr>
        <p:spPr>
          <a:xfrm>
            <a:off x="263151" y="6059275"/>
            <a:ext cx="8571600" cy="64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b="1">
                <a:latin typeface="Calibri"/>
                <a:ea typeface="Calibri"/>
                <a:cs typeface="Calibri"/>
                <a:sym typeface="Calibri"/>
              </a:rPr>
              <a:t>W</a:t>
            </a:r>
            <a:r>
              <a:rPr lang="en-US" sz="1400" b="1" i="0" u="none" strike="noStrike" cap="none">
                <a:latin typeface="Calibri"/>
                <a:ea typeface="Calibri"/>
                <a:cs typeface="Calibri"/>
                <a:sym typeface="Calibri"/>
              </a:rPr>
              <a:t>e </a:t>
            </a:r>
            <a:r>
              <a:rPr lang="en-US" b="1">
                <a:latin typeface="Calibri"/>
                <a:ea typeface="Calibri"/>
                <a:cs typeface="Calibri"/>
                <a:sym typeface="Calibri"/>
              </a:rPr>
              <a:t>accept</a:t>
            </a:r>
            <a:r>
              <a:rPr lang="en-US" sz="1400" b="1" i="0" u="none" strike="noStrike" cap="none">
                <a:latin typeface="Calibri"/>
                <a:ea typeface="Calibri"/>
                <a:cs typeface="Calibri"/>
                <a:sym typeface="Calibri"/>
              </a:rPr>
              <a:t> the null hypothesis.</a:t>
            </a:r>
            <a:endParaRPr/>
          </a:p>
          <a:p>
            <a:pPr marL="0" marR="0" lvl="0" indent="0" algn="l" rtl="0">
              <a:lnSpc>
                <a:spcPct val="100000"/>
              </a:lnSpc>
              <a:spcBef>
                <a:spcPts val="0"/>
              </a:spcBef>
              <a:spcAft>
                <a:spcPts val="0"/>
              </a:spcAft>
              <a:buNone/>
            </a:pPr>
            <a:r>
              <a:rPr lang="en-US" sz="1400" b="1" i="0" u="none" strike="noStrike" cap="none">
                <a:latin typeface="Calibri"/>
                <a:ea typeface="Calibri"/>
                <a:cs typeface="Calibri"/>
                <a:sym typeface="Calibri"/>
              </a:rPr>
              <a:t>We conclude that customer segment and customer churn are independent.</a:t>
            </a:r>
            <a:endParaRPr/>
          </a:p>
        </p:txBody>
      </p:sp>
      <p:sp>
        <p:nvSpPr>
          <p:cNvPr id="426" name="Google Shape;426;g77782e331c_0_77"/>
          <p:cNvSpPr/>
          <p:nvPr/>
        </p:nvSpPr>
        <p:spPr>
          <a:xfrm>
            <a:off x="1026459" y="4657189"/>
            <a:ext cx="3975900" cy="138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degrees of freedom  =  (r -1 ) * (c - 1) </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(3- 1) ( 2 - 1)  = 2  ;  &gt;  qchisq(.95, df=2)</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[1] 5.991465</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Chi Observed   = 2</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Chi critical for alpha 0.05 and DoF = 2  is 5.99</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48716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g80a130d7a9_0_0"/>
          <p:cNvSpPr txBox="1">
            <a:spLocks noGrp="1"/>
          </p:cNvSpPr>
          <p:nvPr>
            <p:ph type="body" idx="1"/>
          </p:nvPr>
        </p:nvSpPr>
        <p:spPr>
          <a:xfrm>
            <a:off x="384526" y="463765"/>
            <a:ext cx="8229600" cy="55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Test for Variance</a:t>
            </a:r>
            <a:endParaRPr/>
          </a:p>
        </p:txBody>
      </p:sp>
      <p:pic>
        <p:nvPicPr>
          <p:cNvPr id="433" name="Google Shape;433;g80a130d7a9_0_0"/>
          <p:cNvPicPr preferRelativeResize="0"/>
          <p:nvPr/>
        </p:nvPicPr>
        <p:blipFill>
          <a:blip r:embed="rId3">
            <a:alphaModFix/>
          </a:blip>
          <a:stretch>
            <a:fillRect/>
          </a:stretch>
        </p:blipFill>
        <p:spPr>
          <a:xfrm>
            <a:off x="2345100" y="4545725"/>
            <a:ext cx="4207075" cy="921869"/>
          </a:xfrm>
          <a:prstGeom prst="rect">
            <a:avLst/>
          </a:prstGeom>
          <a:noFill/>
          <a:ln>
            <a:noFill/>
          </a:ln>
        </p:spPr>
      </p:pic>
      <p:sp>
        <p:nvSpPr>
          <p:cNvPr id="434" name="Google Shape;434;g80a130d7a9_0_0"/>
          <p:cNvSpPr txBox="1"/>
          <p:nvPr/>
        </p:nvSpPr>
        <p:spPr>
          <a:xfrm>
            <a:off x="451653" y="1351050"/>
            <a:ext cx="7390800" cy="3000000"/>
          </a:xfrm>
          <a:prstGeom prst="rect">
            <a:avLst/>
          </a:prstGeom>
          <a:noFill/>
          <a:ln>
            <a:noFill/>
          </a:ln>
        </p:spPr>
        <p:txBody>
          <a:bodyPr spcFirstLastPara="1" wrap="square" lIns="91425" tIns="91425" rIns="91425" bIns="91425" anchor="ctr" anchorCtr="0">
            <a:noAutofit/>
          </a:bodyPr>
          <a:lstStyle/>
          <a:p>
            <a:pPr marL="0" lvl="0" indent="0" algn="l" rtl="0">
              <a:lnSpc>
                <a:spcPct val="107916"/>
              </a:lnSpc>
              <a:spcBef>
                <a:spcPts val="0"/>
              </a:spcBef>
              <a:spcAft>
                <a:spcPts val="0"/>
              </a:spcAft>
              <a:buNone/>
            </a:pPr>
            <a:endParaRPr sz="2000">
              <a:latin typeface="Calibri"/>
              <a:ea typeface="Calibri"/>
              <a:cs typeface="Calibri"/>
              <a:sym typeface="Calibri"/>
            </a:endParaRPr>
          </a:p>
          <a:p>
            <a:pPr marL="0" lvl="0" indent="0" algn="l" rtl="0">
              <a:lnSpc>
                <a:spcPct val="107916"/>
              </a:lnSpc>
              <a:spcBef>
                <a:spcPts val="800"/>
              </a:spcBef>
              <a:spcAft>
                <a:spcPts val="0"/>
              </a:spcAft>
              <a:buNone/>
            </a:pPr>
            <a:r>
              <a:rPr lang="en-US" sz="2000">
                <a:latin typeface="Calibri"/>
                <a:ea typeface="Calibri"/>
                <a:cs typeface="Calibri"/>
                <a:sym typeface="Calibri"/>
              </a:rPr>
              <a:t>Suppose we want to test whether the population has a given variance σ</a:t>
            </a:r>
            <a:r>
              <a:rPr lang="en-US" sz="2000" baseline="-25000">
                <a:latin typeface="Calibri"/>
                <a:ea typeface="Calibri"/>
                <a:cs typeface="Calibri"/>
                <a:sym typeface="Calibri"/>
              </a:rPr>
              <a:t>0</a:t>
            </a:r>
            <a:r>
              <a:rPr lang="en-US" sz="2000" baseline="30000">
                <a:latin typeface="Calibri"/>
                <a:ea typeface="Calibri"/>
                <a:cs typeface="Calibri"/>
                <a:sym typeface="Calibri"/>
              </a:rPr>
              <a:t>2</a:t>
            </a:r>
            <a:r>
              <a:rPr lang="en-US" sz="2000">
                <a:latin typeface="Calibri"/>
                <a:ea typeface="Calibri"/>
                <a:cs typeface="Calibri"/>
                <a:sym typeface="Calibri"/>
              </a:rPr>
              <a:t>, then:</a:t>
            </a:r>
            <a:endParaRPr sz="2000">
              <a:latin typeface="Calibri"/>
              <a:ea typeface="Calibri"/>
              <a:cs typeface="Calibri"/>
              <a:sym typeface="Calibri"/>
            </a:endParaRPr>
          </a:p>
          <a:p>
            <a:pPr marL="0" lvl="0" indent="0" algn="ctr" rtl="0">
              <a:lnSpc>
                <a:spcPct val="107916"/>
              </a:lnSpc>
              <a:spcBef>
                <a:spcPts val="800"/>
              </a:spcBef>
              <a:spcAft>
                <a:spcPts val="0"/>
              </a:spcAft>
              <a:buNone/>
            </a:pPr>
            <a:r>
              <a:rPr lang="en-US" sz="2000">
                <a:latin typeface="Calibri"/>
                <a:ea typeface="Calibri"/>
                <a:cs typeface="Calibri"/>
                <a:sym typeface="Calibri"/>
              </a:rPr>
              <a:t>H</a:t>
            </a:r>
            <a:r>
              <a:rPr lang="en-US" sz="2000" baseline="-25000">
                <a:latin typeface="Calibri"/>
                <a:ea typeface="Calibri"/>
                <a:cs typeface="Calibri"/>
                <a:sym typeface="Calibri"/>
              </a:rPr>
              <a:t>o</a:t>
            </a:r>
            <a:r>
              <a:rPr lang="en-US" sz="2000">
                <a:latin typeface="Calibri"/>
                <a:ea typeface="Calibri"/>
                <a:cs typeface="Calibri"/>
                <a:sym typeface="Calibri"/>
              </a:rPr>
              <a:t>: σ</a:t>
            </a:r>
            <a:r>
              <a:rPr lang="en-US" sz="2000" baseline="30000">
                <a:latin typeface="Calibri"/>
                <a:ea typeface="Calibri"/>
                <a:cs typeface="Calibri"/>
                <a:sym typeface="Calibri"/>
              </a:rPr>
              <a:t>2</a:t>
            </a:r>
            <a:r>
              <a:rPr lang="en-US" sz="2000">
                <a:latin typeface="Calibri"/>
                <a:ea typeface="Calibri"/>
                <a:cs typeface="Calibri"/>
                <a:sym typeface="Calibri"/>
              </a:rPr>
              <a:t> = σ</a:t>
            </a:r>
            <a:r>
              <a:rPr lang="en-US" sz="2000" baseline="-25000">
                <a:latin typeface="Calibri"/>
                <a:ea typeface="Calibri"/>
                <a:cs typeface="Calibri"/>
                <a:sym typeface="Calibri"/>
              </a:rPr>
              <a:t>0</a:t>
            </a:r>
            <a:r>
              <a:rPr lang="en-US" sz="2000" baseline="30000">
                <a:latin typeface="Calibri"/>
                <a:ea typeface="Calibri"/>
                <a:cs typeface="Calibri"/>
                <a:sym typeface="Calibri"/>
              </a:rPr>
              <a:t>2</a:t>
            </a:r>
            <a:endParaRPr sz="2000">
              <a:latin typeface="Calibri"/>
              <a:ea typeface="Calibri"/>
              <a:cs typeface="Calibri"/>
              <a:sym typeface="Calibri"/>
            </a:endParaRPr>
          </a:p>
          <a:p>
            <a:pPr marL="0" lvl="0" indent="0" algn="ctr" rtl="0">
              <a:lnSpc>
                <a:spcPct val="107916"/>
              </a:lnSpc>
              <a:spcBef>
                <a:spcPts val="800"/>
              </a:spcBef>
              <a:spcAft>
                <a:spcPts val="0"/>
              </a:spcAft>
              <a:buNone/>
            </a:pPr>
            <a:r>
              <a:rPr lang="en-US" sz="2000">
                <a:latin typeface="Calibri"/>
                <a:ea typeface="Calibri"/>
                <a:cs typeface="Calibri"/>
                <a:sym typeface="Calibri"/>
              </a:rPr>
              <a:t>H</a:t>
            </a:r>
            <a:r>
              <a:rPr lang="en-US" sz="2000" baseline="-25000">
                <a:latin typeface="Calibri"/>
                <a:ea typeface="Calibri"/>
                <a:cs typeface="Calibri"/>
                <a:sym typeface="Calibri"/>
              </a:rPr>
              <a:t>A</a:t>
            </a:r>
            <a:r>
              <a:rPr lang="en-US" sz="2000">
                <a:latin typeface="Calibri"/>
                <a:ea typeface="Calibri"/>
                <a:cs typeface="Calibri"/>
                <a:sym typeface="Calibri"/>
              </a:rPr>
              <a:t>: σ</a:t>
            </a:r>
            <a:r>
              <a:rPr lang="en-US" sz="2000" baseline="30000">
                <a:latin typeface="Calibri"/>
                <a:ea typeface="Calibri"/>
                <a:cs typeface="Calibri"/>
                <a:sym typeface="Calibri"/>
              </a:rPr>
              <a:t>2</a:t>
            </a:r>
            <a:r>
              <a:rPr lang="en-US" sz="2000">
                <a:latin typeface="Calibri"/>
                <a:ea typeface="Calibri"/>
                <a:cs typeface="Calibri"/>
                <a:sym typeface="Calibri"/>
              </a:rPr>
              <a:t> ≠ σ</a:t>
            </a:r>
            <a:r>
              <a:rPr lang="en-US" sz="2000" baseline="-25000">
                <a:latin typeface="Calibri"/>
                <a:ea typeface="Calibri"/>
                <a:cs typeface="Calibri"/>
                <a:sym typeface="Calibri"/>
              </a:rPr>
              <a:t>0</a:t>
            </a:r>
            <a:r>
              <a:rPr lang="en-US" sz="2000" baseline="30000">
                <a:latin typeface="Calibri"/>
                <a:ea typeface="Calibri"/>
                <a:cs typeface="Calibri"/>
                <a:sym typeface="Calibri"/>
              </a:rPr>
              <a:t>2</a:t>
            </a:r>
            <a:endParaRPr sz="2000">
              <a:latin typeface="Calibri"/>
              <a:ea typeface="Calibri"/>
              <a:cs typeface="Calibri"/>
              <a:sym typeface="Calibri"/>
            </a:endParaRPr>
          </a:p>
          <a:p>
            <a:pPr marL="0" lvl="0" indent="0" algn="ctr" rtl="0">
              <a:lnSpc>
                <a:spcPct val="107916"/>
              </a:lnSpc>
              <a:spcBef>
                <a:spcPts val="800"/>
              </a:spcBef>
              <a:spcAft>
                <a:spcPts val="0"/>
              </a:spcAft>
              <a:buNone/>
            </a:pPr>
            <a:r>
              <a:rPr lang="en-US" sz="2000">
                <a:latin typeface="Calibri"/>
                <a:ea typeface="Calibri"/>
                <a:cs typeface="Calibri"/>
                <a:sym typeface="Calibri"/>
              </a:rPr>
              <a:t>and</a:t>
            </a:r>
            <a:endParaRPr sz="2000">
              <a:latin typeface="Calibri"/>
              <a:ea typeface="Calibri"/>
              <a:cs typeface="Calibri"/>
              <a:sym typeface="Calibri"/>
            </a:endParaRPr>
          </a:p>
          <a:p>
            <a:pPr marL="0" lvl="0" indent="0" algn="ctr" rtl="0">
              <a:lnSpc>
                <a:spcPct val="107916"/>
              </a:lnSpc>
              <a:spcBef>
                <a:spcPts val="800"/>
              </a:spcBef>
              <a:spcAft>
                <a:spcPts val="0"/>
              </a:spcAft>
              <a:buNone/>
            </a:pPr>
            <a:endParaRPr sz="2000">
              <a:latin typeface="Calibri"/>
              <a:ea typeface="Calibri"/>
              <a:cs typeface="Calibri"/>
              <a:sym typeface="Calibri"/>
            </a:endParaRPr>
          </a:p>
          <a:p>
            <a:pPr marL="0" lvl="0" indent="0" algn="l" rtl="0">
              <a:lnSpc>
                <a:spcPct val="107916"/>
              </a:lnSpc>
              <a:spcBef>
                <a:spcPts val="800"/>
              </a:spcBef>
              <a:spcAft>
                <a:spcPts val="0"/>
              </a:spcAft>
              <a:buNone/>
            </a:pPr>
            <a:r>
              <a:rPr lang="en-US" sz="2000">
                <a:latin typeface="Calibri"/>
                <a:ea typeface="Calibri"/>
                <a:cs typeface="Calibri"/>
                <a:sym typeface="Calibri"/>
              </a:rPr>
              <a:t>If the calculated value lies between K</a:t>
            </a:r>
            <a:r>
              <a:rPr lang="en-US" sz="2000" baseline="-25000">
                <a:latin typeface="Calibri"/>
                <a:ea typeface="Calibri"/>
                <a:cs typeface="Calibri"/>
                <a:sym typeface="Calibri"/>
              </a:rPr>
              <a:t>1</a:t>
            </a:r>
            <a:r>
              <a:rPr lang="en-US" sz="2000">
                <a:latin typeface="Calibri"/>
                <a:ea typeface="Calibri"/>
                <a:cs typeface="Calibri"/>
                <a:sym typeface="Calibri"/>
              </a:rPr>
              <a:t> and K</a:t>
            </a:r>
            <a:r>
              <a:rPr lang="en-US" sz="2000" baseline="-25000">
                <a:latin typeface="Calibri"/>
                <a:ea typeface="Calibri"/>
                <a:cs typeface="Calibri"/>
                <a:sym typeface="Calibri"/>
              </a:rPr>
              <a:t>2</a:t>
            </a:r>
            <a:r>
              <a:rPr lang="en-US" sz="2000">
                <a:latin typeface="Calibri"/>
                <a:ea typeface="Calibri"/>
                <a:cs typeface="Calibri"/>
                <a:sym typeface="Calibri"/>
              </a:rPr>
              <a:t> then H</a:t>
            </a:r>
            <a:r>
              <a:rPr lang="en-US" sz="2000" baseline="-25000">
                <a:latin typeface="Calibri"/>
                <a:ea typeface="Calibri"/>
                <a:cs typeface="Calibri"/>
                <a:sym typeface="Calibri"/>
              </a:rPr>
              <a:t>o</a:t>
            </a:r>
            <a:r>
              <a:rPr lang="en-US" sz="2000">
                <a:latin typeface="Calibri"/>
                <a:ea typeface="Calibri"/>
                <a:cs typeface="Calibri"/>
                <a:sym typeface="Calibri"/>
              </a:rPr>
              <a:t> is accepted. (K</a:t>
            </a:r>
            <a:r>
              <a:rPr lang="en-US" sz="2000" baseline="-25000">
                <a:latin typeface="Calibri"/>
                <a:ea typeface="Calibri"/>
                <a:cs typeface="Calibri"/>
                <a:sym typeface="Calibri"/>
              </a:rPr>
              <a:t>1 </a:t>
            </a:r>
            <a:r>
              <a:rPr lang="en-US" sz="2000">
                <a:latin typeface="Calibri"/>
                <a:ea typeface="Calibri"/>
                <a:cs typeface="Calibri"/>
                <a:sym typeface="Calibri"/>
              </a:rPr>
              <a:t>and K</a:t>
            </a:r>
            <a:r>
              <a:rPr lang="en-US" sz="2000" baseline="-25000">
                <a:latin typeface="Calibri"/>
                <a:ea typeface="Calibri"/>
                <a:cs typeface="Calibri"/>
                <a:sym typeface="Calibri"/>
              </a:rPr>
              <a:t>2</a:t>
            </a:r>
            <a:r>
              <a:rPr lang="en-US" sz="2000">
                <a:latin typeface="Calibri"/>
                <a:ea typeface="Calibri"/>
                <a:cs typeface="Calibri"/>
                <a:sym typeface="Calibri"/>
              </a:rPr>
              <a:t> values are read from the table).</a:t>
            </a:r>
            <a:endParaRPr sz="2000">
              <a:latin typeface="Calibri"/>
              <a:ea typeface="Calibri"/>
              <a:cs typeface="Calibri"/>
              <a:sym typeface="Calibri"/>
            </a:endParaRPr>
          </a:p>
          <a:p>
            <a:pPr marL="0" lvl="0" indent="0" algn="l" rtl="0">
              <a:lnSpc>
                <a:spcPct val="107916"/>
              </a:lnSpc>
              <a:spcBef>
                <a:spcPts val="800"/>
              </a:spcBef>
              <a:spcAft>
                <a:spcPts val="800"/>
              </a:spcAft>
              <a:buNone/>
            </a:pPr>
            <a:endParaRPr sz="2000">
              <a:latin typeface="Calibri"/>
              <a:ea typeface="Calibri"/>
              <a:cs typeface="Calibri"/>
              <a:sym typeface="Calibri"/>
            </a:endParaRPr>
          </a:p>
        </p:txBody>
      </p:sp>
    </p:spTree>
    <p:extLst>
      <p:ext uri="{BB962C8B-B14F-4D97-AF65-F5344CB8AC3E}">
        <p14:creationId xmlns:p14="http://schemas.microsoft.com/office/powerpoint/2010/main" val="219421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80a130d7a9_0_26"/>
          <p:cNvSpPr txBox="1">
            <a:spLocks noGrp="1"/>
          </p:cNvSpPr>
          <p:nvPr>
            <p:ph type="body" idx="1"/>
          </p:nvPr>
        </p:nvSpPr>
        <p:spPr>
          <a:xfrm>
            <a:off x="460376" y="297540"/>
            <a:ext cx="8229600" cy="55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Example 1</a:t>
            </a:r>
            <a:endParaRPr/>
          </a:p>
        </p:txBody>
      </p:sp>
      <p:pic>
        <p:nvPicPr>
          <p:cNvPr id="441" name="Google Shape;441;g80a130d7a9_0_26"/>
          <p:cNvPicPr preferRelativeResize="0"/>
          <p:nvPr/>
        </p:nvPicPr>
        <p:blipFill>
          <a:blip r:embed="rId3">
            <a:alphaModFix/>
          </a:blip>
          <a:stretch>
            <a:fillRect/>
          </a:stretch>
        </p:blipFill>
        <p:spPr>
          <a:xfrm>
            <a:off x="4658075" y="3022175"/>
            <a:ext cx="1728728" cy="782650"/>
          </a:xfrm>
          <a:prstGeom prst="rect">
            <a:avLst/>
          </a:prstGeom>
          <a:noFill/>
          <a:ln>
            <a:noFill/>
          </a:ln>
        </p:spPr>
      </p:pic>
      <p:pic>
        <p:nvPicPr>
          <p:cNvPr id="442" name="Google Shape;442;g80a130d7a9_0_26"/>
          <p:cNvPicPr preferRelativeResize="0"/>
          <p:nvPr/>
        </p:nvPicPr>
        <p:blipFill>
          <a:blip r:embed="rId4">
            <a:alphaModFix/>
          </a:blip>
          <a:stretch>
            <a:fillRect/>
          </a:stretch>
        </p:blipFill>
        <p:spPr>
          <a:xfrm>
            <a:off x="6435151" y="3003575"/>
            <a:ext cx="1242100" cy="782650"/>
          </a:xfrm>
          <a:prstGeom prst="rect">
            <a:avLst/>
          </a:prstGeom>
          <a:noFill/>
          <a:ln>
            <a:noFill/>
          </a:ln>
        </p:spPr>
      </p:pic>
      <p:graphicFrame>
        <p:nvGraphicFramePr>
          <p:cNvPr id="443" name="Google Shape;443;g80a130d7a9_0_26"/>
          <p:cNvGraphicFramePr/>
          <p:nvPr/>
        </p:nvGraphicFramePr>
        <p:xfrm>
          <a:off x="1536975" y="2385675"/>
          <a:ext cx="2479050" cy="2971800"/>
        </p:xfrm>
        <a:graphic>
          <a:graphicData uri="http://schemas.openxmlformats.org/drawingml/2006/table">
            <a:tbl>
              <a:tblPr bandRow="1" bandCol="1">
                <a:noFill/>
              </a:tblPr>
              <a:tblGrid>
                <a:gridCol w="650250">
                  <a:extLst>
                    <a:ext uri="{9D8B030D-6E8A-4147-A177-3AD203B41FA5}">
                      <a16:colId xmlns:a16="http://schemas.microsoft.com/office/drawing/2014/main" xmlns="" val="20000"/>
                    </a:ext>
                  </a:extLst>
                </a:gridCol>
                <a:gridCol w="1028700">
                  <a:extLst>
                    <a:ext uri="{9D8B030D-6E8A-4147-A177-3AD203B41FA5}">
                      <a16:colId xmlns:a16="http://schemas.microsoft.com/office/drawing/2014/main" xmlns="" val="20001"/>
                    </a:ext>
                  </a:extLst>
                </a:gridCol>
                <a:gridCol w="800100">
                  <a:extLst>
                    <a:ext uri="{9D8B030D-6E8A-4147-A177-3AD203B41FA5}">
                      <a16:colId xmlns:a16="http://schemas.microsoft.com/office/drawing/2014/main" xmlns="" val="20002"/>
                    </a:ext>
                  </a:extLst>
                </a:gridCol>
              </a:tblGrid>
              <a:tr h="0">
                <a:tc>
                  <a:txBody>
                    <a:bodyPr/>
                    <a:lstStyle/>
                    <a:p>
                      <a:pPr marL="0" lvl="0" indent="0" algn="l" rtl="0">
                        <a:lnSpc>
                          <a:spcPct val="150000"/>
                        </a:lnSpc>
                        <a:spcBef>
                          <a:spcPts val="0"/>
                        </a:spcBef>
                        <a:spcAft>
                          <a:spcPts val="800"/>
                        </a:spcAft>
                        <a:buNone/>
                      </a:pPr>
                      <a:r>
                        <a:rPr lang="en-US" sz="1300" b="1">
                          <a:latin typeface="Calibri"/>
                          <a:ea typeface="Calibri"/>
                          <a:cs typeface="Calibri"/>
                          <a:sym typeface="Calibri"/>
                        </a:rPr>
                        <a:t>X</a:t>
                      </a:r>
                      <a:endParaRPr sz="1300" b="1">
                        <a:latin typeface="Calibri"/>
                        <a:ea typeface="Calibri"/>
                        <a:cs typeface="Calibri"/>
                        <a:sym typeface="Calibri"/>
                      </a:endParaRPr>
                    </a:p>
                  </a:txBody>
                  <a:tcPr marL="73025" marR="73025" marT="0" marB="0"/>
                </a:tc>
                <a:tc>
                  <a:txBody>
                    <a:bodyPr/>
                    <a:lstStyle/>
                    <a:p>
                      <a:pPr marL="0" lvl="0" indent="0" algn="l" rtl="0">
                        <a:lnSpc>
                          <a:spcPct val="150000"/>
                        </a:lnSpc>
                        <a:spcBef>
                          <a:spcPts val="0"/>
                        </a:spcBef>
                        <a:spcAft>
                          <a:spcPts val="800"/>
                        </a:spcAft>
                        <a:buNone/>
                      </a:pPr>
                      <a:r>
                        <a:rPr lang="en-US" sz="1300" b="1">
                          <a:latin typeface="Calibri"/>
                          <a:ea typeface="Calibri"/>
                          <a:cs typeface="Calibri"/>
                          <a:sym typeface="Calibri"/>
                        </a:rPr>
                        <a:t>d = X - 160</a:t>
                      </a:r>
                      <a:endParaRPr sz="1300" b="1">
                        <a:latin typeface="Calibri"/>
                        <a:ea typeface="Calibri"/>
                        <a:cs typeface="Calibri"/>
                        <a:sym typeface="Calibri"/>
                      </a:endParaRPr>
                    </a:p>
                  </a:txBody>
                  <a:tcPr marL="73025" marR="73025" marT="0" marB="0"/>
                </a:tc>
                <a:tc>
                  <a:txBody>
                    <a:bodyPr/>
                    <a:lstStyle/>
                    <a:p>
                      <a:pPr marL="0" lvl="0" indent="0" algn="ctr" rtl="0">
                        <a:lnSpc>
                          <a:spcPct val="150000"/>
                        </a:lnSpc>
                        <a:spcBef>
                          <a:spcPts val="0"/>
                        </a:spcBef>
                        <a:spcAft>
                          <a:spcPts val="800"/>
                        </a:spcAft>
                        <a:buNone/>
                      </a:pPr>
                      <a:r>
                        <a:rPr lang="en-US" sz="1300" b="1">
                          <a:latin typeface="Calibri"/>
                          <a:ea typeface="Calibri"/>
                          <a:cs typeface="Calibri"/>
                          <a:sym typeface="Calibri"/>
                        </a:rPr>
                        <a:t>d</a:t>
                      </a:r>
                      <a:r>
                        <a:rPr lang="en-US" sz="1300" b="1" baseline="30000">
                          <a:latin typeface="Calibri"/>
                          <a:ea typeface="Calibri"/>
                          <a:cs typeface="Calibri"/>
                          <a:sym typeface="Calibri"/>
                        </a:rPr>
                        <a:t>2</a:t>
                      </a:r>
                      <a:endParaRPr sz="1300" b="1">
                        <a:latin typeface="Calibri"/>
                        <a:ea typeface="Calibri"/>
                        <a:cs typeface="Calibri"/>
                        <a:sym typeface="Calibri"/>
                      </a:endParaRPr>
                    </a:p>
                  </a:txBody>
                  <a:tcPr marL="73025" marR="73025" marT="0" marB="0"/>
                </a:tc>
                <a:extLst>
                  <a:ext uri="{0D108BD9-81ED-4DB2-BD59-A6C34878D82A}">
                    <a16:rowId xmlns:a16="http://schemas.microsoft.com/office/drawing/2014/main" xmlns="" val="10000"/>
                  </a:ext>
                </a:extLst>
              </a:tr>
              <a:tr h="0">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172</a:t>
                      </a:r>
                      <a:endParaRPr sz="1300">
                        <a:latin typeface="Calibri"/>
                        <a:ea typeface="Calibri"/>
                        <a:cs typeface="Calibri"/>
                        <a:sym typeface="Calibri"/>
                      </a:endParaRPr>
                    </a:p>
                  </a:txBody>
                  <a:tcPr marL="73025" marR="73025" marT="0" marB="0"/>
                </a:tc>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12</a:t>
                      </a:r>
                      <a:endParaRPr sz="1300">
                        <a:latin typeface="Calibri"/>
                        <a:ea typeface="Calibri"/>
                        <a:cs typeface="Calibri"/>
                        <a:sym typeface="Calibri"/>
                      </a:endParaRPr>
                    </a:p>
                  </a:txBody>
                  <a:tcPr marL="73025" marR="73025" marT="0" marB="0"/>
                </a:tc>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144</a:t>
                      </a:r>
                      <a:endParaRPr sz="1300">
                        <a:latin typeface="Calibri"/>
                        <a:ea typeface="Calibri"/>
                        <a:cs typeface="Calibri"/>
                        <a:sym typeface="Calibri"/>
                      </a:endParaRPr>
                    </a:p>
                  </a:txBody>
                  <a:tcPr marL="73025" marR="73025" marT="0" marB="0"/>
                </a:tc>
                <a:extLst>
                  <a:ext uri="{0D108BD9-81ED-4DB2-BD59-A6C34878D82A}">
                    <a16:rowId xmlns:a16="http://schemas.microsoft.com/office/drawing/2014/main" xmlns="" val="10001"/>
                  </a:ext>
                </a:extLst>
              </a:tr>
              <a:tr h="0">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156</a:t>
                      </a:r>
                      <a:endParaRPr sz="1300">
                        <a:latin typeface="Calibri"/>
                        <a:ea typeface="Calibri"/>
                        <a:cs typeface="Calibri"/>
                        <a:sym typeface="Calibri"/>
                      </a:endParaRPr>
                    </a:p>
                  </a:txBody>
                  <a:tcPr marL="73025" marR="73025" marT="0" marB="0"/>
                </a:tc>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- 4</a:t>
                      </a:r>
                      <a:endParaRPr sz="1300">
                        <a:latin typeface="Calibri"/>
                        <a:ea typeface="Calibri"/>
                        <a:cs typeface="Calibri"/>
                        <a:sym typeface="Calibri"/>
                      </a:endParaRPr>
                    </a:p>
                  </a:txBody>
                  <a:tcPr marL="73025" marR="73025" marT="0" marB="0"/>
                </a:tc>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16</a:t>
                      </a:r>
                      <a:endParaRPr sz="1300">
                        <a:latin typeface="Calibri"/>
                        <a:ea typeface="Calibri"/>
                        <a:cs typeface="Calibri"/>
                        <a:sym typeface="Calibri"/>
                      </a:endParaRPr>
                    </a:p>
                  </a:txBody>
                  <a:tcPr marL="73025" marR="73025" marT="0" marB="0"/>
                </a:tc>
                <a:extLst>
                  <a:ext uri="{0D108BD9-81ED-4DB2-BD59-A6C34878D82A}">
                    <a16:rowId xmlns:a16="http://schemas.microsoft.com/office/drawing/2014/main" xmlns="" val="10002"/>
                  </a:ext>
                </a:extLst>
              </a:tr>
              <a:tr h="0">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154</a:t>
                      </a:r>
                      <a:endParaRPr sz="1300">
                        <a:latin typeface="Calibri"/>
                        <a:ea typeface="Calibri"/>
                        <a:cs typeface="Calibri"/>
                        <a:sym typeface="Calibri"/>
                      </a:endParaRPr>
                    </a:p>
                  </a:txBody>
                  <a:tcPr marL="73025" marR="73025" marT="0" marB="0"/>
                </a:tc>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- 6</a:t>
                      </a:r>
                      <a:endParaRPr sz="1300">
                        <a:latin typeface="Calibri"/>
                        <a:ea typeface="Calibri"/>
                        <a:cs typeface="Calibri"/>
                        <a:sym typeface="Calibri"/>
                      </a:endParaRPr>
                    </a:p>
                  </a:txBody>
                  <a:tcPr marL="73025" marR="73025" marT="0" marB="0"/>
                </a:tc>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36</a:t>
                      </a:r>
                      <a:endParaRPr sz="1300">
                        <a:latin typeface="Calibri"/>
                        <a:ea typeface="Calibri"/>
                        <a:cs typeface="Calibri"/>
                        <a:sym typeface="Calibri"/>
                      </a:endParaRPr>
                    </a:p>
                  </a:txBody>
                  <a:tcPr marL="73025" marR="73025" marT="0" marB="0"/>
                </a:tc>
                <a:extLst>
                  <a:ext uri="{0D108BD9-81ED-4DB2-BD59-A6C34878D82A}">
                    <a16:rowId xmlns:a16="http://schemas.microsoft.com/office/drawing/2014/main" xmlns="" val="10003"/>
                  </a:ext>
                </a:extLst>
              </a:tr>
              <a:tr h="0">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163</a:t>
                      </a:r>
                      <a:endParaRPr sz="1300">
                        <a:latin typeface="Calibri"/>
                        <a:ea typeface="Calibri"/>
                        <a:cs typeface="Calibri"/>
                        <a:sym typeface="Calibri"/>
                      </a:endParaRPr>
                    </a:p>
                  </a:txBody>
                  <a:tcPr marL="73025" marR="73025" marT="0" marB="0"/>
                </a:tc>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3</a:t>
                      </a:r>
                      <a:endParaRPr sz="1300">
                        <a:latin typeface="Calibri"/>
                        <a:ea typeface="Calibri"/>
                        <a:cs typeface="Calibri"/>
                        <a:sym typeface="Calibri"/>
                      </a:endParaRPr>
                    </a:p>
                  </a:txBody>
                  <a:tcPr marL="73025" marR="73025" marT="0" marB="0"/>
                </a:tc>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9</a:t>
                      </a:r>
                      <a:endParaRPr sz="1300">
                        <a:latin typeface="Calibri"/>
                        <a:ea typeface="Calibri"/>
                        <a:cs typeface="Calibri"/>
                        <a:sym typeface="Calibri"/>
                      </a:endParaRPr>
                    </a:p>
                  </a:txBody>
                  <a:tcPr marL="73025" marR="73025" marT="0" marB="0"/>
                </a:tc>
                <a:extLst>
                  <a:ext uri="{0D108BD9-81ED-4DB2-BD59-A6C34878D82A}">
                    <a16:rowId xmlns:a16="http://schemas.microsoft.com/office/drawing/2014/main" xmlns="" val="10004"/>
                  </a:ext>
                </a:extLst>
              </a:tr>
              <a:tr h="0">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170</a:t>
                      </a:r>
                      <a:endParaRPr sz="1300">
                        <a:latin typeface="Calibri"/>
                        <a:ea typeface="Calibri"/>
                        <a:cs typeface="Calibri"/>
                        <a:sym typeface="Calibri"/>
                      </a:endParaRPr>
                    </a:p>
                  </a:txBody>
                  <a:tcPr marL="73025" marR="73025" marT="0" marB="0"/>
                </a:tc>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10</a:t>
                      </a:r>
                      <a:endParaRPr sz="1300">
                        <a:latin typeface="Calibri"/>
                        <a:ea typeface="Calibri"/>
                        <a:cs typeface="Calibri"/>
                        <a:sym typeface="Calibri"/>
                      </a:endParaRPr>
                    </a:p>
                  </a:txBody>
                  <a:tcPr marL="73025" marR="73025" marT="0" marB="0"/>
                </a:tc>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100</a:t>
                      </a:r>
                      <a:endParaRPr sz="1300">
                        <a:latin typeface="Calibri"/>
                        <a:ea typeface="Calibri"/>
                        <a:cs typeface="Calibri"/>
                        <a:sym typeface="Calibri"/>
                      </a:endParaRPr>
                    </a:p>
                  </a:txBody>
                  <a:tcPr marL="73025" marR="73025" marT="0" marB="0"/>
                </a:tc>
                <a:extLst>
                  <a:ext uri="{0D108BD9-81ED-4DB2-BD59-A6C34878D82A}">
                    <a16:rowId xmlns:a16="http://schemas.microsoft.com/office/drawing/2014/main" xmlns="" val="10005"/>
                  </a:ext>
                </a:extLst>
              </a:tr>
              <a:tr h="0">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169</a:t>
                      </a:r>
                      <a:endParaRPr sz="1300">
                        <a:latin typeface="Calibri"/>
                        <a:ea typeface="Calibri"/>
                        <a:cs typeface="Calibri"/>
                        <a:sym typeface="Calibri"/>
                      </a:endParaRPr>
                    </a:p>
                  </a:txBody>
                  <a:tcPr marL="73025" marR="73025" marT="0" marB="0"/>
                </a:tc>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9</a:t>
                      </a:r>
                      <a:endParaRPr sz="1300">
                        <a:latin typeface="Calibri"/>
                        <a:ea typeface="Calibri"/>
                        <a:cs typeface="Calibri"/>
                        <a:sym typeface="Calibri"/>
                      </a:endParaRPr>
                    </a:p>
                  </a:txBody>
                  <a:tcPr marL="73025" marR="73025" marT="0" marB="0"/>
                </a:tc>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81</a:t>
                      </a:r>
                      <a:endParaRPr sz="1300">
                        <a:latin typeface="Calibri"/>
                        <a:ea typeface="Calibri"/>
                        <a:cs typeface="Calibri"/>
                        <a:sym typeface="Calibri"/>
                      </a:endParaRPr>
                    </a:p>
                  </a:txBody>
                  <a:tcPr marL="73025" marR="73025" marT="0" marB="0"/>
                </a:tc>
                <a:extLst>
                  <a:ext uri="{0D108BD9-81ED-4DB2-BD59-A6C34878D82A}">
                    <a16:rowId xmlns:a16="http://schemas.microsoft.com/office/drawing/2014/main" xmlns="" val="10006"/>
                  </a:ext>
                </a:extLst>
              </a:tr>
              <a:tr h="0">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170</a:t>
                      </a:r>
                      <a:endParaRPr sz="1300">
                        <a:latin typeface="Calibri"/>
                        <a:ea typeface="Calibri"/>
                        <a:cs typeface="Calibri"/>
                        <a:sym typeface="Calibri"/>
                      </a:endParaRPr>
                    </a:p>
                  </a:txBody>
                  <a:tcPr marL="73025" marR="73025" marT="0" marB="0"/>
                </a:tc>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10</a:t>
                      </a:r>
                      <a:endParaRPr sz="1300">
                        <a:latin typeface="Calibri"/>
                        <a:ea typeface="Calibri"/>
                        <a:cs typeface="Calibri"/>
                        <a:sym typeface="Calibri"/>
                      </a:endParaRPr>
                    </a:p>
                  </a:txBody>
                  <a:tcPr marL="73025" marR="73025" marT="0" marB="0"/>
                </a:tc>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100</a:t>
                      </a:r>
                      <a:endParaRPr sz="1300">
                        <a:latin typeface="Calibri"/>
                        <a:ea typeface="Calibri"/>
                        <a:cs typeface="Calibri"/>
                        <a:sym typeface="Calibri"/>
                      </a:endParaRPr>
                    </a:p>
                  </a:txBody>
                  <a:tcPr marL="73025" marR="73025" marT="0" marB="0"/>
                </a:tc>
                <a:extLst>
                  <a:ext uri="{0D108BD9-81ED-4DB2-BD59-A6C34878D82A}">
                    <a16:rowId xmlns:a16="http://schemas.microsoft.com/office/drawing/2014/main" xmlns="" val="10007"/>
                  </a:ext>
                </a:extLst>
              </a:tr>
              <a:tr h="0">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164</a:t>
                      </a:r>
                      <a:endParaRPr sz="1300">
                        <a:latin typeface="Calibri"/>
                        <a:ea typeface="Calibri"/>
                        <a:cs typeface="Calibri"/>
                        <a:sym typeface="Calibri"/>
                      </a:endParaRPr>
                    </a:p>
                  </a:txBody>
                  <a:tcPr marL="73025" marR="73025" marT="0" marB="0"/>
                </a:tc>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4</a:t>
                      </a:r>
                      <a:endParaRPr sz="1300">
                        <a:latin typeface="Calibri"/>
                        <a:ea typeface="Calibri"/>
                        <a:cs typeface="Calibri"/>
                        <a:sym typeface="Calibri"/>
                      </a:endParaRPr>
                    </a:p>
                  </a:txBody>
                  <a:tcPr marL="73025" marR="73025" marT="0" marB="0"/>
                </a:tc>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16</a:t>
                      </a:r>
                      <a:endParaRPr sz="1300">
                        <a:latin typeface="Calibri"/>
                        <a:ea typeface="Calibri"/>
                        <a:cs typeface="Calibri"/>
                        <a:sym typeface="Calibri"/>
                      </a:endParaRPr>
                    </a:p>
                  </a:txBody>
                  <a:tcPr marL="73025" marR="73025" marT="0" marB="0"/>
                </a:tc>
                <a:extLst>
                  <a:ext uri="{0D108BD9-81ED-4DB2-BD59-A6C34878D82A}">
                    <a16:rowId xmlns:a16="http://schemas.microsoft.com/office/drawing/2014/main" xmlns="" val="10008"/>
                  </a:ext>
                </a:extLst>
              </a:tr>
              <a:tr h="0">
                <a:tc>
                  <a:txBody>
                    <a:bodyPr/>
                    <a:lstStyle/>
                    <a:p>
                      <a:pPr marL="0" lvl="0" indent="0" algn="ctr" rtl="0">
                        <a:lnSpc>
                          <a:spcPct val="150000"/>
                        </a:lnSpc>
                        <a:spcBef>
                          <a:spcPts val="0"/>
                        </a:spcBef>
                        <a:spcAft>
                          <a:spcPts val="800"/>
                        </a:spcAft>
                        <a:buNone/>
                      </a:pPr>
                      <a:endParaRPr sz="1300">
                        <a:latin typeface="Calibri"/>
                        <a:ea typeface="Calibri"/>
                        <a:cs typeface="Calibri"/>
                        <a:sym typeface="Calibri"/>
                      </a:endParaRPr>
                    </a:p>
                  </a:txBody>
                  <a:tcPr marL="73025" marR="73025" marT="0" marB="0"/>
                </a:tc>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38</a:t>
                      </a:r>
                      <a:endParaRPr sz="1300">
                        <a:latin typeface="Calibri"/>
                        <a:ea typeface="Calibri"/>
                        <a:cs typeface="Calibri"/>
                        <a:sym typeface="Calibri"/>
                      </a:endParaRPr>
                    </a:p>
                  </a:txBody>
                  <a:tcPr marL="73025" marR="73025" marT="0" marB="0"/>
                </a:tc>
                <a:tc>
                  <a:txBody>
                    <a:bodyPr/>
                    <a:lstStyle/>
                    <a:p>
                      <a:pPr marL="0" lvl="0" indent="0" algn="ctr" rtl="0">
                        <a:lnSpc>
                          <a:spcPct val="150000"/>
                        </a:lnSpc>
                        <a:spcBef>
                          <a:spcPts val="0"/>
                        </a:spcBef>
                        <a:spcAft>
                          <a:spcPts val="800"/>
                        </a:spcAft>
                        <a:buNone/>
                      </a:pPr>
                      <a:r>
                        <a:rPr lang="en-US" sz="1300">
                          <a:latin typeface="Calibri"/>
                          <a:ea typeface="Calibri"/>
                          <a:cs typeface="Calibri"/>
                          <a:sym typeface="Calibri"/>
                        </a:rPr>
                        <a:t>502</a:t>
                      </a:r>
                      <a:endParaRPr sz="1300">
                        <a:latin typeface="Calibri"/>
                        <a:ea typeface="Calibri"/>
                        <a:cs typeface="Calibri"/>
                        <a:sym typeface="Calibri"/>
                      </a:endParaRPr>
                    </a:p>
                  </a:txBody>
                  <a:tcPr marL="73025" marR="73025" marT="0" marB="0"/>
                </a:tc>
                <a:extLst>
                  <a:ext uri="{0D108BD9-81ED-4DB2-BD59-A6C34878D82A}">
                    <a16:rowId xmlns:a16="http://schemas.microsoft.com/office/drawing/2014/main" xmlns="" val="10009"/>
                  </a:ext>
                </a:extLst>
              </a:tr>
            </a:tbl>
          </a:graphicData>
        </a:graphic>
      </p:graphicFrame>
      <p:sp>
        <p:nvSpPr>
          <p:cNvPr id="444" name="Google Shape;444;g80a130d7a9_0_26"/>
          <p:cNvSpPr txBox="1"/>
          <p:nvPr/>
        </p:nvSpPr>
        <p:spPr>
          <a:xfrm>
            <a:off x="460375" y="823375"/>
            <a:ext cx="8399100" cy="1100100"/>
          </a:xfrm>
          <a:prstGeom prst="rect">
            <a:avLst/>
          </a:prstGeom>
          <a:noFill/>
          <a:ln>
            <a:noFill/>
          </a:ln>
        </p:spPr>
        <p:txBody>
          <a:bodyPr spcFirstLastPara="1" wrap="square" lIns="91425" tIns="91425" rIns="91425" bIns="91425" anchor="t" anchorCtr="0">
            <a:noAutofit/>
          </a:bodyPr>
          <a:lstStyle/>
          <a:p>
            <a:pPr marL="0" lvl="0" indent="0" algn="just" rtl="0">
              <a:lnSpc>
                <a:spcPct val="107916"/>
              </a:lnSpc>
              <a:spcBef>
                <a:spcPts val="0"/>
              </a:spcBef>
              <a:spcAft>
                <a:spcPts val="0"/>
              </a:spcAft>
              <a:buNone/>
            </a:pPr>
            <a:r>
              <a:rPr lang="en-US" sz="1800">
                <a:solidFill>
                  <a:schemeClr val="dk1"/>
                </a:solidFill>
                <a:latin typeface="Calibri"/>
                <a:ea typeface="Calibri"/>
                <a:cs typeface="Calibri"/>
                <a:sym typeface="Calibri"/>
              </a:rPr>
              <a:t>The standard deviation of heights of plants is known to be 2 cms. Eight randomly selected plants have heights 172, 156, 154, 163, 170, 169, 170 and 164 cms. Test whether the sample standard deviation differs significantly?</a:t>
            </a:r>
            <a:endParaRPr sz="1800">
              <a:solidFill>
                <a:schemeClr val="dk1"/>
              </a:solidFill>
              <a:latin typeface="Calibri"/>
              <a:ea typeface="Calibri"/>
              <a:cs typeface="Calibri"/>
              <a:sym typeface="Calibri"/>
            </a:endParaRPr>
          </a:p>
          <a:p>
            <a:pPr marL="0" lvl="0" indent="0" algn="just" rtl="0">
              <a:lnSpc>
                <a:spcPct val="107916"/>
              </a:lnSpc>
              <a:spcBef>
                <a:spcPts val="800"/>
              </a:spcBef>
              <a:spcAft>
                <a:spcPts val="0"/>
              </a:spcAft>
              <a:buNone/>
            </a:pPr>
            <a:r>
              <a:rPr lang="en-US" sz="2000" b="1">
                <a:solidFill>
                  <a:schemeClr val="dk1"/>
                </a:solidFill>
                <a:latin typeface="Calibri"/>
                <a:ea typeface="Calibri"/>
                <a:cs typeface="Calibri"/>
                <a:sym typeface="Calibri"/>
              </a:rPr>
              <a:t>Solution:                  </a:t>
            </a:r>
            <a:r>
              <a:rPr lang="en-US" sz="2000" b="1" i="1">
                <a:solidFill>
                  <a:schemeClr val="dk1"/>
                </a:solidFill>
                <a:latin typeface="Calibri"/>
                <a:ea typeface="Calibri"/>
                <a:cs typeface="Calibri"/>
                <a:sym typeface="Calibri"/>
              </a:rPr>
              <a:t>Table </a:t>
            </a:r>
            <a:endParaRPr sz="2000" b="1" i="1">
              <a:solidFill>
                <a:schemeClr val="dk1"/>
              </a:solidFill>
              <a:latin typeface="Calibri"/>
              <a:ea typeface="Calibri"/>
              <a:cs typeface="Calibri"/>
              <a:sym typeface="Calibri"/>
            </a:endParaRPr>
          </a:p>
          <a:p>
            <a:pPr marL="0" lvl="0" indent="0" algn="just" rtl="0">
              <a:lnSpc>
                <a:spcPct val="107916"/>
              </a:lnSpc>
              <a:spcBef>
                <a:spcPts val="800"/>
              </a:spcBef>
              <a:spcAft>
                <a:spcPts val="0"/>
              </a:spcAft>
              <a:buNone/>
            </a:pPr>
            <a:endParaRPr sz="2000">
              <a:solidFill>
                <a:schemeClr val="dk1"/>
              </a:solidFill>
              <a:latin typeface="Calibri"/>
              <a:ea typeface="Calibri"/>
              <a:cs typeface="Calibri"/>
              <a:sym typeface="Calibri"/>
            </a:endParaRPr>
          </a:p>
          <a:p>
            <a:pPr marL="0" lvl="0" indent="0" algn="just" rtl="0">
              <a:lnSpc>
                <a:spcPct val="107916"/>
              </a:lnSpc>
              <a:spcBef>
                <a:spcPts val="800"/>
              </a:spcBef>
              <a:spcAft>
                <a:spcPts val="800"/>
              </a:spcAft>
              <a:buNone/>
            </a:pPr>
            <a:endParaRPr sz="2000" b="1" i="1">
              <a:solidFill>
                <a:schemeClr val="dk1"/>
              </a:solidFill>
              <a:latin typeface="Calibri"/>
              <a:ea typeface="Calibri"/>
              <a:cs typeface="Calibri"/>
              <a:sym typeface="Calibri"/>
            </a:endParaRPr>
          </a:p>
        </p:txBody>
      </p:sp>
      <p:sp>
        <p:nvSpPr>
          <p:cNvPr id="445" name="Google Shape;445;g80a130d7a9_0_26"/>
          <p:cNvSpPr txBox="1"/>
          <p:nvPr/>
        </p:nvSpPr>
        <p:spPr>
          <a:xfrm>
            <a:off x="5261875" y="4124250"/>
            <a:ext cx="3000000" cy="4572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1800">
                <a:solidFill>
                  <a:schemeClr val="dk1"/>
                </a:solidFill>
                <a:latin typeface="Calibri"/>
                <a:ea typeface="Calibri"/>
                <a:cs typeface="Calibri"/>
                <a:sym typeface="Calibri"/>
              </a:rPr>
              <a:t>= 40.1875</a:t>
            </a:r>
            <a:endParaRPr sz="1800">
              <a:solidFill>
                <a:schemeClr val="dk1"/>
              </a:solidFill>
              <a:latin typeface="Calibri"/>
              <a:ea typeface="Calibri"/>
              <a:cs typeface="Calibri"/>
              <a:sym typeface="Calibri"/>
            </a:endParaRPr>
          </a:p>
          <a:p>
            <a:pPr marL="0" lvl="0" indent="0" algn="ctr" rtl="0">
              <a:lnSpc>
                <a:spcPct val="107916"/>
              </a:lnSpc>
              <a:spcBef>
                <a:spcPts val="800"/>
              </a:spcBef>
              <a:spcAft>
                <a:spcPts val="800"/>
              </a:spcAft>
              <a:buNone/>
            </a:pPr>
            <a:r>
              <a:rPr lang="en-US" sz="1800">
                <a:solidFill>
                  <a:schemeClr val="dk1"/>
                </a:solidFill>
                <a:latin typeface="Calibri"/>
                <a:ea typeface="Calibri"/>
                <a:cs typeface="Calibri"/>
                <a:sym typeface="Calibri"/>
              </a:rPr>
              <a:t>∴ nS</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 321.5</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1687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80a130d7a9_0_54"/>
          <p:cNvSpPr txBox="1">
            <a:spLocks noGrp="1"/>
          </p:cNvSpPr>
          <p:nvPr>
            <p:ph type="body" idx="1"/>
          </p:nvPr>
        </p:nvSpPr>
        <p:spPr>
          <a:xfrm>
            <a:off x="355126" y="585140"/>
            <a:ext cx="8229600" cy="55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Steps for the Test of Variance</a:t>
            </a:r>
            <a:endParaRPr/>
          </a:p>
        </p:txBody>
      </p:sp>
      <p:grpSp>
        <p:nvGrpSpPr>
          <p:cNvPr id="452" name="Google Shape;452;g80a130d7a9_0_54"/>
          <p:cNvGrpSpPr/>
          <p:nvPr/>
        </p:nvGrpSpPr>
        <p:grpSpPr>
          <a:xfrm>
            <a:off x="504825" y="1877850"/>
            <a:ext cx="7899300" cy="3616200"/>
            <a:chOff x="504825" y="1877850"/>
            <a:chExt cx="7899300" cy="3616200"/>
          </a:xfrm>
        </p:grpSpPr>
        <p:sp>
          <p:nvSpPr>
            <p:cNvPr id="453" name="Google Shape;453;g80a130d7a9_0_54"/>
            <p:cNvSpPr txBox="1"/>
            <p:nvPr/>
          </p:nvSpPr>
          <p:spPr>
            <a:xfrm>
              <a:off x="504825" y="1877850"/>
              <a:ext cx="7899300" cy="3616200"/>
            </a:xfrm>
            <a:prstGeom prst="rect">
              <a:avLst/>
            </a:prstGeom>
            <a:noFill/>
            <a:ln>
              <a:noFill/>
            </a:ln>
          </p:spPr>
          <p:txBody>
            <a:bodyPr spcFirstLastPara="1" wrap="square" lIns="91425" tIns="91425" rIns="91425" bIns="91425" anchor="ctr" anchorCtr="0">
              <a:noAutofit/>
            </a:bodyPr>
            <a:lstStyle/>
            <a:p>
              <a:pPr marL="457200" lvl="0" indent="-355600" algn="just" rtl="0">
                <a:lnSpc>
                  <a:spcPct val="200000"/>
                </a:lnSpc>
                <a:spcBef>
                  <a:spcPts val="0"/>
                </a:spcBef>
                <a:spcAft>
                  <a:spcPts val="0"/>
                </a:spcAft>
                <a:buSzPts val="2000"/>
                <a:buFont typeface="Calibri"/>
                <a:buAutoNum type="arabicPeriod"/>
              </a:pPr>
              <a:r>
                <a:rPr lang="en-US" sz="2000">
                  <a:latin typeface="Calibri"/>
                  <a:ea typeface="Calibri"/>
                  <a:cs typeface="Calibri"/>
                  <a:sym typeface="Calibri"/>
                </a:rPr>
                <a:t>Null hypothesis H</a:t>
              </a:r>
              <a:r>
                <a:rPr lang="en-US" sz="2000" baseline="-25000">
                  <a:latin typeface="Calibri"/>
                  <a:ea typeface="Calibri"/>
                  <a:cs typeface="Calibri"/>
                  <a:sym typeface="Calibri"/>
                </a:rPr>
                <a:t>o</a:t>
              </a:r>
              <a:r>
                <a:rPr lang="en-US" sz="2000">
                  <a:latin typeface="Calibri"/>
                  <a:ea typeface="Calibri"/>
                  <a:cs typeface="Calibri"/>
                  <a:sym typeface="Calibri"/>
                </a:rPr>
                <a:t>: σ</a:t>
              </a:r>
              <a:r>
                <a:rPr lang="en-US" sz="2000" baseline="-25000">
                  <a:latin typeface="Calibri"/>
                  <a:ea typeface="Calibri"/>
                  <a:cs typeface="Calibri"/>
                  <a:sym typeface="Calibri"/>
                </a:rPr>
                <a:t>0</a:t>
              </a:r>
              <a:r>
                <a:rPr lang="en-US" sz="2000" baseline="30000">
                  <a:latin typeface="Calibri"/>
                  <a:ea typeface="Calibri"/>
                  <a:cs typeface="Calibri"/>
                  <a:sym typeface="Calibri"/>
                </a:rPr>
                <a:t>2 </a:t>
              </a:r>
              <a:r>
                <a:rPr lang="en-US" sz="2000">
                  <a:latin typeface="Calibri"/>
                  <a:ea typeface="Calibri"/>
                  <a:cs typeface="Calibri"/>
                  <a:sym typeface="Calibri"/>
                </a:rPr>
                <a:t>= σ</a:t>
              </a:r>
              <a:r>
                <a:rPr lang="en-US" sz="2000" baseline="30000">
                  <a:latin typeface="Calibri"/>
                  <a:ea typeface="Calibri"/>
                  <a:cs typeface="Calibri"/>
                  <a:sym typeface="Calibri"/>
                </a:rPr>
                <a:t>2</a:t>
              </a:r>
              <a:endParaRPr sz="2000">
                <a:latin typeface="Calibri"/>
                <a:ea typeface="Calibri"/>
                <a:cs typeface="Calibri"/>
                <a:sym typeface="Calibri"/>
              </a:endParaRPr>
            </a:p>
            <a:p>
              <a:pPr marL="457200" lvl="0" indent="0" algn="l" rtl="0">
                <a:lnSpc>
                  <a:spcPct val="200000"/>
                </a:lnSpc>
                <a:spcBef>
                  <a:spcPts val="0"/>
                </a:spcBef>
                <a:spcAft>
                  <a:spcPts val="0"/>
                </a:spcAft>
                <a:buNone/>
              </a:pPr>
              <a:r>
                <a:rPr lang="en-US" sz="2000">
                  <a:latin typeface="Calibri"/>
                  <a:ea typeface="Calibri"/>
                  <a:cs typeface="Calibri"/>
                  <a:sym typeface="Calibri"/>
                </a:rPr>
                <a:t>Alternate hypothesis H</a:t>
              </a:r>
              <a:r>
                <a:rPr lang="en-US" sz="2000" baseline="-25000">
                  <a:latin typeface="Calibri"/>
                  <a:ea typeface="Calibri"/>
                  <a:cs typeface="Calibri"/>
                  <a:sym typeface="Calibri"/>
                </a:rPr>
                <a:t>A</a:t>
              </a:r>
              <a:r>
                <a:rPr lang="en-US" sz="2000">
                  <a:latin typeface="Calibri"/>
                  <a:ea typeface="Calibri"/>
                  <a:cs typeface="Calibri"/>
                  <a:sym typeface="Calibri"/>
                </a:rPr>
                <a:t>: σ</a:t>
              </a:r>
              <a:r>
                <a:rPr lang="en-US" sz="2000" baseline="-25000">
                  <a:latin typeface="Calibri"/>
                  <a:ea typeface="Calibri"/>
                  <a:cs typeface="Calibri"/>
                  <a:sym typeface="Calibri"/>
                </a:rPr>
                <a:t>0</a:t>
              </a:r>
              <a:r>
                <a:rPr lang="en-US" sz="2000" baseline="30000">
                  <a:latin typeface="Calibri"/>
                  <a:ea typeface="Calibri"/>
                  <a:cs typeface="Calibri"/>
                  <a:sym typeface="Calibri"/>
                </a:rPr>
                <a:t>2 </a:t>
              </a:r>
              <a:r>
                <a:rPr lang="en-US" sz="2000">
                  <a:latin typeface="Calibri"/>
                  <a:ea typeface="Calibri"/>
                  <a:cs typeface="Calibri"/>
                  <a:sym typeface="Calibri"/>
                </a:rPr>
                <a:t>≠ σ</a:t>
              </a:r>
              <a:r>
                <a:rPr lang="en-US" sz="2000" baseline="30000">
                  <a:latin typeface="Calibri"/>
                  <a:ea typeface="Calibri"/>
                  <a:cs typeface="Calibri"/>
                  <a:sym typeface="Calibri"/>
                </a:rPr>
                <a:t>2</a:t>
              </a:r>
              <a:endParaRPr sz="2000">
                <a:latin typeface="Calibri"/>
                <a:ea typeface="Calibri"/>
                <a:cs typeface="Calibri"/>
                <a:sym typeface="Calibri"/>
              </a:endParaRPr>
            </a:p>
            <a:p>
              <a:pPr marL="457200" lvl="0" indent="-355600" algn="just" rtl="0">
                <a:lnSpc>
                  <a:spcPct val="200000"/>
                </a:lnSpc>
                <a:spcBef>
                  <a:spcPts val="800"/>
                </a:spcBef>
                <a:spcAft>
                  <a:spcPts val="0"/>
                </a:spcAft>
                <a:buSzPts val="2000"/>
                <a:buFont typeface="Calibri"/>
                <a:buAutoNum type="arabicPeriod"/>
              </a:pPr>
              <a:r>
                <a:rPr lang="en-US" sz="2000">
                  <a:latin typeface="Calibri"/>
                  <a:ea typeface="Calibri"/>
                  <a:cs typeface="Calibri"/>
                  <a:sym typeface="Calibri"/>
                </a:rPr>
                <a:t>Level of Significance 5% and D.O.F (8 – 1) = 7 ⇒ K</a:t>
              </a:r>
              <a:r>
                <a:rPr lang="en-US" sz="2000" baseline="-25000">
                  <a:latin typeface="Calibri"/>
                  <a:ea typeface="Calibri"/>
                  <a:cs typeface="Calibri"/>
                  <a:sym typeface="Calibri"/>
                </a:rPr>
                <a:t>1</a:t>
              </a:r>
              <a:r>
                <a:rPr lang="en-US" sz="2000">
                  <a:latin typeface="Calibri"/>
                  <a:ea typeface="Calibri"/>
                  <a:cs typeface="Calibri"/>
                  <a:sym typeface="Calibri"/>
                </a:rPr>
                <a:t> = 1.69  K</a:t>
              </a:r>
              <a:r>
                <a:rPr lang="en-US" sz="2000" baseline="-25000">
                  <a:latin typeface="Calibri"/>
                  <a:ea typeface="Calibri"/>
                  <a:cs typeface="Calibri"/>
                  <a:sym typeface="Calibri"/>
                </a:rPr>
                <a:t>2</a:t>
              </a:r>
              <a:r>
                <a:rPr lang="en-US" sz="2000">
                  <a:latin typeface="Calibri"/>
                  <a:ea typeface="Calibri"/>
                  <a:cs typeface="Calibri"/>
                  <a:sym typeface="Calibri"/>
                </a:rPr>
                <a:t> = 16.01</a:t>
              </a:r>
              <a:endParaRPr sz="2000">
                <a:latin typeface="Calibri"/>
                <a:ea typeface="Calibri"/>
                <a:cs typeface="Calibri"/>
                <a:sym typeface="Calibri"/>
              </a:endParaRPr>
            </a:p>
            <a:p>
              <a:pPr marL="457200" lvl="0" indent="-355600" algn="just" rtl="0">
                <a:lnSpc>
                  <a:spcPct val="200000"/>
                </a:lnSpc>
                <a:spcBef>
                  <a:spcPts val="0"/>
                </a:spcBef>
                <a:spcAft>
                  <a:spcPts val="0"/>
                </a:spcAft>
                <a:buSzPts val="2000"/>
                <a:buFont typeface="Calibri"/>
                <a:buAutoNum type="arabicPeriod"/>
              </a:pPr>
              <a:r>
                <a:rPr lang="en-US" sz="2000">
                  <a:latin typeface="Calibri"/>
                  <a:ea typeface="Calibri"/>
                  <a:cs typeface="Calibri"/>
                  <a:sym typeface="Calibri"/>
                </a:rPr>
                <a:t>Test Statistics   </a:t>
              </a:r>
              <a:endParaRPr sz="2000">
                <a:latin typeface="Calibri"/>
                <a:ea typeface="Calibri"/>
                <a:cs typeface="Calibri"/>
                <a:sym typeface="Calibri"/>
              </a:endParaRPr>
            </a:p>
            <a:p>
              <a:pPr marL="457200" lvl="0" indent="-355600" algn="just" rtl="0">
                <a:lnSpc>
                  <a:spcPct val="200000"/>
                </a:lnSpc>
                <a:spcBef>
                  <a:spcPts val="0"/>
                </a:spcBef>
                <a:spcAft>
                  <a:spcPts val="0"/>
                </a:spcAft>
                <a:buSzPts val="2000"/>
                <a:buFont typeface="Calibri"/>
                <a:buAutoNum type="arabicPeriod"/>
              </a:pPr>
              <a:r>
                <a:rPr lang="en-US" sz="2000">
                  <a:latin typeface="Calibri"/>
                  <a:ea typeface="Calibri"/>
                  <a:cs typeface="Calibri"/>
                  <a:sym typeface="Calibri"/>
                </a:rPr>
                <a:t>Test       </a:t>
              </a:r>
              <a:r>
                <a:rPr lang="en-US" sz="2000" baseline="-25000">
                  <a:latin typeface="Calibri"/>
                  <a:ea typeface="Calibri"/>
                  <a:cs typeface="Calibri"/>
                  <a:sym typeface="Calibri"/>
                </a:rPr>
                <a:t>cal</a:t>
              </a:r>
              <a:r>
                <a:rPr lang="en-US" sz="2000">
                  <a:latin typeface="Calibri"/>
                  <a:ea typeface="Calibri"/>
                  <a:cs typeface="Calibri"/>
                  <a:sym typeface="Calibri"/>
                </a:rPr>
                <a:t> = 321.5 / 4 = 80.375</a:t>
              </a:r>
              <a:endParaRPr sz="2000">
                <a:latin typeface="Calibri"/>
                <a:ea typeface="Calibri"/>
                <a:cs typeface="Calibri"/>
                <a:sym typeface="Calibri"/>
              </a:endParaRPr>
            </a:p>
            <a:p>
              <a:pPr marL="457200" lvl="0" indent="-355600" algn="just" rtl="0">
                <a:lnSpc>
                  <a:spcPct val="200000"/>
                </a:lnSpc>
                <a:spcBef>
                  <a:spcPts val="0"/>
                </a:spcBef>
                <a:spcAft>
                  <a:spcPts val="0"/>
                </a:spcAft>
                <a:buSzPts val="2000"/>
                <a:buFont typeface="Calibri"/>
                <a:buAutoNum type="arabicPeriod"/>
              </a:pPr>
              <a:r>
                <a:rPr lang="en-US" sz="2000">
                  <a:latin typeface="Calibri"/>
                  <a:ea typeface="Calibri"/>
                  <a:cs typeface="Calibri"/>
                  <a:sym typeface="Calibri"/>
                </a:rPr>
                <a:t>Conclusion: Since     </a:t>
              </a:r>
              <a:r>
                <a:rPr lang="en-US" sz="2000" baseline="-25000">
                  <a:latin typeface="Calibri"/>
                  <a:ea typeface="Calibri"/>
                  <a:cs typeface="Calibri"/>
                  <a:sym typeface="Calibri"/>
                </a:rPr>
                <a:t>cal</a:t>
              </a:r>
              <a:r>
                <a:rPr lang="en-US" sz="2000">
                  <a:latin typeface="Calibri"/>
                  <a:ea typeface="Calibri"/>
                  <a:cs typeface="Calibri"/>
                  <a:sym typeface="Calibri"/>
                </a:rPr>
                <a:t> lies outside K</a:t>
              </a:r>
              <a:r>
                <a:rPr lang="en-US" sz="2000" baseline="-25000">
                  <a:latin typeface="Calibri"/>
                  <a:ea typeface="Calibri"/>
                  <a:cs typeface="Calibri"/>
                  <a:sym typeface="Calibri"/>
                </a:rPr>
                <a:t>1</a:t>
              </a:r>
              <a:r>
                <a:rPr lang="en-US" sz="2000">
                  <a:latin typeface="Calibri"/>
                  <a:ea typeface="Calibri"/>
                  <a:cs typeface="Calibri"/>
                  <a:sym typeface="Calibri"/>
                </a:rPr>
                <a:t> and K</a:t>
              </a:r>
              <a:r>
                <a:rPr lang="en-US" sz="2000" baseline="-25000">
                  <a:latin typeface="Calibri"/>
                  <a:ea typeface="Calibri"/>
                  <a:cs typeface="Calibri"/>
                  <a:sym typeface="Calibri"/>
                </a:rPr>
                <a:t>2</a:t>
              </a:r>
              <a:r>
                <a:rPr lang="en-US" sz="2000">
                  <a:latin typeface="Calibri"/>
                  <a:ea typeface="Calibri"/>
                  <a:cs typeface="Calibri"/>
                  <a:sym typeface="Calibri"/>
                </a:rPr>
                <a:t>, H</a:t>
              </a:r>
              <a:r>
                <a:rPr lang="en-US" sz="2000" baseline="-25000">
                  <a:latin typeface="Calibri"/>
                  <a:ea typeface="Calibri"/>
                  <a:cs typeface="Calibri"/>
                  <a:sym typeface="Calibri"/>
                </a:rPr>
                <a:t>o</a:t>
              </a:r>
              <a:r>
                <a:rPr lang="en-US" sz="2000">
                  <a:latin typeface="Calibri"/>
                  <a:ea typeface="Calibri"/>
                  <a:cs typeface="Calibri"/>
                  <a:sym typeface="Calibri"/>
                </a:rPr>
                <a:t> is rejected. </a:t>
              </a:r>
              <a:endParaRPr sz="2000">
                <a:latin typeface="Calibri"/>
                <a:ea typeface="Calibri"/>
                <a:cs typeface="Calibri"/>
                <a:sym typeface="Calibri"/>
              </a:endParaRPr>
            </a:p>
            <a:p>
              <a:pPr marL="0" lvl="0" indent="457200" algn="l" rtl="0">
                <a:lnSpc>
                  <a:spcPct val="200000"/>
                </a:lnSpc>
                <a:spcBef>
                  <a:spcPts val="0"/>
                </a:spcBef>
                <a:spcAft>
                  <a:spcPts val="800"/>
                </a:spcAft>
                <a:buNone/>
              </a:pPr>
              <a:r>
                <a:rPr lang="en-US" sz="2000">
                  <a:latin typeface="Calibri"/>
                  <a:ea typeface="Calibri"/>
                  <a:cs typeface="Calibri"/>
                  <a:sym typeface="Calibri"/>
                </a:rPr>
                <a:t>⇒ Sample S.D differs significantly.</a:t>
              </a:r>
              <a:endParaRPr sz="2000">
                <a:latin typeface="Calibri"/>
                <a:ea typeface="Calibri"/>
                <a:cs typeface="Calibri"/>
                <a:sym typeface="Calibri"/>
              </a:endParaRPr>
            </a:p>
          </p:txBody>
        </p:sp>
        <p:pic>
          <p:nvPicPr>
            <p:cNvPr id="454" name="Google Shape;454;g80a130d7a9_0_54"/>
            <p:cNvPicPr preferRelativeResize="0"/>
            <p:nvPr/>
          </p:nvPicPr>
          <p:blipFill>
            <a:blip r:embed="rId3">
              <a:alphaModFix/>
            </a:blip>
            <a:stretch>
              <a:fillRect/>
            </a:stretch>
          </p:blipFill>
          <p:spPr>
            <a:xfrm>
              <a:off x="2645600" y="3163650"/>
              <a:ext cx="1073575" cy="746850"/>
            </a:xfrm>
            <a:prstGeom prst="rect">
              <a:avLst/>
            </a:prstGeom>
            <a:noFill/>
            <a:ln>
              <a:noFill/>
            </a:ln>
          </p:spPr>
        </p:pic>
        <p:pic>
          <p:nvPicPr>
            <p:cNvPr id="455" name="Google Shape;455;g80a130d7a9_0_54"/>
            <p:cNvPicPr preferRelativeResize="0"/>
            <p:nvPr/>
          </p:nvPicPr>
          <p:blipFill>
            <a:blip r:embed="rId4">
              <a:alphaModFix/>
            </a:blip>
            <a:stretch>
              <a:fillRect/>
            </a:stretch>
          </p:blipFill>
          <p:spPr>
            <a:xfrm>
              <a:off x="2902100" y="4558925"/>
              <a:ext cx="267550" cy="305800"/>
            </a:xfrm>
            <a:prstGeom prst="rect">
              <a:avLst/>
            </a:prstGeom>
            <a:noFill/>
            <a:ln>
              <a:noFill/>
            </a:ln>
          </p:spPr>
        </p:pic>
        <p:pic>
          <p:nvPicPr>
            <p:cNvPr id="456" name="Google Shape;456;g80a130d7a9_0_54"/>
            <p:cNvPicPr preferRelativeResize="0"/>
            <p:nvPr/>
          </p:nvPicPr>
          <p:blipFill>
            <a:blip r:embed="rId4">
              <a:alphaModFix/>
            </a:blip>
            <a:stretch>
              <a:fillRect/>
            </a:stretch>
          </p:blipFill>
          <p:spPr>
            <a:xfrm>
              <a:off x="1578950" y="3924633"/>
              <a:ext cx="331375" cy="378725"/>
            </a:xfrm>
            <a:prstGeom prst="rect">
              <a:avLst/>
            </a:prstGeom>
            <a:noFill/>
            <a:ln>
              <a:noFill/>
            </a:ln>
          </p:spPr>
        </p:pic>
      </p:grpSp>
    </p:spTree>
    <p:extLst>
      <p:ext uri="{BB962C8B-B14F-4D97-AF65-F5344CB8AC3E}">
        <p14:creationId xmlns:p14="http://schemas.microsoft.com/office/powerpoint/2010/main" val="1737817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1775012" y="2649070"/>
            <a:ext cx="6898341" cy="769441"/>
          </a:xfrm>
          <a:prstGeom prst="rect">
            <a:avLst/>
          </a:prstGeom>
          <a:noFill/>
        </p:spPr>
        <p:txBody>
          <a:bodyPr wrap="square" rtlCol="0">
            <a:spAutoFit/>
          </a:bodyPr>
          <a:lstStyle/>
          <a:p>
            <a:r>
              <a:rPr lang="en-US" sz="4400" b="1" dirty="0" smtClean="0"/>
              <a:t>		ANOVA</a:t>
            </a:r>
            <a:endParaRPr lang="en-US" sz="4400" b="1" dirty="0"/>
          </a:p>
        </p:txBody>
      </p:sp>
    </p:spTree>
    <p:extLst>
      <p:ext uri="{BB962C8B-B14F-4D97-AF65-F5344CB8AC3E}">
        <p14:creationId xmlns:p14="http://schemas.microsoft.com/office/powerpoint/2010/main" val="341415258"/>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462" y="442451"/>
            <a:ext cx="8544235" cy="5663089"/>
          </a:xfrm>
          <a:prstGeom prst="rect">
            <a:avLst/>
          </a:prstGeom>
          <a:noFill/>
        </p:spPr>
        <p:txBody>
          <a:bodyPr wrap="square" rtlCol="0">
            <a:spAutoFit/>
          </a:bodyPr>
          <a:lstStyle/>
          <a:p>
            <a:r>
              <a:rPr lang="en-US" sz="2800" b="1" dirty="0" smtClean="0"/>
              <a:t>Agenda:</a:t>
            </a:r>
          </a:p>
          <a:p>
            <a:endParaRPr lang="en-US" dirty="0"/>
          </a:p>
          <a:p>
            <a:pPr lvl="1">
              <a:lnSpc>
                <a:spcPct val="200000"/>
              </a:lnSpc>
            </a:pPr>
            <a:r>
              <a:rPr lang="en-US" sz="1600" dirty="0" smtClean="0"/>
              <a:t>1. Chi Square Test:</a:t>
            </a:r>
          </a:p>
          <a:p>
            <a:pPr lvl="1">
              <a:lnSpc>
                <a:spcPct val="200000"/>
              </a:lnSpc>
            </a:pPr>
            <a:r>
              <a:rPr lang="en-US" sz="1600" dirty="0"/>
              <a:t>	</a:t>
            </a:r>
            <a:r>
              <a:rPr lang="en-US" sz="1600" dirty="0" smtClean="0"/>
              <a:t>A. Test of Independence</a:t>
            </a:r>
          </a:p>
          <a:p>
            <a:pPr lvl="1">
              <a:lnSpc>
                <a:spcPct val="200000"/>
              </a:lnSpc>
            </a:pPr>
            <a:r>
              <a:rPr lang="en-US" sz="1600" dirty="0"/>
              <a:t>	</a:t>
            </a:r>
            <a:r>
              <a:rPr lang="en-US" sz="1600" dirty="0" smtClean="0"/>
              <a:t>B. Goodness of fit</a:t>
            </a:r>
          </a:p>
          <a:p>
            <a:pPr lvl="1">
              <a:lnSpc>
                <a:spcPct val="200000"/>
              </a:lnSpc>
            </a:pPr>
            <a:r>
              <a:rPr lang="en-US" sz="1600" dirty="0"/>
              <a:t>	</a:t>
            </a:r>
            <a:r>
              <a:rPr lang="en-US" sz="1600" dirty="0" smtClean="0"/>
              <a:t>C. Test of variance</a:t>
            </a:r>
          </a:p>
          <a:p>
            <a:pPr lvl="1">
              <a:lnSpc>
                <a:spcPct val="200000"/>
              </a:lnSpc>
            </a:pPr>
            <a:r>
              <a:rPr lang="en-US" sz="1600" dirty="0" smtClean="0"/>
              <a:t>3. </a:t>
            </a:r>
            <a:r>
              <a:rPr lang="en-US" sz="1600" dirty="0" err="1" smtClean="0"/>
              <a:t>Anova</a:t>
            </a:r>
            <a:endParaRPr lang="en-US" sz="1600" dirty="0" smtClean="0"/>
          </a:p>
          <a:p>
            <a:pPr lvl="1">
              <a:lnSpc>
                <a:spcPct val="200000"/>
              </a:lnSpc>
            </a:pPr>
            <a:r>
              <a:rPr lang="en-US" sz="1600" dirty="0"/>
              <a:t>	</a:t>
            </a:r>
            <a:r>
              <a:rPr lang="en-US" sz="1600" dirty="0" smtClean="0"/>
              <a:t>A. One –Way </a:t>
            </a:r>
            <a:r>
              <a:rPr lang="en-US" sz="1600" dirty="0" err="1" smtClean="0"/>
              <a:t>Anova</a:t>
            </a:r>
            <a:endParaRPr lang="en-US" sz="1600" dirty="0" smtClean="0"/>
          </a:p>
          <a:p>
            <a:pPr lvl="1">
              <a:lnSpc>
                <a:spcPct val="200000"/>
              </a:lnSpc>
            </a:pPr>
            <a:r>
              <a:rPr lang="en-US" sz="1600" dirty="0"/>
              <a:t>	B</a:t>
            </a:r>
            <a:r>
              <a:rPr lang="en-US" sz="1600" dirty="0" smtClean="0"/>
              <a:t>. Kruskal Wallis Test</a:t>
            </a:r>
          </a:p>
          <a:p>
            <a:pPr lvl="1">
              <a:lnSpc>
                <a:spcPct val="200000"/>
              </a:lnSpc>
            </a:pPr>
            <a:r>
              <a:rPr lang="en-US" sz="1600" dirty="0"/>
              <a:t>	C</a:t>
            </a:r>
            <a:r>
              <a:rPr lang="en-US" sz="1600" dirty="0" smtClean="0"/>
              <a:t>. Post hoc analysis ( </a:t>
            </a:r>
            <a:r>
              <a:rPr lang="en-US" sz="1600" dirty="0"/>
              <a:t>T</a:t>
            </a:r>
            <a:r>
              <a:rPr lang="en-US" sz="1600" dirty="0" smtClean="0"/>
              <a:t>ukey HSD)</a:t>
            </a:r>
          </a:p>
          <a:p>
            <a:pPr lvl="1">
              <a:lnSpc>
                <a:spcPct val="200000"/>
              </a:lnSpc>
            </a:pPr>
            <a:r>
              <a:rPr lang="en-US" sz="1600" dirty="0" smtClean="0"/>
              <a:t>	D. </a:t>
            </a:r>
            <a:r>
              <a:rPr lang="en-US" sz="1600" dirty="0"/>
              <a:t>Two way -</a:t>
            </a:r>
            <a:r>
              <a:rPr lang="en-US" sz="1600" dirty="0" err="1"/>
              <a:t>Anova</a:t>
            </a:r>
            <a:endParaRPr lang="en-US" sz="1600" dirty="0"/>
          </a:p>
          <a:p>
            <a:pPr lvl="1">
              <a:lnSpc>
                <a:spcPct val="200000"/>
              </a:lnSpc>
            </a:pPr>
            <a:endParaRPr lang="en-IN" sz="1600" dirty="0"/>
          </a:p>
        </p:txBody>
      </p:sp>
    </p:spTree>
    <p:extLst>
      <p:ext uri="{BB962C8B-B14F-4D97-AF65-F5344CB8AC3E}">
        <p14:creationId xmlns:p14="http://schemas.microsoft.com/office/powerpoint/2010/main" val="2205791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685800" y="847165"/>
            <a:ext cx="7651376" cy="5724644"/>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What is ANOVA?</a:t>
            </a:r>
          </a:p>
          <a:p>
            <a:endParaRPr lang="en-US" sz="2400" b="1" dirty="0">
              <a:latin typeface="Calibri" panose="020F0502020204030204" pitchFamily="34" charset="0"/>
              <a:cs typeface="Calibri" panose="020F0502020204030204" pitchFamily="34" charset="0"/>
            </a:endParaRPr>
          </a:p>
          <a:p>
            <a:pPr marL="714375" indent="-714375">
              <a:lnSpc>
                <a:spcPct val="150000"/>
              </a:lnSpc>
              <a:buFont typeface="Wingdings" panose="05000000000000000000" pitchFamily="2" charset="2"/>
              <a:buChar char="Ø"/>
            </a:pPr>
            <a:r>
              <a:rPr lang="en-IN" sz="2000" dirty="0">
                <a:latin typeface="Calibri" panose="020F0502020204030204" pitchFamily="34" charset="0"/>
                <a:cs typeface="Calibri" panose="020F0502020204030204" pitchFamily="34" charset="0"/>
              </a:rPr>
              <a:t>Analysis of variance (ANOVA) are the methods designed to compare multiple populations, or groups.</a:t>
            </a:r>
          </a:p>
          <a:p>
            <a:pPr marL="714375" indent="-714375">
              <a:lnSpc>
                <a:spcPct val="150000"/>
              </a:lnSpc>
              <a:buFont typeface="Wingdings" panose="05000000000000000000" pitchFamily="2" charset="2"/>
              <a:buChar char="Ø"/>
            </a:pPr>
            <a:r>
              <a:rPr lang="en-US" sz="2000" dirty="0">
                <a:latin typeface="Calibri" panose="020F0502020204030204" pitchFamily="34" charset="0"/>
                <a:cs typeface="Calibri" panose="020F0502020204030204" pitchFamily="34" charset="0"/>
              </a:rPr>
              <a:t>Sir Ronald A. Fisher in 1920’s used ANOVA in his experimental design.</a:t>
            </a:r>
          </a:p>
          <a:p>
            <a:pPr marL="714375" indent="-714375">
              <a:lnSpc>
                <a:spcPct val="150000"/>
              </a:lnSpc>
              <a:buFont typeface="Wingdings" panose="05000000000000000000" pitchFamily="2" charset="2"/>
              <a:buChar char="Ø"/>
            </a:pPr>
            <a:r>
              <a:rPr lang="en-IN" sz="2000" dirty="0">
                <a:latin typeface="Calibri" panose="020F0502020204030204" pitchFamily="34" charset="0"/>
                <a:cs typeface="Calibri" panose="020F0502020204030204" pitchFamily="34" charset="0"/>
              </a:rPr>
              <a:t>In ANOVA, you take samples from each group to examine the effects of differences among two or more groups.</a:t>
            </a:r>
          </a:p>
          <a:p>
            <a:pPr marL="714375" indent="-714375">
              <a:lnSpc>
                <a:spcPct val="150000"/>
              </a:lnSpc>
              <a:buFont typeface="Wingdings" panose="05000000000000000000" pitchFamily="2" charset="2"/>
              <a:buChar char="Ø"/>
            </a:pPr>
            <a:r>
              <a:rPr lang="en-IN" sz="2000" dirty="0">
                <a:latin typeface="Calibri" panose="020F0502020204030204" pitchFamily="34" charset="0"/>
                <a:cs typeface="Calibri" panose="020F0502020204030204" pitchFamily="34" charset="0"/>
              </a:rPr>
              <a:t>The criteria that distinguishes the groups are called factors of interest. </a:t>
            </a:r>
          </a:p>
          <a:p>
            <a:pPr marL="714375" indent="-714375">
              <a:lnSpc>
                <a:spcPct val="150000"/>
              </a:lnSpc>
              <a:buFont typeface="Wingdings" panose="05000000000000000000" pitchFamily="2" charset="2"/>
              <a:buChar char="Ø"/>
            </a:pPr>
            <a:r>
              <a:rPr lang="en-IN" sz="2000" dirty="0">
                <a:latin typeface="Calibri" panose="020F0502020204030204" pitchFamily="34" charset="0"/>
                <a:cs typeface="Calibri" panose="020F0502020204030204" pitchFamily="34" charset="0"/>
              </a:rPr>
              <a:t>Factors contain levels.</a:t>
            </a:r>
          </a:p>
          <a:p>
            <a:pPr marL="714375" indent="-714375">
              <a:buFont typeface="Wingdings" panose="05000000000000000000" pitchFamily="2" charset="2"/>
              <a:buChar char="Ø"/>
            </a:pPr>
            <a:endParaRPr lang="en-US" sz="2400" b="1" dirty="0">
              <a:latin typeface="Calibri" panose="020F0502020204030204" pitchFamily="34" charset="0"/>
              <a:cs typeface="Calibri" panose="020F0502020204030204" pitchFamily="34" charset="0"/>
            </a:endParaRPr>
          </a:p>
          <a:p>
            <a:endParaRPr lang="en-US" sz="2400" dirty="0"/>
          </a:p>
        </p:txBody>
      </p:sp>
    </p:spTree>
    <p:extLst>
      <p:ext uri="{BB962C8B-B14F-4D97-AF65-F5344CB8AC3E}">
        <p14:creationId xmlns:p14="http://schemas.microsoft.com/office/powerpoint/2010/main" val="840764995"/>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484093" y="672353"/>
            <a:ext cx="5432612" cy="523220"/>
          </a:xfrm>
          <a:prstGeom prst="rect">
            <a:avLst/>
          </a:prstGeom>
          <a:noFill/>
        </p:spPr>
        <p:txBody>
          <a:bodyPr wrap="square" rtlCol="0">
            <a:spAutoFit/>
          </a:bodyPr>
          <a:lstStyle/>
          <a:p>
            <a:r>
              <a:rPr lang="en-US" sz="2800" b="1" dirty="0" smtClean="0"/>
              <a:t>When </a:t>
            </a:r>
            <a:r>
              <a:rPr lang="en-US" sz="2800" b="1" dirty="0" err="1" smtClean="0"/>
              <a:t>Anova</a:t>
            </a:r>
            <a:endParaRPr lang="en-US" sz="2800" b="1" dirty="0"/>
          </a:p>
        </p:txBody>
      </p:sp>
      <p:graphicFrame>
        <p:nvGraphicFramePr>
          <p:cNvPr id="3" name="Table 2">
            <a:extLst>
              <a:ext uri="{FF2B5EF4-FFF2-40B4-BE49-F238E27FC236}">
                <a16:creationId xmlns:a16="http://schemas.microsoft.com/office/drawing/2014/main" xmlns="" id="{8CE89094-BA3E-4B40-AAFF-410395C666A7}"/>
              </a:ext>
            </a:extLst>
          </p:cNvPr>
          <p:cNvGraphicFramePr>
            <a:graphicFrameLocks noGrp="1"/>
          </p:cNvGraphicFramePr>
          <p:nvPr>
            <p:extLst/>
          </p:nvPr>
        </p:nvGraphicFramePr>
        <p:xfrm>
          <a:off x="484093" y="1884780"/>
          <a:ext cx="7799295" cy="2194560"/>
        </p:xfrm>
        <a:graphic>
          <a:graphicData uri="http://schemas.openxmlformats.org/drawingml/2006/table">
            <a:tbl>
              <a:tblPr>
                <a:tableStyleId>{5C22544A-7EE6-4342-B048-85BDC9FD1C3A}</a:tableStyleId>
              </a:tblPr>
              <a:tblGrid>
                <a:gridCol w="2599765">
                  <a:extLst>
                    <a:ext uri="{9D8B030D-6E8A-4147-A177-3AD203B41FA5}">
                      <a16:colId xmlns:a16="http://schemas.microsoft.com/office/drawing/2014/main" xmlns="" val="20000"/>
                    </a:ext>
                  </a:extLst>
                </a:gridCol>
                <a:gridCol w="2599765">
                  <a:extLst>
                    <a:ext uri="{9D8B030D-6E8A-4147-A177-3AD203B41FA5}">
                      <a16:colId xmlns:a16="http://schemas.microsoft.com/office/drawing/2014/main" xmlns="" val="20001"/>
                    </a:ext>
                  </a:extLst>
                </a:gridCol>
                <a:gridCol w="2599765">
                  <a:extLst>
                    <a:ext uri="{9D8B030D-6E8A-4147-A177-3AD203B41FA5}">
                      <a16:colId xmlns:a16="http://schemas.microsoft.com/office/drawing/2014/main" xmlns="" val="20002"/>
                    </a:ext>
                  </a:extLst>
                </a:gridCol>
              </a:tblGrid>
              <a:tr h="639239">
                <a:tc>
                  <a:txBody>
                    <a:bodyPr/>
                    <a:lstStyle/>
                    <a:p>
                      <a:pPr algn="ctr"/>
                      <a:r>
                        <a:rPr lang="en-US" sz="2400" b="1" dirty="0"/>
                        <a:t>Dependent</a:t>
                      </a:r>
                      <a:r>
                        <a:rPr lang="en-US" sz="2400" b="1" baseline="0" dirty="0"/>
                        <a:t> </a:t>
                      </a:r>
                      <a:r>
                        <a:rPr lang="en-US" sz="2400" b="1" baseline="0" dirty="0" err="1" smtClean="0"/>
                        <a:t>Var</a:t>
                      </a:r>
                      <a:r>
                        <a:rPr lang="en-US" sz="2400" b="1" baseline="0" dirty="0" smtClean="0"/>
                        <a:t>(y)</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t>Independent </a:t>
                      </a:r>
                      <a:r>
                        <a:rPr lang="en-US" sz="2400" b="1" dirty="0" err="1" smtClean="0"/>
                        <a:t>Var</a:t>
                      </a:r>
                      <a:r>
                        <a:rPr lang="en-US" sz="2400" b="1" dirty="0" smtClean="0"/>
                        <a:t>(x)</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1" dirty="0"/>
                        <a:t>Technique</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407112">
                <a:tc>
                  <a:txBody>
                    <a:bodyPr/>
                    <a:lstStyle/>
                    <a:p>
                      <a:pPr algn="ctr"/>
                      <a:r>
                        <a:rPr lang="en-US" sz="2400" dirty="0"/>
                        <a:t>Categorical</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t>Categorical</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t>Chi-Square</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407112">
                <a:tc>
                  <a:txBody>
                    <a:bodyPr/>
                    <a:lstStyle/>
                    <a:p>
                      <a:pPr algn="ctr"/>
                      <a:r>
                        <a:rPr lang="en-US" sz="2400" dirty="0"/>
                        <a:t>Continuous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t>Categorical</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t>ANOVA</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4071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Continuous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Continuous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t>Regression</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141403413"/>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470647" y="242047"/>
            <a:ext cx="5472953" cy="523220"/>
          </a:xfrm>
          <a:prstGeom prst="rect">
            <a:avLst/>
          </a:prstGeom>
          <a:noFill/>
        </p:spPr>
        <p:txBody>
          <a:bodyPr wrap="square" rtlCol="0">
            <a:spAutoFit/>
          </a:bodyPr>
          <a:lstStyle/>
          <a:p>
            <a:r>
              <a:rPr lang="en-US" sz="2800" b="1" dirty="0" smtClean="0"/>
              <a:t>ANOVA Introduction</a:t>
            </a:r>
            <a:endParaRPr lang="en-US" sz="2800" b="1" dirty="0"/>
          </a:p>
        </p:txBody>
      </p:sp>
      <p:sp>
        <p:nvSpPr>
          <p:cNvPr id="4" name="TextBox 3"/>
          <p:cNvSpPr txBox="1"/>
          <p:nvPr/>
        </p:nvSpPr>
        <p:spPr>
          <a:xfrm>
            <a:off x="470647" y="765267"/>
            <a:ext cx="7992511" cy="6036974"/>
          </a:xfrm>
          <a:prstGeom prst="rect">
            <a:avLst/>
          </a:prstGeom>
          <a:noFill/>
        </p:spPr>
        <p:txBody>
          <a:bodyPr wrap="square" rtlCol="0">
            <a:spAutoFit/>
          </a:bodyPr>
          <a:lstStyle/>
          <a:p>
            <a:pPr>
              <a:lnSpc>
                <a:spcPct val="150000"/>
              </a:lnSpc>
              <a:spcAft>
                <a:spcPts val="1200"/>
              </a:spcAft>
            </a:pPr>
            <a:r>
              <a:rPr lang="en-US" sz="2000" dirty="0"/>
              <a:t>Analysis of Variance is a statistical procedure that can be used to test if significant differences exists in the means of different populations.</a:t>
            </a:r>
          </a:p>
          <a:p>
            <a:pPr>
              <a:lnSpc>
                <a:spcPct val="150000"/>
              </a:lnSpc>
              <a:spcAft>
                <a:spcPts val="1200"/>
              </a:spcAft>
            </a:pPr>
            <a:r>
              <a:rPr lang="en-US" sz="2000" dirty="0"/>
              <a:t>Consider three populations with means µ</a:t>
            </a:r>
            <a:r>
              <a:rPr lang="en-US" sz="2000" baseline="-25000" dirty="0"/>
              <a:t>1</a:t>
            </a:r>
            <a:r>
              <a:rPr lang="en-US" sz="2000" dirty="0"/>
              <a:t>, µ</a:t>
            </a:r>
            <a:r>
              <a:rPr lang="en-US" sz="2000" baseline="-25000" dirty="0"/>
              <a:t>2</a:t>
            </a:r>
            <a:r>
              <a:rPr lang="en-US" sz="2000" dirty="0"/>
              <a:t>, µ</a:t>
            </a:r>
            <a:r>
              <a:rPr lang="en-US" sz="2000" baseline="-25000" dirty="0"/>
              <a:t>3 </a:t>
            </a:r>
            <a:r>
              <a:rPr lang="en-US" sz="2000" dirty="0"/>
              <a:t>respectively. Using sample results we can set up the following NULL and ALTERNATE hypotheses.</a:t>
            </a:r>
          </a:p>
          <a:p>
            <a:pPr>
              <a:lnSpc>
                <a:spcPct val="150000"/>
              </a:lnSpc>
              <a:spcAft>
                <a:spcPts val="1200"/>
              </a:spcAft>
            </a:pPr>
            <a:r>
              <a:rPr lang="en-US" sz="2000" u="sng" dirty="0"/>
              <a:t>Test</a:t>
            </a:r>
            <a:r>
              <a:rPr lang="en-US" sz="2000" dirty="0"/>
              <a:t>: </a:t>
            </a:r>
          </a:p>
          <a:p>
            <a:pPr>
              <a:lnSpc>
                <a:spcPct val="150000"/>
              </a:lnSpc>
              <a:spcAft>
                <a:spcPts val="1200"/>
              </a:spcAft>
            </a:pPr>
            <a:r>
              <a:rPr lang="en-US" sz="2000" dirty="0"/>
              <a:t>If µ</a:t>
            </a:r>
            <a:r>
              <a:rPr lang="en-US" sz="2000" baseline="-25000" dirty="0"/>
              <a:t>1</a:t>
            </a:r>
            <a:r>
              <a:rPr lang="en-US" sz="2000" dirty="0"/>
              <a:t>, µ</a:t>
            </a:r>
            <a:r>
              <a:rPr lang="en-US" sz="2000" baseline="-25000" dirty="0"/>
              <a:t>2</a:t>
            </a:r>
            <a:r>
              <a:rPr lang="en-US" sz="2000" dirty="0"/>
              <a:t>, µ</a:t>
            </a:r>
            <a:r>
              <a:rPr lang="en-US" sz="2000" baseline="-25000" dirty="0"/>
              <a:t>3</a:t>
            </a:r>
            <a:r>
              <a:rPr lang="en-US" sz="2000" dirty="0"/>
              <a:t> are means three populations then</a:t>
            </a:r>
          </a:p>
          <a:p>
            <a:pPr>
              <a:lnSpc>
                <a:spcPct val="150000"/>
              </a:lnSpc>
              <a:spcAft>
                <a:spcPts val="1200"/>
              </a:spcAft>
            </a:pPr>
            <a:r>
              <a:rPr lang="en-US" sz="2000" dirty="0"/>
              <a:t>	H</a:t>
            </a:r>
            <a:r>
              <a:rPr lang="en-US" sz="2000" baseline="-25000" dirty="0"/>
              <a:t>0</a:t>
            </a:r>
            <a:r>
              <a:rPr lang="en-US" sz="2000" dirty="0"/>
              <a:t> : µ</a:t>
            </a:r>
            <a:r>
              <a:rPr lang="en-US" sz="2000" baseline="-25000" dirty="0"/>
              <a:t>1</a:t>
            </a:r>
            <a:r>
              <a:rPr lang="en-US" sz="2000" dirty="0"/>
              <a:t> = µ</a:t>
            </a:r>
            <a:r>
              <a:rPr lang="en-US" sz="2000" baseline="-25000" dirty="0"/>
              <a:t>2</a:t>
            </a:r>
            <a:r>
              <a:rPr lang="en-US" sz="2000" dirty="0"/>
              <a:t> =µ</a:t>
            </a:r>
            <a:r>
              <a:rPr lang="en-US" sz="2000" baseline="-25000" dirty="0"/>
              <a:t>3</a:t>
            </a:r>
            <a:r>
              <a:rPr lang="en-US" sz="2000" dirty="0"/>
              <a:t> </a:t>
            </a:r>
          </a:p>
          <a:p>
            <a:pPr>
              <a:lnSpc>
                <a:spcPct val="150000"/>
              </a:lnSpc>
              <a:spcAft>
                <a:spcPts val="1200"/>
              </a:spcAft>
            </a:pPr>
            <a:r>
              <a:rPr lang="en-US" sz="2000" dirty="0"/>
              <a:t>	H</a:t>
            </a:r>
            <a:r>
              <a:rPr lang="en-US" sz="2000" baseline="-25000" dirty="0"/>
              <a:t>a</a:t>
            </a:r>
            <a:r>
              <a:rPr lang="en-US" sz="2000" dirty="0"/>
              <a:t> : µ</a:t>
            </a:r>
            <a:r>
              <a:rPr lang="en-US" sz="2000" baseline="-25000" dirty="0"/>
              <a:t>1</a:t>
            </a:r>
            <a:r>
              <a:rPr lang="en-US" sz="2000" dirty="0"/>
              <a:t> ≠ µ</a:t>
            </a:r>
            <a:r>
              <a:rPr lang="en-US" sz="2000" baseline="-25000" dirty="0"/>
              <a:t>2</a:t>
            </a:r>
            <a:r>
              <a:rPr lang="en-US" sz="2000" dirty="0"/>
              <a:t> ≠ µ</a:t>
            </a:r>
            <a:r>
              <a:rPr lang="en-US" sz="2000" baseline="-25000" dirty="0"/>
              <a:t>3</a:t>
            </a:r>
            <a:r>
              <a:rPr lang="en-US" sz="2000" dirty="0"/>
              <a:t> </a:t>
            </a:r>
          </a:p>
          <a:p>
            <a:pPr>
              <a:lnSpc>
                <a:spcPct val="150000"/>
              </a:lnSpc>
              <a:spcAft>
                <a:spcPts val="600"/>
              </a:spcAft>
            </a:pPr>
            <a:r>
              <a:rPr lang="en-US" sz="2000" dirty="0"/>
              <a:t> ANOVA is used to determine whether the observed differences in the sample means are large enough to reject the NULL hypothesis.</a:t>
            </a:r>
          </a:p>
        </p:txBody>
      </p:sp>
    </p:spTree>
    <p:extLst>
      <p:ext uri="{BB962C8B-B14F-4D97-AF65-F5344CB8AC3E}">
        <p14:creationId xmlns:p14="http://schemas.microsoft.com/office/powerpoint/2010/main" val="926183686"/>
      </p:ext>
    </p:extLst>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470647" y="242047"/>
            <a:ext cx="5472953" cy="523220"/>
          </a:xfrm>
          <a:prstGeom prst="rect">
            <a:avLst/>
          </a:prstGeom>
          <a:noFill/>
        </p:spPr>
        <p:txBody>
          <a:bodyPr wrap="square" rtlCol="0">
            <a:spAutoFit/>
          </a:bodyPr>
          <a:lstStyle/>
          <a:p>
            <a:r>
              <a:rPr lang="en-US" sz="2800" b="1" dirty="0" smtClean="0"/>
              <a:t>ANOVA Assumption</a:t>
            </a:r>
            <a:endParaRPr lang="en-US" sz="2800" b="1" dirty="0"/>
          </a:p>
        </p:txBody>
      </p:sp>
      <p:sp>
        <p:nvSpPr>
          <p:cNvPr id="3" name="TextBox 2"/>
          <p:cNvSpPr txBox="1"/>
          <p:nvPr/>
        </p:nvSpPr>
        <p:spPr>
          <a:xfrm>
            <a:off x="605118" y="1075765"/>
            <a:ext cx="7624482" cy="2539157"/>
          </a:xfrm>
          <a:prstGeom prst="rect">
            <a:avLst/>
          </a:prstGeom>
          <a:noFill/>
        </p:spPr>
        <p:txBody>
          <a:bodyPr wrap="square" rtlCol="0">
            <a:spAutoFit/>
          </a:bodyPr>
          <a:lstStyle/>
          <a:p>
            <a:pPr marL="463550" indent="-463550">
              <a:spcAft>
                <a:spcPts val="1800"/>
              </a:spcAft>
              <a:buFont typeface="+mj-lt"/>
              <a:buAutoNum type="arabicPeriod"/>
            </a:pPr>
            <a:r>
              <a:rPr lang="en-US" sz="2000" dirty="0"/>
              <a:t>For each population, the response variable is normally distributed</a:t>
            </a:r>
          </a:p>
          <a:p>
            <a:pPr marL="463550" indent="-463550">
              <a:spcAft>
                <a:spcPts val="1800"/>
              </a:spcAft>
              <a:buFont typeface="+mj-lt"/>
              <a:buAutoNum type="arabicPeriod"/>
            </a:pPr>
            <a:r>
              <a:rPr lang="en-US" sz="2000" dirty="0"/>
              <a:t>The variance </a:t>
            </a:r>
            <a:r>
              <a:rPr lang="en-US" sz="2000" dirty="0">
                <a:sym typeface="Symbol"/>
              </a:rPr>
              <a:t></a:t>
            </a:r>
            <a:r>
              <a:rPr lang="en-US" sz="2000" baseline="30000" dirty="0">
                <a:sym typeface="Symbol"/>
              </a:rPr>
              <a:t>2 </a:t>
            </a:r>
            <a:r>
              <a:rPr lang="en-US" sz="2000" dirty="0"/>
              <a:t>of response variable is same for all the distributions.</a:t>
            </a:r>
          </a:p>
          <a:p>
            <a:pPr marL="463550" indent="-463550">
              <a:spcAft>
                <a:spcPts val="1800"/>
              </a:spcAft>
              <a:buFont typeface="+mj-lt"/>
              <a:buAutoNum type="arabicPeriod"/>
            </a:pPr>
            <a:r>
              <a:rPr lang="en-US" sz="2000" dirty="0"/>
              <a:t>The observations are independent of each other.</a:t>
            </a:r>
          </a:p>
          <a:p>
            <a:endParaRPr lang="en-US" dirty="0"/>
          </a:p>
        </p:txBody>
      </p:sp>
    </p:spTree>
    <p:extLst>
      <p:ext uri="{BB962C8B-B14F-4D97-AF65-F5344CB8AC3E}">
        <p14:creationId xmlns:p14="http://schemas.microsoft.com/office/powerpoint/2010/main" val="1578003744"/>
      </p:ext>
    </p:extLst>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470647" y="242047"/>
            <a:ext cx="5472953" cy="523220"/>
          </a:xfrm>
          <a:prstGeom prst="rect">
            <a:avLst/>
          </a:prstGeom>
          <a:noFill/>
        </p:spPr>
        <p:txBody>
          <a:bodyPr wrap="square" rtlCol="0">
            <a:spAutoFit/>
          </a:bodyPr>
          <a:lstStyle/>
          <a:p>
            <a:r>
              <a:rPr lang="en-US" sz="2800" b="1" dirty="0" smtClean="0"/>
              <a:t>ANOVA Conceptual Overview</a:t>
            </a:r>
            <a:endParaRPr lang="en-US" sz="2800" b="1" dirty="0"/>
          </a:p>
        </p:txBody>
      </p:sp>
      <p:graphicFrame>
        <p:nvGraphicFramePr>
          <p:cNvPr id="12" name="Chart 11">
            <a:extLst>
              <a:ext uri="{FF2B5EF4-FFF2-40B4-BE49-F238E27FC236}">
                <a16:creationId xmlns:a16="http://schemas.microsoft.com/office/drawing/2014/main" xmlns="" id="{59C7DF61-33B9-471E-A200-BEE1C8CAA6C6}"/>
              </a:ext>
            </a:extLst>
          </p:cNvPr>
          <p:cNvGraphicFramePr/>
          <p:nvPr>
            <p:extLst/>
          </p:nvPr>
        </p:nvGraphicFramePr>
        <p:xfrm>
          <a:off x="401280" y="4035883"/>
          <a:ext cx="3500462" cy="2214578"/>
        </p:xfrm>
        <a:graphic>
          <a:graphicData uri="http://schemas.openxmlformats.org/drawingml/2006/chart">
            <c:chart xmlns:c="http://schemas.openxmlformats.org/drawingml/2006/chart" xmlns:r="http://schemas.openxmlformats.org/officeDocument/2006/relationships" r:id="rId3"/>
          </a:graphicData>
        </a:graphic>
      </p:graphicFrame>
      <p:grpSp>
        <p:nvGrpSpPr>
          <p:cNvPr id="13" name="Group 12">
            <a:extLst>
              <a:ext uri="{FF2B5EF4-FFF2-40B4-BE49-F238E27FC236}">
                <a16:creationId xmlns:a16="http://schemas.microsoft.com/office/drawing/2014/main" xmlns="" id="{96A68296-6093-4D71-9064-DDA5327337C0}"/>
              </a:ext>
            </a:extLst>
          </p:cNvPr>
          <p:cNvGrpSpPr/>
          <p:nvPr/>
        </p:nvGrpSpPr>
        <p:grpSpPr>
          <a:xfrm>
            <a:off x="2830172" y="845006"/>
            <a:ext cx="3500462" cy="2214578"/>
            <a:chOff x="500034" y="2000240"/>
            <a:chExt cx="4572000" cy="2743200"/>
          </a:xfrm>
        </p:grpSpPr>
        <p:graphicFrame>
          <p:nvGraphicFramePr>
            <p:cNvPr id="14" name="Chart 13">
              <a:extLst>
                <a:ext uri="{FF2B5EF4-FFF2-40B4-BE49-F238E27FC236}">
                  <a16:creationId xmlns:a16="http://schemas.microsoft.com/office/drawing/2014/main" xmlns="" id="{B4BFA5D7-EBC4-499B-8FB1-5EBD64BE0AB8}"/>
                </a:ext>
              </a:extLst>
            </p:cNvPr>
            <p:cNvGraphicFramePr/>
            <p:nvPr/>
          </p:nvGraphicFramePr>
          <p:xfrm>
            <a:off x="500034" y="2000240"/>
            <a:ext cx="4572000" cy="2743200"/>
          </p:xfrm>
          <a:graphic>
            <a:graphicData uri="http://schemas.openxmlformats.org/drawingml/2006/chart">
              <c:chart xmlns:c="http://schemas.openxmlformats.org/drawingml/2006/chart" xmlns:r="http://schemas.openxmlformats.org/officeDocument/2006/relationships" r:id="rId4"/>
            </a:graphicData>
          </a:graphic>
        </p:graphicFrame>
        <p:cxnSp>
          <p:nvCxnSpPr>
            <p:cNvPr id="15" name="Straight Connector 14">
              <a:extLst>
                <a:ext uri="{FF2B5EF4-FFF2-40B4-BE49-F238E27FC236}">
                  <a16:creationId xmlns:a16="http://schemas.microsoft.com/office/drawing/2014/main" xmlns="" id="{9CF571D1-F810-4C11-8185-D61487843CE0}"/>
                </a:ext>
              </a:extLst>
            </p:cNvPr>
            <p:cNvCxnSpPr/>
            <p:nvPr/>
          </p:nvCxnSpPr>
          <p:spPr>
            <a:xfrm>
              <a:off x="500034" y="4667240"/>
              <a:ext cx="4572000" cy="0"/>
            </a:xfrm>
            <a:prstGeom prst="line">
              <a:avLst/>
            </a:prstGeom>
            <a:noFill/>
            <a:ln w="9525" cap="flat" cmpd="sng" algn="ctr">
              <a:solidFill>
                <a:sysClr val="windowText" lastClr="000000"/>
              </a:solidFill>
              <a:prstDash val="solid"/>
              <a:headEnd type="none" w="med" len="med"/>
              <a:tailEnd type="none" w="med" len="med"/>
            </a:ln>
            <a:effectLst/>
          </p:spPr>
        </p:cxnSp>
      </p:grpSp>
      <p:graphicFrame>
        <p:nvGraphicFramePr>
          <p:cNvPr id="16" name="Chart 15">
            <a:extLst>
              <a:ext uri="{FF2B5EF4-FFF2-40B4-BE49-F238E27FC236}">
                <a16:creationId xmlns:a16="http://schemas.microsoft.com/office/drawing/2014/main" xmlns="" id="{0DABA147-455C-4057-ABDD-8FB61D09F435}"/>
              </a:ext>
            </a:extLst>
          </p:cNvPr>
          <p:cNvGraphicFramePr/>
          <p:nvPr>
            <p:extLst/>
          </p:nvPr>
        </p:nvGraphicFramePr>
        <p:xfrm>
          <a:off x="1687164" y="4092140"/>
          <a:ext cx="3500462" cy="221457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xmlns="" id="{5351330F-C50D-48AB-8F72-A599DD3A2311}"/>
              </a:ext>
            </a:extLst>
          </p:cNvPr>
          <p:cNvGraphicFramePr/>
          <p:nvPr>
            <p:extLst/>
          </p:nvPr>
        </p:nvGraphicFramePr>
        <p:xfrm>
          <a:off x="4901874" y="4092140"/>
          <a:ext cx="3500462" cy="2214578"/>
        </p:xfrm>
        <a:graphic>
          <a:graphicData uri="http://schemas.openxmlformats.org/drawingml/2006/chart">
            <c:chart xmlns:c="http://schemas.openxmlformats.org/drawingml/2006/chart" xmlns:r="http://schemas.openxmlformats.org/officeDocument/2006/relationships" r:id="rId6"/>
          </a:graphicData>
        </a:graphic>
      </p:graphicFrame>
      <p:sp>
        <p:nvSpPr>
          <p:cNvPr id="18" name="TextBox 17">
            <a:extLst>
              <a:ext uri="{FF2B5EF4-FFF2-40B4-BE49-F238E27FC236}">
                <a16:creationId xmlns:a16="http://schemas.microsoft.com/office/drawing/2014/main" xmlns="" id="{BBC12C3E-42B8-42CD-B316-6C3411454FC4}"/>
              </a:ext>
            </a:extLst>
          </p:cNvPr>
          <p:cNvSpPr txBox="1"/>
          <p:nvPr/>
        </p:nvSpPr>
        <p:spPr>
          <a:xfrm>
            <a:off x="4473246" y="2997672"/>
            <a:ext cx="311304" cy="369332"/>
          </a:xfrm>
          <a:prstGeom prst="rect">
            <a:avLst/>
          </a:prstGeom>
          <a:noFill/>
        </p:spPr>
        <p:txBody>
          <a:bodyPr wrap="none" rtlCol="0">
            <a:spAutoFit/>
          </a:bodyPr>
          <a:lstStyle/>
          <a:p>
            <a:pPr defTabSz="914400"/>
            <a:r>
              <a:rPr lang="en-US" sz="1800" dirty="0">
                <a:solidFill>
                  <a:prstClr val="black"/>
                </a:solidFill>
                <a:latin typeface="Calibri"/>
              </a:rPr>
              <a:t>µ</a:t>
            </a:r>
            <a:endParaRPr lang="en-IN" sz="1800" dirty="0">
              <a:solidFill>
                <a:prstClr val="black"/>
              </a:solidFill>
              <a:latin typeface="Calibri"/>
            </a:endParaRPr>
          </a:p>
        </p:txBody>
      </p:sp>
      <p:cxnSp>
        <p:nvCxnSpPr>
          <p:cNvPr id="19" name="Straight Connector 18">
            <a:extLst>
              <a:ext uri="{FF2B5EF4-FFF2-40B4-BE49-F238E27FC236}">
                <a16:creationId xmlns:a16="http://schemas.microsoft.com/office/drawing/2014/main" xmlns="" id="{BDFC6571-D2A8-4295-AF44-8BB6EDECF181}"/>
              </a:ext>
            </a:extLst>
          </p:cNvPr>
          <p:cNvCxnSpPr/>
          <p:nvPr/>
        </p:nvCxnSpPr>
        <p:spPr>
          <a:xfrm rot="5400000">
            <a:off x="4545478" y="2915914"/>
            <a:ext cx="142876" cy="1588"/>
          </a:xfrm>
          <a:prstGeom prst="line">
            <a:avLst/>
          </a:prstGeom>
          <a:noFill/>
          <a:ln w="9525" cap="flat" cmpd="sng" algn="ctr">
            <a:solidFill>
              <a:sysClr val="windowText" lastClr="000000"/>
            </a:solidFill>
            <a:prstDash val="solid"/>
          </a:ln>
          <a:effectLst/>
        </p:spPr>
      </p:cxnSp>
      <p:cxnSp>
        <p:nvCxnSpPr>
          <p:cNvPr id="20" name="Straight Connector 19">
            <a:extLst>
              <a:ext uri="{FF2B5EF4-FFF2-40B4-BE49-F238E27FC236}">
                <a16:creationId xmlns:a16="http://schemas.microsoft.com/office/drawing/2014/main" xmlns="" id="{11E6365E-068D-47CE-89CE-951487971916}"/>
              </a:ext>
            </a:extLst>
          </p:cNvPr>
          <p:cNvCxnSpPr/>
          <p:nvPr/>
        </p:nvCxnSpPr>
        <p:spPr>
          <a:xfrm rot="5400000">
            <a:off x="3902536" y="2915914"/>
            <a:ext cx="142876" cy="1588"/>
          </a:xfrm>
          <a:prstGeom prst="line">
            <a:avLst/>
          </a:prstGeom>
          <a:noFill/>
          <a:ln w="9525" cap="flat" cmpd="sng" algn="ctr">
            <a:solidFill>
              <a:sysClr val="windowText" lastClr="000000"/>
            </a:solidFill>
            <a:prstDash val="solid"/>
          </a:ln>
          <a:effectLst/>
        </p:spPr>
      </p:cxnSp>
      <p:cxnSp>
        <p:nvCxnSpPr>
          <p:cNvPr id="21" name="Straight Connector 20">
            <a:extLst>
              <a:ext uri="{FF2B5EF4-FFF2-40B4-BE49-F238E27FC236}">
                <a16:creationId xmlns:a16="http://schemas.microsoft.com/office/drawing/2014/main" xmlns="" id="{FFEEEAA4-5B1D-44ED-BBFC-969B790E8FF7}"/>
              </a:ext>
            </a:extLst>
          </p:cNvPr>
          <p:cNvCxnSpPr/>
          <p:nvPr/>
        </p:nvCxnSpPr>
        <p:spPr>
          <a:xfrm rot="5400000">
            <a:off x="4974106" y="2915914"/>
            <a:ext cx="142876" cy="1588"/>
          </a:xfrm>
          <a:prstGeom prst="line">
            <a:avLst/>
          </a:prstGeom>
          <a:noFill/>
          <a:ln w="9525" cap="flat" cmpd="sng" algn="ctr">
            <a:solidFill>
              <a:sysClr val="windowText" lastClr="000000"/>
            </a:solidFill>
            <a:prstDash val="solid"/>
          </a:ln>
          <a:effectLst/>
        </p:spPr>
      </p:cxnSp>
      <p:cxnSp>
        <p:nvCxnSpPr>
          <p:cNvPr id="22" name="Straight Connector 21">
            <a:extLst>
              <a:ext uri="{FF2B5EF4-FFF2-40B4-BE49-F238E27FC236}">
                <a16:creationId xmlns:a16="http://schemas.microsoft.com/office/drawing/2014/main" xmlns="" id="{BDF38E66-A7F1-43C9-A400-656B6989C19B}"/>
              </a:ext>
            </a:extLst>
          </p:cNvPr>
          <p:cNvCxnSpPr/>
          <p:nvPr/>
        </p:nvCxnSpPr>
        <p:spPr>
          <a:xfrm rot="5400000">
            <a:off x="5402734" y="2915914"/>
            <a:ext cx="142876" cy="1588"/>
          </a:xfrm>
          <a:prstGeom prst="line">
            <a:avLst/>
          </a:prstGeom>
          <a:noFill/>
          <a:ln w="9525" cap="flat" cmpd="sng" algn="ctr">
            <a:solidFill>
              <a:sysClr val="windowText" lastClr="000000"/>
            </a:solidFill>
            <a:prstDash val="solid"/>
          </a:ln>
          <a:effectLst/>
        </p:spPr>
      </p:cxnSp>
      <p:grpSp>
        <p:nvGrpSpPr>
          <p:cNvPr id="23" name="Group 22">
            <a:extLst>
              <a:ext uri="{FF2B5EF4-FFF2-40B4-BE49-F238E27FC236}">
                <a16:creationId xmlns:a16="http://schemas.microsoft.com/office/drawing/2014/main" xmlns="" id="{10F2E764-0644-4631-833B-01104C248779}"/>
              </a:ext>
            </a:extLst>
          </p:cNvPr>
          <p:cNvGrpSpPr/>
          <p:nvPr/>
        </p:nvGrpSpPr>
        <p:grpSpPr>
          <a:xfrm>
            <a:off x="4873292" y="2992909"/>
            <a:ext cx="383438" cy="369332"/>
            <a:chOff x="3857620" y="2857496"/>
            <a:chExt cx="383438" cy="369332"/>
          </a:xfrm>
        </p:grpSpPr>
        <p:sp>
          <p:nvSpPr>
            <p:cNvPr id="24" name="TextBox 23">
              <a:extLst>
                <a:ext uri="{FF2B5EF4-FFF2-40B4-BE49-F238E27FC236}">
                  <a16:creationId xmlns:a16="http://schemas.microsoft.com/office/drawing/2014/main" xmlns="" id="{882D90E8-D095-4A21-BD82-49C51661D46D}"/>
                </a:ext>
              </a:extLst>
            </p:cNvPr>
            <p:cNvSpPr txBox="1"/>
            <p:nvPr/>
          </p:nvSpPr>
          <p:spPr>
            <a:xfrm>
              <a:off x="3857620" y="2857496"/>
              <a:ext cx="3834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prstClr val="black"/>
                  </a:solidFill>
                  <a:effectLst/>
                  <a:uLnTx/>
                  <a:uFillTx/>
                  <a:latin typeface="Calibri"/>
                </a:rPr>
                <a:t>X</a:t>
              </a:r>
              <a:r>
                <a:rPr kumimoji="0" lang="en-US" sz="1800" b="0" i="1" u="none" strike="noStrike" kern="0" cap="none" spc="0" normalizeH="0" baseline="-25000" noProof="0" dirty="0">
                  <a:ln>
                    <a:noFill/>
                  </a:ln>
                  <a:solidFill>
                    <a:prstClr val="black"/>
                  </a:solidFill>
                  <a:effectLst/>
                  <a:uLnTx/>
                  <a:uFillTx/>
                  <a:latin typeface="Calibri"/>
                </a:rPr>
                <a:t>2</a:t>
              </a:r>
              <a:endParaRPr kumimoji="0" lang="en-IN" sz="1800" b="0" i="1" u="none" strike="noStrike" kern="0" cap="none" spc="0" normalizeH="0" baseline="-25000" noProof="0" dirty="0">
                <a:ln>
                  <a:noFill/>
                </a:ln>
                <a:solidFill>
                  <a:prstClr val="black"/>
                </a:solidFill>
                <a:effectLst/>
                <a:uLnTx/>
                <a:uFillTx/>
                <a:latin typeface="Calibri"/>
              </a:endParaRPr>
            </a:p>
          </p:txBody>
        </p:sp>
        <p:cxnSp>
          <p:nvCxnSpPr>
            <p:cNvPr id="25" name="Straight Connector 24">
              <a:extLst>
                <a:ext uri="{FF2B5EF4-FFF2-40B4-BE49-F238E27FC236}">
                  <a16:creationId xmlns:a16="http://schemas.microsoft.com/office/drawing/2014/main" xmlns="" id="{BDF38BC4-DCAA-4C4E-9B38-30ADBC4A7EF8}"/>
                </a:ext>
              </a:extLst>
            </p:cNvPr>
            <p:cNvCxnSpPr/>
            <p:nvPr/>
          </p:nvCxnSpPr>
          <p:spPr>
            <a:xfrm rot="10800000">
              <a:off x="3957629" y="2943223"/>
              <a:ext cx="142876" cy="1588"/>
            </a:xfrm>
            <a:prstGeom prst="line">
              <a:avLst/>
            </a:prstGeom>
            <a:noFill/>
            <a:ln w="9525" cap="flat" cmpd="sng" algn="ctr">
              <a:solidFill>
                <a:sysClr val="windowText" lastClr="000000"/>
              </a:solidFill>
              <a:prstDash val="solid"/>
            </a:ln>
            <a:effectLst/>
          </p:spPr>
        </p:cxnSp>
      </p:grpSp>
      <p:grpSp>
        <p:nvGrpSpPr>
          <p:cNvPr id="26" name="Group 25">
            <a:extLst>
              <a:ext uri="{FF2B5EF4-FFF2-40B4-BE49-F238E27FC236}">
                <a16:creationId xmlns:a16="http://schemas.microsoft.com/office/drawing/2014/main" xmlns="" id="{F22F372C-D86D-49B3-B491-F69EA19169ED}"/>
              </a:ext>
            </a:extLst>
          </p:cNvPr>
          <p:cNvGrpSpPr/>
          <p:nvPr/>
        </p:nvGrpSpPr>
        <p:grpSpPr>
          <a:xfrm>
            <a:off x="3816016" y="2997671"/>
            <a:ext cx="383438" cy="369332"/>
            <a:chOff x="3857620" y="2857496"/>
            <a:chExt cx="383438" cy="369332"/>
          </a:xfrm>
        </p:grpSpPr>
        <p:sp>
          <p:nvSpPr>
            <p:cNvPr id="27" name="TextBox 26">
              <a:extLst>
                <a:ext uri="{FF2B5EF4-FFF2-40B4-BE49-F238E27FC236}">
                  <a16:creationId xmlns:a16="http://schemas.microsoft.com/office/drawing/2014/main" xmlns="" id="{5AAEB188-ABB7-43F3-BD7F-47F17EE480CB}"/>
                </a:ext>
              </a:extLst>
            </p:cNvPr>
            <p:cNvSpPr txBox="1"/>
            <p:nvPr/>
          </p:nvSpPr>
          <p:spPr>
            <a:xfrm>
              <a:off x="3857620" y="2857496"/>
              <a:ext cx="3834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prstClr val="black"/>
                  </a:solidFill>
                  <a:effectLst/>
                  <a:uLnTx/>
                  <a:uFillTx/>
                  <a:latin typeface="Calibri"/>
                </a:rPr>
                <a:t>X</a:t>
              </a:r>
              <a:r>
                <a:rPr kumimoji="0" lang="en-US" sz="1800" b="0" i="1" u="none" strike="noStrike" kern="0" cap="none" spc="0" normalizeH="0" baseline="-25000" noProof="0" dirty="0">
                  <a:ln>
                    <a:noFill/>
                  </a:ln>
                  <a:solidFill>
                    <a:prstClr val="black"/>
                  </a:solidFill>
                  <a:effectLst/>
                  <a:uLnTx/>
                  <a:uFillTx/>
                  <a:latin typeface="Calibri"/>
                </a:rPr>
                <a:t>1</a:t>
              </a:r>
              <a:endParaRPr kumimoji="0" lang="en-IN" sz="1800" b="0" i="1" u="none" strike="noStrike" kern="0" cap="none" spc="0" normalizeH="0" baseline="-25000" noProof="0" dirty="0">
                <a:ln>
                  <a:noFill/>
                </a:ln>
                <a:solidFill>
                  <a:prstClr val="black"/>
                </a:solidFill>
                <a:effectLst/>
                <a:uLnTx/>
                <a:uFillTx/>
                <a:latin typeface="Calibri"/>
              </a:endParaRPr>
            </a:p>
          </p:txBody>
        </p:sp>
        <p:cxnSp>
          <p:nvCxnSpPr>
            <p:cNvPr id="28" name="Straight Connector 27">
              <a:extLst>
                <a:ext uri="{FF2B5EF4-FFF2-40B4-BE49-F238E27FC236}">
                  <a16:creationId xmlns:a16="http://schemas.microsoft.com/office/drawing/2014/main" xmlns="" id="{CF1563E0-BDB1-4D79-95C6-AC9B96495671}"/>
                </a:ext>
              </a:extLst>
            </p:cNvPr>
            <p:cNvCxnSpPr/>
            <p:nvPr/>
          </p:nvCxnSpPr>
          <p:spPr>
            <a:xfrm rot="10800000">
              <a:off x="3957629" y="2943223"/>
              <a:ext cx="142876" cy="1588"/>
            </a:xfrm>
            <a:prstGeom prst="line">
              <a:avLst/>
            </a:prstGeom>
            <a:noFill/>
            <a:ln w="9525" cap="flat" cmpd="sng" algn="ctr">
              <a:solidFill>
                <a:sysClr val="windowText" lastClr="000000"/>
              </a:solidFill>
              <a:prstDash val="solid"/>
            </a:ln>
            <a:effectLst/>
          </p:spPr>
        </p:cxnSp>
      </p:grpSp>
      <p:grpSp>
        <p:nvGrpSpPr>
          <p:cNvPr id="29" name="Group 28">
            <a:extLst>
              <a:ext uri="{FF2B5EF4-FFF2-40B4-BE49-F238E27FC236}">
                <a16:creationId xmlns:a16="http://schemas.microsoft.com/office/drawing/2014/main" xmlns="" id="{E2AA97B9-76CF-4E38-A55B-D37D61FDA99C}"/>
              </a:ext>
            </a:extLst>
          </p:cNvPr>
          <p:cNvGrpSpPr/>
          <p:nvPr/>
        </p:nvGrpSpPr>
        <p:grpSpPr>
          <a:xfrm>
            <a:off x="5320967" y="2997672"/>
            <a:ext cx="383438" cy="369332"/>
            <a:chOff x="3857620" y="2857496"/>
            <a:chExt cx="383438" cy="369332"/>
          </a:xfrm>
        </p:grpSpPr>
        <p:sp>
          <p:nvSpPr>
            <p:cNvPr id="30" name="TextBox 29">
              <a:extLst>
                <a:ext uri="{FF2B5EF4-FFF2-40B4-BE49-F238E27FC236}">
                  <a16:creationId xmlns:a16="http://schemas.microsoft.com/office/drawing/2014/main" xmlns="" id="{91938CEC-4198-4EDB-BB15-2B06E939D218}"/>
                </a:ext>
              </a:extLst>
            </p:cNvPr>
            <p:cNvSpPr txBox="1"/>
            <p:nvPr/>
          </p:nvSpPr>
          <p:spPr>
            <a:xfrm>
              <a:off x="3857620" y="2857496"/>
              <a:ext cx="3834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prstClr val="black"/>
                  </a:solidFill>
                  <a:effectLst/>
                  <a:uLnTx/>
                  <a:uFillTx/>
                  <a:latin typeface="Calibri"/>
                </a:rPr>
                <a:t>X</a:t>
              </a:r>
              <a:r>
                <a:rPr kumimoji="0" lang="en-US" sz="1800" b="0" i="1" u="none" strike="noStrike" kern="0" cap="none" spc="0" normalizeH="0" baseline="-25000" noProof="0" dirty="0">
                  <a:ln>
                    <a:noFill/>
                  </a:ln>
                  <a:solidFill>
                    <a:prstClr val="black"/>
                  </a:solidFill>
                  <a:effectLst/>
                  <a:uLnTx/>
                  <a:uFillTx/>
                  <a:latin typeface="Calibri"/>
                </a:rPr>
                <a:t>3</a:t>
              </a:r>
              <a:endParaRPr kumimoji="0" lang="en-IN" sz="1800" b="0" i="1" u="none" strike="noStrike" kern="0" cap="none" spc="0" normalizeH="0" baseline="-25000" noProof="0" dirty="0">
                <a:ln>
                  <a:noFill/>
                </a:ln>
                <a:solidFill>
                  <a:prstClr val="black"/>
                </a:solidFill>
                <a:effectLst/>
                <a:uLnTx/>
                <a:uFillTx/>
                <a:latin typeface="Calibri"/>
              </a:endParaRPr>
            </a:p>
          </p:txBody>
        </p:sp>
        <p:cxnSp>
          <p:nvCxnSpPr>
            <p:cNvPr id="31" name="Straight Connector 30">
              <a:extLst>
                <a:ext uri="{FF2B5EF4-FFF2-40B4-BE49-F238E27FC236}">
                  <a16:creationId xmlns:a16="http://schemas.microsoft.com/office/drawing/2014/main" xmlns="" id="{393E8854-B270-4B53-AE35-CB411F49C93B}"/>
                </a:ext>
              </a:extLst>
            </p:cNvPr>
            <p:cNvCxnSpPr/>
            <p:nvPr/>
          </p:nvCxnSpPr>
          <p:spPr>
            <a:xfrm rot="10800000">
              <a:off x="3957629" y="2943223"/>
              <a:ext cx="142876" cy="1588"/>
            </a:xfrm>
            <a:prstGeom prst="line">
              <a:avLst/>
            </a:prstGeom>
            <a:noFill/>
            <a:ln w="9525" cap="flat" cmpd="sng" algn="ctr">
              <a:solidFill>
                <a:sysClr val="windowText" lastClr="000000"/>
              </a:solidFill>
              <a:prstDash val="solid"/>
            </a:ln>
            <a:effectLst/>
          </p:spPr>
        </p:cxnSp>
      </p:grpSp>
      <p:cxnSp>
        <p:nvCxnSpPr>
          <p:cNvPr id="32" name="Straight Connector 31">
            <a:extLst>
              <a:ext uri="{FF2B5EF4-FFF2-40B4-BE49-F238E27FC236}">
                <a16:creationId xmlns:a16="http://schemas.microsoft.com/office/drawing/2014/main" xmlns="" id="{6BEF7C80-8E56-4D22-8A65-66B416317306}"/>
              </a:ext>
            </a:extLst>
          </p:cNvPr>
          <p:cNvCxnSpPr/>
          <p:nvPr/>
        </p:nvCxnSpPr>
        <p:spPr>
          <a:xfrm>
            <a:off x="163209" y="6259969"/>
            <a:ext cx="8067675" cy="1588"/>
          </a:xfrm>
          <a:prstGeom prst="line">
            <a:avLst/>
          </a:prstGeom>
          <a:noFill/>
          <a:ln w="9525" cap="flat" cmpd="sng" algn="ctr">
            <a:solidFill>
              <a:sysClr val="windowText" lastClr="000000"/>
            </a:solidFill>
            <a:prstDash val="solid"/>
          </a:ln>
          <a:effectLst/>
        </p:spPr>
      </p:cxnSp>
      <p:sp>
        <p:nvSpPr>
          <p:cNvPr id="33" name="TextBox 32">
            <a:extLst>
              <a:ext uri="{FF2B5EF4-FFF2-40B4-BE49-F238E27FC236}">
                <a16:creationId xmlns:a16="http://schemas.microsoft.com/office/drawing/2014/main" xmlns="" id="{1492489B-0629-43FF-8486-1F2A0D04AA4A}"/>
              </a:ext>
            </a:extLst>
          </p:cNvPr>
          <p:cNvSpPr txBox="1"/>
          <p:nvPr/>
        </p:nvSpPr>
        <p:spPr>
          <a:xfrm>
            <a:off x="1939596" y="6282885"/>
            <a:ext cx="389850" cy="369332"/>
          </a:xfrm>
          <a:prstGeom prst="rect">
            <a:avLst/>
          </a:prstGeom>
          <a:noFill/>
        </p:spPr>
        <p:txBody>
          <a:bodyPr wrap="none" rtlCol="0">
            <a:spAutoFit/>
          </a:bodyPr>
          <a:lstStyle/>
          <a:p>
            <a:pPr defTabSz="914400"/>
            <a:r>
              <a:rPr lang="en-US" sz="1800" dirty="0">
                <a:solidFill>
                  <a:prstClr val="black"/>
                </a:solidFill>
                <a:latin typeface="Calibri"/>
              </a:rPr>
              <a:t>µ</a:t>
            </a:r>
            <a:r>
              <a:rPr lang="en-US" sz="1800" baseline="-25000" dirty="0">
                <a:solidFill>
                  <a:prstClr val="black"/>
                </a:solidFill>
                <a:latin typeface="Calibri"/>
              </a:rPr>
              <a:t>1</a:t>
            </a:r>
            <a:endParaRPr lang="en-IN" sz="1800" baseline="-25000" dirty="0">
              <a:solidFill>
                <a:prstClr val="black"/>
              </a:solidFill>
              <a:latin typeface="Calibri"/>
            </a:endParaRPr>
          </a:p>
        </p:txBody>
      </p:sp>
      <p:sp>
        <p:nvSpPr>
          <p:cNvPr id="34" name="TextBox 33">
            <a:extLst>
              <a:ext uri="{FF2B5EF4-FFF2-40B4-BE49-F238E27FC236}">
                <a16:creationId xmlns:a16="http://schemas.microsoft.com/office/drawing/2014/main" xmlns="" id="{7927D805-D50C-43E7-A143-9E6588CE80E7}"/>
              </a:ext>
            </a:extLst>
          </p:cNvPr>
          <p:cNvSpPr txBox="1"/>
          <p:nvPr/>
        </p:nvSpPr>
        <p:spPr>
          <a:xfrm>
            <a:off x="3282621" y="6263835"/>
            <a:ext cx="389850" cy="369332"/>
          </a:xfrm>
          <a:prstGeom prst="rect">
            <a:avLst/>
          </a:prstGeom>
          <a:noFill/>
        </p:spPr>
        <p:txBody>
          <a:bodyPr wrap="none" rtlCol="0">
            <a:spAutoFit/>
          </a:bodyPr>
          <a:lstStyle/>
          <a:p>
            <a:pPr defTabSz="914400"/>
            <a:r>
              <a:rPr lang="en-US" sz="1800" dirty="0">
                <a:solidFill>
                  <a:prstClr val="black"/>
                </a:solidFill>
                <a:latin typeface="Calibri"/>
              </a:rPr>
              <a:t>µ</a:t>
            </a:r>
            <a:r>
              <a:rPr lang="en-US" sz="1800" baseline="-25000" dirty="0">
                <a:solidFill>
                  <a:prstClr val="black"/>
                </a:solidFill>
                <a:latin typeface="Calibri"/>
              </a:rPr>
              <a:t>2</a:t>
            </a:r>
            <a:endParaRPr lang="en-IN" sz="1800" baseline="-25000" dirty="0">
              <a:solidFill>
                <a:prstClr val="black"/>
              </a:solidFill>
              <a:latin typeface="Calibri"/>
            </a:endParaRPr>
          </a:p>
        </p:txBody>
      </p:sp>
      <p:sp>
        <p:nvSpPr>
          <p:cNvPr id="35" name="TextBox 34">
            <a:extLst>
              <a:ext uri="{FF2B5EF4-FFF2-40B4-BE49-F238E27FC236}">
                <a16:creationId xmlns:a16="http://schemas.microsoft.com/office/drawing/2014/main" xmlns="" id="{894BDE93-1494-4238-A4EE-0362D3B990B0}"/>
              </a:ext>
            </a:extLst>
          </p:cNvPr>
          <p:cNvSpPr txBox="1"/>
          <p:nvPr/>
        </p:nvSpPr>
        <p:spPr>
          <a:xfrm>
            <a:off x="6559221" y="6263835"/>
            <a:ext cx="389850" cy="369332"/>
          </a:xfrm>
          <a:prstGeom prst="rect">
            <a:avLst/>
          </a:prstGeom>
          <a:noFill/>
        </p:spPr>
        <p:txBody>
          <a:bodyPr wrap="none" rtlCol="0">
            <a:spAutoFit/>
          </a:bodyPr>
          <a:lstStyle/>
          <a:p>
            <a:pPr defTabSz="914400"/>
            <a:r>
              <a:rPr lang="en-US" sz="1800" dirty="0">
                <a:solidFill>
                  <a:prstClr val="black"/>
                </a:solidFill>
                <a:latin typeface="Calibri"/>
              </a:rPr>
              <a:t>µ</a:t>
            </a:r>
            <a:r>
              <a:rPr lang="en-US" sz="1800" baseline="-25000" dirty="0">
                <a:solidFill>
                  <a:prstClr val="black"/>
                </a:solidFill>
                <a:latin typeface="Calibri"/>
              </a:rPr>
              <a:t>3</a:t>
            </a:r>
            <a:endParaRPr lang="en-IN" sz="1800" baseline="-25000" dirty="0">
              <a:solidFill>
                <a:prstClr val="black"/>
              </a:solidFill>
              <a:latin typeface="Calibri"/>
            </a:endParaRPr>
          </a:p>
        </p:txBody>
      </p:sp>
      <p:grpSp>
        <p:nvGrpSpPr>
          <p:cNvPr id="36" name="Group 35">
            <a:extLst>
              <a:ext uri="{FF2B5EF4-FFF2-40B4-BE49-F238E27FC236}">
                <a16:creationId xmlns:a16="http://schemas.microsoft.com/office/drawing/2014/main" xmlns="" id="{0B106372-29FA-4DEB-A14D-706AC7A98394}"/>
              </a:ext>
            </a:extLst>
          </p:cNvPr>
          <p:cNvGrpSpPr/>
          <p:nvPr/>
        </p:nvGrpSpPr>
        <p:grpSpPr>
          <a:xfrm>
            <a:off x="1225216" y="6320984"/>
            <a:ext cx="383438" cy="369332"/>
            <a:chOff x="3857620" y="2857496"/>
            <a:chExt cx="383438" cy="369332"/>
          </a:xfrm>
        </p:grpSpPr>
        <p:sp>
          <p:nvSpPr>
            <p:cNvPr id="37" name="TextBox 36">
              <a:extLst>
                <a:ext uri="{FF2B5EF4-FFF2-40B4-BE49-F238E27FC236}">
                  <a16:creationId xmlns:a16="http://schemas.microsoft.com/office/drawing/2014/main" xmlns="" id="{77803CB9-BBD3-424B-9378-CADDD02D1D2E}"/>
                </a:ext>
              </a:extLst>
            </p:cNvPr>
            <p:cNvSpPr txBox="1"/>
            <p:nvPr/>
          </p:nvSpPr>
          <p:spPr>
            <a:xfrm>
              <a:off x="3857620" y="2857496"/>
              <a:ext cx="3834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prstClr val="black"/>
                  </a:solidFill>
                  <a:effectLst/>
                  <a:uLnTx/>
                  <a:uFillTx/>
                  <a:latin typeface="Calibri"/>
                </a:rPr>
                <a:t>X</a:t>
              </a:r>
              <a:r>
                <a:rPr kumimoji="0" lang="en-US" sz="1800" b="0" i="1" u="none" strike="noStrike" kern="0" cap="none" spc="0" normalizeH="0" baseline="-25000" noProof="0" dirty="0">
                  <a:ln>
                    <a:noFill/>
                  </a:ln>
                  <a:solidFill>
                    <a:prstClr val="black"/>
                  </a:solidFill>
                  <a:effectLst/>
                  <a:uLnTx/>
                  <a:uFillTx/>
                  <a:latin typeface="Calibri"/>
                </a:rPr>
                <a:t>1</a:t>
              </a:r>
              <a:endParaRPr kumimoji="0" lang="en-IN" sz="1800" b="0" i="1" u="none" strike="noStrike" kern="0" cap="none" spc="0" normalizeH="0" baseline="-25000" noProof="0" dirty="0">
                <a:ln>
                  <a:noFill/>
                </a:ln>
                <a:solidFill>
                  <a:prstClr val="black"/>
                </a:solidFill>
                <a:effectLst/>
                <a:uLnTx/>
                <a:uFillTx/>
                <a:latin typeface="Calibri"/>
              </a:endParaRPr>
            </a:p>
          </p:txBody>
        </p:sp>
        <p:cxnSp>
          <p:nvCxnSpPr>
            <p:cNvPr id="38" name="Straight Connector 37">
              <a:extLst>
                <a:ext uri="{FF2B5EF4-FFF2-40B4-BE49-F238E27FC236}">
                  <a16:creationId xmlns:a16="http://schemas.microsoft.com/office/drawing/2014/main" xmlns="" id="{AE25B715-F002-41B1-8C11-B3DC8F3DC875}"/>
                </a:ext>
              </a:extLst>
            </p:cNvPr>
            <p:cNvCxnSpPr/>
            <p:nvPr/>
          </p:nvCxnSpPr>
          <p:spPr>
            <a:xfrm rot="10800000">
              <a:off x="3957629" y="2943223"/>
              <a:ext cx="142876" cy="1588"/>
            </a:xfrm>
            <a:prstGeom prst="line">
              <a:avLst/>
            </a:prstGeom>
            <a:noFill/>
            <a:ln w="9525" cap="flat" cmpd="sng" algn="ctr">
              <a:solidFill>
                <a:sysClr val="windowText" lastClr="000000"/>
              </a:solidFill>
              <a:prstDash val="solid"/>
            </a:ln>
            <a:effectLst/>
          </p:spPr>
        </p:cxnSp>
      </p:grpSp>
      <p:grpSp>
        <p:nvGrpSpPr>
          <p:cNvPr id="39" name="Group 38">
            <a:extLst>
              <a:ext uri="{FF2B5EF4-FFF2-40B4-BE49-F238E27FC236}">
                <a16:creationId xmlns:a16="http://schemas.microsoft.com/office/drawing/2014/main" xmlns="" id="{C0A476D3-E0E3-4C51-8EBE-D6091CDB2C36}"/>
              </a:ext>
            </a:extLst>
          </p:cNvPr>
          <p:cNvGrpSpPr/>
          <p:nvPr/>
        </p:nvGrpSpPr>
        <p:grpSpPr>
          <a:xfrm>
            <a:off x="3720767" y="6316222"/>
            <a:ext cx="383438" cy="369332"/>
            <a:chOff x="3857620" y="2857496"/>
            <a:chExt cx="383438" cy="369332"/>
          </a:xfrm>
        </p:grpSpPr>
        <p:sp>
          <p:nvSpPr>
            <p:cNvPr id="40" name="TextBox 39">
              <a:extLst>
                <a:ext uri="{FF2B5EF4-FFF2-40B4-BE49-F238E27FC236}">
                  <a16:creationId xmlns:a16="http://schemas.microsoft.com/office/drawing/2014/main" xmlns="" id="{8A2FA62D-2417-4F12-AF28-12A5D39DFACF}"/>
                </a:ext>
              </a:extLst>
            </p:cNvPr>
            <p:cNvSpPr txBox="1"/>
            <p:nvPr/>
          </p:nvSpPr>
          <p:spPr>
            <a:xfrm>
              <a:off x="3857620" y="2857496"/>
              <a:ext cx="3834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prstClr val="black"/>
                  </a:solidFill>
                  <a:effectLst/>
                  <a:uLnTx/>
                  <a:uFillTx/>
                  <a:latin typeface="Calibri"/>
                </a:rPr>
                <a:t>X</a:t>
              </a:r>
              <a:r>
                <a:rPr kumimoji="0" lang="en-US" sz="1800" b="0" i="1" u="none" strike="noStrike" kern="0" cap="none" spc="0" normalizeH="0" baseline="-25000" noProof="0" dirty="0">
                  <a:ln>
                    <a:noFill/>
                  </a:ln>
                  <a:solidFill>
                    <a:prstClr val="black"/>
                  </a:solidFill>
                  <a:effectLst/>
                  <a:uLnTx/>
                  <a:uFillTx/>
                  <a:latin typeface="Calibri"/>
                </a:rPr>
                <a:t>2</a:t>
              </a:r>
              <a:endParaRPr kumimoji="0" lang="en-IN" sz="1800" b="0" i="1" u="none" strike="noStrike" kern="0" cap="none" spc="0" normalizeH="0" baseline="-25000" noProof="0" dirty="0">
                <a:ln>
                  <a:noFill/>
                </a:ln>
                <a:solidFill>
                  <a:prstClr val="black"/>
                </a:solidFill>
                <a:effectLst/>
                <a:uLnTx/>
                <a:uFillTx/>
                <a:latin typeface="Calibri"/>
              </a:endParaRPr>
            </a:p>
          </p:txBody>
        </p:sp>
        <p:cxnSp>
          <p:nvCxnSpPr>
            <p:cNvPr id="41" name="Straight Connector 40">
              <a:extLst>
                <a:ext uri="{FF2B5EF4-FFF2-40B4-BE49-F238E27FC236}">
                  <a16:creationId xmlns:a16="http://schemas.microsoft.com/office/drawing/2014/main" xmlns="" id="{7401D43E-16C6-4732-A228-8E2132D89982}"/>
                </a:ext>
              </a:extLst>
            </p:cNvPr>
            <p:cNvCxnSpPr/>
            <p:nvPr/>
          </p:nvCxnSpPr>
          <p:spPr>
            <a:xfrm rot="10800000">
              <a:off x="3957629" y="2943223"/>
              <a:ext cx="142876" cy="1588"/>
            </a:xfrm>
            <a:prstGeom prst="line">
              <a:avLst/>
            </a:prstGeom>
            <a:noFill/>
            <a:ln w="9525" cap="flat" cmpd="sng" algn="ctr">
              <a:solidFill>
                <a:sysClr val="windowText" lastClr="000000"/>
              </a:solidFill>
              <a:prstDash val="solid"/>
            </a:ln>
            <a:effectLst/>
          </p:spPr>
        </p:cxnSp>
      </p:grpSp>
      <p:grpSp>
        <p:nvGrpSpPr>
          <p:cNvPr id="42" name="Group 41">
            <a:extLst>
              <a:ext uri="{FF2B5EF4-FFF2-40B4-BE49-F238E27FC236}">
                <a16:creationId xmlns:a16="http://schemas.microsoft.com/office/drawing/2014/main" xmlns="" id="{1B180F68-5F69-4537-A338-68A0F09E7B87}"/>
              </a:ext>
            </a:extLst>
          </p:cNvPr>
          <p:cNvGrpSpPr/>
          <p:nvPr/>
        </p:nvGrpSpPr>
        <p:grpSpPr>
          <a:xfrm>
            <a:off x="6111542" y="6320985"/>
            <a:ext cx="383438" cy="369332"/>
            <a:chOff x="3857620" y="2857496"/>
            <a:chExt cx="383438" cy="369332"/>
          </a:xfrm>
        </p:grpSpPr>
        <p:sp>
          <p:nvSpPr>
            <p:cNvPr id="43" name="TextBox 42">
              <a:extLst>
                <a:ext uri="{FF2B5EF4-FFF2-40B4-BE49-F238E27FC236}">
                  <a16:creationId xmlns:a16="http://schemas.microsoft.com/office/drawing/2014/main" xmlns="" id="{B1D22949-2813-4E27-88B1-4712447250DF}"/>
                </a:ext>
              </a:extLst>
            </p:cNvPr>
            <p:cNvSpPr txBox="1"/>
            <p:nvPr/>
          </p:nvSpPr>
          <p:spPr>
            <a:xfrm>
              <a:off x="3857620" y="2857496"/>
              <a:ext cx="3834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prstClr val="black"/>
                  </a:solidFill>
                  <a:effectLst/>
                  <a:uLnTx/>
                  <a:uFillTx/>
                  <a:latin typeface="Calibri"/>
                </a:rPr>
                <a:t>X</a:t>
              </a:r>
              <a:r>
                <a:rPr kumimoji="0" lang="en-US" sz="1800" b="0" i="1" u="none" strike="noStrike" kern="0" cap="none" spc="0" normalizeH="0" baseline="-25000" noProof="0" dirty="0">
                  <a:ln>
                    <a:noFill/>
                  </a:ln>
                  <a:solidFill>
                    <a:prstClr val="black"/>
                  </a:solidFill>
                  <a:effectLst/>
                  <a:uLnTx/>
                  <a:uFillTx/>
                  <a:latin typeface="Calibri"/>
                </a:rPr>
                <a:t>3</a:t>
              </a:r>
              <a:endParaRPr kumimoji="0" lang="en-IN" sz="1800" b="0" i="1" u="none" strike="noStrike" kern="0" cap="none" spc="0" normalizeH="0" baseline="-25000" noProof="0" dirty="0">
                <a:ln>
                  <a:noFill/>
                </a:ln>
                <a:solidFill>
                  <a:prstClr val="black"/>
                </a:solidFill>
                <a:effectLst/>
                <a:uLnTx/>
                <a:uFillTx/>
                <a:latin typeface="Calibri"/>
              </a:endParaRPr>
            </a:p>
          </p:txBody>
        </p:sp>
        <p:cxnSp>
          <p:nvCxnSpPr>
            <p:cNvPr id="44" name="Straight Connector 43">
              <a:extLst>
                <a:ext uri="{FF2B5EF4-FFF2-40B4-BE49-F238E27FC236}">
                  <a16:creationId xmlns:a16="http://schemas.microsoft.com/office/drawing/2014/main" xmlns="" id="{1E9DD628-571A-4698-B3FE-7F4C950ABB72}"/>
                </a:ext>
              </a:extLst>
            </p:cNvPr>
            <p:cNvCxnSpPr/>
            <p:nvPr/>
          </p:nvCxnSpPr>
          <p:spPr>
            <a:xfrm rot="10800000">
              <a:off x="3957629" y="2943223"/>
              <a:ext cx="142876" cy="1588"/>
            </a:xfrm>
            <a:prstGeom prst="line">
              <a:avLst/>
            </a:prstGeom>
            <a:noFill/>
            <a:ln w="9525" cap="flat" cmpd="sng" algn="ctr">
              <a:solidFill>
                <a:sysClr val="windowText" lastClr="000000"/>
              </a:solidFill>
              <a:prstDash val="solid"/>
            </a:ln>
            <a:effectLst/>
          </p:spPr>
        </p:cxnSp>
      </p:grpSp>
      <p:cxnSp>
        <p:nvCxnSpPr>
          <p:cNvPr id="45" name="Straight Connector 44">
            <a:extLst>
              <a:ext uri="{FF2B5EF4-FFF2-40B4-BE49-F238E27FC236}">
                <a16:creationId xmlns:a16="http://schemas.microsoft.com/office/drawing/2014/main" xmlns="" id="{D76627A0-AF97-4FE4-9DC8-388A8B30468A}"/>
              </a:ext>
            </a:extLst>
          </p:cNvPr>
          <p:cNvCxnSpPr/>
          <p:nvPr/>
        </p:nvCxnSpPr>
        <p:spPr>
          <a:xfrm rot="5400000">
            <a:off x="1321261" y="6248752"/>
            <a:ext cx="142876" cy="1588"/>
          </a:xfrm>
          <a:prstGeom prst="line">
            <a:avLst/>
          </a:prstGeom>
          <a:noFill/>
          <a:ln w="9525" cap="flat" cmpd="sng" algn="ctr">
            <a:solidFill>
              <a:sysClr val="windowText" lastClr="000000"/>
            </a:solidFill>
            <a:prstDash val="solid"/>
          </a:ln>
          <a:effectLst/>
        </p:spPr>
      </p:cxnSp>
      <p:cxnSp>
        <p:nvCxnSpPr>
          <p:cNvPr id="46" name="Straight Connector 45">
            <a:extLst>
              <a:ext uri="{FF2B5EF4-FFF2-40B4-BE49-F238E27FC236}">
                <a16:creationId xmlns:a16="http://schemas.microsoft.com/office/drawing/2014/main" xmlns="" id="{6C117B4B-023D-4F65-B1FC-7CD26A90C18C}"/>
              </a:ext>
            </a:extLst>
          </p:cNvPr>
          <p:cNvCxnSpPr/>
          <p:nvPr/>
        </p:nvCxnSpPr>
        <p:spPr>
          <a:xfrm rot="5400000">
            <a:off x="2016586" y="6248752"/>
            <a:ext cx="142876" cy="1588"/>
          </a:xfrm>
          <a:prstGeom prst="line">
            <a:avLst/>
          </a:prstGeom>
          <a:noFill/>
          <a:ln w="9525" cap="flat" cmpd="sng" algn="ctr">
            <a:solidFill>
              <a:sysClr val="windowText" lastClr="000000"/>
            </a:solidFill>
            <a:prstDash val="solid"/>
          </a:ln>
          <a:effectLst/>
        </p:spPr>
      </p:cxnSp>
      <p:cxnSp>
        <p:nvCxnSpPr>
          <p:cNvPr id="47" name="Straight Connector 46">
            <a:extLst>
              <a:ext uri="{FF2B5EF4-FFF2-40B4-BE49-F238E27FC236}">
                <a16:creationId xmlns:a16="http://schemas.microsoft.com/office/drawing/2014/main" xmlns="" id="{0BE1AD2E-9382-42D6-ADD8-CAB8B523AD56}"/>
              </a:ext>
            </a:extLst>
          </p:cNvPr>
          <p:cNvCxnSpPr/>
          <p:nvPr/>
        </p:nvCxnSpPr>
        <p:spPr>
          <a:xfrm rot="5400000">
            <a:off x="3359611" y="6258277"/>
            <a:ext cx="142876" cy="1588"/>
          </a:xfrm>
          <a:prstGeom prst="line">
            <a:avLst/>
          </a:prstGeom>
          <a:noFill/>
          <a:ln w="9525" cap="flat" cmpd="sng" algn="ctr">
            <a:solidFill>
              <a:sysClr val="windowText" lastClr="000000"/>
            </a:solidFill>
            <a:prstDash val="solid"/>
          </a:ln>
          <a:effectLst/>
        </p:spPr>
      </p:cxnSp>
      <p:cxnSp>
        <p:nvCxnSpPr>
          <p:cNvPr id="48" name="Straight Connector 47">
            <a:extLst>
              <a:ext uri="{FF2B5EF4-FFF2-40B4-BE49-F238E27FC236}">
                <a16:creationId xmlns:a16="http://schemas.microsoft.com/office/drawing/2014/main" xmlns="" id="{479C69A8-AAE6-4515-A658-2A57855DCFF7}"/>
              </a:ext>
            </a:extLst>
          </p:cNvPr>
          <p:cNvCxnSpPr/>
          <p:nvPr/>
        </p:nvCxnSpPr>
        <p:spPr>
          <a:xfrm rot="5400000">
            <a:off x="3788236" y="6258277"/>
            <a:ext cx="142876" cy="1588"/>
          </a:xfrm>
          <a:prstGeom prst="line">
            <a:avLst/>
          </a:prstGeom>
          <a:noFill/>
          <a:ln w="9525" cap="flat" cmpd="sng" algn="ctr">
            <a:solidFill>
              <a:sysClr val="windowText" lastClr="000000"/>
            </a:solidFill>
            <a:prstDash val="solid"/>
          </a:ln>
          <a:effectLst/>
        </p:spPr>
      </p:cxnSp>
      <p:cxnSp>
        <p:nvCxnSpPr>
          <p:cNvPr id="49" name="Straight Connector 48">
            <a:extLst>
              <a:ext uri="{FF2B5EF4-FFF2-40B4-BE49-F238E27FC236}">
                <a16:creationId xmlns:a16="http://schemas.microsoft.com/office/drawing/2014/main" xmlns="" id="{456A1C45-FAAB-426B-8F13-471D83D26BE8}"/>
              </a:ext>
            </a:extLst>
          </p:cNvPr>
          <p:cNvCxnSpPr/>
          <p:nvPr/>
        </p:nvCxnSpPr>
        <p:spPr>
          <a:xfrm rot="5400000">
            <a:off x="6188536" y="6248752"/>
            <a:ext cx="142876" cy="1588"/>
          </a:xfrm>
          <a:prstGeom prst="line">
            <a:avLst/>
          </a:prstGeom>
          <a:noFill/>
          <a:ln w="9525" cap="flat" cmpd="sng" algn="ctr">
            <a:solidFill>
              <a:sysClr val="windowText" lastClr="000000"/>
            </a:solidFill>
            <a:prstDash val="solid"/>
          </a:ln>
          <a:effectLst/>
        </p:spPr>
      </p:cxnSp>
      <p:cxnSp>
        <p:nvCxnSpPr>
          <p:cNvPr id="50" name="Straight Connector 49">
            <a:extLst>
              <a:ext uri="{FF2B5EF4-FFF2-40B4-BE49-F238E27FC236}">
                <a16:creationId xmlns:a16="http://schemas.microsoft.com/office/drawing/2014/main" xmlns="" id="{75F5E170-484C-45C3-810C-F16C9706407C}"/>
              </a:ext>
            </a:extLst>
          </p:cNvPr>
          <p:cNvCxnSpPr/>
          <p:nvPr/>
        </p:nvCxnSpPr>
        <p:spPr>
          <a:xfrm rot="5400000">
            <a:off x="6626686" y="6248752"/>
            <a:ext cx="142876" cy="1588"/>
          </a:xfrm>
          <a:prstGeom prst="line">
            <a:avLst/>
          </a:prstGeom>
          <a:noFill/>
          <a:ln w="9525" cap="flat" cmpd="sng" algn="ctr">
            <a:solidFill>
              <a:sysClr val="windowText" lastClr="000000"/>
            </a:solidFill>
            <a:prstDash val="solid"/>
          </a:ln>
          <a:effectLst/>
        </p:spPr>
      </p:cxnSp>
      <p:sp>
        <p:nvSpPr>
          <p:cNvPr id="51" name="TextBox 50">
            <a:extLst>
              <a:ext uri="{FF2B5EF4-FFF2-40B4-BE49-F238E27FC236}">
                <a16:creationId xmlns:a16="http://schemas.microsoft.com/office/drawing/2014/main" xmlns="" id="{DD4374E8-A532-40AA-AF1C-6F89FD53CED5}"/>
              </a:ext>
            </a:extLst>
          </p:cNvPr>
          <p:cNvSpPr txBox="1"/>
          <p:nvPr/>
        </p:nvSpPr>
        <p:spPr>
          <a:xfrm>
            <a:off x="6556727" y="1428999"/>
            <a:ext cx="2095500" cy="1477328"/>
          </a:xfrm>
          <a:prstGeom prst="rect">
            <a:avLst/>
          </a:prstGeom>
          <a:noFill/>
        </p:spPr>
        <p:txBody>
          <a:bodyPr wrap="square" rtlCol="0">
            <a:spAutoFit/>
          </a:bodyPr>
          <a:lstStyle/>
          <a:p>
            <a:pPr defTabSz="914400"/>
            <a:r>
              <a:rPr lang="en-US" sz="1800" dirty="0">
                <a:solidFill>
                  <a:prstClr val="black"/>
                </a:solidFill>
                <a:latin typeface="Calibri"/>
              </a:rPr>
              <a:t>Sample means are close together when they come from one population when H</a:t>
            </a:r>
            <a:r>
              <a:rPr lang="en-US" sz="1800" baseline="-25000" dirty="0">
                <a:solidFill>
                  <a:prstClr val="black"/>
                </a:solidFill>
                <a:latin typeface="Calibri"/>
              </a:rPr>
              <a:t>0</a:t>
            </a:r>
            <a:r>
              <a:rPr lang="en-US" sz="1800" dirty="0">
                <a:solidFill>
                  <a:prstClr val="black"/>
                </a:solidFill>
                <a:latin typeface="Calibri"/>
              </a:rPr>
              <a:t> is true</a:t>
            </a:r>
            <a:endParaRPr lang="en-IN" sz="1800" dirty="0">
              <a:solidFill>
                <a:prstClr val="black"/>
              </a:solidFill>
              <a:latin typeface="Calibri"/>
            </a:endParaRPr>
          </a:p>
        </p:txBody>
      </p:sp>
      <p:cxnSp>
        <p:nvCxnSpPr>
          <p:cNvPr id="52" name="Straight Arrow Connector 51">
            <a:extLst>
              <a:ext uri="{FF2B5EF4-FFF2-40B4-BE49-F238E27FC236}">
                <a16:creationId xmlns:a16="http://schemas.microsoft.com/office/drawing/2014/main" xmlns="" id="{4DA79E44-15F1-4FB2-BCD0-10306B5DC2CB}"/>
              </a:ext>
            </a:extLst>
          </p:cNvPr>
          <p:cNvCxnSpPr>
            <a:stCxn id="51" idx="1"/>
          </p:cNvCxnSpPr>
          <p:nvPr/>
        </p:nvCxnSpPr>
        <p:spPr>
          <a:xfrm flipH="1">
            <a:off x="3968005" y="2167663"/>
            <a:ext cx="2588722" cy="690538"/>
          </a:xfrm>
          <a:prstGeom prst="straightConnector1">
            <a:avLst/>
          </a:prstGeom>
          <a:noFill/>
          <a:ln w="9525" cap="flat" cmpd="sng" algn="ctr">
            <a:solidFill>
              <a:sysClr val="windowText" lastClr="000000"/>
            </a:solidFill>
            <a:prstDash val="sysDot"/>
            <a:tailEnd type="arrow"/>
          </a:ln>
          <a:effectLst/>
        </p:spPr>
      </p:cxnSp>
      <p:cxnSp>
        <p:nvCxnSpPr>
          <p:cNvPr id="53" name="Straight Arrow Connector 52">
            <a:extLst>
              <a:ext uri="{FF2B5EF4-FFF2-40B4-BE49-F238E27FC236}">
                <a16:creationId xmlns:a16="http://schemas.microsoft.com/office/drawing/2014/main" xmlns="" id="{3D6084B6-0E21-416E-A85D-3BCE4284A970}"/>
              </a:ext>
            </a:extLst>
          </p:cNvPr>
          <p:cNvCxnSpPr>
            <a:stCxn id="51" idx="1"/>
          </p:cNvCxnSpPr>
          <p:nvPr/>
        </p:nvCxnSpPr>
        <p:spPr>
          <a:xfrm flipH="1">
            <a:off x="5044507" y="2167663"/>
            <a:ext cx="1512220" cy="661510"/>
          </a:xfrm>
          <a:prstGeom prst="straightConnector1">
            <a:avLst/>
          </a:prstGeom>
          <a:noFill/>
          <a:ln w="9525" cap="flat" cmpd="sng" algn="ctr">
            <a:solidFill>
              <a:sysClr val="windowText" lastClr="000000"/>
            </a:solidFill>
            <a:prstDash val="sysDot"/>
            <a:tailEnd type="arrow"/>
          </a:ln>
          <a:effectLst/>
        </p:spPr>
      </p:cxnSp>
      <p:cxnSp>
        <p:nvCxnSpPr>
          <p:cNvPr id="54" name="Straight Arrow Connector 53">
            <a:extLst>
              <a:ext uri="{FF2B5EF4-FFF2-40B4-BE49-F238E27FC236}">
                <a16:creationId xmlns:a16="http://schemas.microsoft.com/office/drawing/2014/main" xmlns="" id="{BE536797-D28D-4C4C-8647-62C9E092BD1F}"/>
              </a:ext>
            </a:extLst>
          </p:cNvPr>
          <p:cNvCxnSpPr>
            <a:stCxn id="51" idx="1"/>
          </p:cNvCxnSpPr>
          <p:nvPr/>
        </p:nvCxnSpPr>
        <p:spPr>
          <a:xfrm flipH="1">
            <a:off x="5480925" y="2167663"/>
            <a:ext cx="1075802" cy="661510"/>
          </a:xfrm>
          <a:prstGeom prst="straightConnector1">
            <a:avLst/>
          </a:prstGeom>
          <a:noFill/>
          <a:ln w="9525" cap="flat" cmpd="sng" algn="ctr">
            <a:solidFill>
              <a:sysClr val="windowText" lastClr="000000"/>
            </a:solidFill>
            <a:prstDash val="sysDot"/>
            <a:tailEnd type="arrow"/>
          </a:ln>
          <a:effectLst/>
        </p:spPr>
      </p:cxnSp>
      <p:sp>
        <p:nvSpPr>
          <p:cNvPr id="55" name="TextBox 54">
            <a:extLst>
              <a:ext uri="{FF2B5EF4-FFF2-40B4-BE49-F238E27FC236}">
                <a16:creationId xmlns:a16="http://schemas.microsoft.com/office/drawing/2014/main" xmlns="" id="{77E4D941-877C-444E-BAE7-900BA6B85444}"/>
              </a:ext>
            </a:extLst>
          </p:cNvPr>
          <p:cNvSpPr txBox="1"/>
          <p:nvPr/>
        </p:nvSpPr>
        <p:spPr>
          <a:xfrm>
            <a:off x="3310970" y="3591627"/>
            <a:ext cx="5167085" cy="646331"/>
          </a:xfrm>
          <a:prstGeom prst="rect">
            <a:avLst/>
          </a:prstGeom>
          <a:noFill/>
        </p:spPr>
        <p:txBody>
          <a:bodyPr wrap="square" rtlCol="0">
            <a:spAutoFit/>
          </a:bodyPr>
          <a:lstStyle/>
          <a:p>
            <a:pPr defTabSz="914400"/>
            <a:r>
              <a:rPr lang="en-US" sz="1800" dirty="0">
                <a:solidFill>
                  <a:prstClr val="black"/>
                </a:solidFill>
                <a:latin typeface="Calibri"/>
              </a:rPr>
              <a:t>Sample means are  not close together when they come from different populations when H</a:t>
            </a:r>
            <a:r>
              <a:rPr lang="en-US" sz="1800" baseline="-25000" dirty="0">
                <a:solidFill>
                  <a:prstClr val="black"/>
                </a:solidFill>
                <a:latin typeface="Calibri"/>
              </a:rPr>
              <a:t>0</a:t>
            </a:r>
            <a:r>
              <a:rPr lang="en-US" sz="1800" dirty="0">
                <a:solidFill>
                  <a:prstClr val="black"/>
                </a:solidFill>
                <a:latin typeface="Calibri"/>
              </a:rPr>
              <a:t> is not true</a:t>
            </a:r>
            <a:endParaRPr lang="en-IN" sz="1800" dirty="0">
              <a:solidFill>
                <a:prstClr val="black"/>
              </a:solidFill>
              <a:latin typeface="Calibri"/>
            </a:endParaRPr>
          </a:p>
        </p:txBody>
      </p:sp>
      <p:cxnSp>
        <p:nvCxnSpPr>
          <p:cNvPr id="56" name="Straight Arrow Connector 55">
            <a:extLst>
              <a:ext uri="{FF2B5EF4-FFF2-40B4-BE49-F238E27FC236}">
                <a16:creationId xmlns:a16="http://schemas.microsoft.com/office/drawing/2014/main" xmlns="" id="{08044BBD-9F42-4B6E-B4FE-A1176EB88387}"/>
              </a:ext>
            </a:extLst>
          </p:cNvPr>
          <p:cNvCxnSpPr>
            <a:stCxn id="55" idx="2"/>
          </p:cNvCxnSpPr>
          <p:nvPr/>
        </p:nvCxnSpPr>
        <p:spPr>
          <a:xfrm flipH="1">
            <a:off x="1613466" y="4237958"/>
            <a:ext cx="4281047" cy="2025977"/>
          </a:xfrm>
          <a:prstGeom prst="straightConnector1">
            <a:avLst/>
          </a:prstGeom>
          <a:noFill/>
          <a:ln w="9525" cap="flat" cmpd="sng" algn="ctr">
            <a:solidFill>
              <a:sysClr val="windowText" lastClr="000000"/>
            </a:solidFill>
            <a:prstDash val="sysDot"/>
            <a:tailEnd type="arrow"/>
          </a:ln>
          <a:effectLst/>
        </p:spPr>
      </p:cxnSp>
      <p:cxnSp>
        <p:nvCxnSpPr>
          <p:cNvPr id="57" name="Straight Arrow Connector 56">
            <a:extLst>
              <a:ext uri="{FF2B5EF4-FFF2-40B4-BE49-F238E27FC236}">
                <a16:creationId xmlns:a16="http://schemas.microsoft.com/office/drawing/2014/main" xmlns="" id="{8224BC08-FD88-422B-A6E9-3E5A3036D3A0}"/>
              </a:ext>
            </a:extLst>
          </p:cNvPr>
          <p:cNvCxnSpPr>
            <a:stCxn id="55" idx="2"/>
          </p:cNvCxnSpPr>
          <p:nvPr/>
        </p:nvCxnSpPr>
        <p:spPr>
          <a:xfrm flipH="1">
            <a:off x="3968747" y="4237958"/>
            <a:ext cx="1925766" cy="1995498"/>
          </a:xfrm>
          <a:prstGeom prst="straightConnector1">
            <a:avLst/>
          </a:prstGeom>
          <a:noFill/>
          <a:ln w="9525" cap="flat" cmpd="sng" algn="ctr">
            <a:solidFill>
              <a:sysClr val="windowText" lastClr="000000"/>
            </a:solidFill>
            <a:prstDash val="sysDot"/>
            <a:tailEnd type="arrow"/>
          </a:ln>
          <a:effectLst/>
        </p:spPr>
      </p:cxnSp>
      <p:cxnSp>
        <p:nvCxnSpPr>
          <p:cNvPr id="58" name="Straight Arrow Connector 57">
            <a:extLst>
              <a:ext uri="{FF2B5EF4-FFF2-40B4-BE49-F238E27FC236}">
                <a16:creationId xmlns:a16="http://schemas.microsoft.com/office/drawing/2014/main" xmlns="" id="{17671F71-8E94-40A9-B0A6-AAAFEF787669}"/>
              </a:ext>
            </a:extLst>
          </p:cNvPr>
          <p:cNvCxnSpPr>
            <a:stCxn id="55" idx="2"/>
          </p:cNvCxnSpPr>
          <p:nvPr/>
        </p:nvCxnSpPr>
        <p:spPr>
          <a:xfrm>
            <a:off x="5894513" y="4237958"/>
            <a:ext cx="360215" cy="2010736"/>
          </a:xfrm>
          <a:prstGeom prst="straightConnector1">
            <a:avLst/>
          </a:prstGeom>
          <a:noFill/>
          <a:ln w="9525" cap="flat" cmpd="sng" algn="ctr">
            <a:solidFill>
              <a:sysClr val="windowText" lastClr="000000"/>
            </a:solidFill>
            <a:prstDash val="sysDot"/>
            <a:tailEnd type="arrow"/>
          </a:ln>
          <a:effectLst/>
        </p:spPr>
      </p:cxnSp>
    </p:spTree>
    <p:extLst>
      <p:ext uri="{BB962C8B-B14F-4D97-AF65-F5344CB8AC3E}">
        <p14:creationId xmlns:p14="http://schemas.microsoft.com/office/powerpoint/2010/main" val="3701203416"/>
      </p:ext>
    </p:extLst>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470647" y="242047"/>
            <a:ext cx="5472953" cy="523220"/>
          </a:xfrm>
          <a:prstGeom prst="rect">
            <a:avLst/>
          </a:prstGeom>
          <a:noFill/>
        </p:spPr>
        <p:txBody>
          <a:bodyPr wrap="square" rtlCol="0">
            <a:spAutoFit/>
          </a:bodyPr>
          <a:lstStyle/>
          <a:p>
            <a:r>
              <a:rPr lang="en-US" sz="2800" b="1" dirty="0" smtClean="0"/>
              <a:t>ANOVA Conceptual Overview</a:t>
            </a:r>
            <a:endParaRPr lang="en-US" sz="2800" b="1" dirty="0"/>
          </a:p>
        </p:txBody>
      </p:sp>
      <p:sp>
        <p:nvSpPr>
          <p:cNvPr id="3" name="TextBox 2"/>
          <p:cNvSpPr txBox="1"/>
          <p:nvPr/>
        </p:nvSpPr>
        <p:spPr>
          <a:xfrm>
            <a:off x="658906" y="1089212"/>
            <a:ext cx="7436223" cy="4862870"/>
          </a:xfrm>
          <a:prstGeom prst="rect">
            <a:avLst/>
          </a:prstGeom>
          <a:noFill/>
        </p:spPr>
        <p:txBody>
          <a:bodyPr wrap="square" rtlCol="0">
            <a:spAutoFit/>
          </a:bodyPr>
          <a:lstStyle/>
          <a:p>
            <a:pPr marL="463550" indent="-463550">
              <a:spcAft>
                <a:spcPts val="600"/>
              </a:spcAft>
              <a:buFont typeface="Wingdings" pitchFamily="2" charset="2"/>
              <a:buChar char="Ø"/>
            </a:pPr>
            <a:r>
              <a:rPr lang="en-US" sz="1800" dirty="0"/>
              <a:t>Consider 3 populations with means µ</a:t>
            </a:r>
            <a:r>
              <a:rPr lang="en-US" sz="1800" baseline="-25000" dirty="0"/>
              <a:t>1</a:t>
            </a:r>
            <a:r>
              <a:rPr lang="en-US" sz="1800" dirty="0"/>
              <a:t>, µ</a:t>
            </a:r>
            <a:r>
              <a:rPr lang="en-US" sz="1800" baseline="-25000" dirty="0"/>
              <a:t>2</a:t>
            </a:r>
            <a:r>
              <a:rPr lang="en-US" sz="1800" dirty="0"/>
              <a:t>, µ</a:t>
            </a:r>
            <a:r>
              <a:rPr lang="en-US" sz="1800" baseline="-25000" dirty="0"/>
              <a:t>3 </a:t>
            </a:r>
            <a:r>
              <a:rPr lang="en-US" sz="1800" dirty="0"/>
              <a:t>respectively and we have drawn one sample of size n from each.</a:t>
            </a:r>
          </a:p>
          <a:p>
            <a:pPr marL="463550" indent="-463550">
              <a:spcAft>
                <a:spcPts val="600"/>
              </a:spcAft>
              <a:buFont typeface="Wingdings" pitchFamily="2" charset="2"/>
              <a:buChar char="Ø"/>
            </a:pPr>
            <a:r>
              <a:rPr lang="en-US" sz="1800" dirty="0"/>
              <a:t>If the means of the three populations are equal, we would expect sample means to be close together. </a:t>
            </a:r>
          </a:p>
          <a:p>
            <a:pPr marL="463550" indent="-463550">
              <a:spcAft>
                <a:spcPts val="600"/>
              </a:spcAft>
              <a:buFont typeface="Wingdings" pitchFamily="2" charset="2"/>
              <a:buChar char="Ø"/>
            </a:pPr>
            <a:r>
              <a:rPr lang="en-US" sz="1800" dirty="0"/>
              <a:t>More the sample means differ more is the evidence that sample means differ.</a:t>
            </a:r>
          </a:p>
          <a:p>
            <a:pPr marL="463550" indent="-463550">
              <a:spcAft>
                <a:spcPts val="600"/>
              </a:spcAft>
              <a:buFont typeface="Wingdings" pitchFamily="2" charset="2"/>
              <a:buChar char="Ø"/>
            </a:pPr>
            <a:r>
              <a:rPr lang="en-US" sz="1800" dirty="0"/>
              <a:t>In other words if variability amongst the sample means is small it supports NULL hypothesis, otherwise it supports H</a:t>
            </a:r>
            <a:r>
              <a:rPr lang="en-US" sz="1800" baseline="-25000" dirty="0"/>
              <a:t>a</a:t>
            </a:r>
          </a:p>
          <a:p>
            <a:pPr marL="463550" indent="-463550">
              <a:spcAft>
                <a:spcPts val="600"/>
              </a:spcAft>
              <a:buFont typeface="Wingdings" pitchFamily="2" charset="2"/>
              <a:buChar char="Ø"/>
            </a:pPr>
            <a:r>
              <a:rPr lang="en-US" sz="1800" dirty="0"/>
              <a:t>If null hypothesis is true, then we can consider that each sample came from same normal distribution. In this case mean and variance would be </a:t>
            </a:r>
          </a:p>
          <a:p>
            <a:pPr marL="1720850" indent="-342900">
              <a:spcAft>
                <a:spcPts val="600"/>
              </a:spcAft>
              <a:buFont typeface="Symbol"/>
              <a:buChar char="m"/>
            </a:pPr>
            <a:r>
              <a:rPr lang="en-US" sz="1800" dirty="0">
                <a:sym typeface="Symbol"/>
              </a:rPr>
              <a:t>= (</a:t>
            </a:r>
            <a:r>
              <a:rPr lang="en-US" sz="1800" dirty="0"/>
              <a:t>µ</a:t>
            </a:r>
            <a:r>
              <a:rPr lang="en-US" sz="1800" baseline="-25000" dirty="0"/>
              <a:t>1</a:t>
            </a:r>
            <a:r>
              <a:rPr lang="en-US" sz="1800" dirty="0"/>
              <a:t>+µ</a:t>
            </a:r>
            <a:r>
              <a:rPr lang="en-US" sz="1800" baseline="-25000" dirty="0"/>
              <a:t>2</a:t>
            </a:r>
            <a:r>
              <a:rPr lang="en-US" sz="1800" dirty="0"/>
              <a:t>+µ</a:t>
            </a:r>
            <a:r>
              <a:rPr lang="en-US" sz="1800" baseline="-25000" dirty="0"/>
              <a:t>3</a:t>
            </a:r>
            <a:r>
              <a:rPr lang="en-US" sz="1800" dirty="0"/>
              <a:t>) and </a:t>
            </a:r>
            <a:r>
              <a:rPr lang="en-US" sz="1800" dirty="0" err="1"/>
              <a:t>Var</a:t>
            </a:r>
            <a:r>
              <a:rPr lang="en-US" sz="1800" dirty="0"/>
              <a:t> (</a:t>
            </a:r>
            <a:r>
              <a:rPr lang="en-US" sz="1800" dirty="0">
                <a:sym typeface="Symbol"/>
              </a:rPr>
              <a:t></a:t>
            </a:r>
            <a:r>
              <a:rPr lang="en-US" sz="1800" baseline="30000" dirty="0">
                <a:sym typeface="Symbol"/>
              </a:rPr>
              <a:t>2</a:t>
            </a:r>
            <a:r>
              <a:rPr lang="en-US" sz="1800" dirty="0">
                <a:sym typeface="Symbol"/>
              </a:rPr>
              <a:t>) = n(</a:t>
            </a:r>
            <a:r>
              <a:rPr lang="en-US" sz="1800" baseline="-25000" dirty="0">
                <a:sym typeface="Symbol"/>
              </a:rPr>
              <a:t>x̄</a:t>
            </a:r>
            <a:r>
              <a:rPr lang="en-US" sz="1800" baseline="30000" dirty="0">
                <a:sym typeface="Symbol"/>
              </a:rPr>
              <a:t>2</a:t>
            </a:r>
            <a:r>
              <a:rPr lang="en-US" sz="1800" dirty="0">
                <a:sym typeface="Symbol"/>
              </a:rPr>
              <a:t>)</a:t>
            </a:r>
          </a:p>
          <a:p>
            <a:pPr marL="342900" indent="-342900">
              <a:spcAft>
                <a:spcPts val="600"/>
              </a:spcAft>
              <a:buFont typeface="Wingdings" pitchFamily="2" charset="2"/>
              <a:buChar char="Ø"/>
            </a:pPr>
            <a:r>
              <a:rPr lang="en-US" sz="1800" dirty="0">
                <a:sym typeface="Symbol"/>
              </a:rPr>
              <a:t>This is called between treatments estimate.</a:t>
            </a:r>
            <a:endParaRPr lang="en-US" sz="1800" dirty="0"/>
          </a:p>
          <a:p>
            <a:pPr marL="1377950" algn="r">
              <a:spcAft>
                <a:spcPts val="600"/>
              </a:spcAft>
            </a:pPr>
            <a:r>
              <a:rPr lang="en-US" sz="1800" dirty="0"/>
              <a:t> (continued)</a:t>
            </a:r>
          </a:p>
          <a:p>
            <a:endParaRPr lang="en-US" sz="1800" dirty="0"/>
          </a:p>
        </p:txBody>
      </p:sp>
    </p:spTree>
    <p:extLst>
      <p:ext uri="{BB962C8B-B14F-4D97-AF65-F5344CB8AC3E}">
        <p14:creationId xmlns:p14="http://schemas.microsoft.com/office/powerpoint/2010/main" val="2803224374"/>
      </p:ext>
    </p:extLst>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470647" y="242047"/>
            <a:ext cx="5472953" cy="523220"/>
          </a:xfrm>
          <a:prstGeom prst="rect">
            <a:avLst/>
          </a:prstGeom>
          <a:noFill/>
        </p:spPr>
        <p:txBody>
          <a:bodyPr wrap="square" rtlCol="0">
            <a:spAutoFit/>
          </a:bodyPr>
          <a:lstStyle/>
          <a:p>
            <a:r>
              <a:rPr lang="en-US" sz="2800" b="1" dirty="0"/>
              <a:t>ANOVA Conceptual Overview</a:t>
            </a:r>
          </a:p>
        </p:txBody>
      </p:sp>
      <p:sp>
        <p:nvSpPr>
          <p:cNvPr id="3" name="TextBox 2"/>
          <p:cNvSpPr txBox="1"/>
          <p:nvPr/>
        </p:nvSpPr>
        <p:spPr>
          <a:xfrm>
            <a:off x="739587" y="1156447"/>
            <a:ext cx="7933765" cy="4893647"/>
          </a:xfrm>
          <a:prstGeom prst="rect">
            <a:avLst/>
          </a:prstGeom>
          <a:noFill/>
        </p:spPr>
        <p:txBody>
          <a:bodyPr wrap="square" rtlCol="0">
            <a:spAutoFit/>
          </a:bodyPr>
          <a:lstStyle/>
          <a:p>
            <a:pPr marL="463550" indent="-463550">
              <a:lnSpc>
                <a:spcPct val="150000"/>
              </a:lnSpc>
              <a:spcAft>
                <a:spcPts val="600"/>
              </a:spcAft>
              <a:buFont typeface="Wingdings" pitchFamily="2" charset="2"/>
              <a:buChar char="Ø"/>
            </a:pPr>
            <a:r>
              <a:rPr lang="en-US" sz="2000" dirty="0"/>
              <a:t>When H</a:t>
            </a:r>
            <a:r>
              <a:rPr lang="en-US" sz="2000" baseline="-25000" dirty="0"/>
              <a:t>0</a:t>
            </a:r>
            <a:r>
              <a:rPr lang="en-US" sz="2000" dirty="0"/>
              <a:t> is false, we have three sampling distributions. The means are not close together and the variance S</a:t>
            </a:r>
            <a:r>
              <a:rPr lang="en-US" sz="2000" baseline="-25000" dirty="0"/>
              <a:t>x̄</a:t>
            </a:r>
            <a:r>
              <a:rPr lang="en-US" sz="2000" baseline="30000" dirty="0"/>
              <a:t>2 </a:t>
            </a:r>
            <a:r>
              <a:rPr lang="en-US" sz="2000" dirty="0"/>
              <a:t>will be larger causing </a:t>
            </a:r>
            <a:r>
              <a:rPr lang="en-US" sz="2000" dirty="0">
                <a:sym typeface="Symbol"/>
              </a:rPr>
              <a:t></a:t>
            </a:r>
            <a:r>
              <a:rPr lang="en-US" sz="2000" baseline="30000" dirty="0">
                <a:sym typeface="Symbol"/>
              </a:rPr>
              <a:t>2</a:t>
            </a:r>
            <a:r>
              <a:rPr lang="en-US" sz="2000" dirty="0">
                <a:sym typeface="Symbol"/>
              </a:rPr>
              <a:t> to be larger.</a:t>
            </a:r>
            <a:endParaRPr lang="en-US" sz="2000" dirty="0"/>
          </a:p>
          <a:p>
            <a:pPr marL="463550" indent="-463550">
              <a:lnSpc>
                <a:spcPct val="150000"/>
              </a:lnSpc>
              <a:spcAft>
                <a:spcPts val="600"/>
              </a:spcAft>
              <a:buFont typeface="Wingdings" pitchFamily="2" charset="2"/>
              <a:buChar char="Ø"/>
            </a:pPr>
            <a:r>
              <a:rPr lang="en-US" sz="2000" dirty="0"/>
              <a:t>In this case the pooled variance estimate is applied. Therefore </a:t>
            </a:r>
          </a:p>
          <a:p>
            <a:pPr lvl="1">
              <a:lnSpc>
                <a:spcPct val="150000"/>
              </a:lnSpc>
              <a:spcAft>
                <a:spcPts val="600"/>
              </a:spcAft>
            </a:pPr>
            <a:r>
              <a:rPr lang="en-US" sz="2000" dirty="0"/>
              <a:t> </a:t>
            </a:r>
            <a:r>
              <a:rPr lang="en-US" sz="2000" dirty="0" err="1"/>
              <a:t>Var</a:t>
            </a:r>
            <a:r>
              <a:rPr lang="en-US" sz="2000" dirty="0"/>
              <a:t> (</a:t>
            </a:r>
            <a:r>
              <a:rPr lang="en-US" sz="2000" dirty="0">
                <a:sym typeface="Symbol"/>
              </a:rPr>
              <a:t></a:t>
            </a:r>
            <a:r>
              <a:rPr lang="en-US" sz="2000" baseline="30000" dirty="0">
                <a:sym typeface="Symbol"/>
              </a:rPr>
              <a:t>2</a:t>
            </a:r>
            <a:r>
              <a:rPr lang="en-US" sz="2000" dirty="0">
                <a:sym typeface="Symbol"/>
              </a:rPr>
              <a:t>) = (s</a:t>
            </a:r>
            <a:r>
              <a:rPr lang="en-US" sz="2000" baseline="-25000" dirty="0">
                <a:sym typeface="Symbol"/>
              </a:rPr>
              <a:t>x̄</a:t>
            </a:r>
            <a:r>
              <a:rPr lang="en-US" sz="2000" baseline="30000" dirty="0">
                <a:sym typeface="Symbol"/>
              </a:rPr>
              <a:t>2</a:t>
            </a:r>
            <a:r>
              <a:rPr lang="en-US" sz="2000" dirty="0">
                <a:sym typeface="Symbol"/>
              </a:rPr>
              <a:t>+ s</a:t>
            </a:r>
            <a:r>
              <a:rPr lang="en-US" sz="2000" baseline="-25000" dirty="0">
                <a:sym typeface="Symbol"/>
              </a:rPr>
              <a:t>x̄</a:t>
            </a:r>
            <a:r>
              <a:rPr lang="en-US" sz="2000" baseline="30000" dirty="0">
                <a:sym typeface="Symbol"/>
              </a:rPr>
              <a:t>2 </a:t>
            </a:r>
            <a:r>
              <a:rPr lang="en-US" sz="2000" dirty="0">
                <a:sym typeface="Symbol"/>
              </a:rPr>
              <a:t>+s</a:t>
            </a:r>
            <a:r>
              <a:rPr lang="en-US" sz="2000" baseline="-25000" dirty="0">
                <a:sym typeface="Symbol"/>
              </a:rPr>
              <a:t>x̄</a:t>
            </a:r>
            <a:r>
              <a:rPr lang="en-US" sz="2000" baseline="30000" dirty="0">
                <a:sym typeface="Symbol"/>
              </a:rPr>
              <a:t>2 </a:t>
            </a:r>
            <a:r>
              <a:rPr lang="en-US" sz="2000" dirty="0">
                <a:sym typeface="Symbol"/>
              </a:rPr>
              <a:t>)/3</a:t>
            </a:r>
          </a:p>
          <a:p>
            <a:pPr marL="342900" indent="-342900">
              <a:lnSpc>
                <a:spcPct val="150000"/>
              </a:lnSpc>
              <a:spcAft>
                <a:spcPts val="600"/>
              </a:spcAft>
              <a:buFont typeface="Wingdings" pitchFamily="2" charset="2"/>
              <a:buChar char="Ø"/>
            </a:pPr>
            <a:r>
              <a:rPr lang="en-US" sz="2000" dirty="0">
                <a:sym typeface="Symbol"/>
              </a:rPr>
              <a:t>This is called within treatments estimate.</a:t>
            </a:r>
          </a:p>
          <a:p>
            <a:pPr marL="342900" indent="-342900">
              <a:lnSpc>
                <a:spcPct val="150000"/>
              </a:lnSpc>
              <a:spcAft>
                <a:spcPts val="600"/>
              </a:spcAft>
              <a:buFont typeface="Wingdings" pitchFamily="2" charset="2"/>
              <a:buChar char="Ø"/>
            </a:pPr>
            <a:r>
              <a:rPr lang="en-US" sz="2000" dirty="0">
                <a:sym typeface="Symbol"/>
              </a:rPr>
              <a:t>The ratio of between treatments estimate to within treatment estimate is called F ratio.</a:t>
            </a:r>
          </a:p>
          <a:p>
            <a:pPr marL="342900" indent="-342900">
              <a:lnSpc>
                <a:spcPct val="150000"/>
              </a:lnSpc>
              <a:spcAft>
                <a:spcPts val="600"/>
              </a:spcAft>
              <a:buFont typeface="Wingdings" pitchFamily="2" charset="2"/>
              <a:buChar char="Ø"/>
            </a:pPr>
            <a:r>
              <a:rPr lang="en-US" sz="2000" dirty="0">
                <a:sym typeface="Symbol"/>
              </a:rPr>
              <a:t>Larger the F ratio, more is evidence that the populations differ. </a:t>
            </a:r>
            <a:endParaRPr lang="en-US" sz="2000" dirty="0"/>
          </a:p>
          <a:p>
            <a:endParaRPr lang="en-US" sz="1200" dirty="0"/>
          </a:p>
        </p:txBody>
      </p:sp>
    </p:spTree>
    <p:extLst>
      <p:ext uri="{BB962C8B-B14F-4D97-AF65-F5344CB8AC3E}">
        <p14:creationId xmlns:p14="http://schemas.microsoft.com/office/powerpoint/2010/main" val="1644781616"/>
      </p:ext>
    </p:extLst>
  </p:cSld>
  <p:clrMapOvr>
    <a:masterClrMapping/>
  </p:clrMapOvr>
  <p:transition spd="med">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470647" y="242047"/>
            <a:ext cx="5472953" cy="523220"/>
          </a:xfrm>
          <a:prstGeom prst="rect">
            <a:avLst/>
          </a:prstGeom>
          <a:noFill/>
        </p:spPr>
        <p:txBody>
          <a:bodyPr wrap="square" rtlCol="0">
            <a:spAutoFit/>
          </a:bodyPr>
          <a:lstStyle/>
          <a:p>
            <a:r>
              <a:rPr lang="en-US" sz="2800" b="1" dirty="0" smtClean="0"/>
              <a:t>ANOVA F Value</a:t>
            </a:r>
            <a:endParaRPr lang="en-US" sz="2800" b="1" dirty="0"/>
          </a:p>
        </p:txBody>
      </p:sp>
      <p:sp>
        <p:nvSpPr>
          <p:cNvPr id="3" name="TextBox 2"/>
          <p:cNvSpPr txBox="1"/>
          <p:nvPr/>
        </p:nvSpPr>
        <p:spPr>
          <a:xfrm>
            <a:off x="470647" y="765267"/>
            <a:ext cx="3401360" cy="5940088"/>
          </a:xfrm>
          <a:prstGeom prst="rect">
            <a:avLst/>
          </a:prstGeom>
          <a:noFill/>
        </p:spPr>
        <p:txBody>
          <a:bodyPr wrap="square" rtlCol="0">
            <a:spAutoFit/>
          </a:bodyPr>
          <a:lstStyle/>
          <a:p>
            <a:pPr>
              <a:buFont typeface="Arial" pitchFamily="34" charset="0"/>
              <a:buChar char="•"/>
            </a:pPr>
            <a:r>
              <a:rPr lang="en-US" sz="2000" dirty="0" smtClean="0"/>
              <a:t>Total variance is calculated  within the group and across the group.</a:t>
            </a:r>
          </a:p>
          <a:p>
            <a:pPr>
              <a:buFont typeface="Arial" pitchFamily="34" charset="0"/>
              <a:buChar char="•"/>
            </a:pPr>
            <a:endParaRPr lang="en-US" sz="2000" dirty="0" smtClean="0"/>
          </a:p>
          <a:p>
            <a:pPr>
              <a:buFont typeface="Arial" pitchFamily="34" charset="0"/>
              <a:buChar char="•"/>
            </a:pPr>
            <a:r>
              <a:rPr lang="en-US" sz="2000" dirty="0" smtClean="0"/>
              <a:t>It’s the ratio of 2 variance</a:t>
            </a:r>
          </a:p>
          <a:p>
            <a:pPr>
              <a:buFont typeface="Arial" pitchFamily="34" charset="0"/>
              <a:buChar char="•"/>
            </a:pPr>
            <a:endParaRPr lang="en-US" sz="2000" dirty="0"/>
          </a:p>
          <a:p>
            <a:pPr>
              <a:buFont typeface="Arial" pitchFamily="34" charset="0"/>
              <a:buChar char="•"/>
            </a:pPr>
            <a:r>
              <a:rPr lang="en-US" sz="2000" dirty="0" smtClean="0"/>
              <a:t>Variance are measure of desperation, how far data is moved from the mean</a:t>
            </a:r>
          </a:p>
          <a:p>
            <a:pPr>
              <a:buFont typeface="Arial" pitchFamily="34" charset="0"/>
              <a:buChar char="•"/>
            </a:pPr>
            <a:endParaRPr lang="en-US" sz="2000" dirty="0" smtClean="0"/>
          </a:p>
          <a:p>
            <a:pPr>
              <a:buFont typeface="Arial" pitchFamily="34" charset="0"/>
              <a:buChar char="•"/>
            </a:pPr>
            <a:r>
              <a:rPr lang="en-US" sz="2000" dirty="0" smtClean="0"/>
              <a:t>Larger value represents greater dispersion</a:t>
            </a:r>
          </a:p>
          <a:p>
            <a:endParaRPr lang="en-US" sz="2000" dirty="0" smtClean="0"/>
          </a:p>
          <a:p>
            <a:r>
              <a:rPr lang="en-US" sz="2000" b="1" dirty="0" smtClean="0"/>
              <a:t>F = Between the groups / Within groups</a:t>
            </a:r>
          </a:p>
          <a:p>
            <a:endParaRPr lang="en-US" sz="2000" b="1" dirty="0" smtClean="0"/>
          </a:p>
          <a:p>
            <a:r>
              <a:rPr lang="en-US" sz="2000" dirty="0" smtClean="0"/>
              <a:t>Larger the ratio, more likely it is that  group have different mean (reject H0)</a:t>
            </a:r>
            <a:endParaRPr lang="en-US" sz="2000" dirty="0"/>
          </a:p>
        </p:txBody>
      </p:sp>
      <p:pic>
        <p:nvPicPr>
          <p:cNvPr id="4" name="Picture 2" descr="Plot that shows high and low variability within groups"/>
          <p:cNvPicPr>
            <a:picLocks noChangeAspect="1" noChangeArrowheads="1"/>
          </p:cNvPicPr>
          <p:nvPr/>
        </p:nvPicPr>
        <p:blipFill>
          <a:blip r:embed="rId3"/>
          <a:srcRect/>
          <a:stretch>
            <a:fillRect/>
          </a:stretch>
        </p:blipFill>
        <p:spPr bwMode="auto">
          <a:xfrm>
            <a:off x="3768168" y="1775012"/>
            <a:ext cx="5268255" cy="3512170"/>
          </a:xfrm>
          <a:prstGeom prst="rect">
            <a:avLst/>
          </a:prstGeom>
          <a:noFill/>
        </p:spPr>
      </p:pic>
    </p:spTree>
    <p:extLst>
      <p:ext uri="{BB962C8B-B14F-4D97-AF65-F5344CB8AC3E}">
        <p14:creationId xmlns:p14="http://schemas.microsoft.com/office/powerpoint/2010/main" val="3076737830"/>
      </p:ext>
    </p:extLst>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470647" y="242047"/>
            <a:ext cx="5472953" cy="523220"/>
          </a:xfrm>
          <a:prstGeom prst="rect">
            <a:avLst/>
          </a:prstGeom>
          <a:noFill/>
        </p:spPr>
        <p:txBody>
          <a:bodyPr wrap="square" rtlCol="0">
            <a:spAutoFit/>
          </a:bodyPr>
          <a:lstStyle/>
          <a:p>
            <a:r>
              <a:rPr lang="en-US" sz="2800" b="1" dirty="0" smtClean="0"/>
              <a:t>ANOVA F value : High/Low</a:t>
            </a:r>
            <a:endParaRPr lang="en-US" sz="2800" b="1" dirty="0"/>
          </a:p>
        </p:txBody>
      </p:sp>
      <p:pic>
        <p:nvPicPr>
          <p:cNvPr id="3" name="Picture 2" descr="Graph that shows sample data that produce a low F-value"/>
          <p:cNvPicPr>
            <a:picLocks noChangeAspect="1" noChangeArrowheads="1"/>
          </p:cNvPicPr>
          <p:nvPr/>
        </p:nvPicPr>
        <p:blipFill>
          <a:blip r:embed="rId3"/>
          <a:srcRect/>
          <a:stretch>
            <a:fillRect/>
          </a:stretch>
        </p:blipFill>
        <p:spPr bwMode="auto">
          <a:xfrm>
            <a:off x="600822" y="1264022"/>
            <a:ext cx="3931904" cy="2621269"/>
          </a:xfrm>
          <a:prstGeom prst="rect">
            <a:avLst/>
          </a:prstGeom>
          <a:noFill/>
        </p:spPr>
      </p:pic>
      <p:pic>
        <p:nvPicPr>
          <p:cNvPr id="4" name="Picture 4" descr="Graph that shows sample data that produce a high F-value"/>
          <p:cNvPicPr>
            <a:picLocks noChangeAspect="1" noChangeArrowheads="1"/>
          </p:cNvPicPr>
          <p:nvPr/>
        </p:nvPicPr>
        <p:blipFill>
          <a:blip r:embed="rId4"/>
          <a:srcRect/>
          <a:stretch>
            <a:fillRect/>
          </a:stretch>
        </p:blipFill>
        <p:spPr bwMode="auto">
          <a:xfrm>
            <a:off x="4851817" y="1206007"/>
            <a:ext cx="4018926" cy="2679284"/>
          </a:xfrm>
          <a:prstGeom prst="rect">
            <a:avLst/>
          </a:prstGeom>
          <a:noFill/>
        </p:spPr>
      </p:pic>
      <p:sp>
        <p:nvSpPr>
          <p:cNvPr id="5" name="TextBox 4"/>
          <p:cNvSpPr txBox="1"/>
          <p:nvPr/>
        </p:nvSpPr>
        <p:spPr>
          <a:xfrm>
            <a:off x="585750" y="4669449"/>
            <a:ext cx="3946976" cy="738664"/>
          </a:xfrm>
          <a:prstGeom prst="rect">
            <a:avLst/>
          </a:prstGeom>
          <a:noFill/>
        </p:spPr>
        <p:txBody>
          <a:bodyPr wrap="square" rtlCol="0">
            <a:spAutoFit/>
          </a:bodyPr>
          <a:lstStyle/>
          <a:p>
            <a:r>
              <a:rPr lang="en-US" dirty="0" smtClean="0"/>
              <a:t>Lower the f value, group means are</a:t>
            </a:r>
          </a:p>
          <a:p>
            <a:r>
              <a:rPr lang="en-US" dirty="0" smtClean="0"/>
              <a:t>Close together with low variability</a:t>
            </a:r>
          </a:p>
          <a:p>
            <a:r>
              <a:rPr lang="en-US" dirty="0" smtClean="0"/>
              <a:t>Within each group</a:t>
            </a:r>
            <a:endParaRPr lang="en-US" dirty="0"/>
          </a:p>
        </p:txBody>
      </p:sp>
      <p:sp>
        <p:nvSpPr>
          <p:cNvPr id="6" name="TextBox 5"/>
          <p:cNvSpPr txBox="1"/>
          <p:nvPr/>
        </p:nvSpPr>
        <p:spPr>
          <a:xfrm>
            <a:off x="4851817" y="4669449"/>
            <a:ext cx="4018926" cy="738664"/>
          </a:xfrm>
          <a:prstGeom prst="rect">
            <a:avLst/>
          </a:prstGeom>
          <a:noFill/>
        </p:spPr>
        <p:txBody>
          <a:bodyPr wrap="square" rtlCol="0">
            <a:spAutoFit/>
          </a:bodyPr>
          <a:lstStyle/>
          <a:p>
            <a:r>
              <a:rPr lang="en-US" dirty="0" smtClean="0"/>
              <a:t> The high F-value graph shows a case where the variability of group means is large relative to the within group variability.</a:t>
            </a:r>
            <a:endParaRPr lang="en-US" dirty="0"/>
          </a:p>
        </p:txBody>
      </p:sp>
    </p:spTree>
    <p:extLst>
      <p:ext uri="{BB962C8B-B14F-4D97-AF65-F5344CB8AC3E}">
        <p14:creationId xmlns:p14="http://schemas.microsoft.com/office/powerpoint/2010/main" val="1826375553"/>
      </p:ext>
    </p:extLst>
  </p:cSld>
  <p:clrMapOvr>
    <a:masterClrMapping/>
  </p:clrMapOvr>
  <p:transition spd="med">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35188" y="548552"/>
            <a:ext cx="8229600" cy="553998"/>
          </a:xfrm>
        </p:spPr>
        <p:txBody>
          <a:bodyPr/>
          <a:lstStyle/>
          <a:p>
            <a:pPr algn="l"/>
            <a:r>
              <a:rPr lang="en-US" dirty="0" err="1" smtClean="0"/>
              <a:t>Anova</a:t>
            </a:r>
            <a:r>
              <a:rPr lang="en-US" dirty="0" smtClean="0"/>
              <a:t> Treatment example</a:t>
            </a:r>
            <a:endParaRPr lang="en-US" dirty="0"/>
          </a:p>
        </p:txBody>
      </p:sp>
      <p:sp>
        <p:nvSpPr>
          <p:cNvPr id="3" name="Text Placeholder 2"/>
          <p:cNvSpPr>
            <a:spLocks noGrp="1"/>
          </p:cNvSpPr>
          <p:nvPr>
            <p:ph type="body" idx="2"/>
          </p:nvPr>
        </p:nvSpPr>
        <p:spPr/>
        <p:txBody>
          <a:bodyPr/>
          <a:lstStyle/>
          <a:p>
            <a:pPr>
              <a:lnSpc>
                <a:spcPct val="150000"/>
              </a:lnSpc>
            </a:pPr>
            <a:r>
              <a:rPr lang="en-US" b="1" dirty="0" smtClean="0"/>
              <a:t>Example</a:t>
            </a:r>
            <a:r>
              <a:rPr lang="en-US" dirty="0" smtClean="0"/>
              <a:t>, let take the growth/yield of vegetable given based on fertilizer and after applying different types of fertilizers</a:t>
            </a:r>
            <a:endParaRPr lang="en-US" dirty="0"/>
          </a:p>
        </p:txBody>
      </p:sp>
    </p:spTree>
    <p:extLst>
      <p:ext uri="{BB962C8B-B14F-4D97-AF65-F5344CB8AC3E}">
        <p14:creationId xmlns:p14="http://schemas.microsoft.com/office/powerpoint/2010/main" val="869574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g77782e331c_0_6"/>
          <p:cNvSpPr txBox="1"/>
          <p:nvPr/>
        </p:nvSpPr>
        <p:spPr>
          <a:xfrm>
            <a:off x="1775012" y="2649070"/>
            <a:ext cx="6898200" cy="769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4400" b="1" i="0" u="none" strike="noStrike" cap="none">
                <a:solidFill>
                  <a:srgbClr val="000000"/>
                </a:solidFill>
                <a:latin typeface="Arial"/>
                <a:ea typeface="Arial"/>
                <a:cs typeface="Arial"/>
                <a:sym typeface="Arial"/>
              </a:rPr>
              <a:t>		Chi-square</a:t>
            </a:r>
            <a:endParaRPr sz="4400" b="1"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16469712"/>
      </p:ext>
    </p:extLst>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l"/>
            <a:r>
              <a:rPr lang="en-US" dirty="0" err="1" smtClean="0"/>
              <a:t>Anova</a:t>
            </a:r>
            <a:r>
              <a:rPr lang="en-US" dirty="0" smtClean="0"/>
              <a:t> Before Treatment</a:t>
            </a:r>
            <a:endParaRPr lang="en-US" dirty="0"/>
          </a:p>
        </p:txBody>
      </p:sp>
      <p:pic>
        <p:nvPicPr>
          <p:cNvPr id="4" name="Picture 3"/>
          <p:cNvPicPr>
            <a:picLocks noChangeAspect="1"/>
          </p:cNvPicPr>
          <p:nvPr/>
        </p:nvPicPr>
        <p:blipFill>
          <a:blip r:embed="rId2"/>
          <a:stretch>
            <a:fillRect/>
          </a:stretch>
        </p:blipFill>
        <p:spPr>
          <a:xfrm>
            <a:off x="460376" y="968188"/>
            <a:ext cx="1831649" cy="5693953"/>
          </a:xfrm>
          <a:prstGeom prst="rect">
            <a:avLst/>
          </a:prstGeom>
        </p:spPr>
      </p:pic>
      <p:graphicFrame>
        <p:nvGraphicFramePr>
          <p:cNvPr id="5" name="Chart 4"/>
          <p:cNvGraphicFramePr>
            <a:graphicFrameLocks/>
          </p:cNvGraphicFramePr>
          <p:nvPr>
            <p:extLst/>
          </p:nvPr>
        </p:nvGraphicFramePr>
        <p:xfrm>
          <a:off x="2407023" y="860612"/>
          <a:ext cx="6403976" cy="3240741"/>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2649071" y="4504765"/>
            <a:ext cx="5822576" cy="698717"/>
          </a:xfrm>
          <a:prstGeom prst="rect">
            <a:avLst/>
          </a:prstGeom>
          <a:noFill/>
        </p:spPr>
        <p:txBody>
          <a:bodyPr wrap="square" rtlCol="0">
            <a:spAutoFit/>
          </a:bodyPr>
          <a:lstStyle/>
          <a:p>
            <a:pPr>
              <a:lnSpc>
                <a:spcPct val="150000"/>
              </a:lnSpc>
            </a:pPr>
            <a:r>
              <a:rPr lang="en-US" dirty="0" smtClean="0"/>
              <a:t>There is no difference in the yield  measure across 3 different ploughing area. Mean is same across all.</a:t>
            </a:r>
            <a:endParaRPr lang="en-US" dirty="0"/>
          </a:p>
        </p:txBody>
      </p:sp>
    </p:spTree>
    <p:extLst>
      <p:ext uri="{BB962C8B-B14F-4D97-AF65-F5344CB8AC3E}">
        <p14:creationId xmlns:p14="http://schemas.microsoft.com/office/powerpoint/2010/main" val="33263362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l"/>
            <a:r>
              <a:rPr lang="en-US" dirty="0" err="1"/>
              <a:t>Anova</a:t>
            </a:r>
            <a:r>
              <a:rPr lang="en-US" dirty="0"/>
              <a:t> </a:t>
            </a:r>
            <a:r>
              <a:rPr lang="en-US" dirty="0" smtClean="0"/>
              <a:t>After </a:t>
            </a:r>
            <a:r>
              <a:rPr lang="en-US" dirty="0"/>
              <a:t>Treatment</a:t>
            </a:r>
          </a:p>
          <a:p>
            <a:endParaRPr lang="en-US" dirty="0"/>
          </a:p>
        </p:txBody>
      </p:sp>
      <p:pic>
        <p:nvPicPr>
          <p:cNvPr id="4" name="Picture 3"/>
          <p:cNvPicPr>
            <a:picLocks noChangeAspect="1"/>
          </p:cNvPicPr>
          <p:nvPr/>
        </p:nvPicPr>
        <p:blipFill>
          <a:blip r:embed="rId2"/>
          <a:stretch>
            <a:fillRect/>
          </a:stretch>
        </p:blipFill>
        <p:spPr>
          <a:xfrm>
            <a:off x="618564" y="1088571"/>
            <a:ext cx="2272553" cy="4712711"/>
          </a:xfrm>
          <a:prstGeom prst="rect">
            <a:avLst/>
          </a:prstGeom>
        </p:spPr>
      </p:pic>
      <p:pic>
        <p:nvPicPr>
          <p:cNvPr id="24" name="Picture 23"/>
          <p:cNvPicPr>
            <a:picLocks noChangeAspect="1"/>
          </p:cNvPicPr>
          <p:nvPr/>
        </p:nvPicPr>
        <p:blipFill>
          <a:blip r:embed="rId3"/>
          <a:stretch>
            <a:fillRect/>
          </a:stretch>
        </p:blipFill>
        <p:spPr>
          <a:xfrm>
            <a:off x="3014383" y="1088571"/>
            <a:ext cx="6035488" cy="3648502"/>
          </a:xfrm>
          <a:prstGeom prst="rect">
            <a:avLst/>
          </a:prstGeom>
        </p:spPr>
      </p:pic>
      <p:sp>
        <p:nvSpPr>
          <p:cNvPr id="25" name="TextBox 24"/>
          <p:cNvSpPr txBox="1"/>
          <p:nvPr/>
        </p:nvSpPr>
        <p:spPr>
          <a:xfrm>
            <a:off x="3014383" y="5029200"/>
            <a:ext cx="5822576" cy="698717"/>
          </a:xfrm>
          <a:prstGeom prst="rect">
            <a:avLst/>
          </a:prstGeom>
          <a:noFill/>
        </p:spPr>
        <p:txBody>
          <a:bodyPr wrap="square" rtlCol="0">
            <a:spAutoFit/>
          </a:bodyPr>
          <a:lstStyle/>
          <a:p>
            <a:pPr>
              <a:lnSpc>
                <a:spcPct val="150000"/>
              </a:lnSpc>
            </a:pPr>
            <a:r>
              <a:rPr lang="en-US" dirty="0" smtClean="0"/>
              <a:t>Three different Ploughing area applied with fertilizers are showing different in the mean, this effect is called after treatment.</a:t>
            </a:r>
            <a:endParaRPr lang="en-US" dirty="0"/>
          </a:p>
        </p:txBody>
      </p:sp>
    </p:spTree>
    <p:extLst>
      <p:ext uri="{BB962C8B-B14F-4D97-AF65-F5344CB8AC3E}">
        <p14:creationId xmlns:p14="http://schemas.microsoft.com/office/powerpoint/2010/main" val="31802135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470647" y="242047"/>
            <a:ext cx="5472953" cy="523220"/>
          </a:xfrm>
          <a:prstGeom prst="rect">
            <a:avLst/>
          </a:prstGeom>
          <a:noFill/>
        </p:spPr>
        <p:txBody>
          <a:bodyPr wrap="square" rtlCol="0">
            <a:spAutoFit/>
          </a:bodyPr>
          <a:lstStyle/>
          <a:p>
            <a:r>
              <a:rPr lang="en-US" sz="2800" b="1" dirty="0"/>
              <a:t>One Factor ANOVA</a:t>
            </a:r>
          </a:p>
        </p:txBody>
      </p:sp>
      <p:sp>
        <p:nvSpPr>
          <p:cNvPr id="4" name="Rectangle 3">
            <a:extLst>
              <a:ext uri="{FF2B5EF4-FFF2-40B4-BE49-F238E27FC236}">
                <a16:creationId xmlns:a16="http://schemas.microsoft.com/office/drawing/2014/main" xmlns="" id="{B3744B88-0FAB-430E-B831-76DCBA3DB800}"/>
              </a:ext>
            </a:extLst>
          </p:cNvPr>
          <p:cNvSpPr/>
          <p:nvPr/>
        </p:nvSpPr>
        <p:spPr>
          <a:xfrm>
            <a:off x="470647" y="996849"/>
            <a:ext cx="8511988" cy="1785104"/>
          </a:xfrm>
          <a:prstGeom prst="rect">
            <a:avLst/>
          </a:prstGeom>
        </p:spPr>
        <p:txBody>
          <a:bodyPr wrap="square">
            <a:spAutoFit/>
          </a:bodyPr>
          <a:lstStyle/>
          <a:p>
            <a:pPr algn="just">
              <a:spcAft>
                <a:spcPts val="600"/>
              </a:spcAft>
            </a:pPr>
            <a:r>
              <a:rPr lang="en-US" sz="2000" b="1" dirty="0">
                <a:latin typeface="Calibri" panose="020F0502020204030204" pitchFamily="34" charset="0"/>
                <a:cs typeface="Calibri" panose="020F0502020204030204" pitchFamily="34" charset="0"/>
              </a:rPr>
              <a:t>In one-way ANOVA, we partition the total variation as follows:</a:t>
            </a:r>
          </a:p>
          <a:p>
            <a:pPr algn="just">
              <a:spcAft>
                <a:spcPts val="600"/>
              </a:spcAft>
            </a:pPr>
            <a:r>
              <a:rPr lang="en-US" sz="2000" dirty="0">
                <a:latin typeface="Calibri" panose="020F0502020204030204" pitchFamily="34" charset="0"/>
                <a:cs typeface="Calibri" panose="020F0502020204030204" pitchFamily="34" charset="0"/>
              </a:rPr>
              <a:t>a. Variation due to differences among the groups (</a:t>
            </a:r>
            <a:r>
              <a:rPr lang="en-US" sz="2000" b="1" dirty="0">
                <a:latin typeface="Calibri" panose="020F0502020204030204" pitchFamily="34" charset="0"/>
                <a:cs typeface="Calibri" panose="020F0502020204030204" pitchFamily="34" charset="0"/>
              </a:rPr>
              <a:t>SSA</a:t>
            </a:r>
            <a:r>
              <a:rPr lang="en-US" sz="2000" dirty="0">
                <a:latin typeface="Calibri" panose="020F0502020204030204" pitchFamily="34" charset="0"/>
                <a:cs typeface="Calibri" panose="020F0502020204030204" pitchFamily="34" charset="0"/>
              </a:rPr>
              <a:t>), meaning it measures differences from group to group</a:t>
            </a:r>
          </a:p>
          <a:p>
            <a:pPr algn="just">
              <a:spcAft>
                <a:spcPts val="600"/>
              </a:spcAft>
            </a:pPr>
            <a:r>
              <a:rPr lang="en-US" sz="2000" dirty="0">
                <a:latin typeface="Calibri" panose="020F0502020204030204" pitchFamily="34" charset="0"/>
                <a:cs typeface="Calibri" panose="020F0502020204030204" pitchFamily="34" charset="0"/>
              </a:rPr>
              <a:t>b. Variation due to differences within the groups (</a:t>
            </a:r>
            <a:r>
              <a:rPr lang="en-US" sz="2000" b="1" dirty="0">
                <a:latin typeface="Calibri" panose="020F0502020204030204" pitchFamily="34" charset="0"/>
                <a:cs typeface="Calibri" panose="020F0502020204030204" pitchFamily="34" charset="0"/>
              </a:rPr>
              <a:t>SSW</a:t>
            </a:r>
            <a:r>
              <a:rPr lang="en-US" sz="2000" dirty="0">
                <a:latin typeface="Calibri" panose="020F0502020204030204" pitchFamily="34" charset="0"/>
                <a:cs typeface="Calibri" panose="020F0502020204030204" pitchFamily="34" charset="0"/>
              </a:rPr>
              <a:t>), meaning it measures random variation</a:t>
            </a:r>
          </a:p>
        </p:txBody>
      </p:sp>
      <p:graphicFrame>
        <p:nvGraphicFramePr>
          <p:cNvPr id="5" name="Diagram 4">
            <a:extLst>
              <a:ext uri="{FF2B5EF4-FFF2-40B4-BE49-F238E27FC236}">
                <a16:creationId xmlns:a16="http://schemas.microsoft.com/office/drawing/2014/main" xmlns="" id="{C0F50977-68D7-4E47-950E-791EDBD5CA95}"/>
              </a:ext>
            </a:extLst>
          </p:cNvPr>
          <p:cNvGraphicFramePr/>
          <p:nvPr>
            <p:extLst/>
          </p:nvPr>
        </p:nvGraphicFramePr>
        <p:xfrm>
          <a:off x="1485081" y="2553781"/>
          <a:ext cx="5865540" cy="3596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xmlns="" id="{2CA15F3C-1415-4E50-91D0-25AC2D8716BF}"/>
              </a:ext>
            </a:extLst>
          </p:cNvPr>
          <p:cNvSpPr/>
          <p:nvPr/>
        </p:nvSpPr>
        <p:spPr>
          <a:xfrm>
            <a:off x="2092066" y="5950007"/>
            <a:ext cx="5258555" cy="400110"/>
          </a:xfrm>
          <a:prstGeom prst="rect">
            <a:avLst/>
          </a:prstGeom>
        </p:spPr>
        <p:txBody>
          <a:bodyPr wrap="none">
            <a:spAutoFit/>
          </a:bodyPr>
          <a:lstStyle/>
          <a:p>
            <a:r>
              <a:rPr lang="en-US" sz="2000" b="1" dirty="0">
                <a:solidFill>
                  <a:schemeClr val="tx1"/>
                </a:solidFill>
                <a:latin typeface="Calibri" panose="020F0502020204030204" pitchFamily="34" charset="0"/>
                <a:cs typeface="Calibri" panose="020F0502020204030204" pitchFamily="34" charset="0"/>
              </a:rPr>
              <a:t>Partitioning the total variation, SST = SSA + SSW</a:t>
            </a:r>
          </a:p>
        </p:txBody>
      </p:sp>
    </p:spTree>
    <p:extLst>
      <p:ext uri="{BB962C8B-B14F-4D97-AF65-F5344CB8AC3E}">
        <p14:creationId xmlns:p14="http://schemas.microsoft.com/office/powerpoint/2010/main" val="604355157"/>
      </p:ext>
    </p:extLst>
  </p:cSld>
  <p:clrMapOvr>
    <a:masterClrMapping/>
  </p:clrMapOvr>
  <p:transition spd="med">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470647" y="242047"/>
            <a:ext cx="5472953" cy="523220"/>
          </a:xfrm>
          <a:prstGeom prst="rect">
            <a:avLst/>
          </a:prstGeom>
          <a:noFill/>
        </p:spPr>
        <p:txBody>
          <a:bodyPr wrap="square" rtlCol="0">
            <a:spAutoFit/>
          </a:bodyPr>
          <a:lstStyle/>
          <a:p>
            <a:r>
              <a:rPr lang="en-US" sz="2800" b="1" dirty="0" smtClean="0"/>
              <a:t>One Way </a:t>
            </a:r>
            <a:r>
              <a:rPr lang="en-US" sz="2800" b="1" dirty="0" err="1" smtClean="0"/>
              <a:t>Anova</a:t>
            </a:r>
            <a:endParaRPr lang="en-US" sz="2800" b="1" dirty="0"/>
          </a:p>
        </p:txBody>
      </p:sp>
      <p:sp>
        <p:nvSpPr>
          <p:cNvPr id="3" name="Rectangle 2">
            <a:extLst>
              <a:ext uri="{FF2B5EF4-FFF2-40B4-BE49-F238E27FC236}">
                <a16:creationId xmlns:a16="http://schemas.microsoft.com/office/drawing/2014/main" xmlns="" id="{3A35DFD5-A71F-41CB-9DBA-16023E7620D8}"/>
              </a:ext>
            </a:extLst>
          </p:cNvPr>
          <p:cNvSpPr/>
          <p:nvPr/>
        </p:nvSpPr>
        <p:spPr>
          <a:xfrm>
            <a:off x="470647" y="1032602"/>
            <a:ext cx="8538882" cy="5634171"/>
          </a:xfrm>
          <a:prstGeom prst="rect">
            <a:avLst/>
          </a:prstGeom>
        </p:spPr>
        <p:txBody>
          <a:bodyPr wrap="square">
            <a:spAutoFit/>
          </a:bodyPr>
          <a:lstStyle/>
          <a:p>
            <a:pPr>
              <a:lnSpc>
                <a:spcPct val="150000"/>
              </a:lnSpc>
              <a:spcBef>
                <a:spcPts val="600"/>
              </a:spcBef>
              <a:spcAft>
                <a:spcPts val="600"/>
              </a:spcAft>
            </a:pPr>
            <a:r>
              <a:rPr lang="en-US" sz="2400" dirty="0">
                <a:latin typeface="Calibri" panose="020F0502020204030204" pitchFamily="34" charset="0"/>
                <a:cs typeface="Calibri" panose="020F0502020204030204" pitchFamily="34" charset="0"/>
              </a:rPr>
              <a:t>Let us assume that there are c groups representing populations whose values are randomly and independently selected with mean 𝜇, 𝜇2, ..., 𝜇c follow a normal distribution, and have equal variances.</a:t>
            </a:r>
          </a:p>
          <a:p>
            <a:pPr>
              <a:lnSpc>
                <a:spcPct val="150000"/>
              </a:lnSpc>
              <a:spcBef>
                <a:spcPts val="600"/>
              </a:spcBef>
              <a:spcAft>
                <a:spcPts val="600"/>
              </a:spcAft>
            </a:pPr>
            <a:r>
              <a:rPr lang="en-US" sz="2400" b="1" dirty="0">
                <a:latin typeface="Calibri" panose="020F0502020204030204" pitchFamily="34" charset="0"/>
                <a:cs typeface="Calibri" panose="020F0502020204030204" pitchFamily="34" charset="0"/>
              </a:rPr>
              <a:t>Null hypothesis </a:t>
            </a:r>
            <a:r>
              <a:rPr lang="en-US" sz="2400" dirty="0">
                <a:latin typeface="Calibri" panose="020F0502020204030204" pitchFamily="34" charset="0"/>
                <a:cs typeface="Calibri" panose="020F0502020204030204" pitchFamily="34" charset="0"/>
              </a:rPr>
              <a:t>states that there are no differences in the population means.</a:t>
            </a:r>
          </a:p>
          <a:p>
            <a:pPr>
              <a:lnSpc>
                <a:spcPct val="150000"/>
              </a:lnSpc>
              <a:spcBef>
                <a:spcPts val="600"/>
              </a:spcBef>
              <a:spcAft>
                <a:spcPts val="600"/>
              </a:spcAft>
            </a:pPr>
            <a:r>
              <a:rPr lang="en-US" sz="2400" dirty="0">
                <a:latin typeface="Calibri" panose="020F0502020204030204" pitchFamily="34" charset="0"/>
                <a:cs typeface="Calibri" panose="020F0502020204030204" pitchFamily="34" charset="0"/>
              </a:rPr>
              <a:t>H</a:t>
            </a:r>
            <a:r>
              <a:rPr lang="en-US" sz="3600" baseline="-16000" dirty="0">
                <a:latin typeface="Calibri" panose="020F0502020204030204" pitchFamily="34" charset="0"/>
                <a:cs typeface="Calibri" panose="020F0502020204030204" pitchFamily="34" charset="0"/>
              </a:rPr>
              <a:t>0</a:t>
            </a:r>
            <a:r>
              <a:rPr lang="en-US" sz="2400" dirty="0">
                <a:latin typeface="Calibri" panose="020F0502020204030204" pitchFamily="34" charset="0"/>
                <a:cs typeface="Calibri" panose="020F0502020204030204" pitchFamily="34" charset="0"/>
              </a:rPr>
              <a:t>:  𝜇</a:t>
            </a:r>
            <a:r>
              <a:rPr lang="en-US" sz="3600" baseline="-16000" dirty="0">
                <a:latin typeface="Calibri" panose="020F0502020204030204" pitchFamily="34" charset="0"/>
                <a:cs typeface="Calibri" panose="020F0502020204030204" pitchFamily="34" charset="0"/>
              </a:rPr>
              <a:t>1</a:t>
            </a:r>
            <a:r>
              <a:rPr lang="en-US" sz="2400" dirty="0">
                <a:latin typeface="Calibri" panose="020F0502020204030204" pitchFamily="34" charset="0"/>
                <a:cs typeface="Calibri" panose="020F0502020204030204" pitchFamily="34" charset="0"/>
              </a:rPr>
              <a:t> = 𝜇</a:t>
            </a:r>
            <a:r>
              <a:rPr lang="en-US" sz="3600" baseline="-16000" dirty="0">
                <a:latin typeface="Calibri" panose="020F0502020204030204" pitchFamily="34" charset="0"/>
                <a:cs typeface="Calibri" panose="020F0502020204030204" pitchFamily="34" charset="0"/>
              </a:rPr>
              <a:t>2</a:t>
            </a:r>
            <a:r>
              <a:rPr lang="en-US" sz="2400" dirty="0">
                <a:latin typeface="Calibri" panose="020F0502020204030204" pitchFamily="34" charset="0"/>
                <a:cs typeface="Calibri" panose="020F0502020204030204" pitchFamily="34" charset="0"/>
              </a:rPr>
              <a:t> = 𝜇</a:t>
            </a:r>
            <a:r>
              <a:rPr lang="en-US" sz="3600" baseline="-16000" dirty="0">
                <a:latin typeface="Calibri" panose="020F0502020204030204" pitchFamily="34" charset="0"/>
                <a:cs typeface="Calibri" panose="020F0502020204030204" pitchFamily="34" charset="0"/>
              </a:rPr>
              <a:t>3</a:t>
            </a:r>
            <a:r>
              <a:rPr lang="en-US" sz="2400" baseline="-160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 = 𝜇</a:t>
            </a:r>
            <a:r>
              <a:rPr lang="en-US" sz="3600" baseline="-16000" dirty="0">
                <a:latin typeface="Calibri" panose="020F0502020204030204" pitchFamily="34" charset="0"/>
                <a:cs typeface="Calibri" panose="020F0502020204030204" pitchFamily="34" charset="0"/>
              </a:rPr>
              <a:t>c</a:t>
            </a:r>
            <a:endParaRPr lang="en-US" sz="2400" baseline="-16000" dirty="0">
              <a:latin typeface="Calibri" panose="020F0502020204030204" pitchFamily="34" charset="0"/>
              <a:cs typeface="Calibri" panose="020F0502020204030204" pitchFamily="34" charset="0"/>
            </a:endParaRPr>
          </a:p>
          <a:p>
            <a:pPr>
              <a:lnSpc>
                <a:spcPct val="150000"/>
              </a:lnSpc>
              <a:spcBef>
                <a:spcPts val="600"/>
              </a:spcBef>
              <a:spcAft>
                <a:spcPts val="600"/>
              </a:spcAft>
            </a:pPr>
            <a:r>
              <a:rPr lang="en-US" sz="2400" b="1" dirty="0">
                <a:latin typeface="Calibri" panose="020F0502020204030204" pitchFamily="34" charset="0"/>
                <a:cs typeface="Calibri" panose="020F0502020204030204" pitchFamily="34" charset="0"/>
              </a:rPr>
              <a:t>Alternative hypothesis </a:t>
            </a:r>
            <a:r>
              <a:rPr lang="en-US" sz="2400" dirty="0">
                <a:latin typeface="Calibri" panose="020F0502020204030204" pitchFamily="34" charset="0"/>
                <a:cs typeface="Calibri" panose="020F0502020204030204" pitchFamily="34" charset="0"/>
              </a:rPr>
              <a:t>states that at least one population mean is different from the other population means.</a:t>
            </a:r>
          </a:p>
          <a:p>
            <a:pPr>
              <a:lnSpc>
                <a:spcPct val="150000"/>
              </a:lnSpc>
              <a:spcBef>
                <a:spcPts val="600"/>
              </a:spcBef>
              <a:spcAft>
                <a:spcPts val="600"/>
              </a:spcAft>
            </a:pPr>
            <a:r>
              <a:rPr lang="en-US" sz="2400" dirty="0">
                <a:latin typeface="Calibri" panose="020F0502020204030204" pitchFamily="34" charset="0"/>
                <a:cs typeface="Calibri" panose="020F0502020204030204" pitchFamily="34" charset="0"/>
              </a:rPr>
              <a:t>H</a:t>
            </a:r>
            <a:r>
              <a:rPr lang="en-US" sz="3600" baseline="-16000" dirty="0">
                <a:latin typeface="Calibri" panose="020F0502020204030204" pitchFamily="34" charset="0"/>
                <a:cs typeface="Calibri" panose="020F0502020204030204" pitchFamily="34" charset="0"/>
              </a:rPr>
              <a:t>A</a:t>
            </a:r>
            <a:r>
              <a:rPr lang="en-US" sz="2400" dirty="0">
                <a:latin typeface="Calibri" panose="020F0502020204030204" pitchFamily="34" charset="0"/>
                <a:cs typeface="Calibri" panose="020F0502020204030204" pitchFamily="34" charset="0"/>
              </a:rPr>
              <a:t>: Not all 𝜇</a:t>
            </a:r>
            <a:r>
              <a:rPr lang="en-US" sz="3600" baseline="-160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are equal (where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1, 2, ..., c).</a:t>
            </a:r>
          </a:p>
        </p:txBody>
      </p:sp>
    </p:spTree>
    <p:extLst>
      <p:ext uri="{BB962C8B-B14F-4D97-AF65-F5344CB8AC3E}">
        <p14:creationId xmlns:p14="http://schemas.microsoft.com/office/powerpoint/2010/main" val="1356719176"/>
      </p:ext>
    </p:extLst>
  </p:cSld>
  <p:clrMapOvr>
    <a:masterClrMapping/>
  </p:clrMapOvr>
  <p:transition spd="med">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470647" y="242047"/>
            <a:ext cx="5472953" cy="523220"/>
          </a:xfrm>
          <a:prstGeom prst="rect">
            <a:avLst/>
          </a:prstGeom>
          <a:noFill/>
        </p:spPr>
        <p:txBody>
          <a:bodyPr wrap="square" rtlCol="0">
            <a:spAutoFit/>
          </a:bodyPr>
          <a:lstStyle/>
          <a:p>
            <a:r>
              <a:rPr lang="en-US" sz="2800" b="1" dirty="0" smtClean="0"/>
              <a:t>ANOVA Introduction</a:t>
            </a:r>
            <a:endParaRPr lang="en-US" sz="2800" b="1" dirty="0"/>
          </a:p>
        </p:txBody>
      </p:sp>
      <p:grpSp>
        <p:nvGrpSpPr>
          <p:cNvPr id="3" name="Group 2">
            <a:extLst>
              <a:ext uri="{FF2B5EF4-FFF2-40B4-BE49-F238E27FC236}">
                <a16:creationId xmlns:a16="http://schemas.microsoft.com/office/drawing/2014/main" xmlns="" id="{7F0830E2-6268-4F51-875A-05E2F29E6E20}"/>
              </a:ext>
            </a:extLst>
          </p:cNvPr>
          <p:cNvGrpSpPr/>
          <p:nvPr/>
        </p:nvGrpSpPr>
        <p:grpSpPr>
          <a:xfrm>
            <a:off x="470647" y="1099483"/>
            <a:ext cx="5607424" cy="2964914"/>
            <a:chOff x="678247" y="2093303"/>
            <a:chExt cx="5607424" cy="2964914"/>
          </a:xfrm>
        </p:grpSpPr>
        <p:sp>
          <p:nvSpPr>
            <p:cNvPr id="4" name="Rectangle 3">
              <a:extLst>
                <a:ext uri="{FF2B5EF4-FFF2-40B4-BE49-F238E27FC236}">
                  <a16:creationId xmlns:a16="http://schemas.microsoft.com/office/drawing/2014/main" xmlns="" id="{6246AA3F-7481-4D8A-9567-7D0F5585CEB3}"/>
                </a:ext>
              </a:extLst>
            </p:cNvPr>
            <p:cNvSpPr/>
            <p:nvPr/>
          </p:nvSpPr>
          <p:spPr>
            <a:xfrm>
              <a:off x="678247" y="2093303"/>
              <a:ext cx="5607424" cy="2964914"/>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Let  </a:t>
              </a:r>
              <a:r>
                <a:rPr lang="en-US" sz="1800" dirty="0" err="1">
                  <a:latin typeface="Calibri" panose="020F0502020204030204" pitchFamily="34" charset="0"/>
                  <a:cs typeface="Calibri" panose="020F0502020204030204" pitchFamily="34" charset="0"/>
                </a:rPr>
                <a:t>X</a:t>
              </a:r>
              <a:r>
                <a:rPr lang="en-US" sz="1800" baseline="-15000" dirty="0" err="1">
                  <a:latin typeface="Calibri" panose="020F0502020204030204" pitchFamily="34" charset="0"/>
                  <a:cs typeface="Calibri" panose="020F0502020204030204" pitchFamily="34" charset="0"/>
                </a:rPr>
                <a:t>ij</a:t>
              </a:r>
              <a:r>
                <a:rPr lang="en-US" sz="1800" dirty="0">
                  <a:latin typeface="Calibri" panose="020F0502020204030204" pitchFamily="34" charset="0"/>
                  <a:cs typeface="Calibri" panose="020F0502020204030204" pitchFamily="34" charset="0"/>
                </a:rPr>
                <a:t> is the </a:t>
              </a:r>
              <a:r>
                <a:rPr lang="en-US" sz="1800" dirty="0" err="1">
                  <a:latin typeface="Calibri" panose="020F0502020204030204" pitchFamily="34" charset="0"/>
                  <a:cs typeface="Calibri" panose="020F0502020204030204" pitchFamily="34" charset="0"/>
                </a:rPr>
                <a:t>i</a:t>
              </a:r>
              <a:r>
                <a:rPr lang="en-US" sz="1800" baseline="30000" dirty="0" err="1">
                  <a:latin typeface="Calibri" panose="020F0502020204030204" pitchFamily="34" charset="0"/>
                  <a:cs typeface="Calibri" panose="020F0502020204030204" pitchFamily="34" charset="0"/>
                </a:rPr>
                <a:t>th</a:t>
              </a:r>
              <a:r>
                <a:rPr lang="en-US" sz="1800" dirty="0">
                  <a:latin typeface="Calibri" panose="020F0502020204030204" pitchFamily="34" charset="0"/>
                  <a:cs typeface="Calibri" panose="020F0502020204030204" pitchFamily="34" charset="0"/>
                </a:rPr>
                <a:t> value in group j</a:t>
              </a:r>
            </a:p>
            <a:p>
              <a:r>
                <a:rPr lang="en-US" sz="1800" dirty="0">
                  <a:latin typeface="Calibri" panose="020F0502020204030204" pitchFamily="34" charset="0"/>
                  <a:cs typeface="Calibri" panose="020F0502020204030204" pitchFamily="34" charset="0"/>
                </a:rPr>
                <a:t>n is the number of values in all the groups combined</a:t>
              </a:r>
            </a:p>
            <a:p>
              <a:r>
                <a:rPr lang="en-US" sz="1800" dirty="0">
                  <a:latin typeface="Calibri" panose="020F0502020204030204" pitchFamily="34" charset="0"/>
                  <a:cs typeface="Calibri" panose="020F0502020204030204" pitchFamily="34" charset="0"/>
                </a:rPr>
                <a:t>c is the number of groups</a:t>
              </a:r>
            </a:p>
            <a:p>
              <a:r>
                <a:rPr lang="en-IN" sz="1800" dirty="0">
                  <a:latin typeface="Calibri" panose="020F0502020204030204" pitchFamily="34" charset="0"/>
                  <a:cs typeface="Calibri" panose="020F0502020204030204" pitchFamily="34" charset="0"/>
                </a:rPr>
                <a:t>J</a:t>
              </a:r>
              <a:r>
                <a:rPr lang="en-US" sz="1800" dirty="0">
                  <a:latin typeface="Calibri" panose="020F0502020204030204" pitchFamily="34" charset="0"/>
                  <a:cs typeface="Calibri" panose="020F0502020204030204" pitchFamily="34" charset="0"/>
                </a:rPr>
                <a:t> = (1,2,…, c) and </a:t>
              </a:r>
              <a:r>
                <a:rPr lang="en-US" sz="18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 (1,2,…, j) </a:t>
              </a:r>
            </a:p>
            <a:p>
              <a:r>
                <a:rPr lang="en-US" sz="2800" dirty="0" err="1">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rPr>
                <a:t>j</a:t>
              </a:r>
              <a:r>
                <a:rPr lang="en-US" sz="1800" dirty="0">
                  <a:latin typeface="Calibri" panose="020F0502020204030204" pitchFamily="34" charset="0"/>
                  <a:cs typeface="Calibri" panose="020F0502020204030204" pitchFamily="34" charset="0"/>
                </a:rPr>
                <a:t> is the number of values in group j and          is the sample mean of group j</a:t>
              </a:r>
            </a:p>
            <a:p>
              <a:r>
                <a:rPr lang="en-IN" sz="2800" b="1" dirty="0">
                  <a:latin typeface="Calibri" panose="020F0502020204030204" pitchFamily="34" charset="0"/>
                  <a:cs typeface="Calibri" panose="020F0502020204030204" pitchFamily="34" charset="0"/>
                </a:rPr>
                <a:t>Grand mean =        =</a:t>
              </a:r>
              <a:r>
                <a:rPr lang="en-IN" sz="2800" b="1" baseline="-160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 ∑ (</a:t>
              </a:r>
              <a:r>
                <a:rPr lang="en-US" sz="2800" b="1" dirty="0" err="1">
                  <a:latin typeface="Calibri" panose="020F0502020204030204" pitchFamily="34" charset="0"/>
                  <a:cs typeface="Calibri" panose="020F0502020204030204" pitchFamily="34" charset="0"/>
                </a:rPr>
                <a:t>X</a:t>
              </a:r>
              <a:r>
                <a:rPr lang="en-US" sz="4000" b="1" baseline="-12000" dirty="0" err="1">
                  <a:latin typeface="Calibri" panose="020F0502020204030204" pitchFamily="34" charset="0"/>
                  <a:cs typeface="Calibri" panose="020F0502020204030204" pitchFamily="34" charset="0"/>
                </a:rPr>
                <a:t>ij</a:t>
              </a:r>
              <a:r>
                <a:rPr lang="en-US" sz="4000" b="1" baseline="-120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 X)</a:t>
              </a:r>
              <a:r>
                <a:rPr lang="en-US" sz="4000" b="1" baseline="15000" dirty="0">
                  <a:latin typeface="Calibri" panose="020F0502020204030204" pitchFamily="34" charset="0"/>
                  <a:cs typeface="Calibri" panose="020F0502020204030204" pitchFamily="34" charset="0"/>
                </a:rPr>
                <a:t>2</a:t>
              </a:r>
              <a:r>
                <a:rPr lang="en-US" sz="4000" b="1"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 n</a:t>
              </a:r>
              <a:endParaRPr lang="en-IN" sz="2800" b="1" baseline="-16000" dirty="0">
                <a:latin typeface="Calibri" panose="020F0502020204030204" pitchFamily="34" charset="0"/>
                <a:cs typeface="Calibri" panose="020F0502020204030204" pitchFamily="34" charset="0"/>
              </a:endParaRPr>
            </a:p>
            <a:p>
              <a:endParaRPr lang="en-IN" sz="2800" b="1" baseline="-160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A03EDE0C-1B95-4FA6-9EDD-085F8A076D1F}"/>
                </a:ext>
              </a:extLst>
            </p:cNvPr>
            <p:cNvPicPr>
              <a:picLocks noChangeAspect="1"/>
            </p:cNvPicPr>
            <p:nvPr/>
          </p:nvPicPr>
          <p:blipFill>
            <a:blip r:embed="rId3"/>
            <a:stretch>
              <a:fillRect/>
            </a:stretch>
          </p:blipFill>
          <p:spPr>
            <a:xfrm>
              <a:off x="3161613" y="4299093"/>
              <a:ext cx="253110" cy="317859"/>
            </a:xfrm>
            <a:prstGeom prst="rect">
              <a:avLst/>
            </a:prstGeom>
          </p:spPr>
        </p:pic>
      </p:grpSp>
      <p:graphicFrame>
        <p:nvGraphicFramePr>
          <p:cNvPr id="6" name="Table 5">
            <a:extLst>
              <a:ext uri="{FF2B5EF4-FFF2-40B4-BE49-F238E27FC236}">
                <a16:creationId xmlns:a16="http://schemas.microsoft.com/office/drawing/2014/main" xmlns="" id="{67EBF121-D30C-4F7F-85A1-E0B15D7271B3}"/>
              </a:ext>
            </a:extLst>
          </p:cNvPr>
          <p:cNvGraphicFramePr>
            <a:graphicFrameLocks noGrp="1"/>
          </p:cNvGraphicFramePr>
          <p:nvPr>
            <p:extLst/>
          </p:nvPr>
        </p:nvGraphicFramePr>
        <p:xfrm>
          <a:off x="582762" y="4304484"/>
          <a:ext cx="8026959" cy="2228397"/>
        </p:xfrm>
        <a:graphic>
          <a:graphicData uri="http://schemas.openxmlformats.org/drawingml/2006/table">
            <a:tbl>
              <a:tblPr firstRow="1" bandRow="1">
                <a:tableStyleId>{5C22544A-7EE6-4342-B048-85BDC9FD1C3A}</a:tableStyleId>
              </a:tblPr>
              <a:tblGrid>
                <a:gridCol w="2350988">
                  <a:extLst>
                    <a:ext uri="{9D8B030D-6E8A-4147-A177-3AD203B41FA5}">
                      <a16:colId xmlns:a16="http://schemas.microsoft.com/office/drawing/2014/main" xmlns="" val="892635805"/>
                    </a:ext>
                  </a:extLst>
                </a:gridCol>
                <a:gridCol w="2486723">
                  <a:extLst>
                    <a:ext uri="{9D8B030D-6E8A-4147-A177-3AD203B41FA5}">
                      <a16:colId xmlns:a16="http://schemas.microsoft.com/office/drawing/2014/main" xmlns="" val="1555424356"/>
                    </a:ext>
                  </a:extLst>
                </a:gridCol>
                <a:gridCol w="3189248">
                  <a:extLst>
                    <a:ext uri="{9D8B030D-6E8A-4147-A177-3AD203B41FA5}">
                      <a16:colId xmlns:a16="http://schemas.microsoft.com/office/drawing/2014/main" xmlns="" val="867725069"/>
                    </a:ext>
                  </a:extLst>
                </a:gridCol>
              </a:tblGrid>
              <a:tr h="49103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Calibri" panose="020F0502020204030204" pitchFamily="34" charset="0"/>
                          <a:ea typeface="+mn-ea"/>
                          <a:cs typeface="Calibri" panose="020F0502020204030204" pitchFamily="34" charset="0"/>
                        </a:rPr>
                        <a:t>Total variation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Calibri" panose="020F0502020204030204" pitchFamily="34" charset="0"/>
                          <a:ea typeface="+mn-ea"/>
                          <a:cs typeface="Calibri" panose="020F0502020204030204" pitchFamily="34" charset="0"/>
                        </a:rPr>
                        <a:t>Among group variation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latin typeface="Calibri" panose="020F0502020204030204" pitchFamily="34" charset="0"/>
                          <a:ea typeface="+mn-ea"/>
                          <a:cs typeface="Calibri" panose="020F0502020204030204" pitchFamily="34" charset="0"/>
                        </a:rPr>
                        <a:t>Within group variation</a:t>
                      </a:r>
                    </a:p>
                  </a:txBody>
                  <a:tcPr/>
                </a:tc>
                <a:extLst>
                  <a:ext uri="{0D108BD9-81ED-4DB2-BD59-A6C34878D82A}">
                    <a16:rowId xmlns:a16="http://schemas.microsoft.com/office/drawing/2014/main" xmlns="" val="4126582571"/>
                  </a:ext>
                </a:extLst>
              </a:tr>
              <a:tr h="66543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Calibri" panose="020F0502020204030204" pitchFamily="34" charset="0"/>
                          <a:cs typeface="Calibri" panose="020F0502020204030204" pitchFamily="34" charset="0"/>
                        </a:rPr>
                        <a:t>SST = ∑</a:t>
                      </a:r>
                      <a:r>
                        <a:rPr lang="en-US" sz="3600" b="1" baseline="-25000" dirty="0">
                          <a:solidFill>
                            <a:schemeClr val="tx1"/>
                          </a:solidFill>
                          <a:latin typeface="Calibri" panose="020F0502020204030204" pitchFamily="34" charset="0"/>
                          <a:cs typeface="Calibri" panose="020F0502020204030204" pitchFamily="34" charset="0"/>
                        </a:rPr>
                        <a:t>j</a:t>
                      </a:r>
                      <a:r>
                        <a:rPr lang="en-US" sz="1800" b="1" dirty="0">
                          <a:solidFill>
                            <a:schemeClr val="tx1"/>
                          </a:solidFill>
                          <a:latin typeface="Calibri" panose="020F0502020204030204" pitchFamily="34" charset="0"/>
                          <a:cs typeface="Calibri" panose="020F0502020204030204" pitchFamily="34" charset="0"/>
                        </a:rPr>
                        <a:t> ∑</a:t>
                      </a:r>
                      <a:r>
                        <a:rPr lang="en-US" sz="3600" b="1" baseline="-25000" dirty="0" err="1">
                          <a:solidFill>
                            <a:schemeClr val="tx1"/>
                          </a:solidFill>
                          <a:latin typeface="Calibri" panose="020F0502020204030204" pitchFamily="34" charset="0"/>
                          <a:cs typeface="Calibri" panose="020F0502020204030204" pitchFamily="34" charset="0"/>
                        </a:rPr>
                        <a:t>i</a:t>
                      </a:r>
                      <a:r>
                        <a:rPr lang="en-US" sz="1800" b="1" dirty="0">
                          <a:solidFill>
                            <a:schemeClr val="tx1"/>
                          </a:solidFill>
                          <a:latin typeface="Calibri" panose="020F0502020204030204" pitchFamily="34" charset="0"/>
                          <a:cs typeface="Calibri" panose="020F0502020204030204" pitchFamily="34" charset="0"/>
                        </a:rPr>
                        <a:t>  (</a:t>
                      </a:r>
                      <a:r>
                        <a:rPr lang="en-US" sz="1800" b="1" dirty="0" err="1">
                          <a:solidFill>
                            <a:schemeClr val="tx1"/>
                          </a:solidFill>
                          <a:latin typeface="Calibri" panose="020F0502020204030204" pitchFamily="34" charset="0"/>
                          <a:cs typeface="Calibri" panose="020F0502020204030204" pitchFamily="34" charset="0"/>
                        </a:rPr>
                        <a:t>X</a:t>
                      </a:r>
                      <a:r>
                        <a:rPr lang="en-US" sz="2800" b="1" baseline="-12000" dirty="0" err="1">
                          <a:solidFill>
                            <a:schemeClr val="tx1"/>
                          </a:solidFill>
                          <a:latin typeface="Calibri" panose="020F0502020204030204" pitchFamily="34" charset="0"/>
                          <a:cs typeface="Calibri" panose="020F0502020204030204" pitchFamily="34" charset="0"/>
                        </a:rPr>
                        <a:t>ij</a:t>
                      </a:r>
                      <a:r>
                        <a:rPr lang="en-US" sz="2800" b="1" baseline="-12000" dirty="0">
                          <a:solidFill>
                            <a:schemeClr val="tx1"/>
                          </a:solidFill>
                          <a:latin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cs typeface="Calibri" panose="020F0502020204030204" pitchFamily="34" charset="0"/>
                        </a:rPr>
                        <a:t>–     )</a:t>
                      </a:r>
                      <a:r>
                        <a:rPr lang="en-US" sz="2800" b="1" baseline="15000" dirty="0">
                          <a:solidFill>
                            <a:schemeClr val="tx1"/>
                          </a:solidFill>
                          <a:latin typeface="Calibri" panose="020F0502020204030204" pitchFamily="34" charset="0"/>
                          <a:cs typeface="Calibri" panose="020F0502020204030204" pitchFamily="34" charset="0"/>
                        </a:rPr>
                        <a:t>2</a:t>
                      </a:r>
                      <a:endParaRPr lang="en-IN" sz="1800" b="1" baseline="-16000" dirty="0">
                        <a:solidFill>
                          <a:schemeClr val="tx1"/>
                        </a:solidFill>
                        <a:latin typeface="Calibri" panose="020F0502020204030204" pitchFamily="34" charset="0"/>
                        <a:cs typeface="Calibri" panose="020F0502020204030204" pitchFamily="34" charset="0"/>
                      </a:endParaRPr>
                    </a:p>
                    <a:p>
                      <a:endParaRPr lang="en-US"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Calibri" panose="020F0502020204030204" pitchFamily="34" charset="0"/>
                          <a:cs typeface="Calibri" panose="020F0502020204030204" pitchFamily="34" charset="0"/>
                        </a:rPr>
                        <a:t>SSA = ∑</a:t>
                      </a:r>
                      <a:r>
                        <a:rPr lang="en-US" sz="3600" b="1" baseline="-25000" dirty="0">
                          <a:solidFill>
                            <a:schemeClr val="tx1"/>
                          </a:solidFill>
                          <a:latin typeface="Calibri" panose="020F0502020204030204" pitchFamily="34" charset="0"/>
                          <a:cs typeface="Calibri" panose="020F0502020204030204" pitchFamily="34" charset="0"/>
                        </a:rPr>
                        <a:t>j</a:t>
                      </a:r>
                      <a:r>
                        <a:rPr lang="en-US" sz="1800" b="1" dirty="0">
                          <a:solidFill>
                            <a:schemeClr val="tx1"/>
                          </a:solidFill>
                          <a:latin typeface="Calibri" panose="020F0502020204030204" pitchFamily="34" charset="0"/>
                          <a:cs typeface="Calibri" panose="020F0502020204030204" pitchFamily="34" charset="0"/>
                        </a:rPr>
                        <a:t> </a:t>
                      </a:r>
                      <a:r>
                        <a:rPr lang="en-US" sz="1800" dirty="0" err="1">
                          <a:solidFill>
                            <a:schemeClr val="tx1"/>
                          </a:solidFill>
                          <a:latin typeface="Calibri" panose="020F0502020204030204" pitchFamily="34" charset="0"/>
                          <a:cs typeface="Calibri" panose="020F0502020204030204" pitchFamily="34" charset="0"/>
                        </a:rPr>
                        <a:t>n</a:t>
                      </a:r>
                      <a:r>
                        <a:rPr lang="en-US" sz="2400" baseline="-14000" dirty="0" err="1">
                          <a:solidFill>
                            <a:schemeClr val="tx1"/>
                          </a:solidFill>
                          <a:latin typeface="Calibri" panose="020F0502020204030204" pitchFamily="34" charset="0"/>
                          <a:cs typeface="Calibri" panose="020F0502020204030204" pitchFamily="34" charset="0"/>
                        </a:rPr>
                        <a:t>j</a:t>
                      </a:r>
                      <a:r>
                        <a:rPr lang="en-US" sz="1600" b="1" dirty="0">
                          <a:solidFill>
                            <a:schemeClr val="tx1"/>
                          </a:solidFill>
                          <a:latin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cs typeface="Calibri" panose="020F0502020204030204" pitchFamily="34" charset="0"/>
                        </a:rPr>
                        <a:t> (     –     )</a:t>
                      </a:r>
                      <a:r>
                        <a:rPr lang="en-US" sz="2800" b="1" baseline="15000" dirty="0">
                          <a:solidFill>
                            <a:schemeClr val="tx1"/>
                          </a:solidFill>
                          <a:latin typeface="Calibri" panose="020F0502020204030204" pitchFamily="34" charset="0"/>
                          <a:cs typeface="Calibri" panose="020F0502020204030204" pitchFamily="34" charset="0"/>
                        </a:rPr>
                        <a:t>2  </a:t>
                      </a:r>
                      <a:endParaRPr lang="en-IN" sz="1800" b="1" baseline="-16000" dirty="0">
                        <a:solidFill>
                          <a:schemeClr val="tx1"/>
                        </a:solidFill>
                        <a:latin typeface="Calibri" panose="020F0502020204030204" pitchFamily="34" charset="0"/>
                        <a:cs typeface="Calibri" panose="020F0502020204030204" pitchFamily="34" charset="0"/>
                      </a:endParaRPr>
                    </a:p>
                    <a:p>
                      <a:endParaRPr lang="en-US"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Calibri" panose="020F0502020204030204" pitchFamily="34" charset="0"/>
                          <a:cs typeface="Calibri" panose="020F0502020204030204" pitchFamily="34" charset="0"/>
                        </a:rPr>
                        <a:t>SSW = ∑</a:t>
                      </a:r>
                      <a:r>
                        <a:rPr lang="en-US" sz="3600" b="1" baseline="-25000" dirty="0">
                          <a:solidFill>
                            <a:schemeClr val="tx1"/>
                          </a:solidFill>
                          <a:latin typeface="Calibri" panose="020F0502020204030204" pitchFamily="34" charset="0"/>
                          <a:cs typeface="Calibri" panose="020F0502020204030204" pitchFamily="34" charset="0"/>
                        </a:rPr>
                        <a:t>j</a:t>
                      </a:r>
                      <a:r>
                        <a:rPr lang="en-US" sz="1800" b="1" dirty="0">
                          <a:solidFill>
                            <a:schemeClr val="tx1"/>
                          </a:solidFill>
                          <a:latin typeface="Calibri" panose="020F0502020204030204" pitchFamily="34" charset="0"/>
                          <a:cs typeface="Calibri" panose="020F0502020204030204" pitchFamily="34" charset="0"/>
                        </a:rPr>
                        <a:t> ∑</a:t>
                      </a:r>
                      <a:r>
                        <a:rPr lang="en-US" sz="3600" b="1" baseline="-25000" dirty="0" err="1">
                          <a:solidFill>
                            <a:schemeClr val="tx1"/>
                          </a:solidFill>
                          <a:latin typeface="Calibri" panose="020F0502020204030204" pitchFamily="34" charset="0"/>
                          <a:cs typeface="Calibri" panose="020F0502020204030204" pitchFamily="34" charset="0"/>
                        </a:rPr>
                        <a:t>i</a:t>
                      </a:r>
                      <a:r>
                        <a:rPr lang="en-US" sz="1800" b="1" dirty="0">
                          <a:solidFill>
                            <a:schemeClr val="tx1"/>
                          </a:solidFill>
                          <a:latin typeface="Calibri" panose="020F0502020204030204" pitchFamily="34" charset="0"/>
                          <a:cs typeface="Calibri" panose="020F0502020204030204" pitchFamily="34" charset="0"/>
                        </a:rPr>
                        <a:t>  (</a:t>
                      </a:r>
                      <a:r>
                        <a:rPr lang="en-US" sz="1800" b="1" dirty="0" err="1">
                          <a:solidFill>
                            <a:schemeClr val="tx1"/>
                          </a:solidFill>
                          <a:latin typeface="Calibri" panose="020F0502020204030204" pitchFamily="34" charset="0"/>
                          <a:cs typeface="Calibri" panose="020F0502020204030204" pitchFamily="34" charset="0"/>
                        </a:rPr>
                        <a:t>X</a:t>
                      </a:r>
                      <a:r>
                        <a:rPr lang="en-US" sz="2800" b="1" baseline="-12000" dirty="0" err="1">
                          <a:solidFill>
                            <a:schemeClr val="tx1"/>
                          </a:solidFill>
                          <a:latin typeface="Calibri" panose="020F0502020204030204" pitchFamily="34" charset="0"/>
                          <a:cs typeface="Calibri" panose="020F0502020204030204" pitchFamily="34" charset="0"/>
                        </a:rPr>
                        <a:t>ij</a:t>
                      </a:r>
                      <a:r>
                        <a:rPr lang="en-US" sz="2800" b="1" baseline="-12000" dirty="0">
                          <a:solidFill>
                            <a:schemeClr val="tx1"/>
                          </a:solidFill>
                          <a:latin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cs typeface="Calibri" panose="020F0502020204030204" pitchFamily="34" charset="0"/>
                        </a:rPr>
                        <a:t>–     )</a:t>
                      </a:r>
                      <a:r>
                        <a:rPr lang="en-US" sz="2800" b="1" baseline="15000" dirty="0">
                          <a:solidFill>
                            <a:schemeClr val="tx1"/>
                          </a:solidFill>
                          <a:latin typeface="Calibri" panose="020F0502020204030204" pitchFamily="34" charset="0"/>
                          <a:cs typeface="Calibri" panose="020F0502020204030204" pitchFamily="34" charset="0"/>
                        </a:rPr>
                        <a:t>2</a:t>
                      </a:r>
                      <a:endParaRPr lang="en-IN" sz="1800" b="1" baseline="-16000" dirty="0">
                        <a:solidFill>
                          <a:schemeClr val="tx1"/>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xmlns="" val="2361956751"/>
                  </a:ext>
                </a:extLst>
              </a:tr>
              <a:tr h="33272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latin typeface="Calibri" panose="020F0502020204030204" pitchFamily="34" charset="0"/>
                          <a:ea typeface="+mn-ea"/>
                          <a:cs typeface="Calibri" panose="020F0502020204030204" pitchFamily="34" charset="0"/>
                        </a:rPr>
                        <a:t>Mean squares* MST</a:t>
                      </a:r>
                      <a:endParaRPr lang="en-US" sz="1800" b="1"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latin typeface="Calibri" panose="020F0502020204030204" pitchFamily="34" charset="0"/>
                          <a:ea typeface="+mn-ea"/>
                          <a:cs typeface="Calibri" panose="020F0502020204030204" pitchFamily="34" charset="0"/>
                        </a:rPr>
                        <a:t>Mean squares MSA</a:t>
                      </a:r>
                      <a:endParaRPr lang="en-US" sz="1800" b="1"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latin typeface="Calibri" panose="020F0502020204030204" pitchFamily="34" charset="0"/>
                          <a:ea typeface="+mn-ea"/>
                          <a:cs typeface="Calibri" panose="020F0502020204030204" pitchFamily="34" charset="0"/>
                        </a:rPr>
                        <a:t>Mean squares MSW</a:t>
                      </a:r>
                      <a:endParaRPr lang="en-US" sz="1800" b="1" kern="1200"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xmlns="" val="3631454736"/>
                  </a:ext>
                </a:extLst>
              </a:tr>
              <a:tr h="5822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latin typeface="Calibri" panose="020F0502020204030204" pitchFamily="34" charset="0"/>
                          <a:ea typeface="+mn-ea"/>
                          <a:cs typeface="Calibri" panose="020F0502020204030204" pitchFamily="34" charset="0"/>
                        </a:rPr>
                        <a:t>MST = SST / (n – 1) </a:t>
                      </a:r>
                      <a:endParaRPr lang="en-US" sz="1800" b="1" kern="1200" dirty="0">
                        <a:solidFill>
                          <a:schemeClr val="tx1"/>
                        </a:solidFill>
                        <a:latin typeface="Calibri" panose="020F0502020204030204" pitchFamily="34" charset="0"/>
                        <a:ea typeface="+mn-ea"/>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latin typeface="Calibri" panose="020F0502020204030204" pitchFamily="34" charset="0"/>
                          <a:ea typeface="+mn-ea"/>
                          <a:cs typeface="Calibri" panose="020F0502020204030204" pitchFamily="34" charset="0"/>
                        </a:rPr>
                        <a:t>MSA = SSA / (c - 1) </a:t>
                      </a:r>
                      <a:endParaRPr lang="en-US" sz="1800" b="1" kern="1200" dirty="0">
                        <a:solidFill>
                          <a:schemeClr val="tx1"/>
                        </a:solidFill>
                        <a:latin typeface="Calibri" panose="020F050202020403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latin typeface="Calibri" panose="020F0502020204030204" pitchFamily="34" charset="0"/>
                          <a:ea typeface="+mn-ea"/>
                          <a:cs typeface="Calibri" panose="020F0502020204030204" pitchFamily="34" charset="0"/>
                        </a:rPr>
                        <a:t>MSW = SSW / (n – c) </a:t>
                      </a:r>
                      <a:endParaRPr lang="en-US" sz="1800" b="1" kern="1200"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xmlns="" val="3072674697"/>
                  </a:ext>
                </a:extLst>
              </a:tr>
            </a:tbl>
          </a:graphicData>
        </a:graphic>
      </p:graphicFrame>
      <p:sp>
        <p:nvSpPr>
          <p:cNvPr id="7" name="Rectangle 6">
            <a:extLst>
              <a:ext uri="{FF2B5EF4-FFF2-40B4-BE49-F238E27FC236}">
                <a16:creationId xmlns:a16="http://schemas.microsoft.com/office/drawing/2014/main" xmlns="" id="{A7B74FFE-B1C3-4B4F-BF37-051B127716F7}"/>
              </a:ext>
            </a:extLst>
          </p:cNvPr>
          <p:cNvSpPr/>
          <p:nvPr/>
        </p:nvSpPr>
        <p:spPr>
          <a:xfrm>
            <a:off x="6369326" y="3165509"/>
            <a:ext cx="2774674" cy="1477328"/>
          </a:xfrm>
          <a:prstGeom prst="rect">
            <a:avLst/>
          </a:prstGeom>
        </p:spPr>
        <p:txBody>
          <a:bodyPr wrap="square">
            <a:spAutoFit/>
          </a:bodyPr>
          <a:lstStyle/>
          <a:p>
            <a:pPr algn="just"/>
            <a:r>
              <a:rPr lang="en-US" b="1" dirty="0">
                <a:latin typeface="Calibri" panose="020F0502020204030204" pitchFamily="34" charset="0"/>
                <a:cs typeface="Calibri" panose="020F0502020204030204" pitchFamily="34" charset="0"/>
              </a:rPr>
              <a:t>When you divide these sum of squares by its respective degrees of freedom, we get the mean squares.</a:t>
            </a:r>
          </a:p>
        </p:txBody>
      </p:sp>
      <p:pic>
        <p:nvPicPr>
          <p:cNvPr id="13" name="Picture 12">
            <a:extLst>
              <a:ext uri="{FF2B5EF4-FFF2-40B4-BE49-F238E27FC236}">
                <a16:creationId xmlns:a16="http://schemas.microsoft.com/office/drawing/2014/main" xmlns="" id="{E5CDA4BB-E6ED-4690-8412-DFC363E86C6E}"/>
              </a:ext>
            </a:extLst>
          </p:cNvPr>
          <p:cNvPicPr>
            <a:picLocks noChangeAspect="1"/>
          </p:cNvPicPr>
          <p:nvPr/>
        </p:nvPicPr>
        <p:blipFill>
          <a:blip r:embed="rId4"/>
          <a:stretch>
            <a:fillRect/>
          </a:stretch>
        </p:blipFill>
        <p:spPr>
          <a:xfrm>
            <a:off x="4198955" y="4960890"/>
            <a:ext cx="227043" cy="289147"/>
          </a:xfrm>
          <a:prstGeom prst="rect">
            <a:avLst/>
          </a:prstGeom>
        </p:spPr>
      </p:pic>
      <p:pic>
        <p:nvPicPr>
          <p:cNvPr id="14" name="Picture 13">
            <a:extLst>
              <a:ext uri="{FF2B5EF4-FFF2-40B4-BE49-F238E27FC236}">
                <a16:creationId xmlns:a16="http://schemas.microsoft.com/office/drawing/2014/main" xmlns="" id="{BCDD87C3-24B0-4D97-99DD-9C59CDEDE03C}"/>
              </a:ext>
            </a:extLst>
          </p:cNvPr>
          <p:cNvPicPr>
            <a:picLocks noChangeAspect="1"/>
          </p:cNvPicPr>
          <p:nvPr/>
        </p:nvPicPr>
        <p:blipFill>
          <a:blip r:embed="rId3"/>
          <a:stretch>
            <a:fillRect/>
          </a:stretch>
        </p:blipFill>
        <p:spPr>
          <a:xfrm>
            <a:off x="2256091" y="4905198"/>
            <a:ext cx="253110" cy="289146"/>
          </a:xfrm>
          <a:prstGeom prst="rect">
            <a:avLst/>
          </a:prstGeom>
        </p:spPr>
      </p:pic>
      <p:pic>
        <p:nvPicPr>
          <p:cNvPr id="15" name="Picture 14">
            <a:extLst>
              <a:ext uri="{FF2B5EF4-FFF2-40B4-BE49-F238E27FC236}">
                <a16:creationId xmlns:a16="http://schemas.microsoft.com/office/drawing/2014/main" xmlns="" id="{24087EB6-34F7-4E56-B502-7B06C4D90D14}"/>
              </a:ext>
            </a:extLst>
          </p:cNvPr>
          <p:cNvPicPr>
            <a:picLocks noChangeAspect="1"/>
          </p:cNvPicPr>
          <p:nvPr/>
        </p:nvPicPr>
        <p:blipFill>
          <a:blip r:embed="rId3"/>
          <a:stretch>
            <a:fillRect/>
          </a:stretch>
        </p:blipFill>
        <p:spPr>
          <a:xfrm>
            <a:off x="4596901" y="4929687"/>
            <a:ext cx="253110" cy="289146"/>
          </a:xfrm>
          <a:prstGeom prst="rect">
            <a:avLst/>
          </a:prstGeom>
        </p:spPr>
      </p:pic>
      <p:pic>
        <p:nvPicPr>
          <p:cNvPr id="16" name="Picture 15">
            <a:extLst>
              <a:ext uri="{FF2B5EF4-FFF2-40B4-BE49-F238E27FC236}">
                <a16:creationId xmlns:a16="http://schemas.microsoft.com/office/drawing/2014/main" xmlns="" id="{1E57EC9D-11D2-4BD3-B611-F73DACEAFC5C}"/>
              </a:ext>
            </a:extLst>
          </p:cNvPr>
          <p:cNvPicPr>
            <a:picLocks noChangeAspect="1"/>
          </p:cNvPicPr>
          <p:nvPr/>
        </p:nvPicPr>
        <p:blipFill>
          <a:blip r:embed="rId4"/>
          <a:stretch>
            <a:fillRect/>
          </a:stretch>
        </p:blipFill>
        <p:spPr>
          <a:xfrm>
            <a:off x="7230009" y="4947695"/>
            <a:ext cx="227043" cy="289147"/>
          </a:xfrm>
          <a:prstGeom prst="rect">
            <a:avLst/>
          </a:prstGeom>
        </p:spPr>
      </p:pic>
    </p:spTree>
    <p:extLst>
      <p:ext uri="{BB962C8B-B14F-4D97-AF65-F5344CB8AC3E}">
        <p14:creationId xmlns:p14="http://schemas.microsoft.com/office/powerpoint/2010/main" val="2724063488"/>
      </p:ext>
    </p:extLst>
  </p:cSld>
  <p:clrMapOvr>
    <a:masterClrMapping/>
  </p:clrMapOvr>
  <p:transition spd="med">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470647" y="242047"/>
            <a:ext cx="5472953" cy="523220"/>
          </a:xfrm>
          <a:prstGeom prst="rect">
            <a:avLst/>
          </a:prstGeom>
          <a:noFill/>
        </p:spPr>
        <p:txBody>
          <a:bodyPr wrap="square" rtlCol="0">
            <a:spAutoFit/>
          </a:bodyPr>
          <a:lstStyle/>
          <a:p>
            <a:r>
              <a:rPr lang="en-US" sz="2800" dirty="0"/>
              <a:t>ANOVA Terminology</a:t>
            </a:r>
            <a:endParaRPr lang="en-US" sz="2800" b="1" dirty="0"/>
          </a:p>
        </p:txBody>
      </p:sp>
      <p:pic>
        <p:nvPicPr>
          <p:cNvPr id="5" name="Picture 4"/>
          <p:cNvPicPr>
            <a:picLocks noChangeAspect="1"/>
          </p:cNvPicPr>
          <p:nvPr/>
        </p:nvPicPr>
        <p:blipFill>
          <a:blip r:embed="rId3"/>
          <a:stretch>
            <a:fillRect/>
          </a:stretch>
        </p:blipFill>
        <p:spPr>
          <a:xfrm>
            <a:off x="470648" y="1721224"/>
            <a:ext cx="8570662" cy="3630704"/>
          </a:xfrm>
          <a:prstGeom prst="rect">
            <a:avLst/>
          </a:prstGeom>
        </p:spPr>
      </p:pic>
    </p:spTree>
    <p:extLst>
      <p:ext uri="{BB962C8B-B14F-4D97-AF65-F5344CB8AC3E}">
        <p14:creationId xmlns:p14="http://schemas.microsoft.com/office/powerpoint/2010/main" val="2138106248"/>
      </p:ext>
    </p:extLst>
  </p:cSld>
  <p:clrMapOvr>
    <a:masterClrMapping/>
  </p:clrMapOvr>
  <p:transition spd="med">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470647" y="242047"/>
            <a:ext cx="5472953" cy="523220"/>
          </a:xfrm>
          <a:prstGeom prst="rect">
            <a:avLst/>
          </a:prstGeom>
          <a:noFill/>
        </p:spPr>
        <p:txBody>
          <a:bodyPr wrap="square" rtlCol="0">
            <a:spAutoFit/>
          </a:bodyPr>
          <a:lstStyle/>
          <a:p>
            <a:r>
              <a:rPr lang="en-US" sz="2800" b="1" dirty="0" smtClean="0"/>
              <a:t>ANOVA </a:t>
            </a:r>
            <a:r>
              <a:rPr lang="en-US" sz="2800" dirty="0"/>
              <a:t>Table</a:t>
            </a:r>
            <a:endParaRPr lang="en-US" sz="2800" b="1" dirty="0"/>
          </a:p>
        </p:txBody>
      </p:sp>
      <p:graphicFrame>
        <p:nvGraphicFramePr>
          <p:cNvPr id="3" name="Table 2">
            <a:extLst>
              <a:ext uri="{FF2B5EF4-FFF2-40B4-BE49-F238E27FC236}">
                <a16:creationId xmlns:a16="http://schemas.microsoft.com/office/drawing/2014/main" xmlns="" id="{0D0C43B2-B19C-45EF-8303-2AD14018BE27}"/>
              </a:ext>
            </a:extLst>
          </p:cNvPr>
          <p:cNvGraphicFramePr>
            <a:graphicFrameLocks noGrp="1"/>
          </p:cNvGraphicFramePr>
          <p:nvPr>
            <p:extLst/>
          </p:nvPr>
        </p:nvGraphicFramePr>
        <p:xfrm>
          <a:off x="685799" y="1357999"/>
          <a:ext cx="8122026" cy="2716381"/>
        </p:xfrm>
        <a:graphic>
          <a:graphicData uri="http://schemas.openxmlformats.org/drawingml/2006/table">
            <a:tbl>
              <a:tblPr>
                <a:tableStyleId>{5C22544A-7EE6-4342-B048-85BDC9FD1C3A}</a:tableStyleId>
              </a:tblPr>
              <a:tblGrid>
                <a:gridCol w="1255706">
                  <a:extLst>
                    <a:ext uri="{9D8B030D-6E8A-4147-A177-3AD203B41FA5}">
                      <a16:colId xmlns:a16="http://schemas.microsoft.com/office/drawing/2014/main" xmlns="" val="20000"/>
                    </a:ext>
                  </a:extLst>
                </a:gridCol>
                <a:gridCol w="1389295">
                  <a:extLst>
                    <a:ext uri="{9D8B030D-6E8A-4147-A177-3AD203B41FA5}">
                      <a16:colId xmlns:a16="http://schemas.microsoft.com/office/drawing/2014/main" xmlns="" val="20001"/>
                    </a:ext>
                  </a:extLst>
                </a:gridCol>
                <a:gridCol w="1148839">
                  <a:extLst>
                    <a:ext uri="{9D8B030D-6E8A-4147-A177-3AD203B41FA5}">
                      <a16:colId xmlns:a16="http://schemas.microsoft.com/office/drawing/2014/main" xmlns="" val="20002"/>
                    </a:ext>
                  </a:extLst>
                </a:gridCol>
                <a:gridCol w="2204169">
                  <a:extLst>
                    <a:ext uri="{9D8B030D-6E8A-4147-A177-3AD203B41FA5}">
                      <a16:colId xmlns:a16="http://schemas.microsoft.com/office/drawing/2014/main" xmlns="" val="20003"/>
                    </a:ext>
                  </a:extLst>
                </a:gridCol>
                <a:gridCol w="1349217">
                  <a:extLst>
                    <a:ext uri="{9D8B030D-6E8A-4147-A177-3AD203B41FA5}">
                      <a16:colId xmlns:a16="http://schemas.microsoft.com/office/drawing/2014/main" xmlns="" val="20004"/>
                    </a:ext>
                  </a:extLst>
                </a:gridCol>
                <a:gridCol w="774800">
                  <a:extLst>
                    <a:ext uri="{9D8B030D-6E8A-4147-A177-3AD203B41FA5}">
                      <a16:colId xmlns:a16="http://schemas.microsoft.com/office/drawing/2014/main" xmlns="" val="20005"/>
                    </a:ext>
                  </a:extLst>
                </a:gridCol>
              </a:tblGrid>
              <a:tr h="468341">
                <a:tc gridSpan="6">
                  <a:txBody>
                    <a:bodyPr/>
                    <a:lstStyle/>
                    <a:p>
                      <a:pPr algn="ctr"/>
                      <a:r>
                        <a:rPr lang="en-US" sz="2000" b="1" dirty="0"/>
                        <a:t>Analysis of Variance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718124">
                <a:tc>
                  <a:txBody>
                    <a:bodyPr/>
                    <a:lstStyle/>
                    <a:p>
                      <a:pPr algn="ctr"/>
                      <a:r>
                        <a:rPr lang="en-US" sz="1800" dirty="0"/>
                        <a:t>Source of</a:t>
                      </a:r>
                      <a:r>
                        <a:rPr lang="en-US" sz="1800" baseline="0" dirty="0"/>
                        <a:t> Variation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Degrees of Freedom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Sum of Squares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Mean Square</a:t>
                      </a:r>
                      <a:r>
                        <a:rPr lang="en-US" sz="1800" baseline="0" dirty="0"/>
                        <a:t> Error</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718124">
                <a:tc>
                  <a:txBody>
                    <a:bodyPr/>
                    <a:lstStyle/>
                    <a:p>
                      <a:r>
                        <a:rPr lang="en-US" sz="1800" dirty="0"/>
                        <a:t>Treatment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k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SSTR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800" dirty="0"/>
                        <a:t>MSTR = SSTR/(k-1)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MSTR/MSE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405896">
                <a:tc>
                  <a:txBody>
                    <a:bodyPr/>
                    <a:lstStyle/>
                    <a:p>
                      <a:r>
                        <a:rPr lang="en-US" sz="1800" dirty="0"/>
                        <a:t>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n -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SSE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800" dirty="0"/>
                        <a:t>MSE = SSE/(n-k)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405896">
                <a:tc>
                  <a:txBody>
                    <a:bodyPr/>
                    <a:lstStyle/>
                    <a:p>
                      <a:r>
                        <a:rPr lang="en-US" sz="1800" dirty="0"/>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n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SST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bl>
          </a:graphicData>
        </a:graphic>
      </p:graphicFrame>
      <p:sp>
        <p:nvSpPr>
          <p:cNvPr id="4" name="TextBox 3"/>
          <p:cNvSpPr txBox="1"/>
          <p:nvPr/>
        </p:nvSpPr>
        <p:spPr>
          <a:xfrm>
            <a:off x="685799" y="4552868"/>
            <a:ext cx="8122026" cy="785343"/>
          </a:xfrm>
          <a:prstGeom prst="rect">
            <a:avLst/>
          </a:prstGeom>
          <a:noFill/>
        </p:spPr>
        <p:txBody>
          <a:bodyPr wrap="square" rtlCol="0">
            <a:spAutoFit/>
          </a:bodyPr>
          <a:lstStyle/>
          <a:p>
            <a:pPr>
              <a:lnSpc>
                <a:spcPct val="150000"/>
              </a:lnSpc>
            </a:pPr>
            <a:r>
              <a:rPr lang="en-US" sz="1600" dirty="0"/>
              <a:t>Factorial </a:t>
            </a:r>
            <a:r>
              <a:rPr lang="en-US" sz="1600" b="1" dirty="0"/>
              <a:t>ANOVA</a:t>
            </a:r>
            <a:r>
              <a:rPr lang="en-US" sz="1600" dirty="0"/>
              <a:t> is used when the experimenter wants to study the interaction effects among the </a:t>
            </a:r>
            <a:r>
              <a:rPr lang="en-US" sz="1600" b="1" dirty="0"/>
              <a:t>treatments</a:t>
            </a:r>
            <a:endParaRPr lang="en-US" sz="1600" dirty="0"/>
          </a:p>
        </p:txBody>
      </p:sp>
    </p:spTree>
    <p:extLst>
      <p:ext uri="{BB962C8B-B14F-4D97-AF65-F5344CB8AC3E}">
        <p14:creationId xmlns:p14="http://schemas.microsoft.com/office/powerpoint/2010/main" val="1393448462"/>
      </p:ext>
    </p:extLst>
  </p:cSld>
  <p:clrMapOvr>
    <a:masterClrMapping/>
  </p:clrMapOvr>
  <p:transition spd="med">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497541" y="430306"/>
            <a:ext cx="7342094" cy="523220"/>
          </a:xfrm>
          <a:prstGeom prst="rect">
            <a:avLst/>
          </a:prstGeom>
          <a:noFill/>
        </p:spPr>
        <p:txBody>
          <a:bodyPr wrap="square" rtlCol="0">
            <a:spAutoFit/>
          </a:bodyPr>
          <a:lstStyle/>
          <a:p>
            <a:r>
              <a:rPr lang="en-US" sz="2800" b="1" dirty="0" smtClean="0"/>
              <a:t>One way ANOVA Business Case study</a:t>
            </a:r>
            <a:endParaRPr lang="en-US" sz="2800" b="1" dirty="0"/>
          </a:p>
        </p:txBody>
      </p:sp>
      <p:sp>
        <p:nvSpPr>
          <p:cNvPr id="3" name="Rectangle 2">
            <a:extLst>
              <a:ext uri="{FF2B5EF4-FFF2-40B4-BE49-F238E27FC236}">
                <a16:creationId xmlns:a16="http://schemas.microsoft.com/office/drawing/2014/main" xmlns="" id="{A25DBD4D-09A8-4B30-9C6C-16C44C6E342D}"/>
              </a:ext>
            </a:extLst>
          </p:cNvPr>
          <p:cNvSpPr/>
          <p:nvPr/>
        </p:nvSpPr>
        <p:spPr>
          <a:xfrm>
            <a:off x="459423" y="1163266"/>
            <a:ext cx="8429084" cy="1277273"/>
          </a:xfrm>
          <a:prstGeom prst="rect">
            <a:avLst/>
          </a:prstGeom>
        </p:spPr>
        <p:txBody>
          <a:bodyPr wrap="square">
            <a:spAutoFit/>
          </a:bodyPr>
          <a:lstStyle/>
          <a:p>
            <a:pPr>
              <a:spcAft>
                <a:spcPts val="600"/>
              </a:spcAft>
            </a:pPr>
            <a:r>
              <a:rPr lang="en-US" sz="1800" b="1" u="sng" dirty="0"/>
              <a:t>Business Case: </a:t>
            </a:r>
          </a:p>
          <a:p>
            <a:pPr>
              <a:spcAft>
                <a:spcPts val="600"/>
              </a:spcAft>
            </a:pPr>
            <a:r>
              <a:rPr lang="en-US" sz="1800" dirty="0"/>
              <a:t>An operations manager wants to buy a new machine. He has been using 3 models and would like to go for one which produced minimum % no. of defects.  He collected the following data:</a:t>
            </a:r>
          </a:p>
        </p:txBody>
      </p:sp>
      <p:graphicFrame>
        <p:nvGraphicFramePr>
          <p:cNvPr id="4" name="Table 3">
            <a:extLst>
              <a:ext uri="{FF2B5EF4-FFF2-40B4-BE49-F238E27FC236}">
                <a16:creationId xmlns:a16="http://schemas.microsoft.com/office/drawing/2014/main" xmlns="" id="{38D1BC1C-6795-4A6F-8645-61FFBA96A3C8}"/>
              </a:ext>
            </a:extLst>
          </p:cNvPr>
          <p:cNvGraphicFramePr>
            <a:graphicFrameLocks noGrp="1"/>
          </p:cNvGraphicFramePr>
          <p:nvPr>
            <p:extLst/>
          </p:nvPr>
        </p:nvGraphicFramePr>
        <p:xfrm>
          <a:off x="3025588" y="2857398"/>
          <a:ext cx="3959520" cy="2560320"/>
        </p:xfrm>
        <a:graphic>
          <a:graphicData uri="http://schemas.openxmlformats.org/drawingml/2006/table">
            <a:tbl>
              <a:tblPr>
                <a:tableStyleId>{5C22544A-7EE6-4342-B048-85BDC9FD1C3A}</a:tableStyleId>
              </a:tblPr>
              <a:tblGrid>
                <a:gridCol w="1319840">
                  <a:extLst>
                    <a:ext uri="{9D8B030D-6E8A-4147-A177-3AD203B41FA5}">
                      <a16:colId xmlns:a16="http://schemas.microsoft.com/office/drawing/2014/main" xmlns="" val="20000"/>
                    </a:ext>
                  </a:extLst>
                </a:gridCol>
                <a:gridCol w="1319840">
                  <a:extLst>
                    <a:ext uri="{9D8B030D-6E8A-4147-A177-3AD203B41FA5}">
                      <a16:colId xmlns:a16="http://schemas.microsoft.com/office/drawing/2014/main" xmlns="" val="20001"/>
                    </a:ext>
                  </a:extLst>
                </a:gridCol>
                <a:gridCol w="1319840">
                  <a:extLst>
                    <a:ext uri="{9D8B030D-6E8A-4147-A177-3AD203B41FA5}">
                      <a16:colId xmlns:a16="http://schemas.microsoft.com/office/drawing/2014/main" xmlns="" val="20002"/>
                    </a:ext>
                  </a:extLst>
                </a:gridCol>
              </a:tblGrid>
              <a:tr h="0">
                <a:tc gridSpan="3">
                  <a:txBody>
                    <a:bodyPr/>
                    <a:lstStyle/>
                    <a:p>
                      <a:pPr algn="ctr"/>
                      <a:r>
                        <a:rPr lang="en-US" sz="1800" b="1" dirty="0"/>
                        <a:t>% Number of defects produced</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0">
                <a:tc>
                  <a:txBody>
                    <a:bodyPr/>
                    <a:lstStyle/>
                    <a:p>
                      <a:pPr algn="ctr"/>
                      <a:r>
                        <a:rPr lang="en-US" sz="1800" b="1" dirty="0"/>
                        <a:t>Machine 1</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dirty="0"/>
                        <a:t>Machine 2</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dirty="0"/>
                        <a:t>Machine 3</a:t>
                      </a:r>
                      <a:endParaRPr lang="en-IN"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0">
                <a:tc>
                  <a:txBody>
                    <a:bodyPr/>
                    <a:lstStyle/>
                    <a:p>
                      <a:pPr algn="ctr"/>
                      <a:r>
                        <a:rPr lang="en-US" sz="1800" dirty="0"/>
                        <a:t>15</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10</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17</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0">
                <a:tc>
                  <a:txBody>
                    <a:bodyPr/>
                    <a:lstStyle/>
                    <a:p>
                      <a:pPr algn="ctr"/>
                      <a:r>
                        <a:rPr lang="en-US" sz="1800" dirty="0"/>
                        <a:t>14</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14</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12</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0">
                <a:tc>
                  <a:txBody>
                    <a:bodyPr/>
                    <a:lstStyle/>
                    <a:p>
                      <a:pPr algn="ctr"/>
                      <a:r>
                        <a:rPr lang="en-US" sz="1800" dirty="0"/>
                        <a:t>20</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9</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14</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0">
                <a:tc>
                  <a:txBody>
                    <a:bodyPr/>
                    <a:lstStyle/>
                    <a:p>
                      <a:pPr algn="ctr"/>
                      <a:r>
                        <a:rPr lang="en-US" sz="1800" dirty="0"/>
                        <a:t>15</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10</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15</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0">
                <a:tc>
                  <a:txBody>
                    <a:bodyPr/>
                    <a:lstStyle/>
                    <a:p>
                      <a:pPr algn="ctr"/>
                      <a:r>
                        <a:rPr lang="en-US" sz="1800" dirty="0"/>
                        <a:t>16</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11</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t>12</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786692014"/>
      </p:ext>
    </p:extLst>
  </p:cSld>
  <p:clrMapOvr>
    <a:masterClrMapping/>
  </p:clrMapOvr>
  <p:transition spd="med">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490222" y="376518"/>
            <a:ext cx="8250366" cy="707886"/>
          </a:xfrm>
          <a:prstGeom prst="rect">
            <a:avLst/>
          </a:prstGeom>
          <a:noFill/>
        </p:spPr>
        <p:txBody>
          <a:bodyPr wrap="square" rtlCol="0">
            <a:spAutoFit/>
          </a:bodyPr>
          <a:lstStyle/>
          <a:p>
            <a:r>
              <a:rPr lang="en-US" sz="2000" b="1" dirty="0"/>
              <a:t>One way ANOVA Business Case </a:t>
            </a:r>
            <a:r>
              <a:rPr lang="en-US" sz="2000" b="1" dirty="0" smtClean="0"/>
              <a:t>study</a:t>
            </a:r>
          </a:p>
          <a:p>
            <a:r>
              <a:rPr lang="en-US" sz="2000" b="1" dirty="0" smtClean="0"/>
              <a:t> Solution</a:t>
            </a:r>
            <a:endParaRPr lang="en-US" sz="2000" b="1" dirty="0"/>
          </a:p>
        </p:txBody>
      </p:sp>
      <p:pic>
        <p:nvPicPr>
          <p:cNvPr id="3" name="Picture 2"/>
          <p:cNvPicPr>
            <a:picLocks noChangeAspect="1"/>
          </p:cNvPicPr>
          <p:nvPr/>
        </p:nvPicPr>
        <p:blipFill>
          <a:blip r:embed="rId3"/>
          <a:stretch>
            <a:fillRect/>
          </a:stretch>
        </p:blipFill>
        <p:spPr>
          <a:xfrm>
            <a:off x="760830" y="1344706"/>
            <a:ext cx="6863652" cy="4187149"/>
          </a:xfrm>
          <a:prstGeom prst="rect">
            <a:avLst/>
          </a:prstGeom>
        </p:spPr>
      </p:pic>
    </p:spTree>
    <p:extLst>
      <p:ext uri="{BB962C8B-B14F-4D97-AF65-F5344CB8AC3E}">
        <p14:creationId xmlns:p14="http://schemas.microsoft.com/office/powerpoint/2010/main" val="2579398605"/>
      </p:ext>
    </p:extLst>
  </p:cSld>
  <p:clrMapOvr>
    <a:masterClrMapping/>
  </p:clrMapOvr>
  <p:transition spd="med">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490222" y="376518"/>
            <a:ext cx="8250366" cy="707886"/>
          </a:xfrm>
          <a:prstGeom prst="rect">
            <a:avLst/>
          </a:prstGeom>
          <a:noFill/>
        </p:spPr>
        <p:txBody>
          <a:bodyPr wrap="square" rtlCol="0">
            <a:spAutoFit/>
          </a:bodyPr>
          <a:lstStyle/>
          <a:p>
            <a:r>
              <a:rPr lang="en-US" sz="2000" b="1" dirty="0"/>
              <a:t>One way ANOVA Business Case </a:t>
            </a:r>
            <a:r>
              <a:rPr lang="en-US" sz="2000" b="1" dirty="0" smtClean="0"/>
              <a:t>study</a:t>
            </a:r>
          </a:p>
          <a:p>
            <a:r>
              <a:rPr lang="en-US" sz="2000" b="1" dirty="0" smtClean="0"/>
              <a:t> Solution</a:t>
            </a:r>
            <a:endParaRPr lang="en-US" sz="2000" b="1" dirty="0"/>
          </a:p>
        </p:txBody>
      </p:sp>
      <p:pic>
        <p:nvPicPr>
          <p:cNvPr id="3" name="Picture 2"/>
          <p:cNvPicPr>
            <a:picLocks noChangeAspect="1"/>
          </p:cNvPicPr>
          <p:nvPr/>
        </p:nvPicPr>
        <p:blipFill>
          <a:blip r:embed="rId3"/>
          <a:stretch>
            <a:fillRect/>
          </a:stretch>
        </p:blipFill>
        <p:spPr>
          <a:xfrm>
            <a:off x="5561430" y="376518"/>
            <a:ext cx="2996554" cy="1828038"/>
          </a:xfrm>
          <a:prstGeom prst="rect">
            <a:avLst/>
          </a:prstGeom>
        </p:spPr>
      </p:pic>
      <p:pic>
        <p:nvPicPr>
          <p:cNvPr id="4" name="Picture 3"/>
          <p:cNvPicPr>
            <a:picLocks noChangeAspect="1"/>
          </p:cNvPicPr>
          <p:nvPr/>
        </p:nvPicPr>
        <p:blipFill>
          <a:blip r:embed="rId4"/>
          <a:stretch>
            <a:fillRect/>
          </a:stretch>
        </p:blipFill>
        <p:spPr>
          <a:xfrm>
            <a:off x="638140" y="2303950"/>
            <a:ext cx="6689296" cy="4392685"/>
          </a:xfrm>
          <a:prstGeom prst="rect">
            <a:avLst/>
          </a:prstGeom>
        </p:spPr>
      </p:pic>
    </p:spTree>
    <p:extLst>
      <p:ext uri="{BB962C8B-B14F-4D97-AF65-F5344CB8AC3E}">
        <p14:creationId xmlns:p14="http://schemas.microsoft.com/office/powerpoint/2010/main" val="2471086363"/>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77782e331c_0_10"/>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marR="0" lvl="0" indent="-228600" algn="ctr" rtl="0">
              <a:lnSpc>
                <a:spcPct val="100000"/>
              </a:lnSpc>
              <a:spcBef>
                <a:spcPts val="0"/>
              </a:spcBef>
              <a:spcAft>
                <a:spcPts val="0"/>
              </a:spcAft>
              <a:buClr>
                <a:schemeClr val="dk1"/>
              </a:buClr>
              <a:buSzPts val="3000"/>
              <a:buFont typeface="Arial"/>
              <a:buNone/>
            </a:pPr>
            <a:r>
              <a:rPr lang="en-US"/>
              <a:t>What is Chi-Square</a:t>
            </a:r>
            <a:endParaRPr/>
          </a:p>
        </p:txBody>
      </p:sp>
      <p:sp>
        <p:nvSpPr>
          <p:cNvPr id="346" name="Google Shape;346;g77782e331c_0_10"/>
          <p:cNvSpPr txBox="1">
            <a:spLocks noGrp="1"/>
          </p:cNvSpPr>
          <p:nvPr>
            <p:ph type="body" idx="2"/>
          </p:nvPr>
        </p:nvSpPr>
        <p:spPr>
          <a:prstGeom prst="rect">
            <a:avLst/>
          </a:prstGeom>
          <a:noFill/>
          <a:ln>
            <a:noFill/>
          </a:ln>
        </p:spPr>
        <p:txBody>
          <a:bodyPr spcFirstLastPara="1" wrap="square" lIns="91425" tIns="91425" rIns="91425" bIns="91425" anchor="t" anchorCtr="0">
            <a:noAutofit/>
          </a:bodyPr>
          <a:lstStyle/>
          <a:p>
            <a:pPr marL="457200" lvl="0" indent="-368300" algn="l" rtl="0">
              <a:lnSpc>
                <a:spcPct val="150000"/>
              </a:lnSpc>
              <a:spcBef>
                <a:spcPts val="440"/>
              </a:spcBef>
              <a:spcAft>
                <a:spcPts val="0"/>
              </a:spcAft>
              <a:buSzPts val="2200"/>
              <a:buChar char="•"/>
            </a:pPr>
            <a:r>
              <a:rPr lang="en-US"/>
              <a:t>The </a:t>
            </a:r>
            <a:r>
              <a:rPr lang="en-US" b="1"/>
              <a:t>Chi Square </a:t>
            </a:r>
            <a:r>
              <a:rPr lang="en-US"/>
              <a:t>statistic is commonly used for testing relationships between categorical variables.  </a:t>
            </a:r>
            <a:endParaRPr/>
          </a:p>
          <a:p>
            <a:pPr marL="457200" lvl="0" indent="-368300" algn="l" rtl="0">
              <a:lnSpc>
                <a:spcPct val="150000"/>
              </a:lnSpc>
              <a:spcBef>
                <a:spcPts val="440"/>
              </a:spcBef>
              <a:spcAft>
                <a:spcPts val="0"/>
              </a:spcAft>
              <a:buSzPts val="2200"/>
              <a:buChar char="•"/>
            </a:pPr>
            <a:r>
              <a:rPr lang="en-US"/>
              <a:t>The null hypothesis of the Chi-Square test is that no relationship exists on the categorical variables in the population. They are independent. </a:t>
            </a:r>
            <a:endParaRPr/>
          </a:p>
        </p:txBody>
      </p:sp>
    </p:spTree>
    <p:extLst>
      <p:ext uri="{BB962C8B-B14F-4D97-AF65-F5344CB8AC3E}">
        <p14:creationId xmlns:p14="http://schemas.microsoft.com/office/powerpoint/2010/main" val="2407045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490222" y="376518"/>
            <a:ext cx="8250366" cy="400110"/>
          </a:xfrm>
          <a:prstGeom prst="rect">
            <a:avLst/>
          </a:prstGeom>
          <a:noFill/>
        </p:spPr>
        <p:txBody>
          <a:bodyPr wrap="square" rtlCol="0">
            <a:spAutoFit/>
          </a:bodyPr>
          <a:lstStyle/>
          <a:p>
            <a:r>
              <a:rPr lang="en-US" sz="2000" b="1" dirty="0"/>
              <a:t>One way ANOVA Business Case </a:t>
            </a:r>
            <a:r>
              <a:rPr lang="en-US" sz="2000" b="1" dirty="0" smtClean="0"/>
              <a:t>study - Inference</a:t>
            </a:r>
            <a:endParaRPr lang="en-US" sz="2000" b="1" dirty="0"/>
          </a:p>
        </p:txBody>
      </p:sp>
      <p:pic>
        <p:nvPicPr>
          <p:cNvPr id="4" name="Picture 3"/>
          <p:cNvPicPr>
            <a:picLocks noChangeAspect="1"/>
          </p:cNvPicPr>
          <p:nvPr/>
        </p:nvPicPr>
        <p:blipFill>
          <a:blip r:embed="rId3"/>
          <a:stretch>
            <a:fillRect/>
          </a:stretch>
        </p:blipFill>
        <p:spPr>
          <a:xfrm>
            <a:off x="1256706" y="1074818"/>
            <a:ext cx="5776107" cy="3793018"/>
          </a:xfrm>
          <a:prstGeom prst="rect">
            <a:avLst/>
          </a:prstGeom>
        </p:spPr>
      </p:pic>
      <p:sp>
        <p:nvSpPr>
          <p:cNvPr id="5" name="TextBox 4"/>
          <p:cNvSpPr txBox="1"/>
          <p:nvPr/>
        </p:nvSpPr>
        <p:spPr>
          <a:xfrm>
            <a:off x="1256706" y="5351929"/>
            <a:ext cx="7649851" cy="307777"/>
          </a:xfrm>
          <a:prstGeom prst="rect">
            <a:avLst/>
          </a:prstGeom>
          <a:noFill/>
        </p:spPr>
        <p:txBody>
          <a:bodyPr wrap="none" rtlCol="0">
            <a:spAutoFit/>
          </a:bodyPr>
          <a:lstStyle/>
          <a:p>
            <a:r>
              <a:rPr lang="en-US" dirty="0" smtClean="0"/>
              <a:t>F observed &gt; F critical, so H0 is rejected. There is significant different in the types of machines.</a:t>
            </a:r>
            <a:endParaRPr lang="en-US" dirty="0"/>
          </a:p>
        </p:txBody>
      </p:sp>
    </p:spTree>
    <p:extLst>
      <p:ext uri="{BB962C8B-B14F-4D97-AF65-F5344CB8AC3E}">
        <p14:creationId xmlns:p14="http://schemas.microsoft.com/office/powerpoint/2010/main" val="1437938176"/>
      </p:ext>
    </p:extLst>
  </p:cSld>
  <p:clrMapOvr>
    <a:masterClrMapping/>
  </p:clrMapOvr>
  <p:transition spd="med">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297858" y="944716"/>
          <a:ext cx="6096000" cy="1483360"/>
        </p:xfrm>
        <a:graphic>
          <a:graphicData uri="http://schemas.openxmlformats.org/drawingml/2006/table">
            <a:tbl>
              <a:tblPr firstRow="1" bandRow="1">
                <a:tableStyleId>{B12137AC-A9C8-48EA-BD2B-1AD8692E0443}</a:tableStyleId>
              </a:tblPr>
              <a:tblGrid>
                <a:gridCol w="2035277">
                  <a:extLst>
                    <a:ext uri="{9D8B030D-6E8A-4147-A177-3AD203B41FA5}">
                      <a16:colId xmlns:a16="http://schemas.microsoft.com/office/drawing/2014/main" xmlns="" val="3968590587"/>
                    </a:ext>
                  </a:extLst>
                </a:gridCol>
                <a:gridCol w="2028723">
                  <a:extLst>
                    <a:ext uri="{9D8B030D-6E8A-4147-A177-3AD203B41FA5}">
                      <a16:colId xmlns:a16="http://schemas.microsoft.com/office/drawing/2014/main" xmlns="" val="2020496102"/>
                    </a:ext>
                  </a:extLst>
                </a:gridCol>
                <a:gridCol w="2032000">
                  <a:extLst>
                    <a:ext uri="{9D8B030D-6E8A-4147-A177-3AD203B41FA5}">
                      <a16:colId xmlns:a16="http://schemas.microsoft.com/office/drawing/2014/main" xmlns="" val="422940263"/>
                    </a:ext>
                  </a:extLst>
                </a:gridCol>
              </a:tblGrid>
              <a:tr h="370840">
                <a:tc>
                  <a:txBody>
                    <a:bodyPr/>
                    <a:lstStyle/>
                    <a:p>
                      <a:r>
                        <a:rPr lang="en-US" dirty="0" smtClean="0"/>
                        <a:t>Bangalore</a:t>
                      </a:r>
                      <a:endParaRPr lang="en-IN" dirty="0"/>
                    </a:p>
                  </a:txBody>
                  <a:tcPr/>
                </a:tc>
                <a:tc>
                  <a:txBody>
                    <a:bodyPr/>
                    <a:lstStyle/>
                    <a:p>
                      <a:r>
                        <a:rPr lang="en-US" dirty="0" smtClean="0"/>
                        <a:t>Mumbai</a:t>
                      </a:r>
                      <a:endParaRPr lang="en-IN" dirty="0"/>
                    </a:p>
                  </a:txBody>
                  <a:tcPr/>
                </a:tc>
                <a:tc>
                  <a:txBody>
                    <a:bodyPr/>
                    <a:lstStyle/>
                    <a:p>
                      <a:r>
                        <a:rPr lang="en-US" dirty="0" smtClean="0"/>
                        <a:t>Chennai</a:t>
                      </a:r>
                      <a:endParaRPr lang="en-IN" dirty="0"/>
                    </a:p>
                  </a:txBody>
                  <a:tcPr/>
                </a:tc>
                <a:extLst>
                  <a:ext uri="{0D108BD9-81ED-4DB2-BD59-A6C34878D82A}">
                    <a16:rowId xmlns:a16="http://schemas.microsoft.com/office/drawing/2014/main" xmlns="" val="3071158105"/>
                  </a:ext>
                </a:extLst>
              </a:tr>
              <a:tr h="370840">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1007312978"/>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xmlns="" val="3517787577"/>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937283451"/>
                  </a:ext>
                </a:extLst>
              </a:tr>
            </a:tbl>
          </a:graphicData>
        </a:graphic>
      </p:graphicFrame>
      <p:sp>
        <p:nvSpPr>
          <p:cNvPr id="5" name="TextBox 4"/>
          <p:cNvSpPr txBox="1"/>
          <p:nvPr/>
        </p:nvSpPr>
        <p:spPr>
          <a:xfrm>
            <a:off x="1042220" y="2428076"/>
            <a:ext cx="5702710" cy="3970318"/>
          </a:xfrm>
          <a:prstGeom prst="rect">
            <a:avLst/>
          </a:prstGeom>
          <a:noFill/>
        </p:spPr>
        <p:txBody>
          <a:bodyPr wrap="square" rtlCol="0">
            <a:spAutoFit/>
          </a:bodyPr>
          <a:lstStyle/>
          <a:p>
            <a:r>
              <a:rPr lang="en-US" dirty="0" smtClean="0"/>
              <a:t>Hypothesis testing for center  (</a:t>
            </a:r>
            <a:r>
              <a:rPr lang="en-US" dirty="0" err="1" smtClean="0"/>
              <a:t>Fstatistic</a:t>
            </a:r>
            <a:r>
              <a:rPr lang="en-US" dirty="0" smtClean="0"/>
              <a:t> _column)= MSC/MSE</a:t>
            </a:r>
          </a:p>
          <a:p>
            <a:endParaRPr lang="en-US" dirty="0"/>
          </a:p>
          <a:p>
            <a:r>
              <a:rPr lang="en-US" dirty="0" smtClean="0"/>
              <a:t>Ho: </a:t>
            </a:r>
            <a:r>
              <a:rPr lang="en-US" dirty="0" err="1" smtClean="0"/>
              <a:t>Mu_Blr</a:t>
            </a:r>
            <a:r>
              <a:rPr lang="en-US" dirty="0" smtClean="0"/>
              <a:t> = </a:t>
            </a:r>
            <a:r>
              <a:rPr lang="en-US" dirty="0" err="1"/>
              <a:t>M</a:t>
            </a:r>
            <a:r>
              <a:rPr lang="en-US" dirty="0" err="1" smtClean="0"/>
              <a:t>u_Mum</a:t>
            </a:r>
            <a:r>
              <a:rPr lang="en-US" dirty="0" smtClean="0"/>
              <a:t> = </a:t>
            </a:r>
            <a:r>
              <a:rPr lang="en-US" dirty="0" err="1" smtClean="0"/>
              <a:t>Mu_Chennai</a:t>
            </a:r>
            <a:endParaRPr lang="en-US" dirty="0" smtClean="0"/>
          </a:p>
          <a:p>
            <a:r>
              <a:rPr lang="en-US" dirty="0" smtClean="0"/>
              <a:t>H1: </a:t>
            </a:r>
            <a:r>
              <a:rPr lang="en-US" dirty="0" err="1" smtClean="0"/>
              <a:t>Mu_Blr</a:t>
            </a:r>
            <a:r>
              <a:rPr lang="en-US" dirty="0" smtClean="0"/>
              <a:t>!= </a:t>
            </a:r>
            <a:r>
              <a:rPr lang="en-US" dirty="0" err="1" smtClean="0"/>
              <a:t>Mu_Mum</a:t>
            </a:r>
            <a:r>
              <a:rPr lang="en-US" dirty="0" smtClean="0"/>
              <a:t> !=</a:t>
            </a:r>
            <a:r>
              <a:rPr lang="en-US" dirty="0" err="1" smtClean="0"/>
              <a:t>Mu_Chennai</a:t>
            </a:r>
            <a:endParaRPr lang="en-US" dirty="0" smtClean="0"/>
          </a:p>
          <a:p>
            <a:endParaRPr lang="en-US" dirty="0"/>
          </a:p>
          <a:p>
            <a:endParaRPr lang="en-US" dirty="0" smtClean="0"/>
          </a:p>
          <a:p>
            <a:r>
              <a:rPr lang="en-US" dirty="0" smtClean="0"/>
              <a:t>Hypothesis test for Batches  (</a:t>
            </a:r>
            <a:r>
              <a:rPr lang="en-US" dirty="0" err="1" smtClean="0"/>
              <a:t>Fstatistic</a:t>
            </a:r>
            <a:r>
              <a:rPr lang="en-US" dirty="0" smtClean="0"/>
              <a:t> _row) = MSR/MSE</a:t>
            </a:r>
          </a:p>
          <a:p>
            <a:endParaRPr lang="en-US" dirty="0"/>
          </a:p>
          <a:p>
            <a:r>
              <a:rPr lang="en-US" dirty="0" smtClean="0"/>
              <a:t>H0: </a:t>
            </a:r>
            <a:r>
              <a:rPr lang="en-US" dirty="0" err="1" smtClean="0"/>
              <a:t>Mu_April</a:t>
            </a:r>
            <a:r>
              <a:rPr lang="en-US" dirty="0" smtClean="0"/>
              <a:t> = </a:t>
            </a:r>
            <a:r>
              <a:rPr lang="en-US" dirty="0" err="1" smtClean="0"/>
              <a:t>Mu_May</a:t>
            </a:r>
            <a:r>
              <a:rPr lang="en-US" dirty="0" smtClean="0"/>
              <a:t>= </a:t>
            </a:r>
            <a:r>
              <a:rPr lang="en-US" dirty="0" err="1" smtClean="0"/>
              <a:t>Mu_June</a:t>
            </a:r>
            <a:endParaRPr lang="en-US" dirty="0" smtClean="0"/>
          </a:p>
          <a:p>
            <a:r>
              <a:rPr lang="en-US" dirty="0" smtClean="0"/>
              <a:t>H1: Any two means are not equal</a:t>
            </a:r>
          </a:p>
          <a:p>
            <a:endParaRPr lang="en-US" dirty="0"/>
          </a:p>
          <a:p>
            <a:endParaRPr lang="en-US" dirty="0" smtClean="0"/>
          </a:p>
          <a:p>
            <a:r>
              <a:rPr lang="en-US" dirty="0" err="1" smtClean="0"/>
              <a:t>Dof</a:t>
            </a:r>
            <a:r>
              <a:rPr lang="en-US" dirty="0" smtClean="0"/>
              <a:t> _column = c-1 </a:t>
            </a:r>
          </a:p>
          <a:p>
            <a:r>
              <a:rPr lang="en-US" dirty="0" err="1" smtClean="0"/>
              <a:t>Dof</a:t>
            </a:r>
            <a:r>
              <a:rPr lang="en-US" dirty="0" smtClean="0"/>
              <a:t> _rows = r-1</a:t>
            </a:r>
          </a:p>
          <a:p>
            <a:r>
              <a:rPr lang="en-US" dirty="0" smtClean="0"/>
              <a:t>SSR = Sum ( </a:t>
            </a:r>
            <a:r>
              <a:rPr lang="en-US" dirty="0" err="1" smtClean="0"/>
              <a:t>xibar</a:t>
            </a:r>
            <a:r>
              <a:rPr lang="en-US" dirty="0" smtClean="0"/>
              <a:t>- </a:t>
            </a:r>
            <a:r>
              <a:rPr lang="en-US" dirty="0" err="1" smtClean="0"/>
              <a:t>xbar</a:t>
            </a:r>
            <a:r>
              <a:rPr lang="en-US" dirty="0" smtClean="0"/>
              <a:t> bar) ^2</a:t>
            </a:r>
          </a:p>
          <a:p>
            <a:r>
              <a:rPr lang="en-US" dirty="0" smtClean="0"/>
              <a:t>SST = Sum( </a:t>
            </a:r>
            <a:r>
              <a:rPr lang="en-US" dirty="0" err="1" smtClean="0"/>
              <a:t>xij</a:t>
            </a:r>
            <a:r>
              <a:rPr lang="en-US" dirty="0" smtClean="0"/>
              <a:t> – </a:t>
            </a:r>
            <a:r>
              <a:rPr lang="en-US" dirty="0" err="1" smtClean="0"/>
              <a:t>Xbarbar</a:t>
            </a:r>
            <a:r>
              <a:rPr lang="en-US" dirty="0" smtClean="0"/>
              <a:t>) ^2</a:t>
            </a:r>
            <a:endParaRPr lang="en-US" dirty="0"/>
          </a:p>
          <a:p>
            <a:endParaRPr lang="en-US" dirty="0"/>
          </a:p>
          <a:p>
            <a:endParaRPr lang="en-IN" dirty="0"/>
          </a:p>
        </p:txBody>
      </p:sp>
    </p:spTree>
    <p:extLst>
      <p:ext uri="{BB962C8B-B14F-4D97-AF65-F5344CB8AC3E}">
        <p14:creationId xmlns:p14="http://schemas.microsoft.com/office/powerpoint/2010/main" val="2209305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470647" y="242047"/>
            <a:ext cx="5472953" cy="523220"/>
          </a:xfrm>
          <a:prstGeom prst="rect">
            <a:avLst/>
          </a:prstGeom>
          <a:noFill/>
        </p:spPr>
        <p:txBody>
          <a:bodyPr wrap="square" rtlCol="0">
            <a:spAutoFit/>
          </a:bodyPr>
          <a:lstStyle/>
          <a:p>
            <a:r>
              <a:rPr lang="en-US" sz="2800" b="1" dirty="0" smtClean="0"/>
              <a:t>Two Way ANOVA</a:t>
            </a:r>
            <a:endParaRPr lang="en-US" sz="2800" b="1" dirty="0"/>
          </a:p>
        </p:txBody>
      </p:sp>
      <p:sp>
        <p:nvSpPr>
          <p:cNvPr id="3" name="TextBox 2"/>
          <p:cNvSpPr txBox="1"/>
          <p:nvPr/>
        </p:nvSpPr>
        <p:spPr>
          <a:xfrm>
            <a:off x="820271" y="1398494"/>
            <a:ext cx="7611035" cy="5344476"/>
          </a:xfrm>
          <a:prstGeom prst="rect">
            <a:avLst/>
          </a:prstGeom>
          <a:noFill/>
        </p:spPr>
        <p:txBody>
          <a:bodyPr wrap="square" rtlCol="0">
            <a:spAutoFit/>
          </a:bodyPr>
          <a:lstStyle/>
          <a:p>
            <a:pPr marL="714375" indent="-714375">
              <a:lnSpc>
                <a:spcPct val="150000"/>
              </a:lnSpc>
              <a:spcBef>
                <a:spcPts val="200"/>
              </a:spcBef>
              <a:spcAft>
                <a:spcPts val="2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Two-way classification is a mere extension of the one-way ANOVA. </a:t>
            </a:r>
          </a:p>
          <a:p>
            <a:pPr marL="714375" indent="-714375">
              <a:lnSpc>
                <a:spcPct val="150000"/>
              </a:lnSpc>
              <a:spcBef>
                <a:spcPts val="200"/>
              </a:spcBef>
              <a:spcAft>
                <a:spcPts val="2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You have two factors for which the population means have to be compared.</a:t>
            </a:r>
          </a:p>
          <a:p>
            <a:pPr marL="714375" indent="-714375">
              <a:lnSpc>
                <a:spcPct val="150000"/>
              </a:lnSpc>
              <a:spcBef>
                <a:spcPts val="200"/>
              </a:spcBef>
              <a:spcAft>
                <a:spcPts val="2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The testing procedure is exactly the same as One-way ANOVA except for the fact that you will be testing the population means for two factors. </a:t>
            </a:r>
          </a:p>
          <a:p>
            <a:pPr marL="714375" indent="-714375">
              <a:lnSpc>
                <a:spcPct val="150000"/>
              </a:lnSpc>
              <a:spcBef>
                <a:spcPts val="200"/>
              </a:spcBef>
              <a:spcAft>
                <a:spcPts val="2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Rows are treated as blocks and columns as treatments.</a:t>
            </a:r>
          </a:p>
          <a:p>
            <a:pPr marL="714375" indent="-714375">
              <a:lnSpc>
                <a:spcPct val="150000"/>
              </a:lnSpc>
              <a:spcBef>
                <a:spcPts val="200"/>
              </a:spcBef>
              <a:spcAft>
                <a:spcPts val="200"/>
              </a:spcAft>
              <a:buFont typeface="Wingdings" panose="05000000000000000000" pitchFamily="2" charset="2"/>
              <a:buChar char="Ø"/>
            </a:pPr>
            <a:r>
              <a:rPr lang="en-US" sz="2000" b="1" dirty="0">
                <a:latin typeface="Calibri" panose="020F0502020204030204" pitchFamily="34" charset="0"/>
                <a:cs typeface="Calibri" panose="020F0502020204030204" pitchFamily="34" charset="0"/>
              </a:rPr>
              <a:t>Two-way ANOVA is called as Randomized Block Design in experimental design parlance.</a:t>
            </a:r>
          </a:p>
          <a:p>
            <a:pPr>
              <a:lnSpc>
                <a:spcPct val="150000"/>
              </a:lnSpc>
            </a:pPr>
            <a:endParaRPr lang="en-US" sz="2000" dirty="0"/>
          </a:p>
        </p:txBody>
      </p:sp>
    </p:spTree>
    <p:extLst>
      <p:ext uri="{BB962C8B-B14F-4D97-AF65-F5344CB8AC3E}">
        <p14:creationId xmlns:p14="http://schemas.microsoft.com/office/powerpoint/2010/main" val="103947969"/>
      </p:ext>
    </p:extLst>
  </p:cSld>
  <p:clrMapOvr>
    <a:masterClrMapping/>
  </p:clrMapOvr>
  <p:transition spd="med">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666503" y="723415"/>
            <a:ext cx="5472953" cy="523220"/>
          </a:xfrm>
          <a:prstGeom prst="rect">
            <a:avLst/>
          </a:prstGeom>
          <a:noFill/>
        </p:spPr>
        <p:txBody>
          <a:bodyPr wrap="square" rtlCol="0">
            <a:spAutoFit/>
          </a:bodyPr>
          <a:lstStyle/>
          <a:p>
            <a:r>
              <a:rPr lang="en-US" sz="2800" b="1" dirty="0" smtClean="0"/>
              <a:t>Two Way ANOVA Calculation</a:t>
            </a:r>
            <a:endParaRPr lang="en-US" sz="2800" b="1" dirty="0"/>
          </a:p>
        </p:txBody>
      </p:sp>
      <p:sp>
        <p:nvSpPr>
          <p:cNvPr id="3" name="Rectangle 2"/>
          <p:cNvSpPr/>
          <p:nvPr/>
        </p:nvSpPr>
        <p:spPr>
          <a:xfrm>
            <a:off x="632012" y="1745449"/>
            <a:ext cx="5002306" cy="1865254"/>
          </a:xfrm>
          <a:prstGeom prst="rect">
            <a:avLst/>
          </a:prstGeom>
        </p:spPr>
        <p:txBody>
          <a:bodyPr wrap="square">
            <a:spAutoFit/>
          </a:bodyPr>
          <a:lstStyle/>
          <a:p>
            <a:pPr>
              <a:lnSpc>
                <a:spcPct val="150000"/>
              </a:lnSpc>
              <a:spcBef>
                <a:spcPts val="200"/>
              </a:spcBef>
              <a:spcAft>
                <a:spcPts val="200"/>
              </a:spcAft>
            </a:pPr>
            <a:r>
              <a:rPr lang="en-IN" sz="1800" b="1" dirty="0">
                <a:latin typeface="Calibri" panose="020F0502020204030204" pitchFamily="34" charset="0"/>
                <a:cs typeface="Calibri" panose="020F0502020204030204" pitchFamily="34" charset="0"/>
              </a:rPr>
              <a:t>Total Sum of Squares (TSS)    = </a:t>
            </a:r>
            <a:r>
              <a:rPr lang="en-IN" sz="1800" b="1" dirty="0" smtClean="0">
                <a:latin typeface="Calibri" panose="020F0502020204030204" pitchFamily="34" charset="0"/>
                <a:cs typeface="Calibri" panose="020F0502020204030204" pitchFamily="34" charset="0"/>
              </a:rPr>
              <a:t> </a:t>
            </a:r>
            <a:endParaRPr lang="en-IN" sz="1800" b="1" baseline="30000" dirty="0">
              <a:latin typeface="Calibri" panose="020F0502020204030204" pitchFamily="34" charset="0"/>
              <a:cs typeface="Calibri" panose="020F0502020204030204" pitchFamily="34" charset="0"/>
            </a:endParaRPr>
          </a:p>
          <a:p>
            <a:pPr>
              <a:lnSpc>
                <a:spcPct val="150000"/>
              </a:lnSpc>
              <a:spcBef>
                <a:spcPts val="200"/>
              </a:spcBef>
              <a:spcAft>
                <a:spcPts val="200"/>
              </a:spcAft>
            </a:pPr>
            <a:r>
              <a:rPr lang="en-IN" sz="1800" b="1" dirty="0">
                <a:latin typeface="Calibri" panose="020F0502020204030204" pitchFamily="34" charset="0"/>
                <a:cs typeface="Calibri" panose="020F0502020204030204" pitchFamily="34" charset="0"/>
              </a:rPr>
              <a:t>Column Sum of Square (CSS) = n X ∑ (</a:t>
            </a:r>
            <a:r>
              <a:rPr lang="en-IN" sz="1800" b="1" dirty="0" err="1">
                <a:latin typeface="Calibri" panose="020F0502020204030204" pitchFamily="34" charset="0"/>
                <a:cs typeface="Calibri" panose="020F0502020204030204" pitchFamily="34" charset="0"/>
              </a:rPr>
              <a:t>X</a:t>
            </a:r>
            <a:r>
              <a:rPr lang="en-IN" sz="1800" b="1" baseline="-15000" dirty="0" err="1">
                <a:latin typeface="Calibri" panose="020F0502020204030204" pitchFamily="34" charset="0"/>
                <a:cs typeface="Calibri" panose="020F0502020204030204" pitchFamily="34" charset="0"/>
              </a:rPr>
              <a:t>j</a:t>
            </a:r>
            <a:r>
              <a:rPr lang="en-IN" sz="1800" b="1" dirty="0">
                <a:latin typeface="Calibri" panose="020F0502020204030204" pitchFamily="34" charset="0"/>
                <a:cs typeface="Calibri" panose="020F0502020204030204" pitchFamily="34" charset="0"/>
              </a:rPr>
              <a:t> – X)</a:t>
            </a:r>
            <a:r>
              <a:rPr lang="en-IN" sz="1800" b="1" baseline="30000" dirty="0">
                <a:latin typeface="Calibri" panose="020F0502020204030204" pitchFamily="34" charset="0"/>
                <a:cs typeface="Calibri" panose="020F0502020204030204" pitchFamily="34" charset="0"/>
              </a:rPr>
              <a:t>2</a:t>
            </a:r>
          </a:p>
          <a:p>
            <a:pPr>
              <a:lnSpc>
                <a:spcPct val="150000"/>
              </a:lnSpc>
              <a:spcBef>
                <a:spcPts val="200"/>
              </a:spcBef>
              <a:spcAft>
                <a:spcPts val="200"/>
              </a:spcAft>
            </a:pPr>
            <a:r>
              <a:rPr lang="en-IN" sz="1800" b="1" dirty="0">
                <a:latin typeface="Calibri" panose="020F0502020204030204" pitchFamily="34" charset="0"/>
                <a:cs typeface="Calibri" panose="020F0502020204030204" pitchFamily="34" charset="0"/>
              </a:rPr>
              <a:t>Row Sum of Square (RSS)       = m X ∑ (X</a:t>
            </a:r>
            <a:r>
              <a:rPr lang="en-IN" sz="1800" b="1" baseline="-15000" dirty="0">
                <a:latin typeface="Calibri" panose="020F0502020204030204" pitchFamily="34" charset="0"/>
                <a:cs typeface="Calibri" panose="020F0502020204030204" pitchFamily="34" charset="0"/>
              </a:rPr>
              <a:t>i</a:t>
            </a:r>
            <a:r>
              <a:rPr lang="en-IN" sz="1800" b="1" dirty="0">
                <a:latin typeface="Calibri" panose="020F0502020204030204" pitchFamily="34" charset="0"/>
                <a:cs typeface="Calibri" panose="020F0502020204030204" pitchFamily="34" charset="0"/>
              </a:rPr>
              <a:t> – X)</a:t>
            </a:r>
            <a:r>
              <a:rPr lang="en-IN" sz="1800" b="1" baseline="30000" dirty="0">
                <a:latin typeface="Calibri" panose="020F0502020204030204" pitchFamily="34" charset="0"/>
                <a:cs typeface="Calibri" panose="020F0502020204030204" pitchFamily="34" charset="0"/>
              </a:rPr>
              <a:t>2</a:t>
            </a:r>
          </a:p>
          <a:p>
            <a:pPr>
              <a:lnSpc>
                <a:spcPct val="150000"/>
              </a:lnSpc>
              <a:spcBef>
                <a:spcPts val="200"/>
              </a:spcBef>
              <a:spcAft>
                <a:spcPts val="200"/>
              </a:spcAft>
            </a:pPr>
            <a:r>
              <a:rPr lang="en-IN" sz="1800" b="1" dirty="0">
                <a:latin typeface="Calibri" panose="020F0502020204030204" pitchFamily="34" charset="0"/>
                <a:cs typeface="Calibri" panose="020F0502020204030204" pitchFamily="34" charset="0"/>
              </a:rPr>
              <a:t>Error Sum of Squares (ESS)     = TSS – CSS - RSS</a:t>
            </a:r>
          </a:p>
        </p:txBody>
      </p:sp>
      <p:pic>
        <p:nvPicPr>
          <p:cNvPr id="4" name="Picture 3">
            <a:extLst>
              <a:ext uri="{FF2B5EF4-FFF2-40B4-BE49-F238E27FC236}">
                <a16:creationId xmlns:a16="http://schemas.microsoft.com/office/drawing/2014/main" xmlns="" id="{CD97450F-FDDE-4E9C-9DFF-77CCDF41B8CB}"/>
              </a:ext>
            </a:extLst>
          </p:cNvPr>
          <p:cNvPicPr>
            <a:picLocks noChangeAspect="1"/>
          </p:cNvPicPr>
          <p:nvPr/>
        </p:nvPicPr>
        <p:blipFill>
          <a:blip r:embed="rId3"/>
          <a:stretch>
            <a:fillRect/>
          </a:stretch>
        </p:blipFill>
        <p:spPr>
          <a:xfrm>
            <a:off x="3616636" y="1745449"/>
            <a:ext cx="1157223" cy="394313"/>
          </a:xfrm>
          <a:prstGeom prst="rect">
            <a:avLst/>
          </a:prstGeom>
        </p:spPr>
      </p:pic>
      <p:pic>
        <p:nvPicPr>
          <p:cNvPr id="5" name="Picture 4">
            <a:extLst>
              <a:ext uri="{FF2B5EF4-FFF2-40B4-BE49-F238E27FC236}">
                <a16:creationId xmlns:a16="http://schemas.microsoft.com/office/drawing/2014/main" xmlns="" id="{53C48229-2328-4774-806A-D8D776CCA259}"/>
              </a:ext>
            </a:extLst>
          </p:cNvPr>
          <p:cNvPicPr>
            <a:picLocks noChangeAspect="1"/>
          </p:cNvPicPr>
          <p:nvPr/>
        </p:nvPicPr>
        <p:blipFill>
          <a:blip r:embed="rId4"/>
          <a:stretch>
            <a:fillRect/>
          </a:stretch>
        </p:blipFill>
        <p:spPr>
          <a:xfrm>
            <a:off x="4664321" y="2712467"/>
            <a:ext cx="219075" cy="152400"/>
          </a:xfrm>
          <a:prstGeom prst="rect">
            <a:avLst/>
          </a:prstGeom>
        </p:spPr>
      </p:pic>
      <p:pic>
        <p:nvPicPr>
          <p:cNvPr id="6" name="Picture 5">
            <a:extLst>
              <a:ext uri="{FF2B5EF4-FFF2-40B4-BE49-F238E27FC236}">
                <a16:creationId xmlns:a16="http://schemas.microsoft.com/office/drawing/2014/main" xmlns="" id="{53C48229-2328-4774-806A-D8D776CCA259}"/>
              </a:ext>
            </a:extLst>
          </p:cNvPr>
          <p:cNvPicPr>
            <a:picLocks noChangeAspect="1"/>
          </p:cNvPicPr>
          <p:nvPr/>
        </p:nvPicPr>
        <p:blipFill>
          <a:blip r:embed="rId4"/>
          <a:stretch>
            <a:fillRect/>
          </a:stretch>
        </p:blipFill>
        <p:spPr>
          <a:xfrm>
            <a:off x="4579868" y="2197514"/>
            <a:ext cx="219075" cy="152400"/>
          </a:xfrm>
          <a:prstGeom prst="rect">
            <a:avLst/>
          </a:prstGeom>
        </p:spPr>
      </p:pic>
      <p:pic>
        <p:nvPicPr>
          <p:cNvPr id="7" name="Picture 6">
            <a:extLst>
              <a:ext uri="{FF2B5EF4-FFF2-40B4-BE49-F238E27FC236}">
                <a16:creationId xmlns:a16="http://schemas.microsoft.com/office/drawing/2014/main" xmlns="" id="{FD0F1847-16DA-401C-BEE1-6A20A64E9932}"/>
              </a:ext>
            </a:extLst>
          </p:cNvPr>
          <p:cNvPicPr>
            <a:picLocks noChangeAspect="1"/>
          </p:cNvPicPr>
          <p:nvPr/>
        </p:nvPicPr>
        <p:blipFill>
          <a:blip r:embed="rId5"/>
          <a:stretch>
            <a:fillRect/>
          </a:stretch>
        </p:blipFill>
        <p:spPr>
          <a:xfrm>
            <a:off x="4195246" y="2264864"/>
            <a:ext cx="257175" cy="133350"/>
          </a:xfrm>
          <a:prstGeom prst="rect">
            <a:avLst/>
          </a:prstGeom>
        </p:spPr>
      </p:pic>
      <p:pic>
        <p:nvPicPr>
          <p:cNvPr id="8" name="Picture 7">
            <a:extLst>
              <a:ext uri="{FF2B5EF4-FFF2-40B4-BE49-F238E27FC236}">
                <a16:creationId xmlns:a16="http://schemas.microsoft.com/office/drawing/2014/main" xmlns="" id="{FD0F1847-16DA-401C-BEE1-6A20A64E9932}"/>
              </a:ext>
            </a:extLst>
          </p:cNvPr>
          <p:cNvPicPr>
            <a:picLocks noChangeAspect="1"/>
          </p:cNvPicPr>
          <p:nvPr/>
        </p:nvPicPr>
        <p:blipFill>
          <a:blip r:embed="rId5"/>
          <a:stretch>
            <a:fillRect/>
          </a:stretch>
        </p:blipFill>
        <p:spPr>
          <a:xfrm>
            <a:off x="4195247" y="2721992"/>
            <a:ext cx="257175" cy="133350"/>
          </a:xfrm>
          <a:prstGeom prst="rect">
            <a:avLst/>
          </a:prstGeom>
        </p:spPr>
      </p:pic>
      <p:sp>
        <p:nvSpPr>
          <p:cNvPr id="9" name="Rectangle 8">
            <a:extLst>
              <a:ext uri="{FF2B5EF4-FFF2-40B4-BE49-F238E27FC236}">
                <a16:creationId xmlns:a16="http://schemas.microsoft.com/office/drawing/2014/main" xmlns="" id="{5DD4CABA-E9CA-4240-B28A-C28BAE31E8EE}"/>
              </a:ext>
            </a:extLst>
          </p:cNvPr>
          <p:cNvSpPr/>
          <p:nvPr/>
        </p:nvSpPr>
        <p:spPr>
          <a:xfrm>
            <a:off x="666503" y="3869155"/>
            <a:ext cx="5081239" cy="2277547"/>
          </a:xfrm>
          <a:prstGeom prst="rect">
            <a:avLst/>
          </a:prstGeom>
        </p:spPr>
        <p:txBody>
          <a:bodyPr wrap="square">
            <a:spAutoFit/>
          </a:bodyPr>
          <a:lstStyle/>
          <a:p>
            <a:r>
              <a:rPr lang="en-IN" sz="1600" dirty="0" smtClean="0">
                <a:latin typeface="Calibri" panose="020F0502020204030204" pitchFamily="34" charset="0"/>
                <a:cs typeface="Calibri" panose="020F0502020204030204" pitchFamily="34" charset="0"/>
              </a:rPr>
              <a:t>Where,</a:t>
            </a:r>
            <a:endParaRPr lang="en-US" sz="1600" dirty="0">
              <a:latin typeface="Calibri" panose="020F0502020204030204" pitchFamily="34" charset="0"/>
              <a:cs typeface="Calibri" panose="020F0502020204030204" pitchFamily="34" charset="0"/>
            </a:endParaRPr>
          </a:p>
          <a:p>
            <a:r>
              <a:rPr lang="en-US" sz="1600" dirty="0" err="1">
                <a:latin typeface="Calibri" panose="020F0502020204030204" pitchFamily="34" charset="0"/>
                <a:cs typeface="Calibri" panose="020F0502020204030204" pitchFamily="34" charset="0"/>
              </a:rPr>
              <a:t>Xij</a:t>
            </a:r>
            <a:r>
              <a:rPr lang="en-US" sz="1600" dirty="0">
                <a:latin typeface="Calibri" panose="020F0502020204030204" pitchFamily="34" charset="0"/>
                <a:cs typeface="Calibri" panose="020F0502020204030204" pitchFamily="34" charset="0"/>
              </a:rPr>
              <a:t> is the observation corresponding to row j and column </a:t>
            </a:r>
            <a:r>
              <a:rPr lang="en-US" sz="1600" dirty="0" smtClean="0">
                <a:latin typeface="Calibri" panose="020F0502020204030204" pitchFamily="34" charset="0"/>
                <a:cs typeface="Calibri" panose="020F0502020204030204" pitchFamily="34" charset="0"/>
              </a:rPr>
              <a:t>I</a:t>
            </a:r>
          </a:p>
          <a:p>
            <a:endParaRPr lang="en-US" sz="1600" dirty="0">
              <a:latin typeface="Calibri" panose="020F0502020204030204" pitchFamily="34" charset="0"/>
              <a:cs typeface="Calibri" panose="020F0502020204030204" pitchFamily="34" charset="0"/>
            </a:endParaRPr>
          </a:p>
          <a:p>
            <a:endParaRPr lang="en-US" sz="11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X is the overall mean (Grand mean</a:t>
            </a:r>
            <a:r>
              <a:rPr lang="en-US" sz="1600" dirty="0" smtClean="0">
                <a:latin typeface="Calibri" panose="020F0502020204030204" pitchFamily="34" charset="0"/>
                <a:cs typeface="Calibri" panose="020F0502020204030204" pitchFamily="34" charset="0"/>
              </a:rPr>
              <a:t>)</a:t>
            </a:r>
          </a:p>
          <a:p>
            <a:endParaRPr lang="en-US" sz="1600"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Xj</a:t>
            </a:r>
            <a:r>
              <a:rPr lang="en-US" dirty="0">
                <a:latin typeface="Calibri" panose="020F0502020204030204" pitchFamily="34" charset="0"/>
                <a:cs typeface="Calibri" panose="020F0502020204030204" pitchFamily="34" charset="0"/>
              </a:rPr>
              <a:t> is the </a:t>
            </a:r>
            <a:r>
              <a:rPr lang="en-US" dirty="0" err="1">
                <a:latin typeface="Calibri" panose="020F0502020204030204" pitchFamily="34" charset="0"/>
                <a:cs typeface="Calibri" panose="020F0502020204030204" pitchFamily="34" charset="0"/>
              </a:rPr>
              <a:t>j</a:t>
            </a:r>
            <a:r>
              <a:rPr lang="en-US" baseline="30000" dirty="0" err="1">
                <a:latin typeface="Calibri" panose="020F0502020204030204" pitchFamily="34" charset="0"/>
                <a:cs typeface="Calibri" panose="020F0502020204030204" pitchFamily="34" charset="0"/>
              </a:rPr>
              <a:t>th</a:t>
            </a:r>
            <a:r>
              <a:rPr lang="en-US" dirty="0">
                <a:latin typeface="Calibri" panose="020F0502020204030204" pitchFamily="34" charset="0"/>
                <a:cs typeface="Calibri" panose="020F0502020204030204" pitchFamily="34" charset="0"/>
              </a:rPr>
              <a:t> column </a:t>
            </a:r>
            <a:r>
              <a:rPr lang="en-US" dirty="0" smtClean="0">
                <a:latin typeface="Calibri" panose="020F0502020204030204" pitchFamily="34" charset="0"/>
                <a:cs typeface="Calibri" panose="020F0502020204030204" pitchFamily="34" charset="0"/>
              </a:rPr>
              <a:t>mean</a:t>
            </a:r>
          </a:p>
          <a:p>
            <a:endParaRPr lang="en-US" dirty="0">
              <a:latin typeface="Calibri" panose="020F0502020204030204" pitchFamily="34" charset="0"/>
              <a:cs typeface="Calibri" panose="020F0502020204030204" pitchFamily="34" charset="0"/>
            </a:endParaRPr>
          </a:p>
          <a:p>
            <a:endParaRPr lang="en-US" sz="7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Xi is the </a:t>
            </a:r>
            <a:r>
              <a:rPr lang="en-US" dirty="0" err="1">
                <a:latin typeface="Calibri" panose="020F0502020204030204" pitchFamily="34" charset="0"/>
                <a:cs typeface="Calibri" panose="020F0502020204030204" pitchFamily="34" charset="0"/>
              </a:rPr>
              <a:t>i</a:t>
            </a:r>
            <a:r>
              <a:rPr lang="en-US" sz="1600" baseline="30000" dirty="0" err="1">
                <a:latin typeface="Calibri" panose="020F0502020204030204" pitchFamily="34" charset="0"/>
                <a:cs typeface="Calibri" panose="020F0502020204030204" pitchFamily="34" charset="0"/>
              </a:rPr>
              <a:t>th</a:t>
            </a:r>
            <a:r>
              <a:rPr lang="en-US" sz="1600" dirty="0">
                <a:latin typeface="Calibri" panose="020F0502020204030204" pitchFamily="34" charset="0"/>
                <a:cs typeface="Calibri" panose="020F0502020204030204" pitchFamily="34" charset="0"/>
              </a:rPr>
              <a:t> row mean</a:t>
            </a:r>
          </a:p>
        </p:txBody>
      </p:sp>
      <p:pic>
        <p:nvPicPr>
          <p:cNvPr id="10" name="Picture 9">
            <a:extLst>
              <a:ext uri="{FF2B5EF4-FFF2-40B4-BE49-F238E27FC236}">
                <a16:creationId xmlns:a16="http://schemas.microsoft.com/office/drawing/2014/main" xmlns="" id="{1BB66E1D-3E19-419C-BE29-2D728584089A}"/>
              </a:ext>
            </a:extLst>
          </p:cNvPr>
          <p:cNvPicPr>
            <a:picLocks noChangeAspect="1"/>
          </p:cNvPicPr>
          <p:nvPr/>
        </p:nvPicPr>
        <p:blipFill>
          <a:blip r:embed="rId4"/>
          <a:stretch>
            <a:fillRect/>
          </a:stretch>
        </p:blipFill>
        <p:spPr>
          <a:xfrm>
            <a:off x="733738" y="4700896"/>
            <a:ext cx="219075" cy="152400"/>
          </a:xfrm>
          <a:prstGeom prst="rect">
            <a:avLst/>
          </a:prstGeom>
        </p:spPr>
      </p:pic>
      <p:pic>
        <p:nvPicPr>
          <p:cNvPr id="11" name="Picture 10">
            <a:extLst>
              <a:ext uri="{FF2B5EF4-FFF2-40B4-BE49-F238E27FC236}">
                <a16:creationId xmlns:a16="http://schemas.microsoft.com/office/drawing/2014/main" xmlns="" id="{638A0136-0860-4438-AF8A-3CFC586EA789}"/>
              </a:ext>
            </a:extLst>
          </p:cNvPr>
          <p:cNvPicPr>
            <a:picLocks noChangeAspect="1"/>
          </p:cNvPicPr>
          <p:nvPr/>
        </p:nvPicPr>
        <p:blipFill>
          <a:blip r:embed="rId6"/>
          <a:stretch>
            <a:fillRect/>
          </a:stretch>
        </p:blipFill>
        <p:spPr>
          <a:xfrm>
            <a:off x="733738" y="5185505"/>
            <a:ext cx="219075" cy="104775"/>
          </a:xfrm>
          <a:prstGeom prst="rect">
            <a:avLst/>
          </a:prstGeom>
        </p:spPr>
      </p:pic>
      <p:pic>
        <p:nvPicPr>
          <p:cNvPr id="12" name="Picture 11">
            <a:extLst>
              <a:ext uri="{FF2B5EF4-FFF2-40B4-BE49-F238E27FC236}">
                <a16:creationId xmlns:a16="http://schemas.microsoft.com/office/drawing/2014/main" xmlns="" id="{638A0136-0860-4438-AF8A-3CFC586EA789}"/>
              </a:ext>
            </a:extLst>
          </p:cNvPr>
          <p:cNvPicPr>
            <a:picLocks noChangeAspect="1"/>
          </p:cNvPicPr>
          <p:nvPr/>
        </p:nvPicPr>
        <p:blipFill>
          <a:blip r:embed="rId6"/>
          <a:stretch>
            <a:fillRect/>
          </a:stretch>
        </p:blipFill>
        <p:spPr>
          <a:xfrm>
            <a:off x="691469" y="5685037"/>
            <a:ext cx="219075" cy="104775"/>
          </a:xfrm>
          <a:prstGeom prst="rect">
            <a:avLst/>
          </a:prstGeom>
        </p:spPr>
      </p:pic>
    </p:spTree>
    <p:extLst>
      <p:ext uri="{BB962C8B-B14F-4D97-AF65-F5344CB8AC3E}">
        <p14:creationId xmlns:p14="http://schemas.microsoft.com/office/powerpoint/2010/main" val="3247782944"/>
      </p:ext>
    </p:extLst>
  </p:cSld>
  <p:clrMapOvr>
    <a:masterClrMapping/>
  </p:clrMapOvr>
  <p:transition spd="med">
    <p:fade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TextBox 1"/>
          <p:cNvSpPr txBox="1"/>
          <p:nvPr/>
        </p:nvSpPr>
        <p:spPr>
          <a:xfrm>
            <a:off x="510988" y="537883"/>
            <a:ext cx="6414247" cy="523220"/>
          </a:xfrm>
          <a:prstGeom prst="rect">
            <a:avLst/>
          </a:prstGeom>
          <a:noFill/>
        </p:spPr>
        <p:txBody>
          <a:bodyPr wrap="square" rtlCol="0">
            <a:spAutoFit/>
          </a:bodyPr>
          <a:lstStyle/>
          <a:p>
            <a:r>
              <a:rPr lang="en-US" sz="2800" b="1" dirty="0" smtClean="0"/>
              <a:t>Two Factor </a:t>
            </a:r>
            <a:r>
              <a:rPr lang="en-US" sz="2800" b="1" dirty="0" err="1" smtClean="0"/>
              <a:t>Anova</a:t>
            </a:r>
            <a:r>
              <a:rPr lang="en-US" sz="2800" b="1" dirty="0" smtClean="0"/>
              <a:t> Summary table</a:t>
            </a:r>
            <a:endParaRPr lang="en-US" sz="2800" b="1" dirty="0"/>
          </a:p>
        </p:txBody>
      </p:sp>
      <p:graphicFrame>
        <p:nvGraphicFramePr>
          <p:cNvPr id="3" name="Group 64">
            <a:extLst>
              <a:ext uri="{FF2B5EF4-FFF2-40B4-BE49-F238E27FC236}">
                <a16:creationId xmlns:a16="http://schemas.microsoft.com/office/drawing/2014/main" xmlns="" id="{1FBB08F7-300E-4E5D-8B10-BF0C484FC97A}"/>
              </a:ext>
            </a:extLst>
          </p:cNvPr>
          <p:cNvGraphicFramePr>
            <a:graphicFrameLocks noGrp="1"/>
          </p:cNvGraphicFramePr>
          <p:nvPr>
            <p:extLst/>
          </p:nvPr>
        </p:nvGraphicFramePr>
        <p:xfrm>
          <a:off x="625009" y="1773795"/>
          <a:ext cx="8317285" cy="3959607"/>
        </p:xfrm>
        <a:graphic>
          <a:graphicData uri="http://schemas.openxmlformats.org/drawingml/2006/table">
            <a:tbl>
              <a:tblPr/>
              <a:tblGrid>
                <a:gridCol w="1633752">
                  <a:extLst>
                    <a:ext uri="{9D8B030D-6E8A-4147-A177-3AD203B41FA5}">
                      <a16:colId xmlns:a16="http://schemas.microsoft.com/office/drawing/2014/main" xmlns="" val="20000"/>
                    </a:ext>
                  </a:extLst>
                </a:gridCol>
                <a:gridCol w="1188184">
                  <a:extLst>
                    <a:ext uri="{9D8B030D-6E8A-4147-A177-3AD203B41FA5}">
                      <a16:colId xmlns:a16="http://schemas.microsoft.com/office/drawing/2014/main" xmlns="" val="20001"/>
                    </a:ext>
                  </a:extLst>
                </a:gridCol>
                <a:gridCol w="1633752">
                  <a:extLst>
                    <a:ext uri="{9D8B030D-6E8A-4147-A177-3AD203B41FA5}">
                      <a16:colId xmlns:a16="http://schemas.microsoft.com/office/drawing/2014/main" xmlns="" val="20002"/>
                    </a:ext>
                  </a:extLst>
                </a:gridCol>
                <a:gridCol w="2673413">
                  <a:extLst>
                    <a:ext uri="{9D8B030D-6E8A-4147-A177-3AD203B41FA5}">
                      <a16:colId xmlns:a16="http://schemas.microsoft.com/office/drawing/2014/main" xmlns="" val="20003"/>
                    </a:ext>
                  </a:extLst>
                </a:gridCol>
                <a:gridCol w="1188184">
                  <a:extLst>
                    <a:ext uri="{9D8B030D-6E8A-4147-A177-3AD203B41FA5}">
                      <a16:colId xmlns:a16="http://schemas.microsoft.com/office/drawing/2014/main" xmlns="" val="20004"/>
                    </a:ext>
                  </a:extLst>
                </a:gridCol>
              </a:tblGrid>
              <a:tr h="585789">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dirty="0">
                          <a:ln>
                            <a:noFill/>
                          </a:ln>
                          <a:solidFill>
                            <a:schemeClr val="tx1"/>
                          </a:solidFill>
                          <a:effectLst/>
                          <a:latin typeface="Arial" charset="0"/>
                        </a:rPr>
                        <a:t>Source of</a:t>
                      </a:r>
                      <a:br>
                        <a:rPr kumimoji="0" lang="en-US" sz="1900" b="1" i="0" u="none" strike="noStrike" cap="none" normalizeH="0" baseline="0" dirty="0">
                          <a:ln>
                            <a:noFill/>
                          </a:ln>
                          <a:solidFill>
                            <a:schemeClr val="tx1"/>
                          </a:solidFill>
                          <a:effectLst/>
                          <a:latin typeface="Arial" charset="0"/>
                        </a:rPr>
                      </a:br>
                      <a:r>
                        <a:rPr kumimoji="0" lang="en-US" sz="1900" b="1" i="0" u="none" strike="noStrike" cap="none" normalizeH="0" baseline="0" dirty="0">
                          <a:ln>
                            <a:noFill/>
                          </a:ln>
                          <a:solidFill>
                            <a:schemeClr val="tx1"/>
                          </a:solidFill>
                          <a:effectLst/>
                          <a:latin typeface="Arial" charset="0"/>
                        </a:rPr>
                        <a:t>Variation</a:t>
                      </a:r>
                    </a:p>
                  </a:txBody>
                  <a:tcPr marT="45724" marB="4572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dirty="0">
                          <a:ln>
                            <a:noFill/>
                          </a:ln>
                          <a:solidFill>
                            <a:schemeClr val="tx1"/>
                          </a:solidFill>
                          <a:effectLst/>
                          <a:latin typeface="Arial" charset="0"/>
                        </a:rPr>
                        <a:t>Sum of</a:t>
                      </a:r>
                      <a:br>
                        <a:rPr kumimoji="0" lang="en-US" sz="1900" b="1" i="0" u="none" strike="noStrike" cap="none" normalizeH="0" baseline="0" dirty="0">
                          <a:ln>
                            <a:noFill/>
                          </a:ln>
                          <a:solidFill>
                            <a:schemeClr val="tx1"/>
                          </a:solidFill>
                          <a:effectLst/>
                          <a:latin typeface="Arial" charset="0"/>
                        </a:rPr>
                      </a:br>
                      <a:r>
                        <a:rPr kumimoji="0" lang="en-US" sz="1900" b="1" i="0" u="none" strike="noStrike" cap="none" normalizeH="0" baseline="0" dirty="0">
                          <a:ln>
                            <a:noFill/>
                          </a:ln>
                          <a:solidFill>
                            <a:schemeClr val="tx1"/>
                          </a:solidFill>
                          <a:effectLst/>
                          <a:latin typeface="Arial" charset="0"/>
                        </a:rPr>
                        <a:t>Squares</a:t>
                      </a:r>
                    </a:p>
                  </a:txBody>
                  <a:tcPr marT="45724" marB="4572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dirty="0">
                          <a:ln>
                            <a:noFill/>
                          </a:ln>
                          <a:solidFill>
                            <a:schemeClr val="tx1"/>
                          </a:solidFill>
                          <a:effectLst/>
                          <a:latin typeface="Arial" charset="0"/>
                        </a:rPr>
                        <a:t>Degrees of Freedom</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Mean </a:t>
                      </a:r>
                      <a:br>
                        <a:rPr kumimoji="0" lang="en-US" sz="1900" b="1" i="0" u="none" strike="noStrike" cap="none" normalizeH="0" baseline="0">
                          <a:ln>
                            <a:noFill/>
                          </a:ln>
                          <a:solidFill>
                            <a:schemeClr val="tx1"/>
                          </a:solidFill>
                          <a:effectLst/>
                          <a:latin typeface="Arial" charset="0"/>
                        </a:rPr>
                      </a:br>
                      <a:r>
                        <a:rPr kumimoji="0" lang="en-US" sz="1900" b="1" i="0" u="none" strike="noStrike" cap="none" normalizeH="0" baseline="0">
                          <a:ln>
                            <a:noFill/>
                          </a:ln>
                          <a:solidFill>
                            <a:schemeClr val="tx1"/>
                          </a:solidFill>
                          <a:effectLst/>
                          <a:latin typeface="Arial" charset="0"/>
                        </a:rPr>
                        <a:t>Squares</a:t>
                      </a:r>
                    </a:p>
                  </a:txBody>
                  <a:tcPr marT="45724" marB="4572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F</a:t>
                      </a:r>
                    </a:p>
                  </a:txBody>
                  <a:tcPr marT="45724" marB="4572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0"/>
                  </a:ext>
                </a:extLst>
              </a:tr>
              <a:tr h="636379">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Factor A</a:t>
                      </a:r>
                    </a:p>
                  </a:txBody>
                  <a:tcPr marT="45724" marB="4572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dirty="0">
                          <a:ln>
                            <a:noFill/>
                          </a:ln>
                          <a:solidFill>
                            <a:schemeClr val="tx1"/>
                          </a:solidFill>
                          <a:effectLst/>
                          <a:latin typeface="Arial" charset="0"/>
                        </a:rPr>
                        <a:t>SSA</a:t>
                      </a:r>
                    </a:p>
                  </a:txBody>
                  <a:tcPr marT="45724" marB="4572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r – 1</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MSA </a:t>
                      </a:r>
                      <a:br>
                        <a:rPr kumimoji="0" lang="en-US" sz="1900" b="1" i="0" u="none" strike="noStrike" cap="none" normalizeH="0" baseline="0">
                          <a:ln>
                            <a:noFill/>
                          </a:ln>
                          <a:solidFill>
                            <a:schemeClr val="tx1"/>
                          </a:solidFill>
                          <a:effectLst/>
                          <a:latin typeface="Arial" charset="0"/>
                        </a:rPr>
                      </a:br>
                      <a:r>
                        <a:rPr kumimoji="0" lang="en-US" sz="1700" b="0" i="0" u="none" strike="noStrike" cap="none" normalizeH="0" baseline="0">
                          <a:ln>
                            <a:noFill/>
                          </a:ln>
                          <a:solidFill>
                            <a:schemeClr val="tx1"/>
                          </a:solidFill>
                          <a:effectLst/>
                          <a:latin typeface="Arial" charset="0"/>
                        </a:rPr>
                        <a:t>= SSA</a:t>
                      </a:r>
                      <a:r>
                        <a:rPr kumimoji="0" lang="en-US" sz="1700" b="0" i="0" u="none" strike="noStrike" cap="none" normalizeH="0" baseline="-25000">
                          <a:ln>
                            <a:noFill/>
                          </a:ln>
                          <a:solidFill>
                            <a:schemeClr val="tx1"/>
                          </a:solidFill>
                          <a:effectLst/>
                          <a:latin typeface="Arial" charset="0"/>
                        </a:rPr>
                        <a:t> </a:t>
                      </a:r>
                      <a:r>
                        <a:rPr kumimoji="0" lang="en-US" sz="1700" b="0" i="0" u="none" strike="noStrike" cap="none" normalizeH="0" baseline="0">
                          <a:ln>
                            <a:noFill/>
                          </a:ln>
                          <a:solidFill>
                            <a:schemeClr val="tx1"/>
                          </a:solidFill>
                          <a:effectLst/>
                          <a:latin typeface="Arial" charset="0"/>
                        </a:rPr>
                        <a:t>/(r – 1)</a:t>
                      </a:r>
                    </a:p>
                  </a:txBody>
                  <a:tcPr marT="45724" marB="4572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MSA</a:t>
                      </a:r>
                      <a:br>
                        <a:rPr kumimoji="0" lang="en-US" sz="1900" b="1" i="0" u="none" strike="noStrike" cap="none" normalizeH="0" baseline="0">
                          <a:ln>
                            <a:noFill/>
                          </a:ln>
                          <a:solidFill>
                            <a:schemeClr val="tx1"/>
                          </a:solidFill>
                          <a:effectLst/>
                          <a:latin typeface="Arial" charset="0"/>
                        </a:rPr>
                      </a:br>
                      <a:r>
                        <a:rPr kumimoji="0" lang="en-US" sz="1900" b="1" i="0" u="none" strike="noStrike" cap="none" normalizeH="0" baseline="0">
                          <a:ln>
                            <a:noFill/>
                          </a:ln>
                          <a:solidFill>
                            <a:schemeClr val="tx1"/>
                          </a:solidFill>
                          <a:effectLst/>
                          <a:latin typeface="Arial" charset="0"/>
                        </a:rPr>
                        <a:t>MSE</a:t>
                      </a:r>
                    </a:p>
                  </a:txBody>
                  <a:tcPr marT="45724" marB="4572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36379">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Factor B</a:t>
                      </a:r>
                    </a:p>
                  </a:txBody>
                  <a:tcPr marT="45724" marB="4572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SSB</a:t>
                      </a:r>
                    </a:p>
                  </a:txBody>
                  <a:tcPr marT="45724" marB="4572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c – 1</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MSB</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Arial" charset="0"/>
                        </a:rPr>
                        <a:t>= SSB</a:t>
                      </a:r>
                      <a:r>
                        <a:rPr kumimoji="0" lang="en-US" sz="1700" b="0" i="0" u="none" strike="noStrike" cap="none" normalizeH="0" baseline="-25000">
                          <a:ln>
                            <a:noFill/>
                          </a:ln>
                          <a:solidFill>
                            <a:schemeClr val="tx1"/>
                          </a:solidFill>
                          <a:effectLst/>
                          <a:latin typeface="Arial" charset="0"/>
                        </a:rPr>
                        <a:t> </a:t>
                      </a:r>
                      <a:r>
                        <a:rPr kumimoji="0" lang="en-US" sz="1700" b="0" i="0" u="none" strike="noStrike" cap="none" normalizeH="0" baseline="0">
                          <a:ln>
                            <a:noFill/>
                          </a:ln>
                          <a:solidFill>
                            <a:schemeClr val="tx1"/>
                          </a:solidFill>
                          <a:effectLst/>
                          <a:latin typeface="Arial" charset="0"/>
                        </a:rPr>
                        <a:t>/(c – 1)</a:t>
                      </a:r>
                    </a:p>
                  </a:txBody>
                  <a:tcPr marT="45724" marB="4572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MSB</a:t>
                      </a:r>
                      <a:br>
                        <a:rPr kumimoji="0" lang="en-US" sz="1900" b="1" i="0" u="none" strike="noStrike" cap="none" normalizeH="0" baseline="0">
                          <a:ln>
                            <a:noFill/>
                          </a:ln>
                          <a:solidFill>
                            <a:schemeClr val="tx1"/>
                          </a:solidFill>
                          <a:effectLst/>
                          <a:latin typeface="Arial" charset="0"/>
                        </a:rPr>
                      </a:br>
                      <a:r>
                        <a:rPr kumimoji="0" lang="en-US" sz="1900" b="1" i="0" u="none" strike="noStrike" cap="none" normalizeH="0" baseline="0">
                          <a:ln>
                            <a:noFill/>
                          </a:ln>
                          <a:solidFill>
                            <a:schemeClr val="tx1"/>
                          </a:solidFill>
                          <a:effectLst/>
                          <a:latin typeface="Arial" charset="0"/>
                        </a:rPr>
                        <a:t>MSE</a:t>
                      </a:r>
                    </a:p>
                  </a:txBody>
                  <a:tcPr marT="45724" marB="4572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59167">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AB</a:t>
                      </a:r>
                      <a:br>
                        <a:rPr kumimoji="0" lang="en-US" sz="1900" b="1" i="0" u="none" strike="noStrike" cap="none" normalizeH="0" baseline="0">
                          <a:ln>
                            <a:noFill/>
                          </a:ln>
                          <a:solidFill>
                            <a:schemeClr val="tx1"/>
                          </a:solidFill>
                          <a:effectLst/>
                          <a:latin typeface="Arial" charset="0"/>
                        </a:rPr>
                      </a:br>
                      <a:r>
                        <a:rPr kumimoji="0" lang="en-US" sz="1900" b="1" i="0" u="none" strike="noStrike" cap="none" normalizeH="0" baseline="0">
                          <a:ln>
                            <a:noFill/>
                          </a:ln>
                          <a:solidFill>
                            <a:schemeClr val="tx1"/>
                          </a:solidFill>
                          <a:effectLst/>
                          <a:latin typeface="Arial" charset="0"/>
                        </a:rPr>
                        <a:t>(Interaction)</a:t>
                      </a:r>
                    </a:p>
                  </a:txBody>
                  <a:tcPr marT="45724" marB="4572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SSAB</a:t>
                      </a:r>
                    </a:p>
                  </a:txBody>
                  <a:tcPr marT="45724" marB="4572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(r – 1)(c – 1)</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MSAB</a:t>
                      </a:r>
                      <a:br>
                        <a:rPr kumimoji="0" lang="en-US" sz="1900" b="1" i="0" u="none" strike="noStrike" cap="none" normalizeH="0" baseline="0">
                          <a:ln>
                            <a:noFill/>
                          </a:ln>
                          <a:solidFill>
                            <a:schemeClr val="tx1"/>
                          </a:solidFill>
                          <a:effectLst/>
                          <a:latin typeface="Arial" charset="0"/>
                        </a:rPr>
                      </a:br>
                      <a:r>
                        <a:rPr kumimoji="0" lang="en-US" sz="1700" b="0" i="0" u="none" strike="noStrike" cap="none" normalizeH="0" baseline="0">
                          <a:ln>
                            <a:noFill/>
                          </a:ln>
                          <a:solidFill>
                            <a:schemeClr val="tx1"/>
                          </a:solidFill>
                          <a:effectLst/>
                          <a:latin typeface="Arial" charset="0"/>
                        </a:rPr>
                        <a:t>= SSAB</a:t>
                      </a:r>
                      <a:r>
                        <a:rPr kumimoji="0" lang="en-US" sz="1700" b="0" i="0" u="none" strike="noStrike" cap="none" normalizeH="0" baseline="-25000">
                          <a:ln>
                            <a:noFill/>
                          </a:ln>
                          <a:solidFill>
                            <a:schemeClr val="tx1"/>
                          </a:solidFill>
                          <a:effectLst/>
                          <a:latin typeface="Arial" charset="0"/>
                        </a:rPr>
                        <a:t> </a:t>
                      </a:r>
                      <a:r>
                        <a:rPr kumimoji="0" lang="en-US" sz="1700" b="0" i="0" u="none" strike="noStrike" cap="none" normalizeH="0" baseline="0">
                          <a:ln>
                            <a:noFill/>
                          </a:ln>
                          <a:solidFill>
                            <a:schemeClr val="tx1"/>
                          </a:solidFill>
                          <a:effectLst/>
                          <a:latin typeface="Arial" charset="0"/>
                        </a:rPr>
                        <a:t>/ (r – 1)(c – 1)</a:t>
                      </a:r>
                    </a:p>
                  </a:txBody>
                  <a:tcPr marT="45724" marB="4572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1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MSAB</a:t>
                      </a:r>
                      <a:br>
                        <a:rPr kumimoji="0" lang="en-US" sz="1900" b="1" i="0" u="none" strike="noStrike" cap="none" normalizeH="0" baseline="0">
                          <a:ln>
                            <a:noFill/>
                          </a:ln>
                          <a:solidFill>
                            <a:schemeClr val="tx1"/>
                          </a:solidFill>
                          <a:effectLst/>
                          <a:latin typeface="Arial" charset="0"/>
                        </a:rPr>
                      </a:br>
                      <a:r>
                        <a:rPr kumimoji="0" lang="en-US" sz="1900" b="1" i="0" u="none" strike="noStrike" cap="none" normalizeH="0" baseline="0">
                          <a:ln>
                            <a:noFill/>
                          </a:ln>
                          <a:solidFill>
                            <a:schemeClr val="tx1"/>
                          </a:solidFill>
                          <a:effectLst/>
                          <a:latin typeface="Arial" charset="0"/>
                        </a:rPr>
                        <a:t>MSE</a:t>
                      </a:r>
                    </a:p>
                  </a:txBody>
                  <a:tcPr marT="45724" marB="4572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04427">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Error</a:t>
                      </a:r>
                    </a:p>
                  </a:txBody>
                  <a:tcPr marT="45724" marB="4572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SSE</a:t>
                      </a:r>
                    </a:p>
                  </a:txBody>
                  <a:tcPr marT="45724" marB="4572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rc(n</a:t>
                      </a:r>
                      <a:r>
                        <a:rPr kumimoji="0" lang="en-US" sz="1900" b="1" i="0" u="none" strike="noStrike" cap="none" normalizeH="0" baseline="0">
                          <a:ln>
                            <a:noFill/>
                          </a:ln>
                          <a:solidFill>
                            <a:schemeClr val="tx1"/>
                          </a:solidFill>
                          <a:effectLst/>
                          <a:latin typeface="Tahoma" pitchFamily="34" charset="0"/>
                        </a:rPr>
                        <a:t>’</a:t>
                      </a:r>
                      <a:r>
                        <a:rPr kumimoji="0" lang="en-US" sz="1900" b="1" i="0" u="none" strike="noStrike" cap="none" normalizeH="0" baseline="0">
                          <a:ln>
                            <a:noFill/>
                          </a:ln>
                          <a:solidFill>
                            <a:schemeClr val="tx1"/>
                          </a:solidFill>
                          <a:effectLst/>
                          <a:latin typeface="Arial" charset="0"/>
                          <a:sym typeface="Symbol" pitchFamily="18" charset="2"/>
                        </a:rPr>
                        <a:t> – 1)</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MSE = </a:t>
                      </a:r>
                    </a:p>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700" b="0" i="0" u="none" strike="noStrike" cap="none" normalizeH="0" baseline="0">
                          <a:ln>
                            <a:noFill/>
                          </a:ln>
                          <a:solidFill>
                            <a:schemeClr val="tx1"/>
                          </a:solidFill>
                          <a:effectLst/>
                          <a:latin typeface="Arial" charset="0"/>
                        </a:rPr>
                        <a:t>SSE/rc(n’</a:t>
                      </a:r>
                      <a:r>
                        <a:rPr kumimoji="0" lang="en-US" sz="1700" b="0" i="0" u="none" strike="noStrike" cap="none" normalizeH="0" baseline="0">
                          <a:ln>
                            <a:noFill/>
                          </a:ln>
                          <a:solidFill>
                            <a:schemeClr val="tx1"/>
                          </a:solidFill>
                          <a:effectLst/>
                          <a:latin typeface="Arial" charset="0"/>
                          <a:sym typeface="Symbol" pitchFamily="18" charset="2"/>
                        </a:rPr>
                        <a:t> – 1)</a:t>
                      </a:r>
                    </a:p>
                  </a:txBody>
                  <a:tcPr marT="45724" marB="4572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900" b="1" i="0" u="none" strike="noStrike" cap="none" normalizeH="0" baseline="0">
                        <a:ln>
                          <a:noFill/>
                        </a:ln>
                        <a:solidFill>
                          <a:schemeClr val="tx1"/>
                        </a:solidFill>
                        <a:effectLst/>
                        <a:latin typeface="Arial" charset="0"/>
                      </a:endParaRPr>
                    </a:p>
                  </a:txBody>
                  <a:tcPr marT="45724" marB="4572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32838">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Total</a:t>
                      </a:r>
                    </a:p>
                  </a:txBody>
                  <a:tcPr marT="45724" marB="45724"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SST</a:t>
                      </a:r>
                    </a:p>
                  </a:txBody>
                  <a:tcPr marT="45724" marB="4572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charset="0"/>
                        </a:rPr>
                        <a:t>n</a:t>
                      </a:r>
                      <a:r>
                        <a:rPr kumimoji="0" lang="en-US" sz="1900" b="1" i="0" u="none" strike="noStrike" cap="none" normalizeH="0" baseline="0">
                          <a:ln>
                            <a:noFill/>
                          </a:ln>
                          <a:solidFill>
                            <a:schemeClr val="tx1"/>
                          </a:solidFill>
                          <a:effectLst/>
                          <a:latin typeface="Arial" charset="0"/>
                          <a:sym typeface="Symbol" pitchFamily="18" charset="2"/>
                        </a:rPr>
                        <a:t> – 1</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900" b="1" i="0" u="none" strike="noStrike" cap="none" normalizeH="0" baseline="0">
                        <a:ln>
                          <a:noFill/>
                        </a:ln>
                        <a:solidFill>
                          <a:schemeClr val="tx1"/>
                        </a:solidFill>
                        <a:effectLst/>
                        <a:latin typeface="Arial" charset="0"/>
                      </a:endParaRPr>
                    </a:p>
                  </a:txBody>
                  <a:tcPr marT="45724" marB="45724"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900" b="1" i="0" u="none" strike="noStrike" cap="none" normalizeH="0" baseline="0" dirty="0">
                        <a:ln>
                          <a:noFill/>
                        </a:ln>
                        <a:solidFill>
                          <a:schemeClr val="tx1"/>
                        </a:solidFill>
                        <a:effectLst/>
                        <a:latin typeface="Arial" charset="0"/>
                      </a:endParaRPr>
                    </a:p>
                  </a:txBody>
                  <a:tcPr marT="45724" marB="45724"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53302940"/>
      </p:ext>
    </p:extLst>
  </p:cSld>
  <p:clrMapOvr>
    <a:masterClrMapping/>
  </p:clrMapOvr>
  <p:transition spd="med">
    <p:fade thruBlk="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l"/>
            <a:r>
              <a:rPr lang="en-US" dirty="0" smtClean="0"/>
              <a:t>Two Way </a:t>
            </a:r>
            <a:r>
              <a:rPr lang="en-US" dirty="0" err="1" smtClean="0"/>
              <a:t>Anova</a:t>
            </a:r>
            <a:r>
              <a:rPr lang="en-US" dirty="0" smtClean="0"/>
              <a:t> Case Study</a:t>
            </a:r>
            <a:endParaRPr lang="en-US" dirty="0"/>
          </a:p>
        </p:txBody>
      </p:sp>
      <p:sp>
        <p:nvSpPr>
          <p:cNvPr id="4" name="Rectangle 3"/>
          <p:cNvSpPr/>
          <p:nvPr/>
        </p:nvSpPr>
        <p:spPr>
          <a:xfrm>
            <a:off x="331218" y="1091258"/>
            <a:ext cx="8678311" cy="1400383"/>
          </a:xfrm>
          <a:prstGeom prst="rect">
            <a:avLst/>
          </a:prstGeom>
        </p:spPr>
        <p:txBody>
          <a:bodyPr wrap="square">
            <a:spAutoFit/>
          </a:bodyPr>
          <a:lstStyle/>
          <a:p>
            <a:pPr>
              <a:spcAft>
                <a:spcPts val="600"/>
              </a:spcAft>
            </a:pPr>
            <a:r>
              <a:rPr lang="en-US" sz="2000" u="sng" dirty="0"/>
              <a:t>Business Case: </a:t>
            </a:r>
          </a:p>
          <a:p>
            <a:pPr>
              <a:spcAft>
                <a:spcPts val="600"/>
              </a:spcAft>
            </a:pPr>
            <a:r>
              <a:rPr lang="en-US" sz="2000" dirty="0"/>
              <a:t>A super market has a chain of 5 stores. The General Manager is seriously concerned about quality of service at each stores. He conducted a survey on customer perceived quality on each day of the week.</a:t>
            </a:r>
          </a:p>
        </p:txBody>
      </p:sp>
      <p:graphicFrame>
        <p:nvGraphicFramePr>
          <p:cNvPr id="5" name="Table 4">
            <a:extLst>
              <a:ext uri="{FF2B5EF4-FFF2-40B4-BE49-F238E27FC236}">
                <a16:creationId xmlns:a16="http://schemas.microsoft.com/office/drawing/2014/main" xmlns="" id="{DADCFD84-436C-4F5D-91A4-EF227DF3C036}"/>
              </a:ext>
            </a:extLst>
          </p:cNvPr>
          <p:cNvGraphicFramePr>
            <a:graphicFrameLocks noGrp="1"/>
          </p:cNvGraphicFramePr>
          <p:nvPr>
            <p:extLst/>
          </p:nvPr>
        </p:nvGraphicFramePr>
        <p:xfrm>
          <a:off x="2108485" y="2883761"/>
          <a:ext cx="4473822" cy="3078480"/>
        </p:xfrm>
        <a:graphic>
          <a:graphicData uri="http://schemas.openxmlformats.org/drawingml/2006/table">
            <a:tbl>
              <a:tblPr>
                <a:tableStyleId>{5C22544A-7EE6-4342-B048-85BDC9FD1C3A}</a:tableStyleId>
              </a:tblPr>
              <a:tblGrid>
                <a:gridCol w="858719">
                  <a:extLst>
                    <a:ext uri="{9D8B030D-6E8A-4147-A177-3AD203B41FA5}">
                      <a16:colId xmlns:a16="http://schemas.microsoft.com/office/drawing/2014/main" xmlns="" val="20000"/>
                    </a:ext>
                  </a:extLst>
                </a:gridCol>
                <a:gridCol w="683323">
                  <a:extLst>
                    <a:ext uri="{9D8B030D-6E8A-4147-A177-3AD203B41FA5}">
                      <a16:colId xmlns:a16="http://schemas.microsoft.com/office/drawing/2014/main" xmlns="" val="20001"/>
                    </a:ext>
                  </a:extLst>
                </a:gridCol>
                <a:gridCol w="732945">
                  <a:extLst>
                    <a:ext uri="{9D8B030D-6E8A-4147-A177-3AD203B41FA5}">
                      <a16:colId xmlns:a16="http://schemas.microsoft.com/office/drawing/2014/main" xmlns="" val="20002"/>
                    </a:ext>
                  </a:extLst>
                </a:gridCol>
                <a:gridCol w="732945">
                  <a:extLst>
                    <a:ext uri="{9D8B030D-6E8A-4147-A177-3AD203B41FA5}">
                      <a16:colId xmlns:a16="http://schemas.microsoft.com/office/drawing/2014/main" xmlns="" val="20003"/>
                    </a:ext>
                  </a:extLst>
                </a:gridCol>
                <a:gridCol w="732945">
                  <a:extLst>
                    <a:ext uri="{9D8B030D-6E8A-4147-A177-3AD203B41FA5}">
                      <a16:colId xmlns:a16="http://schemas.microsoft.com/office/drawing/2014/main" xmlns="" val="20004"/>
                    </a:ext>
                  </a:extLst>
                </a:gridCol>
                <a:gridCol w="732945">
                  <a:extLst>
                    <a:ext uri="{9D8B030D-6E8A-4147-A177-3AD203B41FA5}">
                      <a16:colId xmlns:a16="http://schemas.microsoft.com/office/drawing/2014/main" xmlns="" val="20005"/>
                    </a:ext>
                  </a:extLst>
                </a:gridCol>
              </a:tblGrid>
              <a:tr h="0">
                <a:tc gridSpan="6">
                  <a:txBody>
                    <a:bodyPr/>
                    <a:lstStyle/>
                    <a:p>
                      <a:pPr algn="ctr"/>
                      <a:r>
                        <a:rPr lang="en-US" sz="2000" b="1" dirty="0"/>
                        <a:t>Customer</a:t>
                      </a:r>
                      <a:r>
                        <a:rPr lang="en-US" sz="2000" b="1" baseline="0" dirty="0"/>
                        <a:t> Rating on quality</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0">
                <a:tc>
                  <a:txBody>
                    <a:bodyPr/>
                    <a:lstStyle/>
                    <a:p>
                      <a:pPr algn="ctr"/>
                      <a:r>
                        <a:rPr lang="en-US" sz="2000" b="1" dirty="0"/>
                        <a:t>Week Day</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t>S1</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t>S2</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t>S3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t>S4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t>S5</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0">
                <a:tc>
                  <a:txBody>
                    <a:bodyPr/>
                    <a:lstStyle/>
                    <a:p>
                      <a:pPr algn="ctr"/>
                      <a:r>
                        <a:rPr lang="en-US" sz="2000" b="1" dirty="0"/>
                        <a:t>MON</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79</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81</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74</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77</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66</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0">
                <a:tc>
                  <a:txBody>
                    <a:bodyPr/>
                    <a:lstStyle/>
                    <a:p>
                      <a:pPr algn="ctr"/>
                      <a:r>
                        <a:rPr lang="en-US" sz="2000" b="1" dirty="0"/>
                        <a:t>TUE</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78</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86</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89</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97</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86</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0">
                <a:tc>
                  <a:txBody>
                    <a:bodyPr/>
                    <a:lstStyle/>
                    <a:p>
                      <a:pPr algn="ctr"/>
                      <a:r>
                        <a:rPr lang="en-US" sz="2000" b="1" dirty="0"/>
                        <a:t>WED</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81</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87</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84</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94</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82</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0">
                <a:tc>
                  <a:txBody>
                    <a:bodyPr/>
                    <a:lstStyle/>
                    <a:p>
                      <a:pPr algn="ctr"/>
                      <a:r>
                        <a:rPr lang="en-US" sz="2000" b="1" dirty="0"/>
                        <a:t>THU</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80</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83</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81</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88</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83</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0">
                <a:tc>
                  <a:txBody>
                    <a:bodyPr/>
                    <a:lstStyle/>
                    <a:p>
                      <a:pPr algn="ctr"/>
                      <a:r>
                        <a:rPr lang="en-US" sz="2000" b="1" dirty="0"/>
                        <a:t>FRI</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70</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74</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77</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89</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68</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89249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8313" y="373740"/>
            <a:ext cx="8229600" cy="553998"/>
          </a:xfrm>
        </p:spPr>
        <p:txBody>
          <a:bodyPr/>
          <a:lstStyle/>
          <a:p>
            <a:pPr algn="l"/>
            <a:r>
              <a:rPr lang="en-US" dirty="0"/>
              <a:t>Two Way </a:t>
            </a:r>
            <a:r>
              <a:rPr lang="en-US" dirty="0" err="1"/>
              <a:t>Anova</a:t>
            </a:r>
            <a:r>
              <a:rPr lang="en-US" dirty="0"/>
              <a:t> Case </a:t>
            </a:r>
            <a:r>
              <a:rPr lang="en-US" dirty="0" smtClean="0"/>
              <a:t>Study - Solution</a:t>
            </a:r>
            <a:endParaRPr lang="en-US" dirty="0"/>
          </a:p>
          <a:p>
            <a:pPr algn="l"/>
            <a:endParaRPr lang="en-US" dirty="0"/>
          </a:p>
        </p:txBody>
      </p:sp>
      <p:pic>
        <p:nvPicPr>
          <p:cNvPr id="4" name="Picture 3"/>
          <p:cNvPicPr>
            <a:picLocks noChangeAspect="1"/>
          </p:cNvPicPr>
          <p:nvPr/>
        </p:nvPicPr>
        <p:blipFill>
          <a:blip r:embed="rId2"/>
          <a:stretch>
            <a:fillRect/>
          </a:stretch>
        </p:blipFill>
        <p:spPr>
          <a:xfrm>
            <a:off x="945407" y="1857329"/>
            <a:ext cx="7483462" cy="2539859"/>
          </a:xfrm>
          <a:prstGeom prst="rect">
            <a:avLst/>
          </a:prstGeom>
        </p:spPr>
      </p:pic>
    </p:spTree>
    <p:extLst>
      <p:ext uri="{BB962C8B-B14F-4D97-AF65-F5344CB8AC3E}">
        <p14:creationId xmlns:p14="http://schemas.microsoft.com/office/powerpoint/2010/main" val="18568249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68313" y="373740"/>
            <a:ext cx="8229600" cy="553998"/>
          </a:xfrm>
        </p:spPr>
        <p:txBody>
          <a:bodyPr/>
          <a:lstStyle/>
          <a:p>
            <a:pPr algn="l"/>
            <a:r>
              <a:rPr lang="en-US" dirty="0"/>
              <a:t>Two Way </a:t>
            </a:r>
            <a:r>
              <a:rPr lang="en-US" dirty="0" err="1"/>
              <a:t>Anova</a:t>
            </a:r>
            <a:r>
              <a:rPr lang="en-US" dirty="0"/>
              <a:t> Case </a:t>
            </a:r>
            <a:r>
              <a:rPr lang="en-US" dirty="0" smtClean="0"/>
              <a:t>Study - Solution</a:t>
            </a:r>
            <a:endParaRPr lang="en-US" dirty="0"/>
          </a:p>
          <a:p>
            <a:pPr algn="l"/>
            <a:endParaRPr lang="en-US" dirty="0"/>
          </a:p>
        </p:txBody>
      </p:sp>
      <p:pic>
        <p:nvPicPr>
          <p:cNvPr id="5" name="Picture 4"/>
          <p:cNvPicPr>
            <a:picLocks noChangeAspect="1"/>
          </p:cNvPicPr>
          <p:nvPr/>
        </p:nvPicPr>
        <p:blipFill>
          <a:blip r:embed="rId2"/>
          <a:stretch>
            <a:fillRect/>
          </a:stretch>
        </p:blipFill>
        <p:spPr>
          <a:xfrm>
            <a:off x="794340" y="1290907"/>
            <a:ext cx="7045295" cy="4187096"/>
          </a:xfrm>
          <a:prstGeom prst="rect">
            <a:avLst/>
          </a:prstGeom>
        </p:spPr>
      </p:pic>
      <p:sp>
        <p:nvSpPr>
          <p:cNvPr id="6" name="TextBox 5"/>
          <p:cNvSpPr txBox="1"/>
          <p:nvPr/>
        </p:nvSpPr>
        <p:spPr>
          <a:xfrm>
            <a:off x="658905" y="5593976"/>
            <a:ext cx="8141972" cy="830997"/>
          </a:xfrm>
          <a:prstGeom prst="rect">
            <a:avLst/>
          </a:prstGeom>
          <a:noFill/>
        </p:spPr>
        <p:txBody>
          <a:bodyPr wrap="none" rtlCol="0">
            <a:spAutoFit/>
          </a:bodyPr>
          <a:lstStyle/>
          <a:p>
            <a:r>
              <a:rPr lang="en-US" sz="1600" b="1" dirty="0" smtClean="0"/>
              <a:t>Inference</a:t>
            </a:r>
            <a:r>
              <a:rPr lang="en-US" sz="1600" dirty="0" smtClean="0"/>
              <a:t> :  Fact 1 and 2, F observed is greater than F critical, reject H0 and Accept Ha.</a:t>
            </a:r>
          </a:p>
          <a:p>
            <a:r>
              <a:rPr lang="en-US" sz="1600" dirty="0" smtClean="0"/>
              <a:t>Hence it proved, customer feed back quality varied based on the day and store</a:t>
            </a:r>
            <a:br>
              <a:rPr lang="en-US" sz="1600" dirty="0" smtClean="0"/>
            </a:br>
            <a:endParaRPr lang="en-US" sz="1600" dirty="0"/>
          </a:p>
        </p:txBody>
      </p:sp>
    </p:spTree>
    <p:extLst>
      <p:ext uri="{BB962C8B-B14F-4D97-AF65-F5344CB8AC3E}">
        <p14:creationId xmlns:p14="http://schemas.microsoft.com/office/powerpoint/2010/main" val="658421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77782e331c_0_15"/>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marR="0" lvl="0" indent="-228600" algn="ctr" rtl="0">
              <a:lnSpc>
                <a:spcPct val="100000"/>
              </a:lnSpc>
              <a:spcBef>
                <a:spcPts val="0"/>
              </a:spcBef>
              <a:spcAft>
                <a:spcPts val="0"/>
              </a:spcAft>
              <a:buClr>
                <a:schemeClr val="dk1"/>
              </a:buClr>
              <a:buSzPts val="3000"/>
              <a:buFont typeface="Arial"/>
              <a:buNone/>
            </a:pPr>
            <a:r>
              <a:rPr lang="en-US"/>
              <a:t>When Chi-Square</a:t>
            </a:r>
            <a:endParaRPr/>
          </a:p>
        </p:txBody>
      </p:sp>
      <p:graphicFrame>
        <p:nvGraphicFramePr>
          <p:cNvPr id="352" name="Google Shape;352;g77782e331c_0_15"/>
          <p:cNvGraphicFramePr/>
          <p:nvPr/>
        </p:nvGraphicFramePr>
        <p:xfrm>
          <a:off x="766482" y="1867367"/>
          <a:ext cx="8068200" cy="1871255"/>
        </p:xfrm>
        <a:graphic>
          <a:graphicData uri="http://schemas.openxmlformats.org/drawingml/2006/table">
            <a:tbl>
              <a:tblPr>
                <a:noFill/>
              </a:tblPr>
              <a:tblGrid>
                <a:gridCol w="2689400">
                  <a:extLst>
                    <a:ext uri="{9D8B030D-6E8A-4147-A177-3AD203B41FA5}">
                      <a16:colId xmlns:a16="http://schemas.microsoft.com/office/drawing/2014/main" xmlns="" val="20000"/>
                    </a:ext>
                  </a:extLst>
                </a:gridCol>
                <a:gridCol w="2689400">
                  <a:extLst>
                    <a:ext uri="{9D8B030D-6E8A-4147-A177-3AD203B41FA5}">
                      <a16:colId xmlns:a16="http://schemas.microsoft.com/office/drawing/2014/main" xmlns="" val="20001"/>
                    </a:ext>
                  </a:extLst>
                </a:gridCol>
                <a:gridCol w="2689400">
                  <a:extLst>
                    <a:ext uri="{9D8B030D-6E8A-4147-A177-3AD203B41FA5}">
                      <a16:colId xmlns:a16="http://schemas.microsoft.com/office/drawing/2014/main" xmlns="" val="20002"/>
                    </a:ext>
                  </a:extLst>
                </a:gridCol>
              </a:tblGrid>
              <a:tr h="499625">
                <a:tc>
                  <a:txBody>
                    <a:bodyPr/>
                    <a:lstStyle/>
                    <a:p>
                      <a:pPr marL="0" marR="0" lvl="0" indent="0" algn="ctr" rtl="0">
                        <a:lnSpc>
                          <a:spcPct val="100000"/>
                        </a:lnSpc>
                        <a:spcBef>
                          <a:spcPts val="0"/>
                        </a:spcBef>
                        <a:spcAft>
                          <a:spcPts val="0"/>
                        </a:spcAft>
                        <a:buNone/>
                      </a:pPr>
                      <a:r>
                        <a:rPr lang="en-US" sz="2400" b="1" u="none" strike="noStrike" cap="none"/>
                        <a:t>Dependent Var(y)</a:t>
                      </a:r>
                      <a:endParaRPr sz="24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b="1" u="none" strike="noStrike" cap="none"/>
                        <a:t>Independent Var(x)</a:t>
                      </a:r>
                      <a:endParaRPr sz="24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b="1" u="none" strike="noStrike" cap="none"/>
                        <a:t>Technique</a:t>
                      </a:r>
                      <a:endParaRPr sz="2400" b="1"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353725">
                <a:tc>
                  <a:txBody>
                    <a:bodyPr/>
                    <a:lstStyle/>
                    <a:p>
                      <a:pPr marL="0" marR="0" lvl="0" indent="0" algn="ctr" rtl="0">
                        <a:lnSpc>
                          <a:spcPct val="100000"/>
                        </a:lnSpc>
                        <a:spcBef>
                          <a:spcPts val="0"/>
                        </a:spcBef>
                        <a:spcAft>
                          <a:spcPts val="0"/>
                        </a:spcAft>
                        <a:buNone/>
                      </a:pPr>
                      <a:r>
                        <a:rPr lang="en-US" sz="2400" u="none" strike="noStrike" cap="none"/>
                        <a:t>Categorical</a:t>
                      </a: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a:t>Categorical</a:t>
                      </a: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a:t>Chi-Square</a:t>
                      </a: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r h="353725">
                <a:tc>
                  <a:txBody>
                    <a:bodyPr/>
                    <a:lstStyle/>
                    <a:p>
                      <a:pPr marL="0" marR="0" lvl="0" indent="0" algn="ctr" rtl="0">
                        <a:lnSpc>
                          <a:spcPct val="100000"/>
                        </a:lnSpc>
                        <a:spcBef>
                          <a:spcPts val="0"/>
                        </a:spcBef>
                        <a:spcAft>
                          <a:spcPts val="0"/>
                        </a:spcAft>
                        <a:buNone/>
                      </a:pPr>
                      <a:r>
                        <a:rPr lang="en-US" sz="2400" u="none" strike="noStrike" cap="none"/>
                        <a:t>Continuous</a:t>
                      </a: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a:t>Categorical</a:t>
                      </a: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a:t>ANOVA</a:t>
                      </a: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2"/>
                  </a:ext>
                </a:extLst>
              </a:tr>
              <a:tr h="35372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Continuous</a:t>
                      </a: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t>Continuous</a:t>
                      </a: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400" u="none" strike="noStrike" cap="none"/>
                        <a:t>Regression</a:t>
                      </a:r>
                      <a:endParaRPr sz="2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31547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77782e331c_0_20"/>
          <p:cNvSpPr txBox="1">
            <a:spLocks noGrp="1"/>
          </p:cNvSpPr>
          <p:nvPr>
            <p:ph type="body" idx="1"/>
          </p:nvPr>
        </p:nvSpPr>
        <p:spPr>
          <a:xfrm>
            <a:off x="231776" y="297540"/>
            <a:ext cx="8229600" cy="5541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3000"/>
              <a:buNone/>
            </a:pPr>
            <a:r>
              <a:rPr lang="en-US"/>
              <a:t>Important Terms</a:t>
            </a:r>
            <a:endParaRPr/>
          </a:p>
        </p:txBody>
      </p:sp>
      <p:sp>
        <p:nvSpPr>
          <p:cNvPr id="358" name="Google Shape;358;g77782e331c_0_20"/>
          <p:cNvSpPr txBox="1">
            <a:spLocks noGrp="1"/>
          </p:cNvSpPr>
          <p:nvPr>
            <p:ph type="body" idx="2"/>
          </p:nvPr>
        </p:nvSpPr>
        <p:spPr>
          <a:xfrm>
            <a:off x="457200" y="1131888"/>
            <a:ext cx="8240700" cy="4473600"/>
          </a:xfrm>
          <a:prstGeom prst="rect">
            <a:avLst/>
          </a:prstGeom>
          <a:noFill/>
          <a:ln>
            <a:noFill/>
          </a:ln>
        </p:spPr>
        <p:txBody>
          <a:bodyPr spcFirstLastPara="1" wrap="square" lIns="91425" tIns="91425" rIns="91425" bIns="91425" anchor="t" anchorCtr="0">
            <a:noAutofit/>
          </a:bodyPr>
          <a:lstStyle/>
          <a:p>
            <a:pPr marL="457200" lvl="0" indent="-368300" algn="just" rtl="0">
              <a:lnSpc>
                <a:spcPct val="100000"/>
              </a:lnSpc>
              <a:spcBef>
                <a:spcPts val="440"/>
              </a:spcBef>
              <a:spcAft>
                <a:spcPts val="0"/>
              </a:spcAft>
              <a:buSzPts val="2200"/>
              <a:buChar char="•"/>
            </a:pPr>
            <a:r>
              <a:rPr lang="en-US" sz="2000" u="sng"/>
              <a:t>Parametric Tests</a:t>
            </a:r>
            <a:endParaRPr/>
          </a:p>
          <a:p>
            <a:pPr marL="0" lvl="0" indent="0" algn="just" rtl="0">
              <a:lnSpc>
                <a:spcPct val="100000"/>
              </a:lnSpc>
              <a:spcBef>
                <a:spcPts val="1040"/>
              </a:spcBef>
              <a:spcAft>
                <a:spcPts val="0"/>
              </a:spcAft>
              <a:buSzPts val="2200"/>
              <a:buNone/>
            </a:pPr>
            <a:r>
              <a:rPr lang="en-US" sz="2000"/>
              <a:t>The tests in which the population constants like mean, standard deviation, standard error, correlation coefficient, proportion etc. are used and data tend to follow one assumed or established distributions  such as normal, binomial, Poisson etc.</a:t>
            </a:r>
            <a:endParaRPr/>
          </a:p>
          <a:p>
            <a:pPr marL="457200" lvl="0" indent="-368300" algn="just" rtl="0">
              <a:lnSpc>
                <a:spcPct val="100000"/>
              </a:lnSpc>
              <a:spcBef>
                <a:spcPts val="1640"/>
              </a:spcBef>
              <a:spcAft>
                <a:spcPts val="0"/>
              </a:spcAft>
              <a:buSzPts val="2200"/>
              <a:buChar char="•"/>
            </a:pPr>
            <a:r>
              <a:rPr lang="en-US" sz="2000" u="sng"/>
              <a:t>Non Parametric Tests</a:t>
            </a:r>
            <a:endParaRPr/>
          </a:p>
          <a:p>
            <a:pPr marL="0" lvl="0" indent="0" algn="just" rtl="0">
              <a:lnSpc>
                <a:spcPct val="100000"/>
              </a:lnSpc>
              <a:spcBef>
                <a:spcPts val="1040"/>
              </a:spcBef>
              <a:spcAft>
                <a:spcPts val="0"/>
              </a:spcAft>
              <a:buSzPts val="2200"/>
              <a:buNone/>
            </a:pPr>
            <a:r>
              <a:rPr lang="en-US" sz="2000"/>
              <a:t>The tests in which no constant of population is used. Data do not follow any specific distribution and no assumptions is made in these tests. Eg. To classify good better and best we do not allot arbitrary numbers or marks to each category.</a:t>
            </a:r>
            <a:endParaRPr/>
          </a:p>
          <a:p>
            <a:pPr marL="457200" lvl="0" indent="-368300" algn="just" rtl="0">
              <a:lnSpc>
                <a:spcPct val="100000"/>
              </a:lnSpc>
              <a:spcBef>
                <a:spcPts val="1640"/>
              </a:spcBef>
              <a:spcAft>
                <a:spcPts val="0"/>
              </a:spcAft>
              <a:buSzPts val="2200"/>
              <a:buChar char="•"/>
            </a:pPr>
            <a:r>
              <a:rPr lang="en-US" sz="2000" u="sng"/>
              <a:t>Hypothesis:</a:t>
            </a:r>
            <a:r>
              <a:rPr lang="en-US" sz="2000"/>
              <a:t> </a:t>
            </a:r>
            <a:endParaRPr/>
          </a:p>
          <a:p>
            <a:pPr marL="0" lvl="0" indent="0" algn="just" rtl="0">
              <a:lnSpc>
                <a:spcPct val="100000"/>
              </a:lnSpc>
              <a:spcBef>
                <a:spcPts val="1040"/>
              </a:spcBef>
              <a:spcAft>
                <a:spcPts val="0"/>
              </a:spcAft>
              <a:buSzPts val="2200"/>
              <a:buNone/>
            </a:pPr>
            <a:r>
              <a:rPr lang="en-US" sz="2000"/>
              <a:t>It is a definitive statement about population parameter.</a:t>
            </a:r>
            <a:endParaRPr/>
          </a:p>
          <a:p>
            <a:pPr marL="88900" lvl="0" indent="0" algn="just" rtl="0">
              <a:lnSpc>
                <a:spcPct val="100000"/>
              </a:lnSpc>
              <a:spcBef>
                <a:spcPts val="1040"/>
              </a:spcBef>
              <a:spcAft>
                <a:spcPts val="0"/>
              </a:spcAft>
              <a:buSzPts val="2200"/>
              <a:buNone/>
            </a:pPr>
            <a:endParaRPr sz="2000"/>
          </a:p>
        </p:txBody>
      </p:sp>
    </p:spTree>
    <p:extLst>
      <p:ext uri="{BB962C8B-B14F-4D97-AF65-F5344CB8AC3E}">
        <p14:creationId xmlns:p14="http://schemas.microsoft.com/office/powerpoint/2010/main" val="2032291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77782e331c_0_25"/>
          <p:cNvSpPr txBox="1">
            <a:spLocks noGrp="1"/>
          </p:cNvSpPr>
          <p:nvPr>
            <p:ph type="body" idx="1"/>
          </p:nvPr>
        </p:nvSpPr>
        <p:spPr>
          <a:xfrm>
            <a:off x="594846" y="278140"/>
            <a:ext cx="8229600" cy="5541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3000"/>
              <a:buNone/>
            </a:pPr>
            <a:r>
              <a:rPr lang="en-US" sz="2400"/>
              <a:t>Chi Square (χ</a:t>
            </a:r>
            <a:r>
              <a:rPr lang="en-US" sz="2400" baseline="30000"/>
              <a:t>2</a:t>
            </a:r>
            <a:r>
              <a:rPr lang="en-US" sz="2400"/>
              <a:t>) Test</a:t>
            </a:r>
            <a:endParaRPr/>
          </a:p>
        </p:txBody>
      </p:sp>
      <p:sp>
        <p:nvSpPr>
          <p:cNvPr id="364" name="Google Shape;364;g77782e331c_0_25"/>
          <p:cNvSpPr/>
          <p:nvPr/>
        </p:nvSpPr>
        <p:spPr>
          <a:xfrm>
            <a:off x="240990" y="1149876"/>
            <a:ext cx="8728200" cy="1354200"/>
          </a:xfrm>
          <a:prstGeom prst="rect">
            <a:avLst/>
          </a:prstGeom>
          <a:noFill/>
          <a:ln>
            <a:noFill/>
          </a:ln>
        </p:spPr>
        <p:txBody>
          <a:bodyPr spcFirstLastPara="1" wrap="square" lIns="91425" tIns="45700" rIns="91425" bIns="45700" anchor="t" anchorCtr="0">
            <a:noAutofit/>
          </a:bodyPr>
          <a:lstStyle/>
          <a:p>
            <a:pPr marL="714375" marR="0" lvl="0" indent="-265112"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The Chi Square test is a non-parametric Test</a:t>
            </a:r>
            <a:endParaRPr/>
          </a:p>
          <a:p>
            <a:pPr marL="714375" marR="0" lvl="0" indent="-265112" algn="l" rtl="0">
              <a:lnSpc>
                <a:spcPct val="100000"/>
              </a:lnSpc>
              <a:spcBef>
                <a:spcPts val="6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It tests relationship between two nominal variables</a:t>
            </a:r>
            <a:endParaRPr/>
          </a:p>
          <a:p>
            <a:pPr marL="714375" marR="0" lvl="0" indent="-265112" algn="l" rtl="0">
              <a:lnSpc>
                <a:spcPct val="100000"/>
              </a:lnSpc>
              <a:spcBef>
                <a:spcPts val="6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The statistic chi square is given by  the equation and has a distribution as shown.</a:t>
            </a:r>
            <a:endParaRPr/>
          </a:p>
        </p:txBody>
      </p:sp>
      <p:pic>
        <p:nvPicPr>
          <p:cNvPr id="365" name="Google Shape;365;g77782e331c_0_25"/>
          <p:cNvPicPr preferRelativeResize="0"/>
          <p:nvPr/>
        </p:nvPicPr>
        <p:blipFill rotWithShape="1">
          <a:blip r:embed="rId3">
            <a:alphaModFix/>
          </a:blip>
          <a:srcRect/>
          <a:stretch/>
        </p:blipFill>
        <p:spPr>
          <a:xfrm>
            <a:off x="1269321" y="2919115"/>
            <a:ext cx="2074559" cy="1180903"/>
          </a:xfrm>
          <a:prstGeom prst="rect">
            <a:avLst/>
          </a:prstGeom>
          <a:noFill/>
          <a:ln>
            <a:noFill/>
          </a:ln>
        </p:spPr>
      </p:pic>
      <p:pic>
        <p:nvPicPr>
          <p:cNvPr id="366" name="Google Shape;366;g77782e331c_0_25" descr="xdist.jpg"/>
          <p:cNvPicPr preferRelativeResize="0"/>
          <p:nvPr/>
        </p:nvPicPr>
        <p:blipFill rotWithShape="1">
          <a:blip r:embed="rId4">
            <a:alphaModFix/>
          </a:blip>
          <a:srcRect/>
          <a:stretch/>
        </p:blipFill>
        <p:spPr>
          <a:xfrm>
            <a:off x="4503399" y="2536398"/>
            <a:ext cx="3810000" cy="2190750"/>
          </a:xfrm>
          <a:prstGeom prst="rect">
            <a:avLst/>
          </a:prstGeom>
          <a:noFill/>
          <a:ln>
            <a:noFill/>
          </a:ln>
        </p:spPr>
      </p:pic>
      <p:sp>
        <p:nvSpPr>
          <p:cNvPr id="367" name="Google Shape;367;g77782e331c_0_25"/>
          <p:cNvSpPr txBox="1"/>
          <p:nvPr/>
        </p:nvSpPr>
        <p:spPr>
          <a:xfrm>
            <a:off x="919697" y="4682509"/>
            <a:ext cx="12362400" cy="143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The conditions for using chi square</a:t>
            </a:r>
            <a:endParaRPr/>
          </a:p>
          <a:p>
            <a:pPr marL="531812" marR="0" lvl="0" indent="-349250" algn="l" rtl="0">
              <a:lnSpc>
                <a:spcPct val="100000"/>
              </a:lnSpc>
              <a:spcBef>
                <a:spcPts val="6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Data must be counts</a:t>
            </a:r>
            <a:endParaRPr/>
          </a:p>
          <a:p>
            <a:pPr marL="531812" marR="0" lvl="0" indent="-349250" algn="l" rtl="0">
              <a:lnSpc>
                <a:spcPct val="100000"/>
              </a:lnSpc>
              <a:spcBef>
                <a:spcPts val="6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The observations must be random and independent</a:t>
            </a:r>
            <a:endParaRPr/>
          </a:p>
          <a:p>
            <a:pPr marL="531812" marR="0" lvl="0" indent="-349250" algn="l" rtl="0">
              <a:lnSpc>
                <a:spcPct val="100000"/>
              </a:lnSpc>
              <a:spcBef>
                <a:spcPts val="6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None of the cells must have a count less than 5</a:t>
            </a:r>
            <a:endParaRPr/>
          </a:p>
        </p:txBody>
      </p:sp>
    </p:spTree>
    <p:extLst>
      <p:ext uri="{BB962C8B-B14F-4D97-AF65-F5344CB8AC3E}">
        <p14:creationId xmlns:p14="http://schemas.microsoft.com/office/powerpoint/2010/main" val="3409550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77782e331c_0_33"/>
          <p:cNvSpPr txBox="1">
            <a:spLocks noGrp="1"/>
          </p:cNvSpPr>
          <p:nvPr>
            <p:ph type="body" idx="1"/>
          </p:nvPr>
        </p:nvSpPr>
        <p:spPr>
          <a:xfrm>
            <a:off x="468313" y="508211"/>
            <a:ext cx="8229600" cy="5541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3000"/>
              <a:buNone/>
            </a:pPr>
            <a:r>
              <a:rPr lang="en-US"/>
              <a:t>Properties of Chi-Square Distribution</a:t>
            </a:r>
            <a:endParaRPr/>
          </a:p>
        </p:txBody>
      </p:sp>
      <p:sp>
        <p:nvSpPr>
          <p:cNvPr id="373" name="Google Shape;373;g77782e331c_0_33"/>
          <p:cNvSpPr txBox="1">
            <a:spLocks noGrp="1"/>
          </p:cNvSpPr>
          <p:nvPr>
            <p:ph type="body" idx="2"/>
          </p:nvPr>
        </p:nvSpPr>
        <p:spPr>
          <a:prstGeom prst="rect">
            <a:avLst/>
          </a:prstGeom>
          <a:noFill/>
          <a:ln>
            <a:noFill/>
          </a:ln>
        </p:spPr>
        <p:txBody>
          <a:bodyPr spcFirstLastPara="1" wrap="square" lIns="91425" tIns="91425" rIns="91425" bIns="91425" anchor="t" anchorCtr="0">
            <a:noAutofit/>
          </a:bodyPr>
          <a:lstStyle/>
          <a:p>
            <a:pPr marL="88900" lvl="0" indent="0" algn="just" rtl="0">
              <a:lnSpc>
                <a:spcPct val="115000"/>
              </a:lnSpc>
              <a:spcBef>
                <a:spcPts val="600"/>
              </a:spcBef>
              <a:spcAft>
                <a:spcPts val="0"/>
              </a:spcAft>
              <a:buSzPts val="2200"/>
              <a:buNone/>
            </a:pPr>
            <a:r>
              <a:rPr lang="en-US" sz="2000">
                <a:latin typeface="Calibri"/>
                <a:ea typeface="Calibri"/>
                <a:cs typeface="Calibri"/>
                <a:sym typeface="Calibri"/>
              </a:rPr>
              <a:t>1. The mean and standard deviation of a chi-square distribution are k and √2k respectively, where k is the degrees of freedom.</a:t>
            </a:r>
            <a:endParaRPr/>
          </a:p>
          <a:p>
            <a:pPr marL="88900" lvl="0" indent="0" algn="just" rtl="0">
              <a:lnSpc>
                <a:spcPct val="115000"/>
              </a:lnSpc>
              <a:spcBef>
                <a:spcPts val="1200"/>
              </a:spcBef>
              <a:spcAft>
                <a:spcPts val="0"/>
              </a:spcAft>
              <a:buSzPts val="2200"/>
              <a:buNone/>
            </a:pPr>
            <a:r>
              <a:rPr lang="en-US" sz="2000">
                <a:latin typeface="Calibri"/>
                <a:ea typeface="Calibri"/>
                <a:cs typeface="Calibri"/>
                <a:sym typeface="Calibri"/>
              </a:rPr>
              <a:t>2. As the degrees of freedom increases, the probability density function of a chi-square distribution approaches normal distribution.</a:t>
            </a:r>
            <a:endParaRPr/>
          </a:p>
          <a:p>
            <a:pPr marL="88900" lvl="0" indent="0" algn="just" rtl="0">
              <a:lnSpc>
                <a:spcPct val="115000"/>
              </a:lnSpc>
              <a:spcBef>
                <a:spcPts val="1200"/>
              </a:spcBef>
              <a:spcAft>
                <a:spcPts val="0"/>
              </a:spcAft>
              <a:buSzPts val="2200"/>
              <a:buNone/>
            </a:pPr>
            <a:r>
              <a:rPr lang="en-US" sz="2000">
                <a:latin typeface="Calibri"/>
                <a:ea typeface="Calibri"/>
                <a:cs typeface="Calibri"/>
                <a:sym typeface="Calibri"/>
              </a:rPr>
              <a:t>3. Chi-square goodness of fit is one of the popular tests for checking whether a data follows a specific probability distribution.</a:t>
            </a:r>
            <a:endParaRPr/>
          </a:p>
          <a:p>
            <a:pPr marL="88900" lvl="0" indent="0" algn="just" rtl="0">
              <a:lnSpc>
                <a:spcPct val="115000"/>
              </a:lnSpc>
              <a:spcBef>
                <a:spcPts val="1200"/>
              </a:spcBef>
              <a:spcAft>
                <a:spcPts val="0"/>
              </a:spcAft>
              <a:buSzPts val="2200"/>
              <a:buNone/>
            </a:pPr>
            <a:r>
              <a:rPr lang="en-US" sz="2000">
                <a:latin typeface="Calibri"/>
                <a:ea typeface="Calibri"/>
                <a:cs typeface="Calibri"/>
                <a:sym typeface="Calibri"/>
              </a:rPr>
              <a:t>4. Chi square test is a right tailed test.</a:t>
            </a:r>
            <a:endParaRPr/>
          </a:p>
          <a:p>
            <a:pPr marL="88900" lvl="0" indent="0" algn="l" rtl="0">
              <a:lnSpc>
                <a:spcPct val="100000"/>
              </a:lnSpc>
              <a:spcBef>
                <a:spcPts val="1040"/>
              </a:spcBef>
              <a:spcAft>
                <a:spcPts val="0"/>
              </a:spcAft>
              <a:buSzPts val="2200"/>
              <a:buNone/>
            </a:pPr>
            <a:endParaRPr/>
          </a:p>
        </p:txBody>
      </p:sp>
    </p:spTree>
    <p:extLst>
      <p:ext uri="{BB962C8B-B14F-4D97-AF65-F5344CB8AC3E}">
        <p14:creationId xmlns:p14="http://schemas.microsoft.com/office/powerpoint/2010/main" val="3159398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g77782e331c_0_38"/>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3000"/>
              <a:buNone/>
            </a:pPr>
            <a:r>
              <a:rPr lang="en-US" sz="3200">
                <a:latin typeface="Calibri"/>
                <a:ea typeface="Calibri"/>
                <a:cs typeface="Calibri"/>
                <a:sym typeface="Calibri"/>
              </a:rPr>
              <a:t>Chi-square Goodness of fit tests</a:t>
            </a:r>
            <a:endParaRPr/>
          </a:p>
          <a:p>
            <a:pPr marL="457200" lvl="0" indent="-228600" algn="l" rtl="0">
              <a:lnSpc>
                <a:spcPct val="100000"/>
              </a:lnSpc>
              <a:spcBef>
                <a:spcPts val="0"/>
              </a:spcBef>
              <a:spcAft>
                <a:spcPts val="0"/>
              </a:spcAft>
              <a:buSzPts val="3000"/>
              <a:buNone/>
            </a:pPr>
            <a:endParaRPr/>
          </a:p>
        </p:txBody>
      </p:sp>
      <p:sp>
        <p:nvSpPr>
          <p:cNvPr id="379" name="Google Shape;379;g77782e331c_0_38"/>
          <p:cNvSpPr txBox="1">
            <a:spLocks noGrp="1"/>
          </p:cNvSpPr>
          <p:nvPr>
            <p:ph type="body" idx="2"/>
          </p:nvPr>
        </p:nvSpPr>
        <p:spPr>
          <a:xfrm>
            <a:off x="449263" y="889841"/>
            <a:ext cx="8240700" cy="4473600"/>
          </a:xfrm>
          <a:prstGeom prst="rect">
            <a:avLst/>
          </a:prstGeom>
          <a:noFill/>
          <a:ln>
            <a:noFill/>
          </a:ln>
        </p:spPr>
        <p:txBody>
          <a:bodyPr spcFirstLastPara="1" wrap="square" lIns="91425" tIns="91425" rIns="91425" bIns="91425" anchor="t" anchorCtr="0">
            <a:noAutofit/>
          </a:bodyPr>
          <a:lstStyle/>
          <a:p>
            <a:pPr marL="457200" lvl="0" indent="-374650" algn="just" rtl="0">
              <a:lnSpc>
                <a:spcPct val="150000"/>
              </a:lnSpc>
              <a:spcBef>
                <a:spcPts val="440"/>
              </a:spcBef>
              <a:spcAft>
                <a:spcPts val="0"/>
              </a:spcAft>
              <a:buSzPts val="2300"/>
              <a:buChar char="•"/>
            </a:pPr>
            <a:r>
              <a:rPr lang="en-US" sz="1700">
                <a:solidFill>
                  <a:schemeClr val="dk1"/>
                </a:solidFill>
              </a:rPr>
              <a:t>Goodness of fit tests are hypothesis tests that are used for comparing the observed distribution </a:t>
            </a:r>
            <a:r>
              <a:rPr lang="en-US" sz="1700"/>
              <a:t>o</a:t>
            </a:r>
            <a:r>
              <a:rPr lang="en-US" sz="1700">
                <a:solidFill>
                  <a:schemeClr val="dk1"/>
                </a:solidFill>
              </a:rPr>
              <a:t>f data with expected distribution of the data to decide whether there is any statistically significant difference between the observed distribution and a theoretical distribution (for example, normal, exponential, etc.) based on the comparison of observed frequencies in the data and the expected frequencies if the data follows a </a:t>
            </a:r>
            <a:r>
              <a:rPr lang="en-US" sz="1700"/>
              <a:t>specific</a:t>
            </a:r>
            <a:r>
              <a:rPr lang="en-US" sz="1700">
                <a:solidFill>
                  <a:schemeClr val="dk1"/>
                </a:solidFill>
              </a:rPr>
              <a:t> theoretical distribution.</a:t>
            </a:r>
            <a:endParaRPr sz="2300"/>
          </a:p>
          <a:p>
            <a:pPr marL="457200" lvl="0" indent="-228600" algn="l" rtl="0">
              <a:lnSpc>
                <a:spcPct val="150000"/>
              </a:lnSpc>
              <a:spcBef>
                <a:spcPts val="440"/>
              </a:spcBef>
              <a:spcAft>
                <a:spcPts val="0"/>
              </a:spcAft>
              <a:buSzPts val="2200"/>
              <a:buNone/>
            </a:pPr>
            <a:endParaRPr sz="1600">
              <a:solidFill>
                <a:schemeClr val="dk1"/>
              </a:solidFill>
            </a:endParaRPr>
          </a:p>
        </p:txBody>
      </p:sp>
      <p:graphicFrame>
        <p:nvGraphicFramePr>
          <p:cNvPr id="380" name="Google Shape;380;g77782e331c_0_38"/>
          <p:cNvGraphicFramePr/>
          <p:nvPr/>
        </p:nvGraphicFramePr>
        <p:xfrm>
          <a:off x="626526" y="3744145"/>
          <a:ext cx="8305500" cy="2011700"/>
        </p:xfrm>
        <a:graphic>
          <a:graphicData uri="http://schemas.openxmlformats.org/drawingml/2006/table">
            <a:tbl>
              <a:tblPr firstRow="1" bandRow="1">
                <a:noFill/>
              </a:tblPr>
              <a:tblGrid>
                <a:gridCol w="2683550">
                  <a:extLst>
                    <a:ext uri="{9D8B030D-6E8A-4147-A177-3AD203B41FA5}">
                      <a16:colId xmlns:a16="http://schemas.microsoft.com/office/drawing/2014/main" xmlns="" val="20000"/>
                    </a:ext>
                  </a:extLst>
                </a:gridCol>
                <a:gridCol w="5621950">
                  <a:extLst>
                    <a:ext uri="{9D8B030D-6E8A-4147-A177-3AD203B41FA5}">
                      <a16:colId xmlns:a16="http://schemas.microsoft.com/office/drawing/2014/main" xmlns="" val="20001"/>
                    </a:ext>
                  </a:extLst>
                </a:gridCol>
              </a:tblGrid>
              <a:tr h="914650">
                <a:tc>
                  <a:txBody>
                    <a:bodyPr/>
                    <a:lstStyle/>
                    <a:p>
                      <a:pPr marL="0" marR="0" lvl="0" indent="0" algn="l" rtl="0">
                        <a:lnSpc>
                          <a:spcPct val="100000"/>
                        </a:lnSpc>
                        <a:spcBef>
                          <a:spcPts val="0"/>
                        </a:spcBef>
                        <a:spcAft>
                          <a:spcPts val="0"/>
                        </a:spcAft>
                        <a:buNone/>
                      </a:pPr>
                      <a:r>
                        <a:rPr lang="en-US" sz="2000" b="1" u="none" strike="noStrike" cap="none">
                          <a:solidFill>
                            <a:srgbClr val="F2F2F2"/>
                          </a:solidFill>
                          <a:latin typeface="Calibri"/>
                          <a:ea typeface="Calibri"/>
                          <a:cs typeface="Calibri"/>
                          <a:sym typeface="Calibri"/>
                        </a:rPr>
                        <a:t>Null hypothesis: </a:t>
                      </a:r>
                      <a:endParaRPr sz="2000" u="none" strike="noStrike" cap="none">
                        <a:solidFill>
                          <a:srgbClr val="F2F2F2"/>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None/>
                      </a:pPr>
                      <a:r>
                        <a:rPr lang="en-US" sz="2000" i="1" u="none" strike="noStrike" cap="none">
                          <a:solidFill>
                            <a:srgbClr val="F2F2F2"/>
                          </a:solidFill>
                          <a:latin typeface="Calibri"/>
                          <a:ea typeface="Calibri"/>
                          <a:cs typeface="Calibri"/>
                          <a:sym typeface="Calibri"/>
                        </a:rPr>
                        <a:t>There is no statistically significant difference between the observed frequencies and the expected frequencies from a hypothesized distribution </a:t>
                      </a:r>
                      <a:endParaRPr sz="2000" u="none" strike="noStrike" cap="none">
                        <a:solidFill>
                          <a:srgbClr val="F2F2F2"/>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xmlns="" val="10000"/>
                  </a:ext>
                </a:extLst>
              </a:tr>
              <a:tr h="914650">
                <a:tc>
                  <a:txBody>
                    <a:bodyPr/>
                    <a:lstStyle/>
                    <a:p>
                      <a:pPr marL="0" marR="0" lvl="0" indent="0" algn="l" rtl="0">
                        <a:lnSpc>
                          <a:spcPct val="100000"/>
                        </a:lnSpc>
                        <a:spcBef>
                          <a:spcPts val="0"/>
                        </a:spcBef>
                        <a:spcAft>
                          <a:spcPts val="0"/>
                        </a:spcAft>
                        <a:buNone/>
                      </a:pPr>
                      <a:r>
                        <a:rPr lang="en-US" sz="2000" b="1" u="none" strike="noStrike" cap="none">
                          <a:solidFill>
                            <a:schemeClr val="dk1"/>
                          </a:solidFill>
                          <a:latin typeface="Calibri"/>
                          <a:ea typeface="Calibri"/>
                          <a:cs typeface="Calibri"/>
                          <a:sym typeface="Calibri"/>
                        </a:rPr>
                        <a:t>Alternative hypothesis</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Arial"/>
                        <a:buNone/>
                      </a:pPr>
                      <a:r>
                        <a:rPr lang="en-US" sz="2000" b="1" i="1" u="none" strike="noStrike" cap="none">
                          <a:solidFill>
                            <a:schemeClr val="dk1"/>
                          </a:solidFill>
                          <a:latin typeface="Calibri"/>
                          <a:ea typeface="Calibri"/>
                          <a:cs typeface="Calibri"/>
                          <a:sym typeface="Calibri"/>
                        </a:rPr>
                        <a:t>There is statistically significant difference between the observed   frequencies and the expected frequencies from a hypothesized  distribution.</a:t>
                      </a:r>
                      <a:endParaRPr sz="2000" b="1" u="none" strike="noStrike" cap="none">
                        <a:solidFill>
                          <a:schemeClr val="dk1"/>
                        </a:solidFill>
                        <a:latin typeface="Calibri"/>
                        <a:ea typeface="Calibri"/>
                        <a:cs typeface="Calibri"/>
                        <a:sym typeface="Calibri"/>
                      </a:endParaRPr>
                    </a:p>
                  </a:txBody>
                  <a:tcPr marL="91450" marR="91450" marT="45725" marB="45725"/>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10942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2305</TotalTime>
  <Words>2691</Words>
  <Application>Microsoft Office PowerPoint</Application>
  <PresentationFormat>On-screen Show (4:3)</PresentationFormat>
  <Paragraphs>502</Paragraphs>
  <Slides>47</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Wingdings</vt:lpstr>
      <vt:lpstr>Symbol</vt:lpstr>
      <vt:lpstr>Tahoma</vt:lpstr>
      <vt:lpstr>Calibri</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Praful Vinayak Bhoyar</dc:creator>
  <cp:keywords>Stat4</cp:keywords>
  <cp:lastModifiedBy>abc</cp:lastModifiedBy>
  <cp:revision>22</cp:revision>
  <dcterms:created xsi:type="dcterms:W3CDTF">2019-08-02T12:45:39Z</dcterms:created>
  <dcterms:modified xsi:type="dcterms:W3CDTF">2022-07-20T06:29:06Z</dcterms:modified>
</cp:coreProperties>
</file>