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4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2" y="77"/>
      </p:cViewPr>
      <p:guideLst>
        <p:guide orient="horz" pos="2160"/>
        <p:guide pos="3840"/>
        <p:guide orient="horz" pos="346"/>
        <p:guide orient="horz" pos="3974"/>
        <p:guide pos="7242"/>
        <p:guide pos="4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linequality.com/airline-reviews/british-airway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4126"/>
            <a:ext cx="9144000" cy="2387600"/>
          </a:xfrm>
        </p:spPr>
        <p:txBody>
          <a:bodyPr/>
          <a:lstStyle/>
          <a:p>
            <a:r>
              <a:rPr lang="en-US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Web scraping to gain company insights</a:t>
            </a:r>
            <a:endParaRPr lang="en-GB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0376" y="4357412"/>
            <a:ext cx="8831248" cy="429273"/>
          </a:xfrm>
        </p:spPr>
        <p:txBody>
          <a:bodyPr>
            <a:normAutofit fontScale="92500"/>
          </a:bodyPr>
          <a:lstStyle/>
          <a:p>
            <a:r>
              <a:rPr lang="en-US" sz="1800" b="0" i="0">
                <a:effectLst/>
                <a:latin typeface="Open Sans" panose="020B0606030504020204" pitchFamily="34" charset="0"/>
              </a:rPr>
              <a:t>Scrape and analyze customer review data to uncover findings for </a:t>
            </a:r>
            <a:r>
              <a:rPr lang="en-US" sz="1800" b="1" i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British Airways</a:t>
            </a:r>
            <a:endParaRPr lang="en-GB" sz="1800" b="1" dirty="0">
              <a:solidFill>
                <a:srgbClr val="00B0F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197683-98A0-0085-A477-131CFB2A4AC5}"/>
              </a:ext>
            </a:extLst>
          </p:cNvPr>
          <p:cNvSpPr txBox="1">
            <a:spLocks/>
          </p:cNvSpPr>
          <p:nvPr/>
        </p:nvSpPr>
        <p:spPr>
          <a:xfrm>
            <a:off x="604677" y="6235861"/>
            <a:ext cx="4905955" cy="42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latin typeface="Open Sans" panose="020B0606030504020204" pitchFamily="34" charset="0"/>
              </a:rPr>
              <a:t>source</a:t>
            </a:r>
            <a:r>
              <a:rPr lang="en-US" sz="1200">
                <a:latin typeface="Open Sans" panose="020B0606030504020204" pitchFamily="34" charset="0"/>
              </a:rPr>
              <a:t>: </a:t>
            </a:r>
            <a:r>
              <a:rPr lang="en-US" sz="12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hlinkClick r:id="rId2"/>
              </a:rPr>
              <a:t>https://www.airlinequality.com/airline-reviews/british-airways</a:t>
            </a:r>
            <a:r>
              <a:rPr lang="en-US" sz="12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endParaRPr lang="en-GB" sz="1200" b="1" dirty="0">
              <a:solidFill>
                <a:srgbClr val="00B0F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54A7E48-1104-A94D-04A5-9A27DD756E49}"/>
              </a:ext>
            </a:extLst>
          </p:cNvPr>
          <p:cNvSpPr txBox="1">
            <a:spLocks/>
          </p:cNvSpPr>
          <p:nvPr/>
        </p:nvSpPr>
        <p:spPr>
          <a:xfrm>
            <a:off x="7151441" y="6308725"/>
            <a:ext cx="4905955" cy="42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>
                <a:latin typeface="Open Sans" panose="020B0606030504020204" pitchFamily="34" charset="0"/>
              </a:rPr>
              <a:t>Github</a:t>
            </a:r>
            <a:r>
              <a:rPr lang="en-US" sz="1200">
                <a:latin typeface="Open Sans" panose="020B0606030504020204" pitchFamily="34" charset="0"/>
              </a:rPr>
              <a:t>:…</a:t>
            </a:r>
            <a:endParaRPr lang="en-GB" sz="1200" b="1" dirty="0">
              <a:solidFill>
                <a:srgbClr val="00B0F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F4554E-5EC8-F745-3F6F-AE5934A3E54B}"/>
              </a:ext>
            </a:extLst>
          </p:cNvPr>
          <p:cNvCxnSpPr>
            <a:cxnSpLocks/>
          </p:cNvCxnSpPr>
          <p:nvPr/>
        </p:nvCxnSpPr>
        <p:spPr>
          <a:xfrm>
            <a:off x="8436333" y="564542"/>
            <a:ext cx="0" cy="57441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1E0DE1-322F-EA09-6B5B-7A0A9641CDFA}"/>
              </a:ext>
            </a:extLst>
          </p:cNvPr>
          <p:cNvSpPr txBox="1"/>
          <p:nvPr/>
        </p:nvSpPr>
        <p:spPr>
          <a:xfrm>
            <a:off x="8436333" y="977333"/>
            <a:ext cx="3124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>
                <a:solidFill>
                  <a:srgbClr val="00B0F0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Review Rating </a:t>
            </a:r>
            <a:r>
              <a:rPr lang="en-US" sz="1600" b="1" u="sng">
                <a:solidFill>
                  <a:srgbClr val="00B0F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Summary</a:t>
            </a:r>
            <a:endParaRPr lang="en-ID" sz="2000" b="1" u="sng">
              <a:solidFill>
                <a:srgbClr val="00B0F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D7F76B-26F7-A56F-A827-6168BF3355DD}"/>
              </a:ext>
            </a:extLst>
          </p:cNvPr>
          <p:cNvGrpSpPr/>
          <p:nvPr/>
        </p:nvGrpSpPr>
        <p:grpSpPr>
          <a:xfrm>
            <a:off x="8972334" y="1577498"/>
            <a:ext cx="2588862" cy="3703002"/>
            <a:chOff x="8724472" y="1577498"/>
            <a:chExt cx="2588862" cy="370300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A180D4-648E-37BC-CB19-160E6BD9E790}"/>
                </a:ext>
              </a:extLst>
            </p:cNvPr>
            <p:cNvSpPr txBox="1"/>
            <p:nvPr/>
          </p:nvSpPr>
          <p:spPr>
            <a:xfrm>
              <a:off x="8724472" y="1577499"/>
              <a:ext cx="2300724" cy="3703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ID" sz="1200" i="0">
                  <a:solidFill>
                    <a:srgbClr val="000000"/>
                  </a:solidFill>
                  <a:effectLst/>
                  <a:ea typeface="Lato Medium" panose="020F0502020204030203" pitchFamily="34" charset="0"/>
                  <a:cs typeface="Lato Medium" panose="020F0502020204030203" pitchFamily="34" charset="0"/>
                </a:rPr>
                <a:t>Overall Rating </a:t>
              </a:r>
            </a:p>
            <a:p>
              <a:pPr>
                <a:lnSpc>
                  <a:spcPct val="250000"/>
                </a:lnSpc>
              </a:pPr>
              <a:r>
                <a:rPr lang="en-ID" sz="1200" i="0">
                  <a:solidFill>
                    <a:srgbClr val="000000"/>
                  </a:solidFill>
                  <a:effectLst/>
                  <a:ea typeface="Lato Medium" panose="020F0502020204030203" pitchFamily="34" charset="0"/>
                  <a:cs typeface="Lato Medium" panose="020F0502020204030203" pitchFamily="34" charset="0"/>
                </a:rPr>
                <a:t>Seat Comfort</a:t>
              </a:r>
            </a:p>
            <a:p>
              <a:pPr>
                <a:lnSpc>
                  <a:spcPct val="250000"/>
                </a:lnSpc>
              </a:pPr>
              <a:r>
                <a:rPr lang="en-ID" sz="1200">
                  <a:solidFill>
                    <a:srgbClr val="000000"/>
                  </a:solidFill>
                  <a:ea typeface="Lato Medium" panose="020F0502020204030203" pitchFamily="34" charset="0"/>
                  <a:cs typeface="Lato Medium" panose="020F0502020204030203" pitchFamily="34" charset="0"/>
                </a:rPr>
                <a:t>Cabin Staff Service</a:t>
              </a:r>
            </a:p>
            <a:p>
              <a:pPr>
                <a:lnSpc>
                  <a:spcPct val="250000"/>
                </a:lnSpc>
              </a:pPr>
              <a:r>
                <a:rPr lang="en-ID" sz="1200" i="0">
                  <a:solidFill>
                    <a:srgbClr val="000000"/>
                  </a:solidFill>
                  <a:effectLst/>
                  <a:ea typeface="Lato Medium" panose="020F0502020204030203" pitchFamily="34" charset="0"/>
                  <a:cs typeface="Lato Medium" panose="020F0502020204030203" pitchFamily="34" charset="0"/>
                </a:rPr>
                <a:t>Food &amp; Beverages</a:t>
              </a:r>
            </a:p>
            <a:p>
              <a:pPr>
                <a:lnSpc>
                  <a:spcPct val="250000"/>
                </a:lnSpc>
              </a:pPr>
              <a:r>
                <a:rPr lang="en-ID" sz="1200">
                  <a:solidFill>
                    <a:srgbClr val="000000"/>
                  </a:solidFill>
                  <a:ea typeface="Lato Medium" panose="020F0502020204030203" pitchFamily="34" charset="0"/>
                  <a:cs typeface="Lato Medium" panose="020F0502020204030203" pitchFamily="34" charset="0"/>
                </a:rPr>
                <a:t>Ground Service</a:t>
              </a:r>
            </a:p>
            <a:p>
              <a:pPr>
                <a:lnSpc>
                  <a:spcPct val="250000"/>
                </a:lnSpc>
              </a:pPr>
              <a:r>
                <a:rPr lang="en-ID" sz="1200" i="0">
                  <a:solidFill>
                    <a:srgbClr val="000000"/>
                  </a:solidFill>
                  <a:effectLst/>
                  <a:ea typeface="Lato Medium" panose="020F0502020204030203" pitchFamily="34" charset="0"/>
                  <a:cs typeface="Lato Medium" panose="020F0502020204030203" pitchFamily="34" charset="0"/>
                </a:rPr>
                <a:t>Value </a:t>
              </a:r>
              <a:r>
                <a:rPr lang="en-ID" sz="1200">
                  <a:solidFill>
                    <a:srgbClr val="000000"/>
                  </a:solidFill>
                  <a:ea typeface="Lato Medium" panose="020F0502020204030203" pitchFamily="34" charset="0"/>
                  <a:cs typeface="Lato Medium" panose="020F0502020204030203" pitchFamily="34" charset="0"/>
                </a:rPr>
                <a:t>for Money</a:t>
              </a:r>
            </a:p>
            <a:p>
              <a:pPr>
                <a:lnSpc>
                  <a:spcPct val="250000"/>
                </a:lnSpc>
              </a:pPr>
              <a:r>
                <a:rPr lang="en-ID" sz="1200" i="0">
                  <a:solidFill>
                    <a:srgbClr val="000000"/>
                  </a:solidFill>
                  <a:effectLst/>
                  <a:ea typeface="Lato Medium" panose="020F0502020204030203" pitchFamily="34" charset="0"/>
                  <a:cs typeface="Lato Medium" panose="020F0502020204030203" pitchFamily="34" charset="0"/>
                </a:rPr>
                <a:t>Inflight Entertainment</a:t>
              </a:r>
            </a:p>
            <a:p>
              <a:pPr>
                <a:lnSpc>
                  <a:spcPct val="250000"/>
                </a:lnSpc>
              </a:pPr>
              <a:r>
                <a:rPr lang="en-ID" sz="1200">
                  <a:solidFill>
                    <a:srgbClr val="000000"/>
                  </a:solidFill>
                  <a:ea typeface="Lato Medium" panose="020F0502020204030203" pitchFamily="34" charset="0"/>
                  <a:cs typeface="Lato Medium" panose="020F0502020204030203" pitchFamily="34" charset="0"/>
                </a:rPr>
                <a:t>Wifi &amp; Connection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C5646E-BC3D-1820-1916-951FE1E88257}"/>
                </a:ext>
              </a:extLst>
            </p:cNvPr>
            <p:cNvSpPr txBox="1"/>
            <p:nvPr/>
          </p:nvSpPr>
          <p:spPr>
            <a:xfrm>
              <a:off x="10239599" y="1577498"/>
              <a:ext cx="1073735" cy="3703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ID" sz="1200" b="1" i="0">
                  <a:solidFill>
                    <a:srgbClr val="000000"/>
                  </a:solidFill>
                  <a:effectLst/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4.85 / </a:t>
              </a:r>
              <a:r>
                <a:rPr lang="en-ID" sz="1200" b="1" i="0">
                  <a:solidFill>
                    <a:srgbClr val="000000"/>
                  </a:solidFill>
                  <a:effectLst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  <a:p>
              <a:pPr>
                <a:lnSpc>
                  <a:spcPct val="250000"/>
                </a:lnSpc>
              </a:pPr>
              <a:r>
                <a:rPr lang="en-ID" sz="1200" b="1">
                  <a:solidFill>
                    <a:srgbClr val="000000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2.95</a:t>
              </a:r>
              <a:r>
                <a:rPr lang="en-ID" sz="1200" b="1" i="0">
                  <a:solidFill>
                    <a:srgbClr val="000000"/>
                  </a:solidFill>
                  <a:effectLst/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 / </a:t>
              </a:r>
              <a:r>
                <a:rPr lang="en-ID" sz="1200" b="1" i="0">
                  <a:solidFill>
                    <a:srgbClr val="000000"/>
                  </a:solidFill>
                  <a:effectLst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</a:t>
              </a:r>
            </a:p>
            <a:p>
              <a:pPr>
                <a:lnSpc>
                  <a:spcPct val="250000"/>
                </a:lnSpc>
              </a:pPr>
              <a:r>
                <a:rPr lang="en-ID" sz="1200" b="1">
                  <a:solidFill>
                    <a:srgbClr val="000000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3.28</a:t>
              </a:r>
              <a:r>
                <a:rPr lang="en-ID" sz="1200" b="1" i="0">
                  <a:solidFill>
                    <a:srgbClr val="000000"/>
                  </a:solidFill>
                  <a:effectLst/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 / </a:t>
              </a:r>
              <a:r>
                <a:rPr lang="en-ID" sz="1200" b="1" i="0">
                  <a:solidFill>
                    <a:srgbClr val="000000"/>
                  </a:solidFill>
                  <a:effectLst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</a:t>
              </a:r>
            </a:p>
            <a:p>
              <a:pPr>
                <a:lnSpc>
                  <a:spcPct val="250000"/>
                </a:lnSpc>
              </a:pPr>
              <a:r>
                <a:rPr lang="en-ID" sz="1200" b="1">
                  <a:solidFill>
                    <a:srgbClr val="000000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2.74</a:t>
              </a:r>
              <a:r>
                <a:rPr lang="en-ID" sz="1200" b="1" i="0">
                  <a:solidFill>
                    <a:srgbClr val="000000"/>
                  </a:solidFill>
                  <a:effectLst/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 / </a:t>
              </a:r>
              <a:r>
                <a:rPr lang="en-ID" sz="1200" b="1" i="0">
                  <a:solidFill>
                    <a:srgbClr val="000000"/>
                  </a:solidFill>
                  <a:effectLst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</a:t>
              </a:r>
            </a:p>
            <a:p>
              <a:pPr>
                <a:lnSpc>
                  <a:spcPct val="250000"/>
                </a:lnSpc>
              </a:pPr>
              <a:r>
                <a:rPr lang="en-ID" sz="1200" b="1">
                  <a:solidFill>
                    <a:srgbClr val="000000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2.84</a:t>
              </a:r>
              <a:r>
                <a:rPr lang="en-ID" sz="1200" b="1" i="0">
                  <a:solidFill>
                    <a:srgbClr val="000000"/>
                  </a:solidFill>
                  <a:effectLst/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 / </a:t>
              </a:r>
              <a:r>
                <a:rPr lang="en-ID" sz="1200" b="1" i="0">
                  <a:solidFill>
                    <a:srgbClr val="000000"/>
                  </a:solidFill>
                  <a:effectLst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</a:t>
              </a:r>
            </a:p>
            <a:p>
              <a:pPr>
                <a:lnSpc>
                  <a:spcPct val="250000"/>
                </a:lnSpc>
              </a:pPr>
              <a:r>
                <a:rPr lang="en-ID" sz="1200" b="1">
                  <a:solidFill>
                    <a:srgbClr val="000000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2.74</a:t>
              </a:r>
              <a:r>
                <a:rPr lang="en-ID" sz="1200" b="1" i="0">
                  <a:solidFill>
                    <a:srgbClr val="000000"/>
                  </a:solidFill>
                  <a:effectLst/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 / </a:t>
              </a:r>
              <a:r>
                <a:rPr lang="en-ID" sz="1200" b="1" i="0">
                  <a:solidFill>
                    <a:srgbClr val="000000"/>
                  </a:solidFill>
                  <a:effectLst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</a:t>
              </a:r>
            </a:p>
            <a:p>
              <a:pPr>
                <a:lnSpc>
                  <a:spcPct val="250000"/>
                </a:lnSpc>
              </a:pPr>
              <a:r>
                <a:rPr lang="en-ID" sz="1200" b="1">
                  <a:solidFill>
                    <a:srgbClr val="000000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2.65</a:t>
              </a:r>
              <a:r>
                <a:rPr lang="en-ID" sz="1200" b="1" i="0">
                  <a:solidFill>
                    <a:srgbClr val="000000"/>
                  </a:solidFill>
                  <a:effectLst/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 / </a:t>
              </a:r>
              <a:r>
                <a:rPr lang="en-ID" sz="1200" b="1" i="0">
                  <a:solidFill>
                    <a:srgbClr val="000000"/>
                  </a:solidFill>
                  <a:effectLst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</a:t>
              </a:r>
            </a:p>
            <a:p>
              <a:pPr>
                <a:lnSpc>
                  <a:spcPct val="250000"/>
                </a:lnSpc>
              </a:pPr>
              <a:r>
                <a:rPr lang="en-ID" sz="1200" b="1">
                  <a:solidFill>
                    <a:srgbClr val="000000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1.93</a:t>
              </a:r>
              <a:r>
                <a:rPr lang="en-ID" sz="1200" b="1" i="0">
                  <a:solidFill>
                    <a:srgbClr val="000000"/>
                  </a:solidFill>
                  <a:effectLst/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 / </a:t>
              </a:r>
              <a:r>
                <a:rPr lang="en-ID" sz="1200" b="1" i="0">
                  <a:solidFill>
                    <a:srgbClr val="000000"/>
                  </a:solidFill>
                  <a:effectLst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83EFC51-2927-662D-052E-4724381CE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826" y="971307"/>
            <a:ext cx="4756555" cy="2457693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7D1A3CD3-1CBE-7937-509F-CC7DD7C5004E}"/>
              </a:ext>
            </a:extLst>
          </p:cNvPr>
          <p:cNvGrpSpPr/>
          <p:nvPr/>
        </p:nvGrpSpPr>
        <p:grpSpPr>
          <a:xfrm>
            <a:off x="1388166" y="4543158"/>
            <a:ext cx="6290603" cy="1765567"/>
            <a:chOff x="1611782" y="3775916"/>
            <a:chExt cx="6290603" cy="176556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1572592-2253-31A3-251E-D522CE6EF442}"/>
                </a:ext>
              </a:extLst>
            </p:cNvPr>
            <p:cNvGrpSpPr/>
            <p:nvPr/>
          </p:nvGrpSpPr>
          <p:grpSpPr>
            <a:xfrm>
              <a:off x="1611782" y="3775916"/>
              <a:ext cx="6290603" cy="1097314"/>
              <a:chOff x="1611783" y="3856280"/>
              <a:chExt cx="6290603" cy="1097314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EFAE1A04-BFEC-176F-8E48-A80C027A6B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1783" y="3856280"/>
                <a:ext cx="2619393" cy="1097313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7A395070-C06A-031E-D1B5-FA813A3D6B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89512" y="3856281"/>
                <a:ext cx="2612874" cy="1097313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4ECA33-8779-30A3-0E21-0A41990647DF}"/>
                </a:ext>
              </a:extLst>
            </p:cNvPr>
            <p:cNvSpPr txBox="1"/>
            <p:nvPr/>
          </p:nvSpPr>
          <p:spPr>
            <a:xfrm>
              <a:off x="1699528" y="4895152"/>
              <a:ext cx="24661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0.1 on polarity</a:t>
              </a:r>
            </a:p>
            <a:p>
              <a:r>
                <a:rPr lang="en-US" sz="1200">
                  <a:solidFill>
                    <a:srgbClr val="000000"/>
                  </a:solidFill>
                  <a:ea typeface="Lato Medium" panose="020F0502020204030203" pitchFamily="34" charset="0"/>
                  <a:cs typeface="Lato Medium" panose="020F0502020204030203" pitchFamily="34" charset="0"/>
                </a:rPr>
                <a:t>It shows how positive or negative of word &amp; it is slightly positive</a:t>
              </a:r>
              <a:endParaRPr lang="en-ID" sz="1200">
                <a:solidFill>
                  <a:srgbClr val="000000"/>
                </a:solidFill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D0B665-89DA-8AC6-18DF-8357318D54B2}"/>
                </a:ext>
              </a:extLst>
            </p:cNvPr>
            <p:cNvSpPr txBox="1"/>
            <p:nvPr/>
          </p:nvSpPr>
          <p:spPr>
            <a:xfrm>
              <a:off x="5436200" y="4895152"/>
              <a:ext cx="24661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0.5 on subjectivity</a:t>
              </a:r>
            </a:p>
            <a:p>
              <a:r>
                <a:rPr lang="en-US" sz="1200">
                  <a:solidFill>
                    <a:srgbClr val="000000"/>
                  </a:solidFill>
                  <a:ea typeface="Lato Medium" panose="020F0502020204030203" pitchFamily="34" charset="0"/>
                  <a:cs typeface="Lato Medium" panose="020F0502020204030203" pitchFamily="34" charset="0"/>
                </a:rPr>
                <a:t>It shows  how subjective, or opinionated &amp; it is balance</a:t>
              </a:r>
              <a:endParaRPr lang="en-ID" sz="1200">
                <a:solidFill>
                  <a:srgbClr val="000000"/>
                </a:solidFill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803E7D7-1192-D80E-2527-3B3FCEC8F32B}"/>
              </a:ext>
            </a:extLst>
          </p:cNvPr>
          <p:cNvSpPr txBox="1"/>
          <p:nvPr/>
        </p:nvSpPr>
        <p:spPr>
          <a:xfrm>
            <a:off x="4396671" y="611468"/>
            <a:ext cx="3124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>
                <a:solidFill>
                  <a:srgbClr val="00B0F0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Wordcloud</a:t>
            </a:r>
            <a:endParaRPr lang="en-ID" sz="2000" b="1" u="sng">
              <a:solidFill>
                <a:srgbClr val="00B0F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2D4799-02CB-7C82-A1B7-DF90D8B74CD3}"/>
              </a:ext>
            </a:extLst>
          </p:cNvPr>
          <p:cNvSpPr txBox="1"/>
          <p:nvPr/>
        </p:nvSpPr>
        <p:spPr>
          <a:xfrm>
            <a:off x="3064352" y="3983265"/>
            <a:ext cx="3124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>
                <a:solidFill>
                  <a:srgbClr val="00B0F0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Sentiment Analysis</a:t>
            </a:r>
            <a:endParaRPr lang="en-ID" sz="2000" b="1" u="sng">
              <a:solidFill>
                <a:srgbClr val="00B0F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A02856-7F30-83D4-A074-3D4484AD503C}"/>
              </a:ext>
            </a:extLst>
          </p:cNvPr>
          <p:cNvSpPr txBox="1"/>
          <p:nvPr/>
        </p:nvSpPr>
        <p:spPr>
          <a:xfrm>
            <a:off x="630804" y="1605865"/>
            <a:ext cx="3124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>
                <a:solidFill>
                  <a:srgbClr val="00B0F0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Topic Modeling</a:t>
            </a:r>
            <a:endParaRPr lang="en-ID" sz="2000" b="1" u="sng">
              <a:solidFill>
                <a:srgbClr val="00B0F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0CFC60-AFEA-5192-7DF9-19F52F0B46C3}"/>
              </a:ext>
            </a:extLst>
          </p:cNvPr>
          <p:cNvSpPr txBox="1"/>
          <p:nvPr/>
        </p:nvSpPr>
        <p:spPr>
          <a:xfrm>
            <a:off x="698263" y="2005975"/>
            <a:ext cx="2300724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200" b="1" i="0">
                <a:solidFill>
                  <a:srgbClr val="000000"/>
                </a:solidFill>
                <a:effectLst/>
                <a:ea typeface="Lato Medium" panose="020F0502020204030203" pitchFamily="34" charset="0"/>
                <a:cs typeface="Lato Medium" panose="020F0502020204030203" pitchFamily="34" charset="0"/>
              </a:rPr>
              <a:t>Topic 1: </a:t>
            </a:r>
            <a:r>
              <a:rPr lang="en-ID" sz="1200" i="0">
                <a:solidFill>
                  <a:srgbClr val="000000"/>
                </a:solidFill>
                <a:effectLst/>
                <a:ea typeface="Lato Medium" panose="020F0502020204030203" pitchFamily="34" charset="0"/>
                <a:cs typeface="Lato Medium" panose="020F0502020204030203" pitchFamily="34" charset="0"/>
              </a:rPr>
              <a:t>Flight Experience</a:t>
            </a:r>
          </a:p>
          <a:p>
            <a:pPr>
              <a:lnSpc>
                <a:spcPct val="150000"/>
              </a:lnSpc>
            </a:pPr>
            <a:r>
              <a:rPr lang="en-ID" sz="1200" b="1">
                <a:solidFill>
                  <a:srgbClr val="000000"/>
                </a:solidFill>
                <a:ea typeface="Lato Medium" panose="020F0502020204030203" pitchFamily="34" charset="0"/>
                <a:cs typeface="Lato Medium" panose="020F0502020204030203" pitchFamily="34" charset="0"/>
              </a:rPr>
              <a:t>Topic 2: </a:t>
            </a:r>
            <a:r>
              <a:rPr lang="en-ID" sz="1200">
                <a:solidFill>
                  <a:srgbClr val="000000"/>
                </a:solidFill>
                <a:ea typeface="Lato Medium" panose="020F0502020204030203" pitchFamily="34" charset="0"/>
                <a:cs typeface="Lato Medium" panose="020F0502020204030203" pitchFamily="34" charset="0"/>
              </a:rPr>
              <a:t>Facilities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124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Lato Black</vt:lpstr>
      <vt:lpstr>Lato Heavy</vt:lpstr>
      <vt:lpstr>Lato Light</vt:lpstr>
      <vt:lpstr>Open Sans</vt:lpstr>
      <vt:lpstr>Office Theme</vt:lpstr>
      <vt:lpstr>Web scraping to gain company 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Ichfan Kurniawan</cp:lastModifiedBy>
  <cp:revision>2</cp:revision>
  <dcterms:created xsi:type="dcterms:W3CDTF">2022-12-06T11:13:27Z</dcterms:created>
  <dcterms:modified xsi:type="dcterms:W3CDTF">2022-12-12T16:19:20Z</dcterms:modified>
</cp:coreProperties>
</file>