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88" d="100"/>
          <a:sy n="88" d="100"/>
        </p:scale>
        <p:origin x="374" y="77"/>
      </p:cViewPr>
      <p:guideLst>
        <p:guide orient="horz" pos="211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bea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A55C9-5B74-4835-9859-F8241E4888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12852" y="1537494"/>
            <a:ext cx="4086224" cy="2387600"/>
          </a:xfrm>
          <a:prstGeom prst="rect">
            <a:avLst/>
          </a:prstGeom>
        </p:spPr>
        <p:txBody>
          <a:bodyPr lIns="0" anchor="b">
            <a:noAutofit/>
          </a:bodyPr>
          <a:lstStyle>
            <a:lvl1pPr algn="l">
              <a:lnSpc>
                <a:spcPct val="100000"/>
              </a:lnSpc>
              <a:defRPr sz="2700">
                <a:solidFill>
                  <a:srgbClr val="000005"/>
                </a:solidFill>
                <a:latin typeface="Roboto Medium" panose="02000000000000000000" pitchFamily="2" charset="0"/>
                <a:ea typeface="Roboto Medium" panose="02000000000000000000" pitchFamily="2" charset="0"/>
              </a:defRPr>
            </a:lvl1pPr>
          </a:lstStyle>
          <a:p>
            <a:r>
              <a:rPr lang="en-US" dirty="0"/>
              <a:t>Insert title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BAD180-19AA-445F-85D5-44F3F0AB654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212851" y="4126706"/>
            <a:ext cx="4086224" cy="1236662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rgbClr val="000005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Prepared for / Prepared by:</a:t>
            </a:r>
            <a:endParaRPr lang="en-AU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3AF9D96-C52E-4309-BF03-B3E573906B78}"/>
              </a:ext>
            </a:extLst>
          </p:cNvPr>
          <p:cNvSpPr/>
          <p:nvPr/>
        </p:nvSpPr>
        <p:spPr>
          <a:xfrm>
            <a:off x="169682" y="6202837"/>
            <a:ext cx="377072" cy="377072"/>
          </a:xfrm>
          <a:prstGeom prst="rect">
            <a:avLst/>
          </a:prstGeom>
          <a:solidFill>
            <a:srgbClr val="0000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C70ED5BD-1957-480E-8121-92F75D538BB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12851" y="650875"/>
            <a:ext cx="2128838" cy="244475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AU" sz="1000" kern="1200" dirty="0">
                <a:solidFill>
                  <a:srgbClr val="000005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Day Month Year</a:t>
            </a:r>
            <a:endParaRPr lang="en-AU" dirty="0"/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E7D1F94D-475D-4F95-BDAD-887DFD7638A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12851" y="458789"/>
            <a:ext cx="2128838" cy="244475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AU" sz="1000" kern="1200" dirty="0">
                <a:solidFill>
                  <a:srgbClr val="000005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Draft</a:t>
            </a:r>
            <a:endParaRPr lang="en-AU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B48D92-F292-4AC0-9DCF-7D1B9121CACF}"/>
              </a:ext>
            </a:extLst>
          </p:cNvPr>
          <p:cNvSpPr/>
          <p:nvPr/>
        </p:nvSpPr>
        <p:spPr>
          <a:xfrm>
            <a:off x="7580399" y="-1"/>
            <a:ext cx="4611600" cy="6858000"/>
          </a:xfrm>
          <a:prstGeom prst="rect">
            <a:avLst/>
          </a:prstGeom>
          <a:blipFill>
            <a:blip r:embed="rId2"/>
            <a:srcRect/>
            <a:stretch>
              <a:fillRect t="-16" b="-1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00" dirty="0" err="1">
              <a:solidFill>
                <a:srgbClr val="000005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05706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C, privacy &amp; I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0E6764-15AC-4B75-BEB7-54DF176242D1}"/>
              </a:ext>
            </a:extLst>
          </p:cNvPr>
          <p:cNvSpPr/>
          <p:nvPr/>
        </p:nvSpPr>
        <p:spPr>
          <a:xfrm>
            <a:off x="740569" y="1777835"/>
            <a:ext cx="11451428" cy="508016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1D205D-50AB-4BC3-8C7E-8CE8315B0DF1}"/>
              </a:ext>
            </a:extLst>
          </p:cNvPr>
          <p:cNvSpPr/>
          <p:nvPr/>
        </p:nvSpPr>
        <p:spPr>
          <a:xfrm>
            <a:off x="9004300" y="-2"/>
            <a:ext cx="3187698" cy="685800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68AE9D4-D0C0-4BC8-B24B-7C2ACFFE6873}"/>
              </a:ext>
            </a:extLst>
          </p:cNvPr>
          <p:cNvSpPr/>
          <p:nvPr/>
        </p:nvSpPr>
        <p:spPr>
          <a:xfrm>
            <a:off x="11677650" y="500063"/>
            <a:ext cx="1073150" cy="10731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C91DC2-E048-4F19-A820-EFC065B3F122}"/>
              </a:ext>
            </a:extLst>
          </p:cNvPr>
          <p:cNvSpPr txBox="1">
            <a:spLocks/>
          </p:cNvSpPr>
          <p:nvPr/>
        </p:nvSpPr>
        <p:spPr>
          <a:xfrm>
            <a:off x="1196974" y="400204"/>
            <a:ext cx="7446169" cy="8244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AU" sz="2400" b="0" i="0" u="none" strike="noStrike" kern="1200" cap="none" spc="0" normalizeH="0" baseline="0" noProof="0" dirty="0">
                <a:ln>
                  <a:noFill/>
                </a:ln>
                <a:solidFill>
                  <a:srgbClr val="000005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Our 17 year history assures best practice in privacy, security and the ethical use of data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E3BEC63-F4B2-4A6A-BC4E-73DD15F8C285}"/>
              </a:ext>
            </a:extLst>
          </p:cNvPr>
          <p:cNvGrpSpPr/>
          <p:nvPr/>
        </p:nvGrpSpPr>
        <p:grpSpPr>
          <a:xfrm>
            <a:off x="3732882" y="1987963"/>
            <a:ext cx="2760663" cy="3790715"/>
            <a:chOff x="3732882" y="1987964"/>
            <a:chExt cx="2760663" cy="3850128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1C637D5-A691-43B0-B8AB-629E6B994BE7}"/>
                </a:ext>
              </a:extLst>
            </p:cNvPr>
            <p:cNvCxnSpPr>
              <a:cxnSpLocks/>
            </p:cNvCxnSpPr>
            <p:nvPr/>
          </p:nvCxnSpPr>
          <p:spPr>
            <a:xfrm>
              <a:off x="3732882" y="1987964"/>
              <a:ext cx="0" cy="3850128"/>
            </a:xfrm>
            <a:prstGeom prst="line">
              <a:avLst/>
            </a:prstGeom>
            <a:ln w="6350">
              <a:solidFill>
                <a:srgbClr val="BCB5AC"/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790B2DB-ED35-42AA-8514-4581AA06CEC8}"/>
                </a:ext>
              </a:extLst>
            </p:cNvPr>
            <p:cNvCxnSpPr>
              <a:cxnSpLocks/>
            </p:cNvCxnSpPr>
            <p:nvPr/>
          </p:nvCxnSpPr>
          <p:spPr>
            <a:xfrm>
              <a:off x="6493545" y="1987964"/>
              <a:ext cx="0" cy="3850128"/>
            </a:xfrm>
            <a:prstGeom prst="line">
              <a:avLst/>
            </a:prstGeom>
            <a:ln w="6350">
              <a:solidFill>
                <a:srgbClr val="BCB5AC"/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98896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Divider (plai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E7721E1-E5BB-4351-987D-BB1CCC903BAD}"/>
              </a:ext>
            </a:extLst>
          </p:cNvPr>
          <p:cNvSpPr/>
          <p:nvPr/>
        </p:nvSpPr>
        <p:spPr>
          <a:xfrm>
            <a:off x="740568" y="0"/>
            <a:ext cx="11451432" cy="24669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096CAD-E381-408E-B15E-DB768D626E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2050" y="400050"/>
            <a:ext cx="2305050" cy="97155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defRPr sz="8300">
                <a:solidFill>
                  <a:srgbClr val="000005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r>
              <a:rPr lang="en-US" dirty="0"/>
              <a:t>01</a:t>
            </a:r>
            <a:endParaRPr lang="en-A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1C2C93-9B17-46C1-8DE2-A0731939C1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01738" y="3122612"/>
            <a:ext cx="5516562" cy="2516187"/>
          </a:xfrm>
          <a:prstGeom prst="rect">
            <a:avLst/>
          </a:prstGeom>
        </p:spPr>
        <p:txBody>
          <a:bodyPr lIns="0" tIns="0">
            <a:no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rgbClr val="000005"/>
                </a:solidFill>
                <a:latin typeface="Roboto Medium" panose="02000000000000000000" pitchFamily="2" charset="0"/>
                <a:ea typeface="Roboto Medium" panose="02000000000000000000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047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ing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heading">
            <a:extLst>
              <a:ext uri="{FF2B5EF4-FFF2-40B4-BE49-F238E27FC236}">
                <a16:creationId xmlns:a16="http://schemas.microsoft.com/office/drawing/2014/main" id="{E3ED1357-6F7F-4C90-8D4F-71EB6A9D95C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96975" y="453371"/>
            <a:ext cx="10479600" cy="824400"/>
          </a:xfrm>
          <a:prstGeom prst="rect">
            <a:avLst/>
          </a:prstGeom>
        </p:spPr>
        <p:txBody>
          <a:bodyPr lIns="0" tIns="0"/>
          <a:lstStyle>
            <a:lvl1pPr marL="0" indent="0">
              <a:lnSpc>
                <a:spcPct val="100000"/>
              </a:lnSpc>
              <a:buNone/>
              <a:defRPr sz="2400">
                <a:solidFill>
                  <a:srgbClr val="000005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None/>
              <a:defRPr sz="2400">
                <a:latin typeface="+mj-lt"/>
              </a:defRPr>
            </a:lvl2pPr>
            <a:lvl3pPr marL="914400" indent="0">
              <a:buNone/>
              <a:defRPr sz="2400">
                <a:latin typeface="+mj-lt"/>
              </a:defRPr>
            </a:lvl3pPr>
            <a:lvl4pPr marL="1371600" indent="0">
              <a:buNone/>
              <a:defRPr sz="2400">
                <a:latin typeface="+mj-lt"/>
              </a:defRPr>
            </a:lvl4pPr>
            <a:lvl5pPr marL="1828800" indent="0">
              <a:buNone/>
              <a:defRPr sz="2400">
                <a:latin typeface="+mj-lt"/>
              </a:defRPr>
            </a:lvl5pPr>
          </a:lstStyle>
          <a:p>
            <a:pPr lvl="0"/>
            <a:r>
              <a:rPr lang="en-US" dirty="0"/>
              <a:t>Click to add page heading (max two lines)</a:t>
            </a:r>
          </a:p>
        </p:txBody>
      </p:sp>
    </p:spTree>
    <p:extLst>
      <p:ext uri="{BB962C8B-B14F-4D97-AF65-F5344CB8AC3E}">
        <p14:creationId xmlns:p14="http://schemas.microsoft.com/office/powerpoint/2010/main" val="178434775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claim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39D7A0B-8216-4DF4-80FA-852A5D82EA2A}"/>
              </a:ext>
            </a:extLst>
          </p:cNvPr>
          <p:cNvSpPr/>
          <p:nvPr/>
        </p:nvSpPr>
        <p:spPr>
          <a:xfrm>
            <a:off x="177800" y="6223000"/>
            <a:ext cx="336550" cy="299969"/>
          </a:xfrm>
          <a:prstGeom prst="rect">
            <a:avLst/>
          </a:prstGeom>
          <a:solidFill>
            <a:srgbClr val="0000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2639816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E0088-2B6B-6AE0-F88E-B14ADEECEE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D5CCD8-0998-8F9D-B51A-1E4E5CE0E4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7FE78F-24EC-B168-7707-B94AE247E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BBB0D-9976-4A99-8AEC-70FA0057A239}" type="datetimeFigureOut">
              <a:rPr lang="en-ID" smtClean="0"/>
              <a:t>22/01/2023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49EA2D-F491-417E-FE01-6E7B9A156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8091D-BA33-1E08-0402-659C86140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CDCD8-3561-47FD-ABE4-CE79022F520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56998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F5829D3-6434-4C66-A382-6A22E3876A48}"/>
              </a:ext>
            </a:extLst>
          </p:cNvPr>
          <p:cNvSpPr/>
          <p:nvPr/>
        </p:nvSpPr>
        <p:spPr>
          <a:xfrm>
            <a:off x="-1" y="0"/>
            <a:ext cx="740979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3625FC0E-76E8-4E41-B33D-6FD7D9697535}"/>
              </a:ext>
            </a:extLst>
          </p:cNvPr>
          <p:cNvSpPr txBox="1">
            <a:spLocks/>
          </p:cNvSpPr>
          <p:nvPr/>
        </p:nvSpPr>
        <p:spPr>
          <a:xfrm>
            <a:off x="127000" y="6239658"/>
            <a:ext cx="457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B7CFE17-F5A6-4E5D-B32C-113A30C24AE0}" type="slidenum">
              <a:rPr lang="en-AU" sz="1400" smtClean="0">
                <a:solidFill>
                  <a:srgbClr val="FFFFFF"/>
                </a:solidFill>
                <a:latin typeface="Roboto" pitchFamily="2" charset="0"/>
                <a:ea typeface="Roboto" pitchFamily="2" charset="0"/>
              </a:rPr>
              <a:pPr algn="ctr"/>
              <a:t>‹#›</a:t>
            </a:fld>
            <a:endParaRPr lang="en-AU" sz="1400" dirty="0">
              <a:solidFill>
                <a:srgbClr val="FFFFFF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058B946-434D-48E0-BAC6-E795D619989C}"/>
              </a:ext>
            </a:extLst>
          </p:cNvPr>
          <p:cNvSpPr/>
          <p:nvPr/>
        </p:nvSpPr>
        <p:spPr>
          <a:xfrm>
            <a:off x="-394521" y="473749"/>
            <a:ext cx="229577" cy="229577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65BDBD0-0437-4869-A1B0-92FA8612C74F}"/>
              </a:ext>
            </a:extLst>
          </p:cNvPr>
          <p:cNvSpPr/>
          <p:nvPr/>
        </p:nvSpPr>
        <p:spPr>
          <a:xfrm>
            <a:off x="-394521" y="783791"/>
            <a:ext cx="229577" cy="229577"/>
          </a:xfrm>
          <a:prstGeom prst="ellipse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8FBAB6D-66CF-4E04-9B1C-4525C3442F17}"/>
              </a:ext>
            </a:extLst>
          </p:cNvPr>
          <p:cNvSpPr/>
          <p:nvPr/>
        </p:nvSpPr>
        <p:spPr>
          <a:xfrm>
            <a:off x="-394521" y="1093833"/>
            <a:ext cx="229577" cy="229577"/>
          </a:xfrm>
          <a:prstGeom prst="ellipse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E85D92D-D17D-4C5C-A5F0-4508086E3952}"/>
              </a:ext>
            </a:extLst>
          </p:cNvPr>
          <p:cNvSpPr/>
          <p:nvPr/>
        </p:nvSpPr>
        <p:spPr>
          <a:xfrm>
            <a:off x="-394521" y="1403875"/>
            <a:ext cx="229577" cy="229577"/>
          </a:xfrm>
          <a:prstGeom prst="ellipse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6665003-57E1-4A54-9EB6-54C8238D0E3A}"/>
              </a:ext>
            </a:extLst>
          </p:cNvPr>
          <p:cNvSpPr/>
          <p:nvPr/>
        </p:nvSpPr>
        <p:spPr>
          <a:xfrm>
            <a:off x="-394521" y="2334001"/>
            <a:ext cx="229577" cy="229577"/>
          </a:xfrm>
          <a:prstGeom prst="ellipse">
            <a:avLst/>
          </a:prstGeom>
          <a:solidFill>
            <a:schemeClr val="accent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30852FC-1A40-4DDF-90EA-631AF8ED2651}"/>
              </a:ext>
            </a:extLst>
          </p:cNvPr>
          <p:cNvSpPr/>
          <p:nvPr/>
        </p:nvSpPr>
        <p:spPr>
          <a:xfrm>
            <a:off x="-394521" y="1713917"/>
            <a:ext cx="229577" cy="229577"/>
          </a:xfrm>
          <a:prstGeom prst="ellipse">
            <a:avLst/>
          </a:prstGeom>
          <a:solidFill>
            <a:schemeClr val="accent4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F328DB3-555F-48BC-A956-38F8A313E7CF}"/>
              </a:ext>
            </a:extLst>
          </p:cNvPr>
          <p:cNvSpPr/>
          <p:nvPr/>
        </p:nvSpPr>
        <p:spPr>
          <a:xfrm>
            <a:off x="-394521" y="2023959"/>
            <a:ext cx="229577" cy="229577"/>
          </a:xfrm>
          <a:prstGeom prst="ellipse">
            <a:avLst/>
          </a:prstGeom>
          <a:solidFill>
            <a:schemeClr val="accent3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BA9680E-296C-4E11-A8D4-6F5ACFCF7F93}"/>
              </a:ext>
            </a:extLst>
          </p:cNvPr>
          <p:cNvSpPr/>
          <p:nvPr/>
        </p:nvSpPr>
        <p:spPr>
          <a:xfrm>
            <a:off x="-394521" y="2644043"/>
            <a:ext cx="229577" cy="229577"/>
          </a:xfrm>
          <a:prstGeom prst="ellipse">
            <a:avLst/>
          </a:prstGeom>
          <a:solidFill>
            <a:schemeClr val="accent6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BC81476-0EA9-46C1-BF9E-14500F2DE601}"/>
              </a:ext>
            </a:extLst>
          </p:cNvPr>
          <p:cNvSpPr/>
          <p:nvPr/>
        </p:nvSpPr>
        <p:spPr>
          <a:xfrm>
            <a:off x="-394521" y="3802925"/>
            <a:ext cx="230400" cy="230400"/>
          </a:xfrm>
          <a:prstGeom prst="ellipse">
            <a:avLst/>
          </a:prstGeom>
          <a:solidFill>
            <a:srgbClr val="3F68AD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17EF92D-6697-44F0-9A9D-98B559DD0E13}"/>
              </a:ext>
            </a:extLst>
          </p:cNvPr>
          <p:cNvSpPr/>
          <p:nvPr/>
        </p:nvSpPr>
        <p:spPr>
          <a:xfrm>
            <a:off x="-394521" y="4113790"/>
            <a:ext cx="230400" cy="230400"/>
          </a:xfrm>
          <a:prstGeom prst="ellipse">
            <a:avLst/>
          </a:prstGeom>
          <a:solidFill>
            <a:srgbClr val="44B5C4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FB16B5A-29E3-451A-9062-049C330D7888}"/>
              </a:ext>
            </a:extLst>
          </p:cNvPr>
          <p:cNvSpPr/>
          <p:nvPr/>
        </p:nvSpPr>
        <p:spPr>
          <a:xfrm>
            <a:off x="-394521" y="4424655"/>
            <a:ext cx="230400" cy="230400"/>
          </a:xfrm>
          <a:prstGeom prst="ellipse">
            <a:avLst/>
          </a:prstGeom>
          <a:solidFill>
            <a:srgbClr val="44D6A3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1384C41-F1FF-49B5-8059-1DA629D8B47F}"/>
              </a:ext>
            </a:extLst>
          </p:cNvPr>
          <p:cNvSpPr/>
          <p:nvPr/>
        </p:nvSpPr>
        <p:spPr>
          <a:xfrm>
            <a:off x="-394521" y="4735520"/>
            <a:ext cx="230400" cy="230400"/>
          </a:xfrm>
          <a:prstGeom prst="ellipse">
            <a:avLst/>
          </a:prstGeom>
          <a:solidFill>
            <a:srgbClr val="7FDD7C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9470623-F879-4533-B440-0BA3CDCD59BC}"/>
              </a:ext>
            </a:extLst>
          </p:cNvPr>
          <p:cNvSpPr/>
          <p:nvPr/>
        </p:nvSpPr>
        <p:spPr>
          <a:xfrm>
            <a:off x="-394521" y="5046385"/>
            <a:ext cx="230400" cy="230400"/>
          </a:xfrm>
          <a:prstGeom prst="ellipse">
            <a:avLst/>
          </a:prstGeom>
          <a:solidFill>
            <a:srgbClr val="EACC77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E8AA357-14EB-4FD6-A0A1-9915E5408445}"/>
              </a:ext>
            </a:extLst>
          </p:cNvPr>
          <p:cNvSpPr/>
          <p:nvPr/>
        </p:nvSpPr>
        <p:spPr>
          <a:xfrm>
            <a:off x="-394521" y="5357250"/>
            <a:ext cx="230400" cy="230400"/>
          </a:xfrm>
          <a:prstGeom prst="ellipse">
            <a:avLst/>
          </a:prstGeom>
          <a:solidFill>
            <a:srgbClr val="EF9B47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334A920-A603-431D-B31C-7FB85DAE2CDA}"/>
              </a:ext>
            </a:extLst>
          </p:cNvPr>
          <p:cNvSpPr/>
          <p:nvPr/>
        </p:nvSpPr>
        <p:spPr>
          <a:xfrm>
            <a:off x="-394521" y="5668115"/>
            <a:ext cx="230400" cy="230400"/>
          </a:xfrm>
          <a:prstGeom prst="ellipse">
            <a:avLst/>
          </a:prstGeom>
          <a:solidFill>
            <a:srgbClr val="EF6347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07F04BA-F461-4A70-A60C-01EFC8E98716}"/>
              </a:ext>
            </a:extLst>
          </p:cNvPr>
          <p:cNvSpPr/>
          <p:nvPr/>
        </p:nvSpPr>
        <p:spPr>
          <a:xfrm>
            <a:off x="-394521" y="5978980"/>
            <a:ext cx="230400" cy="230400"/>
          </a:xfrm>
          <a:prstGeom prst="ellipse">
            <a:avLst/>
          </a:prstGeom>
          <a:solidFill>
            <a:srgbClr val="C96377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9DB4398-81BF-40D0-97F3-816926FF6B60}"/>
              </a:ext>
            </a:extLst>
          </p:cNvPr>
          <p:cNvSpPr/>
          <p:nvPr/>
        </p:nvSpPr>
        <p:spPr>
          <a:xfrm>
            <a:off x="-394521" y="6289840"/>
            <a:ext cx="230400" cy="230400"/>
          </a:xfrm>
          <a:prstGeom prst="ellipse">
            <a:avLst/>
          </a:prstGeom>
          <a:solidFill>
            <a:srgbClr val="8E72B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46504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1" pos="7356">
          <p15:clr>
            <a:srgbClr val="5ACBF0"/>
          </p15:clr>
        </p15:guide>
        <p15:guide id="33" orient="horz" pos="3793">
          <p15:clr>
            <a:srgbClr val="5ACBF0"/>
          </p15:clr>
        </p15:guide>
        <p15:guide id="34" orient="horz" pos="315">
          <p15:clr>
            <a:srgbClr val="5ACBF0"/>
          </p15:clr>
        </p15:guide>
        <p15:guide id="35" pos="760">
          <p15:clr>
            <a:srgbClr val="5ACBF0"/>
          </p15:clr>
        </p15:guide>
        <p15:guide id="36" orient="horz" pos="822">
          <p15:clr>
            <a:srgbClr val="FBAE40"/>
          </p15:clr>
        </p15:guide>
        <p15:guide id="37" pos="4067">
          <p15:clr>
            <a:srgbClr val="FBAE4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1.png">
            <a:extLst>
              <a:ext uri="{FF2B5EF4-FFF2-40B4-BE49-F238E27FC236}">
                <a16:creationId xmlns:a16="http://schemas.microsoft.com/office/drawing/2014/main" id="{7906B928-983E-4345-0BB9-4406EAFEDC84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1216005" y="500063"/>
            <a:ext cx="461645" cy="461645"/>
          </a:xfrm>
          <a:prstGeom prst="rect">
            <a:avLst/>
          </a:prstGeom>
          <a:ln/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96EE0DE-A097-EB89-9EFA-BC0A0B1974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2548" y="500063"/>
            <a:ext cx="847725" cy="4572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B8E4090-1F14-F0DC-1E76-870A90EE8F02}"/>
              </a:ext>
            </a:extLst>
          </p:cNvPr>
          <p:cNvSpPr txBox="1"/>
          <p:nvPr/>
        </p:nvSpPr>
        <p:spPr>
          <a:xfrm>
            <a:off x="1206500" y="2349137"/>
            <a:ext cx="7171146" cy="2159726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r>
              <a:rPr lang="en-ID" sz="4800">
                <a:solidFill>
                  <a:srgbClr val="000000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Mini Project DE</a:t>
            </a:r>
            <a:endParaRPr lang="en-ID" sz="4800">
              <a:effectLst/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r>
              <a:rPr lang="en-ID" sz="4800">
                <a:solidFill>
                  <a:srgbClr val="000000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DSLS 2023</a:t>
            </a:r>
            <a:endParaRPr lang="en-ID" sz="4800">
              <a:effectLst/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D" sz="1200">
              <a:solidFill>
                <a:srgbClr val="000000"/>
              </a:solidFill>
              <a:effectLst/>
              <a:latin typeface="Roboto" pitchFamily="2" charset="0"/>
              <a:ea typeface="Roboto" pitchFamily="2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D" sz="1200">
                <a:solidFill>
                  <a:srgbClr val="000000"/>
                </a:solidFill>
                <a:effectLst/>
                <a:latin typeface="Roboto" pitchFamily="2" charset="0"/>
                <a:ea typeface="Roboto" pitchFamily="2" charset="0"/>
                <a:cs typeface="Times New Roman" panose="02020603050405020304" pitchFamily="18" charset="0"/>
              </a:rPr>
              <a:t>By Ichfan Kurniawan</a:t>
            </a:r>
            <a:endParaRPr lang="en-ID" sz="1200">
              <a:effectLst/>
              <a:latin typeface="Roboto" pitchFamily="2" charset="0"/>
              <a:ea typeface="Roboto" pitchFamily="2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61218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B92F6-2F47-6705-001C-1577B25A8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2049" y="400050"/>
            <a:ext cx="1250225" cy="971550"/>
          </a:xfrm>
        </p:spPr>
        <p:txBody>
          <a:bodyPr/>
          <a:lstStyle/>
          <a:p>
            <a:r>
              <a:rPr lang="en-US"/>
              <a:t>03</a:t>
            </a:r>
            <a:br>
              <a:rPr lang="en-US" sz="8800"/>
            </a:b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5E32F7-6413-F4A2-A256-F32F93B915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01738" y="3122612"/>
            <a:ext cx="4894262" cy="2516187"/>
          </a:xfrm>
        </p:spPr>
        <p:txBody>
          <a:bodyPr/>
          <a:lstStyle/>
          <a:p>
            <a:r>
              <a:rPr lang="en-US" sz="160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CASE STUDIES OF</a:t>
            </a:r>
          </a:p>
          <a:p>
            <a:pPr marL="184150"/>
            <a:endParaRPr lang="en-US" sz="1200">
              <a:latin typeface="Roboto" pitchFamily="2" charset="0"/>
              <a:ea typeface="Roboto" pitchFamily="2" charset="0"/>
              <a:cs typeface="Roboto Light" panose="02000000000000000000" pitchFamily="2" charset="0"/>
            </a:endParaRPr>
          </a:p>
          <a:p>
            <a:pPr marL="184150"/>
            <a:r>
              <a:rPr lang="en-US" sz="1200">
                <a:latin typeface="Roboto" pitchFamily="2" charset="0"/>
                <a:ea typeface="Roboto" pitchFamily="2" charset="0"/>
                <a:cs typeface="Roboto Light" panose="02000000000000000000" pitchFamily="2" charset="0"/>
              </a:rPr>
              <a:t>Retention Rate Analysis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4DDB09E-4A2A-7CF6-486F-9DD85B97DFC5}"/>
              </a:ext>
            </a:extLst>
          </p:cNvPr>
          <p:cNvSpPr txBox="1">
            <a:spLocks/>
          </p:cNvSpPr>
          <p:nvPr/>
        </p:nvSpPr>
        <p:spPr>
          <a:xfrm>
            <a:off x="6456363" y="3122611"/>
            <a:ext cx="4894262" cy="2516187"/>
          </a:xfrm>
          <a:prstGeom prst="rect">
            <a:avLst/>
          </a:prstGeom>
        </p:spPr>
        <p:txBody>
          <a:bodyPr lIns="0" tIns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rgbClr val="000005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OVERALL INSIGHTS FROM</a:t>
            </a:r>
            <a:endParaRPr lang="en-US" sz="1200">
              <a:latin typeface="Roboto" pitchFamily="2" charset="0"/>
              <a:ea typeface="Roboto" pitchFamily="2" charset="0"/>
              <a:cs typeface="Roboto Light" panose="02000000000000000000" pitchFamily="2" charset="0"/>
            </a:endParaRPr>
          </a:p>
          <a:p>
            <a:pPr marL="184150"/>
            <a:endParaRPr lang="en-US" sz="1200">
              <a:latin typeface="Roboto" pitchFamily="2" charset="0"/>
              <a:ea typeface="Roboto" pitchFamily="2" charset="0"/>
              <a:cs typeface="Roboto Light" panose="02000000000000000000" pitchFamily="2" charset="0"/>
            </a:endParaRPr>
          </a:p>
          <a:p>
            <a:pPr marL="355600" indent="-171450">
              <a:buFont typeface="Arial" panose="020B0604020202020204" pitchFamily="34" charset="0"/>
              <a:buChar char="•"/>
            </a:pPr>
            <a:r>
              <a:rPr lang="en-US" sz="1200">
                <a:latin typeface="Roboto" pitchFamily="2" charset="0"/>
                <a:ea typeface="Roboto" pitchFamily="2" charset="0"/>
                <a:cs typeface="Roboto Light" panose="02000000000000000000" pitchFamily="2" charset="0"/>
              </a:rPr>
              <a:t>The context should be employed more in this analysis to assess whether the result below is acceptable or not.</a:t>
            </a:r>
          </a:p>
          <a:p>
            <a:pPr marL="355600" indent="-171450">
              <a:buFont typeface="Arial" panose="020B0604020202020204" pitchFamily="34" charset="0"/>
              <a:buChar char="•"/>
            </a:pPr>
            <a:r>
              <a:rPr lang="en-US" sz="1200">
                <a:latin typeface="Roboto" pitchFamily="2" charset="0"/>
                <a:ea typeface="Roboto" pitchFamily="2" charset="0"/>
                <a:cs typeface="Roboto Light" panose="02000000000000000000" pitchFamily="2" charset="0"/>
              </a:rPr>
              <a:t>If the result is not acceptable, further analysis, e.g. root cause analysis, should be utilized to do counter action.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C66DB4-B704-3088-B08A-DC7B9D21661F}"/>
              </a:ext>
            </a:extLst>
          </p:cNvPr>
          <p:cNvSpPr txBox="1"/>
          <p:nvPr/>
        </p:nvSpPr>
        <p:spPr>
          <a:xfrm>
            <a:off x="2611552" y="400050"/>
            <a:ext cx="6291942" cy="1076188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8300">
                <a:solidFill>
                  <a:srgbClr val="000005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j-cs"/>
              </a:defRPr>
            </a:lvl1pPr>
          </a:lstStyle>
          <a:p>
            <a:r>
              <a:rPr lang="en-US" sz="4000"/>
              <a:t>COHORT</a:t>
            </a:r>
          </a:p>
          <a:p>
            <a:r>
              <a:rPr lang="en-US" sz="4000"/>
              <a:t>ANALYSIS</a:t>
            </a:r>
            <a:endParaRPr lang="en-ID" sz="4000"/>
          </a:p>
        </p:txBody>
      </p:sp>
    </p:spTree>
    <p:extLst>
      <p:ext uri="{BB962C8B-B14F-4D97-AF65-F5344CB8AC3E}">
        <p14:creationId xmlns:p14="http://schemas.microsoft.com/office/powerpoint/2010/main" val="2744574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78A8B9E-C153-B1AB-C63F-89F19530EB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180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Retention rate (%) of full 1997 period</a:t>
            </a:r>
          </a:p>
          <a:p>
            <a:r>
              <a:rPr lang="en-US" sz="1200">
                <a:effectLst/>
                <a:latin typeface="Roboto" pitchFamily="2" charset="0"/>
                <a:cs typeface="Times New Roman" panose="02020603050405020304" pitchFamily="18" charset="0"/>
              </a:rPr>
              <a:t>The context should be employed more in this analysis to assess whether the result below is acceptable or not.</a:t>
            </a:r>
          </a:p>
          <a:p>
            <a:endParaRPr lang="en-US" sz="1200">
              <a:effectLst/>
              <a:latin typeface="Roboto" pitchFamily="2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98B4E83-9A48-8AA9-6BB8-F96EC8575C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1287" y="1593396"/>
            <a:ext cx="4289425" cy="4263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025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B92F6-2F47-6705-001C-1577B25A8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2049" y="400050"/>
            <a:ext cx="1250225" cy="971550"/>
          </a:xfrm>
        </p:spPr>
        <p:txBody>
          <a:bodyPr/>
          <a:lstStyle/>
          <a:p>
            <a:r>
              <a:rPr lang="en-US"/>
              <a:t>01</a:t>
            </a:r>
            <a:br>
              <a:rPr lang="en-US" sz="8800"/>
            </a:b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5E32F7-6413-F4A2-A256-F32F93B915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01738" y="3122612"/>
            <a:ext cx="4894262" cy="2516187"/>
          </a:xfrm>
        </p:spPr>
        <p:txBody>
          <a:bodyPr/>
          <a:lstStyle/>
          <a:p>
            <a:r>
              <a:rPr lang="en-US" sz="160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CASE STUDIES OF</a:t>
            </a:r>
          </a:p>
          <a:p>
            <a:pPr marL="184150"/>
            <a:endParaRPr lang="en-US" sz="1200">
              <a:latin typeface="Roboto" pitchFamily="2" charset="0"/>
              <a:ea typeface="Roboto" pitchFamily="2" charset="0"/>
              <a:cs typeface="Roboto Light" panose="02000000000000000000" pitchFamily="2" charset="0"/>
            </a:endParaRPr>
          </a:p>
          <a:p>
            <a:pPr marL="355600" indent="-171450">
              <a:buFont typeface="Arial" panose="020B0604020202020204" pitchFamily="34" charset="0"/>
              <a:buChar char="•"/>
            </a:pPr>
            <a:r>
              <a:rPr lang="en-US" sz="1200">
                <a:latin typeface="Roboto" pitchFamily="2" charset="0"/>
                <a:ea typeface="Roboto" pitchFamily="2" charset="0"/>
                <a:cs typeface="Roboto Light" panose="02000000000000000000" pitchFamily="2" charset="0"/>
              </a:rPr>
              <a:t>Overall Business Trend</a:t>
            </a:r>
          </a:p>
          <a:p>
            <a:pPr marL="355600" indent="-171450">
              <a:buFont typeface="Arial" panose="020B0604020202020204" pitchFamily="34" charset="0"/>
              <a:buChar char="•"/>
            </a:pPr>
            <a:r>
              <a:rPr lang="en-US" sz="1200">
                <a:latin typeface="Roboto" pitchFamily="2" charset="0"/>
                <a:ea typeface="Roboto" pitchFamily="2" charset="0"/>
                <a:cs typeface="Roboto Light" panose="02000000000000000000" pitchFamily="2" charset="0"/>
              </a:rPr>
              <a:t>Pareto Analysis</a:t>
            </a:r>
          </a:p>
          <a:p>
            <a:pPr marL="355600" indent="-171450">
              <a:buFont typeface="Arial" panose="020B0604020202020204" pitchFamily="34" charset="0"/>
              <a:buChar char="•"/>
            </a:pPr>
            <a:r>
              <a:rPr lang="en-US" sz="1200">
                <a:latin typeface="Roboto" pitchFamily="2" charset="0"/>
                <a:ea typeface="Roboto" pitchFamily="2" charset="0"/>
                <a:cs typeface="Roboto Light" panose="02000000000000000000" pitchFamily="2" charset="0"/>
              </a:rPr>
              <a:t>Business Anomalies </a:t>
            </a:r>
            <a:endParaRPr lang="en-ID" sz="1200">
              <a:latin typeface="Roboto" pitchFamily="2" charset="0"/>
              <a:ea typeface="Roboto" pitchFamily="2" charset="0"/>
              <a:cs typeface="Roboto Light" panose="02000000000000000000" pitchFamily="2" charset="0"/>
            </a:endParaRP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4DDB09E-4A2A-7CF6-486F-9DD85B97DFC5}"/>
              </a:ext>
            </a:extLst>
          </p:cNvPr>
          <p:cNvSpPr txBox="1">
            <a:spLocks/>
          </p:cNvSpPr>
          <p:nvPr/>
        </p:nvSpPr>
        <p:spPr>
          <a:xfrm>
            <a:off x="6456363" y="3122611"/>
            <a:ext cx="4894262" cy="2516187"/>
          </a:xfrm>
          <a:prstGeom prst="rect">
            <a:avLst/>
          </a:prstGeom>
        </p:spPr>
        <p:txBody>
          <a:bodyPr lIns="0" tIns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rgbClr val="000005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OVERALL INSIGHTS FROM</a:t>
            </a:r>
            <a:endParaRPr lang="en-US" sz="1200">
              <a:latin typeface="Roboto" pitchFamily="2" charset="0"/>
              <a:ea typeface="Roboto" pitchFamily="2" charset="0"/>
              <a:cs typeface="Roboto Light" panose="02000000000000000000" pitchFamily="2" charset="0"/>
            </a:endParaRPr>
          </a:p>
          <a:p>
            <a:pPr marL="184150"/>
            <a:endParaRPr lang="en-US" sz="1200">
              <a:latin typeface="Roboto" pitchFamily="2" charset="0"/>
              <a:ea typeface="Roboto" pitchFamily="2" charset="0"/>
              <a:cs typeface="Roboto Light" panose="02000000000000000000" pitchFamily="2" charset="0"/>
            </a:endParaRPr>
          </a:p>
          <a:p>
            <a:pPr marL="355600" indent="-171450">
              <a:buFont typeface="Arial" panose="020B0604020202020204" pitchFamily="34" charset="0"/>
              <a:buChar char="•"/>
            </a:pPr>
            <a:r>
              <a:rPr lang="en-US" sz="1200">
                <a:latin typeface="Roboto" pitchFamily="2" charset="0"/>
                <a:ea typeface="Roboto" pitchFamily="2" charset="0"/>
                <a:cs typeface="Roboto Light" panose="02000000000000000000" pitchFamily="2" charset="0"/>
              </a:rPr>
              <a:t>Overall business trend is good &amp; increasing over time. There is an anomaly of spike in the Nov ’97 – Apr ’98 period</a:t>
            </a:r>
          </a:p>
          <a:p>
            <a:pPr marL="355600" indent="-171450">
              <a:buFont typeface="Arial" panose="020B0604020202020204" pitchFamily="34" charset="0"/>
              <a:buChar char="•"/>
            </a:pPr>
            <a:r>
              <a:rPr lang="en-US" sz="1200">
                <a:latin typeface="Roboto" pitchFamily="2" charset="0"/>
                <a:ea typeface="Roboto" pitchFamily="2" charset="0"/>
                <a:cs typeface="Roboto Light" panose="02000000000000000000" pitchFamily="2" charset="0"/>
              </a:rPr>
              <a:t>Based on the Pareto analysis, targeting market &amp; product could be the main focus &amp; priority either in the full-year &amp; in the spike period.</a:t>
            </a:r>
          </a:p>
          <a:p>
            <a:pPr marL="355600" indent="-171450">
              <a:buFont typeface="Arial" panose="020B0604020202020204" pitchFamily="34" charset="0"/>
              <a:buChar char="•"/>
            </a:pPr>
            <a:r>
              <a:rPr lang="en-US" sz="1200">
                <a:latin typeface="Roboto" pitchFamily="2" charset="0"/>
                <a:ea typeface="Roboto" pitchFamily="2" charset="0"/>
                <a:cs typeface="Roboto Light" panose="02000000000000000000" pitchFamily="2" charset="0"/>
              </a:rPr>
              <a:t>The spike anomaly that happened should be further analyzed to reveal the main factors (e.g. Christmas, New Year, Lunar Year, etc)</a:t>
            </a:r>
            <a:endParaRPr lang="en-ID" sz="1200">
              <a:latin typeface="Roboto" pitchFamily="2" charset="0"/>
              <a:ea typeface="Roboto" pitchFamily="2" charset="0"/>
              <a:cs typeface="Roboto Light" panose="02000000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C66DB4-B704-3088-B08A-DC7B9D21661F}"/>
              </a:ext>
            </a:extLst>
          </p:cNvPr>
          <p:cNvSpPr txBox="1"/>
          <p:nvPr/>
        </p:nvSpPr>
        <p:spPr>
          <a:xfrm>
            <a:off x="2611552" y="400050"/>
            <a:ext cx="6291942" cy="1076188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8300">
                <a:solidFill>
                  <a:srgbClr val="000005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j-cs"/>
              </a:defRPr>
            </a:lvl1pPr>
          </a:lstStyle>
          <a:p>
            <a:r>
              <a:rPr lang="en-US" sz="4000"/>
              <a:t>PRODUCT </a:t>
            </a:r>
          </a:p>
          <a:p>
            <a:r>
              <a:rPr lang="en-US" sz="4000"/>
              <a:t>ANALYSIS</a:t>
            </a:r>
            <a:endParaRPr lang="en-ID" sz="4000"/>
          </a:p>
        </p:txBody>
      </p:sp>
    </p:spTree>
    <p:extLst>
      <p:ext uri="{BB962C8B-B14F-4D97-AF65-F5344CB8AC3E}">
        <p14:creationId xmlns:p14="http://schemas.microsoft.com/office/powerpoint/2010/main" val="3963124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78A8B9E-C153-B1AB-C63F-89F19530EB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D" sz="180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The overall trend of business is good &amp; increasing over the time period of late 1996 to early 1998</a:t>
            </a:r>
            <a:endParaRPr lang="en-ID">
              <a:latin typeface="+mn-l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C41B0A2-FFA1-3BFC-5E28-18055E3CA7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8891" y="1277771"/>
            <a:ext cx="8950643" cy="4843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913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78A8B9E-C153-B1AB-C63F-89F19530EB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180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the increase in sales was driven by the increase of number quantities in the purchase</a:t>
            </a:r>
            <a:endParaRPr lang="en-ID">
              <a:latin typeface="+mn-lt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E44A59D-60C9-6B34-9F45-F21D7CCB20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2992" y="1306232"/>
            <a:ext cx="8746015" cy="4715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723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78A8B9E-C153-B1AB-C63F-89F19530EB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180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Pareto analysis of the 1997 period that drives sales </a:t>
            </a:r>
          </a:p>
          <a:p>
            <a:r>
              <a:rPr lang="en-US" sz="180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(company names, product names, category names, region names)</a:t>
            </a:r>
            <a:endParaRPr lang="en-ID">
              <a:latin typeface="+mn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6A46BB7-4473-DF86-9687-A1A27DCE38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7473" y="3556710"/>
            <a:ext cx="4111589" cy="222935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03E3A99-82A5-DEFF-C3B1-597F88F783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2622" y="3556709"/>
            <a:ext cx="4099862" cy="22293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EF9C8E4-BE14-3545-99A5-49C3EBAC94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0327" y="1641406"/>
            <a:ext cx="4184451" cy="155166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2FACEC5-2E08-BF2B-8FB3-55040ADD80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6975" y="1641406"/>
            <a:ext cx="5222240" cy="107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359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78A8B9E-C153-B1AB-C63F-89F19530EB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180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Eastern region is the most contributed region, </a:t>
            </a:r>
          </a:p>
          <a:p>
            <a:r>
              <a:rPr lang="en-US" sz="180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Pareto analysis of the 1997 period that drives sales for only eastern region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AB335F7-59B8-D230-7AC4-875D5511B8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982" y="2562995"/>
            <a:ext cx="5731510" cy="18713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9B41078-A018-343A-790A-A53E1E943D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3252" y="2285817"/>
            <a:ext cx="4509770" cy="242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888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78A8B9E-C153-B1AB-C63F-89F19530EB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180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Eastern region is also found to be the most contributed region in the spike period (Nov ‘97 – Apr ‘98), </a:t>
            </a:r>
          </a:p>
          <a:p>
            <a:r>
              <a:rPr lang="en-US" sz="180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Pareto analysis of the spike period that drives sales for only eastern region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787CC6-84C8-C80E-3CEC-81C9B50A9E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226" y="1677398"/>
            <a:ext cx="5731510" cy="120269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6D0EFB3-89AD-AB96-1BDD-241A7950D6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952" y="3750673"/>
            <a:ext cx="5731510" cy="142049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AD94663-B792-4ACB-75FE-A19CC2E0CE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1736" y="3750673"/>
            <a:ext cx="5374640" cy="290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6534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B92F6-2F47-6705-001C-1577B25A8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2049" y="400050"/>
            <a:ext cx="1250225" cy="971550"/>
          </a:xfrm>
        </p:spPr>
        <p:txBody>
          <a:bodyPr/>
          <a:lstStyle/>
          <a:p>
            <a:r>
              <a:rPr lang="en-US"/>
              <a:t>02</a:t>
            </a:r>
            <a:br>
              <a:rPr lang="en-US" sz="8800"/>
            </a:b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5E32F7-6413-F4A2-A256-F32F93B915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01738" y="3122612"/>
            <a:ext cx="4894262" cy="2516187"/>
          </a:xfrm>
        </p:spPr>
        <p:txBody>
          <a:bodyPr/>
          <a:lstStyle/>
          <a:p>
            <a:r>
              <a:rPr lang="en-US" sz="160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CASE STUDIES OF</a:t>
            </a:r>
          </a:p>
          <a:p>
            <a:pPr marL="184150"/>
            <a:endParaRPr lang="en-US" sz="1200">
              <a:latin typeface="Roboto" pitchFamily="2" charset="0"/>
              <a:ea typeface="Roboto" pitchFamily="2" charset="0"/>
              <a:cs typeface="Roboto Light" panose="02000000000000000000" pitchFamily="2" charset="0"/>
            </a:endParaRPr>
          </a:p>
          <a:p>
            <a:pPr marL="355600" indent="-171450">
              <a:buFont typeface="Arial" panose="020B0604020202020204" pitchFamily="34" charset="0"/>
              <a:buChar char="•"/>
            </a:pPr>
            <a:r>
              <a:rPr lang="en-US" sz="1200">
                <a:latin typeface="Roboto" pitchFamily="2" charset="0"/>
                <a:ea typeface="Roboto" pitchFamily="2" charset="0"/>
                <a:cs typeface="Roboto Light" panose="02000000000000000000" pitchFamily="2" charset="0"/>
              </a:rPr>
              <a:t>RFM Analysis</a:t>
            </a:r>
          </a:p>
          <a:p>
            <a:pPr marL="184150"/>
            <a:r>
              <a:rPr lang="en-US" sz="1200">
                <a:latin typeface="Roboto" pitchFamily="2" charset="0"/>
                <a:ea typeface="Roboto" pitchFamily="2" charset="0"/>
                <a:cs typeface="Roboto Light" panose="02000000000000000000" pitchFamily="2" charset="0"/>
              </a:rPr>
              <a:t>(Recency, Frequency, Monetary)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4DDB09E-4A2A-7CF6-486F-9DD85B97DFC5}"/>
              </a:ext>
            </a:extLst>
          </p:cNvPr>
          <p:cNvSpPr txBox="1">
            <a:spLocks/>
          </p:cNvSpPr>
          <p:nvPr/>
        </p:nvSpPr>
        <p:spPr>
          <a:xfrm>
            <a:off x="6456363" y="3122611"/>
            <a:ext cx="4894262" cy="2516187"/>
          </a:xfrm>
          <a:prstGeom prst="rect">
            <a:avLst/>
          </a:prstGeom>
        </p:spPr>
        <p:txBody>
          <a:bodyPr lIns="0" tIns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rgbClr val="000005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OVERALL INSIGHTS FROM</a:t>
            </a:r>
            <a:endParaRPr lang="en-US" sz="1200">
              <a:latin typeface="Roboto" pitchFamily="2" charset="0"/>
              <a:ea typeface="Roboto" pitchFamily="2" charset="0"/>
              <a:cs typeface="Roboto Light" panose="02000000000000000000" pitchFamily="2" charset="0"/>
            </a:endParaRPr>
          </a:p>
          <a:p>
            <a:pPr marL="184150"/>
            <a:endParaRPr lang="en-US" sz="1200">
              <a:latin typeface="Roboto" pitchFamily="2" charset="0"/>
              <a:ea typeface="Roboto" pitchFamily="2" charset="0"/>
              <a:cs typeface="Roboto Light" panose="02000000000000000000" pitchFamily="2" charset="0"/>
            </a:endParaRPr>
          </a:p>
          <a:p>
            <a:pPr marL="355600" indent="-171450">
              <a:buFont typeface="Arial" panose="020B0604020202020204" pitchFamily="34" charset="0"/>
              <a:buChar char="•"/>
            </a:pPr>
            <a:r>
              <a:rPr lang="en-US" sz="1200">
                <a:latin typeface="Roboto" pitchFamily="2" charset="0"/>
                <a:ea typeface="Roboto" pitchFamily="2" charset="0"/>
                <a:cs typeface="Roboto Light" panose="02000000000000000000" pitchFamily="2" charset="0"/>
              </a:rPr>
              <a:t>prioritize our marketing strategies on the champion &amp; loyal customers segments (factors: proportion &amp; monetary value)</a:t>
            </a:r>
          </a:p>
          <a:p>
            <a:pPr marL="355600" indent="-171450">
              <a:buFont typeface="Arial" panose="020B0604020202020204" pitchFamily="34" charset="0"/>
              <a:buChar char="•"/>
            </a:pPr>
            <a:r>
              <a:rPr lang="en-US" sz="1200">
                <a:latin typeface="Roboto" pitchFamily="2" charset="0"/>
                <a:ea typeface="Roboto" pitchFamily="2" charset="0"/>
                <a:cs typeface="Roboto Light" panose="02000000000000000000" pitchFamily="2" charset="0"/>
              </a:rPr>
              <a:t>Further analysis could be applied to deep dive into a specific region and recent time period</a:t>
            </a:r>
            <a:endParaRPr lang="en-ID" sz="1200">
              <a:latin typeface="Roboto" pitchFamily="2" charset="0"/>
              <a:ea typeface="Roboto" pitchFamily="2" charset="0"/>
              <a:cs typeface="Roboto Light" panose="02000000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C66DB4-B704-3088-B08A-DC7B9D21661F}"/>
              </a:ext>
            </a:extLst>
          </p:cNvPr>
          <p:cNvSpPr txBox="1"/>
          <p:nvPr/>
        </p:nvSpPr>
        <p:spPr>
          <a:xfrm>
            <a:off x="2611552" y="400050"/>
            <a:ext cx="6291942" cy="1076188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8300">
                <a:solidFill>
                  <a:srgbClr val="000005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j-cs"/>
              </a:defRPr>
            </a:lvl1pPr>
          </a:lstStyle>
          <a:p>
            <a:r>
              <a:rPr lang="en-US" sz="4000"/>
              <a:t>CUSTOMER </a:t>
            </a:r>
          </a:p>
          <a:p>
            <a:r>
              <a:rPr lang="en-US" sz="4000"/>
              <a:t>ANALYSIS</a:t>
            </a:r>
            <a:endParaRPr lang="en-ID" sz="4000"/>
          </a:p>
        </p:txBody>
      </p:sp>
    </p:spTree>
    <p:extLst>
      <p:ext uri="{BB962C8B-B14F-4D97-AF65-F5344CB8AC3E}">
        <p14:creationId xmlns:p14="http://schemas.microsoft.com/office/powerpoint/2010/main" val="2127899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78A8B9E-C153-B1AB-C63F-89F19530EB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180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prioritize our marketing strategies on the champion &amp; loyal customers segments, because of: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>
                <a:latin typeface="Roboto" pitchFamily="2" charset="0"/>
                <a:cs typeface="Times New Roman" panose="02020603050405020304" pitchFamily="18" charset="0"/>
              </a:rPr>
              <a:t>the proportion of customer from these two segments only is more than 40%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>
                <a:latin typeface="Roboto" pitchFamily="2" charset="0"/>
                <a:cs typeface="Times New Roman" panose="02020603050405020304" pitchFamily="18" charset="0"/>
              </a:rPr>
              <a:t>the average monetary is the highest after the cant lose them segment.</a:t>
            </a:r>
            <a:endParaRPr lang="en-US" sz="1200">
              <a:effectLst/>
              <a:latin typeface="Roboto" pitchFamily="2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4FE2AD1-C58F-987F-9407-726B481846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2072" y="1861709"/>
            <a:ext cx="8315234" cy="4464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496787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Q.colours">
      <a:dk1>
        <a:srgbClr val="000005"/>
      </a:dk1>
      <a:lt1>
        <a:srgbClr val="FFFFFF"/>
      </a:lt1>
      <a:dk2>
        <a:srgbClr val="4A4A4E"/>
      </a:dk2>
      <a:lt2>
        <a:srgbClr val="ECE8E4"/>
      </a:lt2>
      <a:accent1>
        <a:srgbClr val="BCB5AC"/>
      </a:accent1>
      <a:accent2>
        <a:srgbClr val="736E68"/>
      </a:accent2>
      <a:accent3>
        <a:srgbClr val="93908E"/>
      </a:accent3>
      <a:accent4>
        <a:srgbClr val="C7C5C4"/>
      </a:accent4>
      <a:accent5>
        <a:srgbClr val="93908E"/>
      </a:accent5>
      <a:accent6>
        <a:srgbClr val="4A4A4E"/>
      </a:accent6>
      <a:hlink>
        <a:srgbClr val="3F68AD"/>
      </a:hlink>
      <a:folHlink>
        <a:srgbClr val="44B5C5"/>
      </a:folHlink>
    </a:clrScheme>
    <a:fontScheme name="Quantium">
      <a:majorFont>
        <a:latin typeface="Roboto Light"/>
        <a:ea typeface=""/>
        <a:cs typeface=""/>
      </a:majorFont>
      <a:minorFont>
        <a:latin typeface="Robo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ECE8E4"/>
        </a:solidFill>
        <a:ln>
          <a:noFill/>
        </a:ln>
      </a:spPr>
      <a:bodyPr rtlCol="0" anchor="ctr"/>
      <a:lstStyle>
        <a:defPPr algn="ctr">
          <a:defRPr sz="1400" dirty="0" err="1" smtClean="0">
            <a:solidFill>
              <a:srgbClr val="000005"/>
            </a:solidFill>
            <a:latin typeface="Roboto Light" panose="02000000000000000000" pitchFamily="2" charset="0"/>
            <a:ea typeface="Roboto Light" panose="02000000000000000000" pitchFamily="2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>
          <a:solidFill>
            <a:srgbClr val="000000"/>
          </a:solidFill>
          <a:prstDash val="solid"/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 anchor="t">
        <a:noAutofit/>
      </a:bodyPr>
      <a:lstStyle>
        <a:defPPr algn="l">
          <a:defRPr sz="1200" dirty="0" err="1" smtClean="0">
            <a:latin typeface="Roboto Light" panose="02000000000000000000" pitchFamily="2" charset="0"/>
            <a:ea typeface="Roboto Light" panose="02000000000000000000" pitchFamily="2" charset="0"/>
          </a:defRPr>
        </a:defPPr>
      </a:lstStyle>
    </a:txDef>
  </a:objectDefaults>
  <a:extraClrSchemeLst/>
  <a:custClrLst>
    <a:custClr name="Bright White">
      <a:srgbClr val="FFFFFF"/>
    </a:custClr>
    <a:custClr name="Quantium Black">
      <a:srgbClr val="000005"/>
    </a:custClr>
    <a:custClr name="Quantium Chrome">
      <a:srgbClr val="ECE8E4"/>
    </a:custClr>
    <a:custClr name="Warm grey">
      <a:srgbClr val="BCB5AC"/>
    </a:custClr>
    <a:custClr name="Dark Warm grey">
      <a:srgbClr val="736D67"/>
    </a:custClr>
    <a:custClr name="Light grey">
      <a:srgbClr val="C7C5C4"/>
    </a:custClr>
    <a:custClr name="Grey">
      <a:srgbClr val="93908E"/>
    </a:custClr>
    <a:custClr name="Dark grey">
      <a:srgbClr val="4A4A4E"/>
    </a:custClr>
    <a:custClr name="Blue">
      <a:srgbClr val="3F68AD"/>
    </a:custClr>
    <a:custClr name="Cyan">
      <a:srgbClr val="44B5C4"/>
    </a:custClr>
    <a:custClr name="Turquoise">
      <a:srgbClr val="44D6A3"/>
    </a:custClr>
    <a:custClr name="Green">
      <a:srgbClr val="7FDD7C"/>
    </a:custClr>
    <a:custClr name="Yellow">
      <a:srgbClr val="EACC77"/>
    </a:custClr>
    <a:custClr name="Orange">
      <a:srgbClr val="EF9B47"/>
    </a:custClr>
    <a:custClr name="Coral">
      <a:srgbClr val="EF6347"/>
    </a:custClr>
    <a:custClr name="Burgundy">
      <a:srgbClr val="C96377"/>
    </a:custClr>
    <a:custClr name="Violet">
      <a:srgbClr val="8E72BF"/>
    </a:custClr>
  </a:custClrLst>
  <a:extLst>
    <a:ext uri="{05A4C25C-085E-4340-85A3-A5531E510DB2}">
      <thm15:themeFamily xmlns:thm15="http://schemas.microsoft.com/office/thememl/2012/main" name="Theme1" id="{E50123D0-7912-4DB7-BF04-5DC61C3CAC53}" vid="{7378E716-FE73-452F-861D-326FD26E50C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27</TotalTime>
  <Words>401</Words>
  <Application>Microsoft Office PowerPoint</Application>
  <PresentationFormat>Widescreen</PresentationFormat>
  <Paragraphs>51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Roboto</vt:lpstr>
      <vt:lpstr>Roboto Light</vt:lpstr>
      <vt:lpstr>Roboto Medium</vt:lpstr>
      <vt:lpstr>Theme1</vt:lpstr>
      <vt:lpstr>PowerPoint Presentation</vt:lpstr>
      <vt:lpstr>01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02 </vt:lpstr>
      <vt:lpstr>PowerPoint Presentation</vt:lpstr>
      <vt:lpstr>03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Ichfan Kurniawan</dc:creator>
  <cp:lastModifiedBy>Ichfan Kurniawan</cp:lastModifiedBy>
  <cp:revision>1</cp:revision>
  <dcterms:created xsi:type="dcterms:W3CDTF">2023-01-22T09:22:01Z</dcterms:created>
  <dcterms:modified xsi:type="dcterms:W3CDTF">2023-01-22T09:49:36Z</dcterms:modified>
</cp:coreProperties>
</file>