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7" r:id="rId5"/>
    <p:sldId id="269" r:id="rId6"/>
    <p:sldId id="271" r:id="rId7"/>
    <p:sldId id="272" r:id="rId8"/>
    <p:sldId id="273" r:id="rId9"/>
    <p:sldId id="276" r:id="rId10"/>
    <p:sldId id="277"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FCD"/>
    <a:srgbClr val="CBE0D0"/>
    <a:srgbClr val="BCD3CE"/>
    <a:srgbClr val="C8DD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31941-8B63-441E-93CA-289BA6637430}" v="14" dt="2024-08-23T21:15:12.071"/>
    <p1510:client id="{3A5242A7-49CD-6E63-1C8C-68485B91D6C9}" v="1503" dt="2024-08-23T16:24:09.490"/>
    <p1510:client id="{45D85BF6-F6A5-4A8A-99D1-59805BD28D20}" v="3" dt="2024-08-24T03:20:57.578"/>
    <p1510:client id="{50B4267C-8BB5-405F-84EA-C154B8773919}" v="98" dt="2024-08-24T03:30:28.429"/>
    <p1510:client id="{7FE3DD2D-A1B2-4440-A9D0-C1E8333C0C88}" v="35" dt="2024-08-23T17:35:29.311"/>
    <p1510:client id="{857580C0-2045-9D36-054E-2881A9191104}" v="21" dt="2024-08-23T21:50:43.106"/>
    <p1510:client id="{BF4B015D-BF61-48BA-BC1F-EF2291BAC126}" v="491" dt="2024-08-23T21:21:38.761"/>
    <p1510:client id="{D9EFB71E-07C6-44C5-8B4F-88AE8622CF66}" v="13" dt="2024-08-24T03:46:39.491"/>
    <p1510:client id="{FB439EFC-8D6A-4DC6-828F-F31C5F293B52}" v="78" dt="2024-08-23T19:36:17.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2357555" y="-1157826"/>
            <a:ext cx="7477194" cy="2310312"/>
          </a:xfrm>
        </p:spPr>
        <p:txBody>
          <a:bodyPr>
            <a:normAutofit/>
          </a:bodyPr>
          <a:lstStyle/>
          <a:p>
            <a:r>
              <a:rPr lang="en-US" sz="5200" b="1" u="sng"/>
              <a:t>DUMB-OS</a:t>
            </a:r>
          </a:p>
        </p:txBody>
      </p:sp>
      <p:sp>
        <p:nvSpPr>
          <p:cNvPr id="3" name="Subtitle 2"/>
          <p:cNvSpPr>
            <a:spLocks noGrp="1"/>
          </p:cNvSpPr>
          <p:nvPr>
            <p:ph type="subTitle" idx="1"/>
          </p:nvPr>
        </p:nvSpPr>
        <p:spPr>
          <a:xfrm>
            <a:off x="-520290" y="1154143"/>
            <a:ext cx="5760846" cy="682079"/>
          </a:xfrm>
        </p:spPr>
        <p:txBody>
          <a:bodyPr vert="horz" lIns="91440" tIns="45720" rIns="91440" bIns="45720" rtlCol="0" anchor="t">
            <a:normAutofit/>
          </a:bodyPr>
          <a:lstStyle/>
          <a:p>
            <a:r>
              <a:rPr lang="en-US">
                <a:solidFill>
                  <a:schemeClr val="tx2"/>
                </a:solidFill>
              </a:rPr>
              <a:t>Prepared By :</a:t>
            </a:r>
          </a:p>
        </p:txBody>
      </p:sp>
      <p:graphicFrame>
        <p:nvGraphicFramePr>
          <p:cNvPr id="4" name="Table 3">
            <a:extLst>
              <a:ext uri="{FF2B5EF4-FFF2-40B4-BE49-F238E27FC236}">
                <a16:creationId xmlns:a16="http://schemas.microsoft.com/office/drawing/2014/main" id="{6230DFF8-F4F8-32D4-A11C-A446A91548AE}"/>
              </a:ext>
            </a:extLst>
          </p:cNvPr>
          <p:cNvGraphicFramePr>
            <a:graphicFrameLocks noGrp="1"/>
          </p:cNvGraphicFramePr>
          <p:nvPr>
            <p:extLst>
              <p:ext uri="{D42A27DB-BD31-4B8C-83A1-F6EECF244321}">
                <p14:modId xmlns:p14="http://schemas.microsoft.com/office/powerpoint/2010/main" val="3536323008"/>
              </p:ext>
            </p:extLst>
          </p:nvPr>
        </p:nvGraphicFramePr>
        <p:xfrm>
          <a:off x="948490" y="3284465"/>
          <a:ext cx="4306840" cy="914400"/>
        </p:xfrm>
        <a:graphic>
          <a:graphicData uri="http://schemas.openxmlformats.org/drawingml/2006/table">
            <a:tbl>
              <a:tblPr firstRow="1" bandRow="1">
                <a:tableStyleId>{5C22544A-7EE6-4342-B048-85BDC9FD1C3A}</a:tableStyleId>
              </a:tblPr>
              <a:tblGrid>
                <a:gridCol w="4306840">
                  <a:extLst>
                    <a:ext uri="{9D8B030D-6E8A-4147-A177-3AD203B41FA5}">
                      <a16:colId xmlns:a16="http://schemas.microsoft.com/office/drawing/2014/main" val="4235326393"/>
                    </a:ext>
                  </a:extLst>
                </a:gridCol>
              </a:tblGrid>
              <a:tr h="678166">
                <a:tc>
                  <a:txBody>
                    <a:bodyPr/>
                    <a:lstStyle/>
                    <a:p>
                      <a:r>
                        <a:rPr lang="en-US">
                          <a:solidFill>
                            <a:schemeClr val="tx1"/>
                          </a:solidFill>
                        </a:rPr>
                        <a:t>Student Name: Dhruvish Patel</a:t>
                      </a:r>
                    </a:p>
                    <a:p>
                      <a:pPr lvl="0">
                        <a:buNone/>
                      </a:pPr>
                      <a:r>
                        <a:rPr lang="en-US">
                          <a:solidFill>
                            <a:schemeClr val="tx1"/>
                          </a:solidFill>
                        </a:rPr>
                        <a:t>Enrollment no: 23002171410034</a:t>
                      </a:r>
                      <a:br>
                        <a:rPr lang="en-US">
                          <a:solidFill>
                            <a:schemeClr val="tx1"/>
                          </a:solidFill>
                        </a:rPr>
                      </a:br>
                      <a:r>
                        <a:rPr lang="en-US">
                          <a:solidFill>
                            <a:schemeClr val="tx1"/>
                          </a:solidFill>
                        </a:rPr>
                        <a:t>Batch:A-1           Branch: CS&amp;IT</a:t>
                      </a:r>
                    </a:p>
                  </a:txBody>
                  <a:tcPr>
                    <a:solidFill>
                      <a:srgbClr val="C8DDD0"/>
                    </a:solidFill>
                  </a:tcPr>
                </a:tc>
                <a:extLst>
                  <a:ext uri="{0D108BD9-81ED-4DB2-BD59-A6C34878D82A}">
                    <a16:rowId xmlns:a16="http://schemas.microsoft.com/office/drawing/2014/main" val="2480849783"/>
                  </a:ext>
                </a:extLst>
              </a:tr>
            </a:tbl>
          </a:graphicData>
        </a:graphic>
      </p:graphicFrame>
      <p:graphicFrame>
        <p:nvGraphicFramePr>
          <p:cNvPr id="5" name="Table 4">
            <a:extLst>
              <a:ext uri="{FF2B5EF4-FFF2-40B4-BE49-F238E27FC236}">
                <a16:creationId xmlns:a16="http://schemas.microsoft.com/office/drawing/2014/main" id="{D3BB7935-F60B-57AE-BCD6-8AA17682EBB9}"/>
              </a:ext>
            </a:extLst>
          </p:cNvPr>
          <p:cNvGraphicFramePr>
            <a:graphicFrameLocks noGrp="1"/>
          </p:cNvGraphicFramePr>
          <p:nvPr>
            <p:extLst>
              <p:ext uri="{D42A27DB-BD31-4B8C-83A1-F6EECF244321}">
                <p14:modId xmlns:p14="http://schemas.microsoft.com/office/powerpoint/2010/main" val="3999033957"/>
              </p:ext>
            </p:extLst>
          </p:nvPr>
        </p:nvGraphicFramePr>
        <p:xfrm>
          <a:off x="946360" y="1836742"/>
          <a:ext cx="4306840" cy="914400"/>
        </p:xfrm>
        <a:graphic>
          <a:graphicData uri="http://schemas.openxmlformats.org/drawingml/2006/table">
            <a:tbl>
              <a:tblPr firstRow="1" bandRow="1">
                <a:tableStyleId>{5C22544A-7EE6-4342-B048-85BDC9FD1C3A}</a:tableStyleId>
              </a:tblPr>
              <a:tblGrid>
                <a:gridCol w="4306840">
                  <a:extLst>
                    <a:ext uri="{9D8B030D-6E8A-4147-A177-3AD203B41FA5}">
                      <a16:colId xmlns:a16="http://schemas.microsoft.com/office/drawing/2014/main" val="4235326393"/>
                    </a:ext>
                  </a:extLst>
                </a:gridCol>
              </a:tblGrid>
              <a:tr h="678166">
                <a:tc>
                  <a:txBody>
                    <a:bodyPr/>
                    <a:lstStyle/>
                    <a:p>
                      <a:pPr lvl="0" algn="l">
                        <a:lnSpc>
                          <a:spcPct val="100000"/>
                        </a:lnSpc>
                        <a:spcBef>
                          <a:spcPts val="0"/>
                        </a:spcBef>
                        <a:spcAft>
                          <a:spcPts val="0"/>
                        </a:spcAft>
                        <a:buNone/>
                      </a:pPr>
                      <a:r>
                        <a:rPr lang="en-US" sz="1800" b="1" i="0" u="none" strike="noStrike" noProof="0">
                          <a:solidFill>
                            <a:schemeClr val="tx1"/>
                          </a:solidFill>
                          <a:latin typeface="Aptos"/>
                        </a:rPr>
                        <a:t>Student Name: Satvik Parihar</a:t>
                      </a:r>
                      <a:endParaRPr lang="en-US">
                        <a:solidFill>
                          <a:schemeClr val="tx1"/>
                        </a:solidFill>
                      </a:endParaRPr>
                    </a:p>
                    <a:p>
                      <a:pPr lvl="0" algn="l">
                        <a:lnSpc>
                          <a:spcPct val="100000"/>
                        </a:lnSpc>
                        <a:spcBef>
                          <a:spcPts val="0"/>
                        </a:spcBef>
                        <a:spcAft>
                          <a:spcPts val="0"/>
                        </a:spcAft>
                        <a:buNone/>
                      </a:pPr>
                      <a:r>
                        <a:rPr lang="en-US" sz="1800" b="1" i="0" u="none" strike="noStrike" noProof="0">
                          <a:solidFill>
                            <a:schemeClr val="tx1"/>
                          </a:solidFill>
                          <a:latin typeface="Aptos"/>
                        </a:rPr>
                        <a:t>Enrollment no: 23002170510039</a:t>
                      </a:r>
                      <a:br>
                        <a:rPr lang="en-US" sz="1800" b="1" i="0" u="none" strike="noStrike" noProof="0">
                          <a:solidFill>
                            <a:srgbClr val="000000"/>
                          </a:solidFill>
                          <a:latin typeface="Aptos"/>
                        </a:rPr>
                      </a:br>
                      <a:r>
                        <a:rPr lang="en-US" sz="1800" b="1" i="0" u="none" strike="noStrike" noProof="0">
                          <a:solidFill>
                            <a:schemeClr val="tx1"/>
                          </a:solidFill>
                          <a:latin typeface="Aptos"/>
                        </a:rPr>
                        <a:t>Batch:A-1           Branch: AIDS</a:t>
                      </a:r>
                      <a:endParaRPr lang="en-US">
                        <a:solidFill>
                          <a:schemeClr val="tx1"/>
                        </a:solidFill>
                      </a:endParaRPr>
                    </a:p>
                  </a:txBody>
                  <a:tcPr>
                    <a:solidFill>
                      <a:srgbClr val="BCD3CE"/>
                    </a:solidFill>
                  </a:tcPr>
                </a:tc>
                <a:extLst>
                  <a:ext uri="{0D108BD9-81ED-4DB2-BD59-A6C34878D82A}">
                    <a16:rowId xmlns:a16="http://schemas.microsoft.com/office/drawing/2014/main" val="2480849783"/>
                  </a:ext>
                </a:extLst>
              </a:tr>
            </a:tbl>
          </a:graphicData>
        </a:graphic>
      </p:graphicFrame>
      <p:graphicFrame>
        <p:nvGraphicFramePr>
          <p:cNvPr id="6" name="Table 5">
            <a:extLst>
              <a:ext uri="{FF2B5EF4-FFF2-40B4-BE49-F238E27FC236}">
                <a16:creationId xmlns:a16="http://schemas.microsoft.com/office/drawing/2014/main" id="{AB6F726F-B9E6-CB10-8C1B-EE8E6E47821A}"/>
              </a:ext>
            </a:extLst>
          </p:cNvPr>
          <p:cNvGraphicFramePr>
            <a:graphicFrameLocks noGrp="1"/>
          </p:cNvGraphicFramePr>
          <p:nvPr>
            <p:extLst>
              <p:ext uri="{D42A27DB-BD31-4B8C-83A1-F6EECF244321}">
                <p14:modId xmlns:p14="http://schemas.microsoft.com/office/powerpoint/2010/main" val="3191345829"/>
              </p:ext>
            </p:extLst>
          </p:nvPr>
        </p:nvGraphicFramePr>
        <p:xfrm>
          <a:off x="946360" y="4850493"/>
          <a:ext cx="4306840" cy="914400"/>
        </p:xfrm>
        <a:graphic>
          <a:graphicData uri="http://schemas.openxmlformats.org/drawingml/2006/table">
            <a:tbl>
              <a:tblPr firstRow="1" bandRow="1">
                <a:tableStyleId>{5C22544A-7EE6-4342-B048-85BDC9FD1C3A}</a:tableStyleId>
              </a:tblPr>
              <a:tblGrid>
                <a:gridCol w="4306840">
                  <a:extLst>
                    <a:ext uri="{9D8B030D-6E8A-4147-A177-3AD203B41FA5}">
                      <a16:colId xmlns:a16="http://schemas.microsoft.com/office/drawing/2014/main" val="4235326393"/>
                    </a:ext>
                  </a:extLst>
                </a:gridCol>
              </a:tblGrid>
              <a:tr h="678166">
                <a:tc>
                  <a:txBody>
                    <a:bodyPr/>
                    <a:lstStyle/>
                    <a:p>
                      <a:pPr marL="0" marR="0" lvl="0" indent="0" algn="l">
                        <a:lnSpc>
                          <a:spcPct val="100000"/>
                        </a:lnSpc>
                        <a:spcBef>
                          <a:spcPts val="0"/>
                        </a:spcBef>
                        <a:spcAft>
                          <a:spcPts val="0"/>
                        </a:spcAft>
                        <a:buNone/>
                      </a:pPr>
                      <a:r>
                        <a:rPr lang="en-US" sz="1800" b="1" i="0" u="none" strike="noStrike" noProof="0">
                          <a:solidFill>
                            <a:schemeClr val="tx1"/>
                          </a:solidFill>
                          <a:latin typeface="Aptos"/>
                        </a:rPr>
                        <a:t>Student Name: </a:t>
                      </a:r>
                      <a:r>
                        <a:rPr lang="en-US" sz="1800" b="1" i="0" u="none" strike="noStrike" noProof="0" err="1">
                          <a:solidFill>
                            <a:schemeClr val="tx1"/>
                          </a:solidFill>
                          <a:latin typeface="Aptos"/>
                        </a:rPr>
                        <a:t>Kavya</a:t>
                      </a:r>
                      <a:r>
                        <a:rPr lang="en-IN" sz="1800" b="1" i="0" u="none" strike="noStrike" noProof="0">
                          <a:solidFill>
                            <a:schemeClr val="tx1"/>
                          </a:solidFill>
                          <a:latin typeface="Aptos"/>
                        </a:rPr>
                        <a:t> Pandya</a:t>
                      </a:r>
                      <a:endParaRPr lang="en-US" sz="1800" b="0" i="0" u="none" strike="noStrike" noProof="0">
                        <a:solidFill>
                          <a:schemeClr val="tx1"/>
                        </a:solidFill>
                        <a:latin typeface="Aptos"/>
                      </a:endParaRPr>
                    </a:p>
                    <a:p>
                      <a:pPr marL="0" marR="0" lvl="0" indent="0" algn="l">
                        <a:lnSpc>
                          <a:spcPct val="100000"/>
                        </a:lnSpc>
                        <a:spcBef>
                          <a:spcPts val="0"/>
                        </a:spcBef>
                        <a:spcAft>
                          <a:spcPts val="0"/>
                        </a:spcAft>
                        <a:buNone/>
                      </a:pPr>
                      <a:r>
                        <a:rPr lang="en-US" sz="1800" b="1" i="0" u="none" strike="noStrike" noProof="0">
                          <a:solidFill>
                            <a:schemeClr val="tx1"/>
                          </a:solidFill>
                          <a:latin typeface="Aptos"/>
                        </a:rPr>
                        <a:t>Enrollment no: </a:t>
                      </a:r>
                      <a:r>
                        <a:rPr lang="en-IN" sz="1800" b="1" i="0" u="none" strike="noStrike" noProof="0">
                          <a:solidFill>
                            <a:schemeClr val="tx1"/>
                          </a:solidFill>
                          <a:latin typeface="Aptos"/>
                        </a:rPr>
                        <a:t>23002170510016</a:t>
                      </a:r>
                      <a:br>
                        <a:rPr lang="en-US" sz="1800" b="1" i="0" u="none" strike="noStrike" noProof="0">
                          <a:solidFill>
                            <a:schemeClr val="tx1"/>
                          </a:solidFill>
                          <a:latin typeface="Aptos"/>
                        </a:rPr>
                      </a:br>
                      <a:r>
                        <a:rPr lang="en-US" sz="1800" b="1" i="0" u="none" strike="noStrike" noProof="0">
                          <a:solidFill>
                            <a:schemeClr val="tx1"/>
                          </a:solidFill>
                          <a:latin typeface="Aptos"/>
                        </a:rPr>
                        <a:t>Batch:A-1   Branch: </a:t>
                      </a:r>
                      <a:r>
                        <a:rPr lang="en-IN" sz="1800" b="1" i="0" u="none" strike="noStrike" noProof="0">
                          <a:solidFill>
                            <a:schemeClr val="tx1"/>
                          </a:solidFill>
                          <a:latin typeface="Aptos"/>
                        </a:rPr>
                        <a:t>AIDS</a:t>
                      </a:r>
                      <a:endParaRPr lang="en-US" sz="1800" b="0" i="0" u="none" strike="noStrike" noProof="0">
                        <a:solidFill>
                          <a:schemeClr val="tx1"/>
                        </a:solidFill>
                        <a:latin typeface="Aptos"/>
                      </a:endParaRPr>
                    </a:p>
                  </a:txBody>
                  <a:tcPr>
                    <a:solidFill>
                      <a:srgbClr val="A6BFCD"/>
                    </a:solidFill>
                  </a:tcPr>
                </a:tc>
                <a:extLst>
                  <a:ext uri="{0D108BD9-81ED-4DB2-BD59-A6C34878D82A}">
                    <a16:rowId xmlns:a16="http://schemas.microsoft.com/office/drawing/2014/main" val="2480849783"/>
                  </a:ext>
                </a:extLst>
              </a:tr>
            </a:tbl>
          </a:graphicData>
        </a:graphic>
      </p:graphicFrame>
      <p:graphicFrame>
        <p:nvGraphicFramePr>
          <p:cNvPr id="7" name="Table 6">
            <a:extLst>
              <a:ext uri="{FF2B5EF4-FFF2-40B4-BE49-F238E27FC236}">
                <a16:creationId xmlns:a16="http://schemas.microsoft.com/office/drawing/2014/main" id="{D4B84843-B992-582D-9250-A268834C12EA}"/>
              </a:ext>
            </a:extLst>
          </p:cNvPr>
          <p:cNvGraphicFramePr>
            <a:graphicFrameLocks noGrp="1"/>
          </p:cNvGraphicFramePr>
          <p:nvPr>
            <p:extLst>
              <p:ext uri="{D42A27DB-BD31-4B8C-83A1-F6EECF244321}">
                <p14:modId xmlns:p14="http://schemas.microsoft.com/office/powerpoint/2010/main" val="3650112154"/>
              </p:ext>
            </p:extLst>
          </p:nvPr>
        </p:nvGraphicFramePr>
        <p:xfrm>
          <a:off x="6768632" y="2512706"/>
          <a:ext cx="4306840" cy="914400"/>
        </p:xfrm>
        <a:graphic>
          <a:graphicData uri="http://schemas.openxmlformats.org/drawingml/2006/table">
            <a:tbl>
              <a:tblPr firstRow="1" bandRow="1">
                <a:tableStyleId>{5C22544A-7EE6-4342-B048-85BDC9FD1C3A}</a:tableStyleId>
              </a:tblPr>
              <a:tblGrid>
                <a:gridCol w="4306840">
                  <a:extLst>
                    <a:ext uri="{9D8B030D-6E8A-4147-A177-3AD203B41FA5}">
                      <a16:colId xmlns:a16="http://schemas.microsoft.com/office/drawing/2014/main" val="4235326393"/>
                    </a:ext>
                  </a:extLst>
                </a:gridCol>
              </a:tblGrid>
              <a:tr h="678166">
                <a:tc>
                  <a:txBody>
                    <a:bodyPr/>
                    <a:lstStyle/>
                    <a:p>
                      <a:pPr lvl="0" algn="l">
                        <a:lnSpc>
                          <a:spcPct val="100000"/>
                        </a:lnSpc>
                        <a:spcBef>
                          <a:spcPts val="0"/>
                        </a:spcBef>
                        <a:spcAft>
                          <a:spcPts val="0"/>
                        </a:spcAft>
                        <a:buNone/>
                      </a:pPr>
                      <a:r>
                        <a:rPr lang="en-US" sz="1800" b="1" i="0" u="none" strike="noStrike" noProof="0">
                          <a:solidFill>
                            <a:schemeClr val="tx1"/>
                          </a:solidFill>
                          <a:latin typeface="Aptos"/>
                        </a:rPr>
                        <a:t>Student Name: </a:t>
                      </a:r>
                      <a:r>
                        <a:rPr lang="en-US" sz="1800" b="1" i="0" u="none" strike="noStrike" noProof="0" err="1">
                          <a:solidFill>
                            <a:schemeClr val="tx1"/>
                          </a:solidFill>
                          <a:latin typeface="Aptos"/>
                        </a:rPr>
                        <a:t>Devpriya</a:t>
                      </a:r>
                      <a:r>
                        <a:rPr lang="en-US" sz="1800" b="1" i="0" u="none" strike="noStrike" noProof="0">
                          <a:solidFill>
                            <a:schemeClr val="tx1"/>
                          </a:solidFill>
                          <a:latin typeface="Aptos"/>
                        </a:rPr>
                        <a:t> </a:t>
                      </a:r>
                      <a:r>
                        <a:rPr lang="en-US" sz="1800" b="1" i="0" u="none" strike="noStrike" noProof="0" err="1">
                          <a:solidFill>
                            <a:schemeClr val="tx1"/>
                          </a:solidFill>
                          <a:latin typeface="Aptos"/>
                        </a:rPr>
                        <a:t>Morkhiya</a:t>
                      </a:r>
                      <a:endParaRPr lang="en-US">
                        <a:solidFill>
                          <a:schemeClr val="tx1"/>
                        </a:solidFill>
                      </a:endParaRPr>
                    </a:p>
                    <a:p>
                      <a:pPr lvl="0" algn="l">
                        <a:lnSpc>
                          <a:spcPct val="100000"/>
                        </a:lnSpc>
                        <a:spcBef>
                          <a:spcPts val="0"/>
                        </a:spcBef>
                        <a:spcAft>
                          <a:spcPts val="0"/>
                        </a:spcAft>
                        <a:buNone/>
                      </a:pPr>
                      <a:r>
                        <a:rPr lang="en-US" sz="1800" b="1" i="0" u="none" strike="noStrike" noProof="0">
                          <a:solidFill>
                            <a:schemeClr val="tx1"/>
                          </a:solidFill>
                          <a:latin typeface="Aptos"/>
                        </a:rPr>
                        <a:t>Enrollment no: 23002170410014</a:t>
                      </a:r>
                      <a:br>
                        <a:rPr lang="en-US" sz="1800" b="1" i="0" u="none" strike="noStrike" noProof="0">
                          <a:solidFill>
                            <a:srgbClr val="000000"/>
                          </a:solidFill>
                          <a:latin typeface="Aptos"/>
                        </a:rPr>
                      </a:br>
                      <a:r>
                        <a:rPr lang="en-US" sz="1800" b="1" i="0" u="none" strike="noStrike" noProof="0">
                          <a:solidFill>
                            <a:schemeClr val="tx1"/>
                          </a:solidFill>
                          <a:latin typeface="Aptos"/>
                        </a:rPr>
                        <a:t>Batch:A-1           </a:t>
                      </a:r>
                      <a:r>
                        <a:rPr lang="en-US" sz="1800" b="1" i="0" u="none" strike="noStrike" noProof="0" err="1">
                          <a:solidFill>
                            <a:schemeClr val="tx1"/>
                          </a:solidFill>
                          <a:latin typeface="Aptos"/>
                        </a:rPr>
                        <a:t>Branch:AIML</a:t>
                      </a:r>
                      <a:endParaRPr lang="en-US" sz="1800" b="1" i="0" u="none" strike="noStrike" noProof="0">
                        <a:solidFill>
                          <a:schemeClr val="tx1"/>
                        </a:solidFill>
                        <a:latin typeface="Aptos"/>
                      </a:endParaRPr>
                    </a:p>
                  </a:txBody>
                  <a:tcPr>
                    <a:solidFill>
                      <a:srgbClr val="CBE0D0"/>
                    </a:solidFill>
                  </a:tcPr>
                </a:tc>
                <a:extLst>
                  <a:ext uri="{0D108BD9-81ED-4DB2-BD59-A6C34878D82A}">
                    <a16:rowId xmlns:a16="http://schemas.microsoft.com/office/drawing/2014/main" val="2480849783"/>
                  </a:ext>
                </a:extLst>
              </a:tr>
            </a:tbl>
          </a:graphicData>
        </a:graphic>
      </p:graphicFrame>
      <p:graphicFrame>
        <p:nvGraphicFramePr>
          <p:cNvPr id="9" name="Table 8">
            <a:extLst>
              <a:ext uri="{FF2B5EF4-FFF2-40B4-BE49-F238E27FC236}">
                <a16:creationId xmlns:a16="http://schemas.microsoft.com/office/drawing/2014/main" id="{704EC630-1635-AE39-DCE2-3561C344FD9D}"/>
              </a:ext>
            </a:extLst>
          </p:cNvPr>
          <p:cNvGraphicFramePr>
            <a:graphicFrameLocks noGrp="1"/>
          </p:cNvGraphicFramePr>
          <p:nvPr>
            <p:extLst>
              <p:ext uri="{D42A27DB-BD31-4B8C-83A1-F6EECF244321}">
                <p14:modId xmlns:p14="http://schemas.microsoft.com/office/powerpoint/2010/main" val="1782202225"/>
              </p:ext>
            </p:extLst>
          </p:nvPr>
        </p:nvGraphicFramePr>
        <p:xfrm>
          <a:off x="6768631" y="3984920"/>
          <a:ext cx="4306840" cy="914400"/>
        </p:xfrm>
        <a:graphic>
          <a:graphicData uri="http://schemas.openxmlformats.org/drawingml/2006/table">
            <a:tbl>
              <a:tblPr firstRow="1" bandRow="1">
                <a:tableStyleId>{5C22544A-7EE6-4342-B048-85BDC9FD1C3A}</a:tableStyleId>
              </a:tblPr>
              <a:tblGrid>
                <a:gridCol w="4306840">
                  <a:extLst>
                    <a:ext uri="{9D8B030D-6E8A-4147-A177-3AD203B41FA5}">
                      <a16:colId xmlns:a16="http://schemas.microsoft.com/office/drawing/2014/main" val="4235326393"/>
                    </a:ext>
                  </a:extLst>
                </a:gridCol>
              </a:tblGrid>
              <a:tr h="678166">
                <a:tc>
                  <a:txBody>
                    <a:bodyPr/>
                    <a:lstStyle/>
                    <a:p>
                      <a:pPr lvl="0" algn="l">
                        <a:lnSpc>
                          <a:spcPct val="100000"/>
                        </a:lnSpc>
                        <a:spcBef>
                          <a:spcPts val="0"/>
                        </a:spcBef>
                        <a:spcAft>
                          <a:spcPts val="0"/>
                        </a:spcAft>
                        <a:buNone/>
                      </a:pPr>
                      <a:r>
                        <a:rPr lang="en-US" sz="1800" b="1" i="0" u="none" strike="noStrike" noProof="0">
                          <a:solidFill>
                            <a:schemeClr val="tx1"/>
                          </a:solidFill>
                          <a:latin typeface="Aptos"/>
                        </a:rPr>
                        <a:t>Student Name: Yug </a:t>
                      </a:r>
                      <a:r>
                        <a:rPr lang="en-US" sz="1800" b="1" i="0" u="none" strike="noStrike" noProof="0" err="1">
                          <a:solidFill>
                            <a:schemeClr val="tx1"/>
                          </a:solidFill>
                          <a:latin typeface="Aptos"/>
                        </a:rPr>
                        <a:t>Dandawala</a:t>
                      </a:r>
                      <a:endParaRPr lang="en-US">
                        <a:solidFill>
                          <a:schemeClr val="tx1"/>
                        </a:solidFill>
                      </a:endParaRPr>
                    </a:p>
                    <a:p>
                      <a:pPr lvl="0" algn="l">
                        <a:lnSpc>
                          <a:spcPct val="100000"/>
                        </a:lnSpc>
                        <a:spcBef>
                          <a:spcPts val="0"/>
                        </a:spcBef>
                        <a:spcAft>
                          <a:spcPts val="0"/>
                        </a:spcAft>
                        <a:buNone/>
                      </a:pPr>
                      <a:r>
                        <a:rPr lang="en-US" sz="1800" b="1" i="0" u="none" strike="noStrike" noProof="0">
                          <a:solidFill>
                            <a:schemeClr val="tx1"/>
                          </a:solidFill>
                          <a:latin typeface="Aptos"/>
                        </a:rPr>
                        <a:t>Enrollment no: 23002170510005</a:t>
                      </a:r>
                      <a:br>
                        <a:rPr lang="en-US" sz="1800" b="1" i="0" u="none" strike="noStrike" noProof="0">
                          <a:solidFill>
                            <a:srgbClr val="000000"/>
                          </a:solidFill>
                          <a:latin typeface="Aptos"/>
                        </a:rPr>
                      </a:br>
                      <a:r>
                        <a:rPr lang="en-US" sz="1800" b="1" i="0" u="none" strike="noStrike" noProof="0">
                          <a:solidFill>
                            <a:schemeClr val="tx1"/>
                          </a:solidFill>
                          <a:latin typeface="Aptos"/>
                        </a:rPr>
                        <a:t>Batch:A-1           </a:t>
                      </a:r>
                      <a:r>
                        <a:rPr lang="en-US" sz="1800" b="1" i="0" u="none" strike="noStrike" noProof="0" err="1">
                          <a:solidFill>
                            <a:schemeClr val="tx1"/>
                          </a:solidFill>
                          <a:latin typeface="Aptos"/>
                        </a:rPr>
                        <a:t>Branch:AIDS</a:t>
                      </a:r>
                    </a:p>
                  </a:txBody>
                  <a:tcPr>
                    <a:solidFill>
                      <a:srgbClr val="A6BFCD"/>
                    </a:solidFill>
                  </a:tcPr>
                </a:tc>
                <a:extLst>
                  <a:ext uri="{0D108BD9-81ED-4DB2-BD59-A6C34878D82A}">
                    <a16:rowId xmlns:a16="http://schemas.microsoft.com/office/drawing/2014/main" val="2480849783"/>
                  </a:ext>
                </a:extLst>
              </a:tr>
            </a:tbl>
          </a:graphicData>
        </a:graphic>
      </p:graphicFrame>
      <p:pic>
        <p:nvPicPr>
          <p:cNvPr id="20" name="Picture 19" descr="A blue shield with a globe and red letters&#10;&#10;Description automatically generated">
            <a:extLst>
              <a:ext uri="{FF2B5EF4-FFF2-40B4-BE49-F238E27FC236}">
                <a16:creationId xmlns:a16="http://schemas.microsoft.com/office/drawing/2014/main" id="{ECF66BF1-B56A-8F0C-5092-8A707D76C0A9}"/>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44266-3A34-C074-A957-EB47429A9722}"/>
              </a:ext>
            </a:extLst>
          </p:cNvPr>
          <p:cNvSpPr>
            <a:spLocks noGrp="1"/>
          </p:cNvSpPr>
          <p:nvPr>
            <p:ph type="title"/>
          </p:nvPr>
        </p:nvSpPr>
        <p:spPr>
          <a:xfrm>
            <a:off x="761999" y="463941"/>
            <a:ext cx="9963509" cy="1616529"/>
          </a:xfrm>
        </p:spPr>
        <p:txBody>
          <a:bodyPr>
            <a:normAutofit/>
          </a:bodyPr>
          <a:lstStyle/>
          <a:p>
            <a:r>
              <a:rPr lang="en-US" sz="4000"/>
              <a:t>Functionalities of project Related with particular subject</a:t>
            </a:r>
          </a:p>
        </p:txBody>
      </p:sp>
      <p:pic>
        <p:nvPicPr>
          <p:cNvPr id="5" name="Picture 4" descr="A blue shield with a globe and red letters&#10;&#10;Description automatically generated">
            <a:extLst>
              <a:ext uri="{FF2B5EF4-FFF2-40B4-BE49-F238E27FC236}">
                <a16:creationId xmlns:a16="http://schemas.microsoft.com/office/drawing/2014/main" id="{32252B60-45FD-4841-4E23-CF20E7ABA275}"/>
              </a:ext>
            </a:extLst>
          </p:cNvPr>
          <p:cNvPicPr>
            <a:picLocks noChangeAspect="1"/>
          </p:cNvPicPr>
          <p:nvPr/>
        </p:nvPicPr>
        <p:blipFill>
          <a:blip r:embed="rId2"/>
          <a:stretch>
            <a:fillRect/>
          </a:stretch>
        </p:blipFill>
        <p:spPr>
          <a:xfrm>
            <a:off x="10934123" y="-2886"/>
            <a:ext cx="1257300" cy="1333500"/>
          </a:xfrm>
          <a:prstGeom prst="rect">
            <a:avLst/>
          </a:prstGeom>
        </p:spPr>
      </p:pic>
      <p:graphicFrame>
        <p:nvGraphicFramePr>
          <p:cNvPr id="4" name="Content Placeholder 3">
            <a:extLst>
              <a:ext uri="{FF2B5EF4-FFF2-40B4-BE49-F238E27FC236}">
                <a16:creationId xmlns:a16="http://schemas.microsoft.com/office/drawing/2014/main" id="{FE12521E-0B9E-B048-3B0E-9A6B60B5CDCA}"/>
              </a:ext>
            </a:extLst>
          </p:cNvPr>
          <p:cNvGraphicFramePr>
            <a:graphicFrameLocks noGrp="1"/>
          </p:cNvGraphicFramePr>
          <p:nvPr>
            <p:ph idx="1"/>
            <p:extLst>
              <p:ext uri="{D42A27DB-BD31-4B8C-83A1-F6EECF244321}">
                <p14:modId xmlns:p14="http://schemas.microsoft.com/office/powerpoint/2010/main" val="3338425294"/>
              </p:ext>
            </p:extLst>
          </p:nvPr>
        </p:nvGraphicFramePr>
        <p:xfrm>
          <a:off x="905668" y="3078917"/>
          <a:ext cx="10383429" cy="3006158"/>
        </p:xfrm>
        <a:graphic>
          <a:graphicData uri="http://schemas.openxmlformats.org/drawingml/2006/table">
            <a:tbl>
              <a:tblPr firstRow="1" bandRow="1">
                <a:tableStyleId>{5C22544A-7EE6-4342-B048-85BDC9FD1C3A}</a:tableStyleId>
              </a:tblPr>
              <a:tblGrid>
                <a:gridCol w="4249581">
                  <a:extLst>
                    <a:ext uri="{9D8B030D-6E8A-4147-A177-3AD203B41FA5}">
                      <a16:colId xmlns:a16="http://schemas.microsoft.com/office/drawing/2014/main" val="1945126275"/>
                    </a:ext>
                  </a:extLst>
                </a:gridCol>
                <a:gridCol w="3386666">
                  <a:extLst>
                    <a:ext uri="{9D8B030D-6E8A-4147-A177-3AD203B41FA5}">
                      <a16:colId xmlns:a16="http://schemas.microsoft.com/office/drawing/2014/main" val="3015408339"/>
                    </a:ext>
                  </a:extLst>
                </a:gridCol>
                <a:gridCol w="2747182">
                  <a:extLst>
                    <a:ext uri="{9D8B030D-6E8A-4147-A177-3AD203B41FA5}">
                      <a16:colId xmlns:a16="http://schemas.microsoft.com/office/drawing/2014/main" val="1369051271"/>
                    </a:ext>
                  </a:extLst>
                </a:gridCol>
              </a:tblGrid>
              <a:tr h="811882">
                <a:tc>
                  <a:txBody>
                    <a:bodyPr/>
                    <a:lstStyle/>
                    <a:p>
                      <a:r>
                        <a:rPr lang="en-US" sz="2200"/>
                        <a:t>DATA STRUCTURES USING JAVA</a:t>
                      </a:r>
                    </a:p>
                  </a:txBody>
                  <a:tcPr marL="109714" marR="109714" marT="54857" marB="54857"/>
                </a:tc>
                <a:tc>
                  <a:txBody>
                    <a:bodyPr/>
                    <a:lstStyle/>
                    <a:p>
                      <a:r>
                        <a:rPr lang="en-US" sz="2200"/>
                        <a:t>JAVA-II</a:t>
                      </a:r>
                    </a:p>
                  </a:txBody>
                  <a:tcPr marL="109714" marR="109714" marT="54857" marB="54857"/>
                </a:tc>
                <a:tc>
                  <a:txBody>
                    <a:bodyPr/>
                    <a:lstStyle/>
                    <a:p>
                      <a:r>
                        <a:rPr lang="en-US" sz="2200"/>
                        <a:t>DATABASE MANAGEMENT</a:t>
                      </a:r>
                    </a:p>
                  </a:txBody>
                  <a:tcPr marL="109714" marR="109714" marT="54857" marB="54857"/>
                </a:tc>
                <a:extLst>
                  <a:ext uri="{0D108BD9-81ED-4DB2-BD59-A6C34878D82A}">
                    <a16:rowId xmlns:a16="http://schemas.microsoft.com/office/drawing/2014/main" val="703007912"/>
                  </a:ext>
                </a:extLst>
              </a:tr>
              <a:tr h="548569">
                <a:tc>
                  <a:txBody>
                    <a:bodyPr/>
                    <a:lstStyle/>
                    <a:p>
                      <a:r>
                        <a:rPr lang="en-US" sz="2200"/>
                        <a:t>Linked List </a:t>
                      </a:r>
                    </a:p>
                  </a:txBody>
                  <a:tcPr marL="109714" marR="109714" marT="54857" marB="54857"/>
                </a:tc>
                <a:tc>
                  <a:txBody>
                    <a:bodyPr/>
                    <a:lstStyle/>
                    <a:p>
                      <a:r>
                        <a:rPr lang="en-US" sz="2200"/>
                        <a:t>File-IO</a:t>
                      </a:r>
                    </a:p>
                  </a:txBody>
                  <a:tcPr marL="109714" marR="109714" marT="54857" marB="54857"/>
                </a:tc>
                <a:tc>
                  <a:txBody>
                    <a:bodyPr/>
                    <a:lstStyle/>
                    <a:p>
                      <a:r>
                        <a:rPr lang="en-US" sz="2200" err="1"/>
                        <a:t>Filestorage</a:t>
                      </a:r>
                      <a:r>
                        <a:rPr lang="en-US" sz="2200"/>
                        <a:t> </a:t>
                      </a:r>
                    </a:p>
                  </a:txBody>
                  <a:tcPr marL="109714" marR="109714" marT="54857" marB="54857"/>
                </a:tc>
                <a:extLst>
                  <a:ext uri="{0D108BD9-81ED-4DB2-BD59-A6C34878D82A}">
                    <a16:rowId xmlns:a16="http://schemas.microsoft.com/office/drawing/2014/main" val="1551774802"/>
                  </a:ext>
                </a:extLst>
              </a:tr>
              <a:tr h="548569">
                <a:tc>
                  <a:txBody>
                    <a:bodyPr/>
                    <a:lstStyle/>
                    <a:p>
                      <a:r>
                        <a:rPr lang="en-US" sz="2200"/>
                        <a:t>Binary Search Tree</a:t>
                      </a:r>
                    </a:p>
                  </a:txBody>
                  <a:tcPr marL="109714" marR="109714" marT="54857" marB="54857"/>
                </a:tc>
                <a:tc>
                  <a:txBody>
                    <a:bodyPr/>
                    <a:lstStyle/>
                    <a:p>
                      <a:r>
                        <a:rPr lang="en-US" sz="2200"/>
                        <a:t>Exception Handling</a:t>
                      </a:r>
                    </a:p>
                  </a:txBody>
                  <a:tcPr marL="109714" marR="109714" marT="54857" marB="54857"/>
                </a:tc>
                <a:tc>
                  <a:txBody>
                    <a:bodyPr/>
                    <a:lstStyle/>
                    <a:p>
                      <a:r>
                        <a:rPr lang="en-US" sz="2200"/>
                        <a:t>Login data</a:t>
                      </a:r>
                    </a:p>
                  </a:txBody>
                  <a:tcPr marL="109714" marR="109714" marT="54857" marB="54857"/>
                </a:tc>
                <a:extLst>
                  <a:ext uri="{0D108BD9-81ED-4DB2-BD59-A6C34878D82A}">
                    <a16:rowId xmlns:a16="http://schemas.microsoft.com/office/drawing/2014/main" val="3157045507"/>
                  </a:ext>
                </a:extLst>
              </a:tr>
              <a:tr h="548569">
                <a:tc>
                  <a:txBody>
                    <a:bodyPr/>
                    <a:lstStyle/>
                    <a:p>
                      <a:r>
                        <a:rPr lang="en-US" sz="2200"/>
                        <a:t>Stack , Queue</a:t>
                      </a:r>
                    </a:p>
                  </a:txBody>
                  <a:tcPr marL="109714" marR="109714" marT="54857" marB="54857"/>
                </a:tc>
                <a:tc>
                  <a:txBody>
                    <a:bodyPr/>
                    <a:lstStyle/>
                    <a:p>
                      <a:r>
                        <a:rPr lang="en-US" sz="2200"/>
                        <a:t>Multi-Threading</a:t>
                      </a:r>
                    </a:p>
                  </a:txBody>
                  <a:tcPr marL="109714" marR="109714" marT="54857" marB="54857"/>
                </a:tc>
                <a:tc>
                  <a:txBody>
                    <a:bodyPr/>
                    <a:lstStyle/>
                    <a:p>
                      <a:r>
                        <a:rPr lang="en-US" sz="2200"/>
                        <a:t>File Data</a:t>
                      </a:r>
                    </a:p>
                  </a:txBody>
                  <a:tcPr marL="109714" marR="109714" marT="54857" marB="54857"/>
                </a:tc>
                <a:extLst>
                  <a:ext uri="{0D108BD9-81ED-4DB2-BD59-A6C34878D82A}">
                    <a16:rowId xmlns:a16="http://schemas.microsoft.com/office/drawing/2014/main" val="2642699781"/>
                  </a:ext>
                </a:extLst>
              </a:tr>
              <a:tr h="548569">
                <a:tc>
                  <a:txBody>
                    <a:bodyPr/>
                    <a:lstStyle/>
                    <a:p>
                      <a:r>
                        <a:rPr lang="en-US" sz="2200" err="1"/>
                        <a:t>Hashmap</a:t>
                      </a:r>
                    </a:p>
                  </a:txBody>
                  <a:tcPr marL="109714" marR="109714" marT="54857" marB="54857"/>
                </a:tc>
                <a:tc>
                  <a:txBody>
                    <a:bodyPr/>
                    <a:lstStyle/>
                    <a:p>
                      <a:r>
                        <a:rPr lang="en-US" sz="2200"/>
                        <a:t>OOP</a:t>
                      </a:r>
                    </a:p>
                  </a:txBody>
                  <a:tcPr marL="109714" marR="109714" marT="54857" marB="54857"/>
                </a:tc>
                <a:tc>
                  <a:txBody>
                    <a:bodyPr/>
                    <a:lstStyle/>
                    <a:p>
                      <a:r>
                        <a:rPr lang="en-US" sz="2200"/>
                        <a:t>Game data</a:t>
                      </a:r>
                    </a:p>
                  </a:txBody>
                  <a:tcPr marL="109714" marR="109714" marT="54857" marB="54857"/>
                </a:tc>
                <a:extLst>
                  <a:ext uri="{0D108BD9-81ED-4DB2-BD59-A6C34878D82A}">
                    <a16:rowId xmlns:a16="http://schemas.microsoft.com/office/drawing/2014/main" val="1477145352"/>
                  </a:ext>
                </a:extLst>
              </a:tr>
            </a:tbl>
          </a:graphicData>
        </a:graphic>
      </p:graphicFrame>
    </p:spTree>
    <p:extLst>
      <p:ext uri="{BB962C8B-B14F-4D97-AF65-F5344CB8AC3E}">
        <p14:creationId xmlns:p14="http://schemas.microsoft.com/office/powerpoint/2010/main" val="362147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244266-3A34-C074-A957-EB47429A9722}"/>
              </a:ext>
            </a:extLst>
          </p:cNvPr>
          <p:cNvSpPr>
            <a:spLocks noGrp="1"/>
          </p:cNvSpPr>
          <p:nvPr>
            <p:ph type="title"/>
          </p:nvPr>
        </p:nvSpPr>
        <p:spPr>
          <a:xfrm>
            <a:off x="676999" y="1194089"/>
            <a:ext cx="10832229" cy="2243425"/>
          </a:xfrm>
        </p:spPr>
        <p:txBody>
          <a:bodyPr anchor="b">
            <a:normAutofit/>
          </a:bodyPr>
          <a:lstStyle/>
          <a:p>
            <a:pPr algn="ctr"/>
            <a:r>
              <a:rPr lang="en-US" sz="9600">
                <a:solidFill>
                  <a:schemeClr val="tx2"/>
                </a:solidFill>
              </a:rPr>
              <a:t>Thank You</a:t>
            </a:r>
            <a:endParaRPr lang="en-US" sz="96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blue shield with a globe and red letters&#10;&#10;Description automatically generated">
            <a:extLst>
              <a:ext uri="{FF2B5EF4-FFF2-40B4-BE49-F238E27FC236}">
                <a16:creationId xmlns:a16="http://schemas.microsoft.com/office/drawing/2014/main" id="{15E5630E-83E7-E831-DB7A-BBFAC574C619}"/>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317972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9AEF75D-C6B2-8259-7003-E92FBF5B5646}"/>
              </a:ext>
            </a:extLst>
          </p:cNvPr>
          <p:cNvSpPr>
            <a:spLocks noGrp="1"/>
          </p:cNvSpPr>
          <p:nvPr>
            <p:ph type="title"/>
          </p:nvPr>
        </p:nvSpPr>
        <p:spPr>
          <a:xfrm>
            <a:off x="1179226" y="-282735"/>
            <a:ext cx="9833548" cy="1325563"/>
          </a:xfrm>
        </p:spPr>
        <p:txBody>
          <a:bodyPr anchor="b">
            <a:normAutofit/>
          </a:bodyPr>
          <a:lstStyle/>
          <a:p>
            <a:pPr algn="ctr"/>
            <a:r>
              <a:rPr lang="en-US" sz="3600">
                <a:solidFill>
                  <a:schemeClr val="tx2"/>
                </a:solidFill>
              </a:rPr>
              <a:t>Purpose </a:t>
            </a:r>
            <a:endParaRPr lang="en-US">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78BC9AE-85A2-B737-CE4F-803B63C80509}"/>
              </a:ext>
            </a:extLst>
          </p:cNvPr>
          <p:cNvSpPr>
            <a:spLocks noGrp="1"/>
          </p:cNvSpPr>
          <p:nvPr>
            <p:ph idx="1"/>
          </p:nvPr>
        </p:nvSpPr>
        <p:spPr>
          <a:xfrm>
            <a:off x="1021571" y="1616600"/>
            <a:ext cx="9833548" cy="2693976"/>
          </a:xfrm>
        </p:spPr>
        <p:txBody>
          <a:bodyPr vert="horz" lIns="91440" tIns="45720" rIns="91440" bIns="45720" rtlCol="0" anchor="t">
            <a:normAutofit/>
          </a:bodyPr>
          <a:lstStyle/>
          <a:p>
            <a:r>
              <a:rPr lang="en-US" sz="1800">
                <a:solidFill>
                  <a:schemeClr val="tx2"/>
                </a:solidFill>
                <a:ea typeface="+mn-lt"/>
                <a:cs typeface="+mn-lt"/>
              </a:rPr>
              <a:t>The purpose of the "Dumbos" project is to create a suite of basic console-based applications, including a calculator, clock, and game zone, using Java. The project aims to demonstrate the integration of core programming concepts, database management with MySQL via XAMPP, and system-level operations. It serves as a practical exercise in developing command-line tools that operate efficiently at the root level of an operating system, showcasing the ability to manage data, perform calculations, track time, and offer simple gaming experiences without the need for a graphical user interface.</a:t>
            </a:r>
            <a:endParaRPr lang="en-US" sz="1800">
              <a:solidFill>
                <a:schemeClr val="tx2"/>
              </a:solidFill>
            </a:endParaRPr>
          </a:p>
          <a:p>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shield with a globe and red letters&#10;&#10;Description automatically generated">
            <a:extLst>
              <a:ext uri="{FF2B5EF4-FFF2-40B4-BE49-F238E27FC236}">
                <a16:creationId xmlns:a16="http://schemas.microsoft.com/office/drawing/2014/main" id="{89F5BC36-F75B-2F10-9F4E-5CB70A6D06A9}"/>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75592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244266-3A34-C074-A957-EB47429A9722}"/>
              </a:ext>
            </a:extLst>
          </p:cNvPr>
          <p:cNvSpPr>
            <a:spLocks noGrp="1"/>
          </p:cNvSpPr>
          <p:nvPr>
            <p:ph type="title"/>
          </p:nvPr>
        </p:nvSpPr>
        <p:spPr>
          <a:xfrm>
            <a:off x="856345" y="-348557"/>
            <a:ext cx="9833548" cy="1325563"/>
          </a:xfrm>
        </p:spPr>
        <p:txBody>
          <a:bodyPr anchor="b">
            <a:normAutofit/>
          </a:bodyPr>
          <a:lstStyle/>
          <a:p>
            <a:pPr algn="ctr"/>
            <a:r>
              <a:rPr lang="en-US" sz="3600">
                <a:solidFill>
                  <a:schemeClr val="tx2"/>
                </a:solidFill>
              </a:rPr>
              <a:t>ER diagram</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CEEBFDEE-8A80-D48C-7976-51CFC353D10A}"/>
              </a:ext>
            </a:extLst>
          </p:cNvPr>
          <p:cNvPicPr>
            <a:picLocks noGrp="1" noChangeAspect="1"/>
          </p:cNvPicPr>
          <p:nvPr>
            <p:ph idx="1"/>
          </p:nvPr>
        </p:nvPicPr>
        <p:blipFill>
          <a:blip r:embed="rId2"/>
          <a:stretch>
            <a:fillRect/>
          </a:stretch>
        </p:blipFill>
        <p:spPr>
          <a:xfrm rot="16200000">
            <a:off x="2997689" y="-197195"/>
            <a:ext cx="5561536" cy="7905984"/>
          </a:xfrm>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shield with a globe and red letters&#10;&#10;Description automatically generated">
            <a:extLst>
              <a:ext uri="{FF2B5EF4-FFF2-40B4-BE49-F238E27FC236}">
                <a16:creationId xmlns:a16="http://schemas.microsoft.com/office/drawing/2014/main" id="{31BB2918-4734-CD8F-6F04-25A87390FA69}"/>
              </a:ext>
            </a:extLst>
          </p:cNvPr>
          <p:cNvPicPr>
            <a:picLocks noChangeAspect="1"/>
          </p:cNvPicPr>
          <p:nvPr/>
        </p:nvPicPr>
        <p:blipFill>
          <a:blip r:embed="rId3"/>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89338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244266-3A34-C074-A957-EB47429A9722}"/>
              </a:ext>
            </a:extLst>
          </p:cNvPr>
          <p:cNvSpPr>
            <a:spLocks noGrp="1"/>
          </p:cNvSpPr>
          <p:nvPr>
            <p:ph type="title"/>
          </p:nvPr>
        </p:nvSpPr>
        <p:spPr>
          <a:xfrm>
            <a:off x="1179226" y="-660264"/>
            <a:ext cx="9833548" cy="1325563"/>
          </a:xfrm>
        </p:spPr>
        <p:txBody>
          <a:bodyPr anchor="b">
            <a:normAutofit/>
          </a:bodyPr>
          <a:lstStyle/>
          <a:p>
            <a:pPr algn="ctr"/>
            <a:r>
              <a:rPr lang="en-US" sz="3600">
                <a:solidFill>
                  <a:schemeClr val="tx2"/>
                </a:solidFill>
              </a:rPr>
              <a:t>Use case Diagram</a:t>
            </a:r>
            <a:endParaRPr lang="en-US"/>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02A1D4FC-DC4F-59B6-D115-227D06A05A69}"/>
              </a:ext>
            </a:extLst>
          </p:cNvPr>
          <p:cNvPicPr>
            <a:picLocks noGrp="1" noChangeAspect="1"/>
          </p:cNvPicPr>
          <p:nvPr>
            <p:ph idx="1"/>
          </p:nvPr>
        </p:nvPicPr>
        <p:blipFill>
          <a:blip r:embed="rId2"/>
          <a:srcRect l="-14966" t="-12788" r="-16907" b="-7653"/>
          <a:stretch/>
        </p:blipFill>
        <p:spPr>
          <a:xfrm>
            <a:off x="836150" y="-565526"/>
            <a:ext cx="8551151" cy="7427912"/>
          </a:xfrm>
        </p:spPr>
      </p:pic>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shield with a globe and red letters&#10;&#10;Description automatically generated">
            <a:extLst>
              <a:ext uri="{FF2B5EF4-FFF2-40B4-BE49-F238E27FC236}">
                <a16:creationId xmlns:a16="http://schemas.microsoft.com/office/drawing/2014/main" id="{12C4C9D6-7A90-6753-D841-826CE35BA0FB}"/>
              </a:ext>
            </a:extLst>
          </p:cNvPr>
          <p:cNvPicPr>
            <a:picLocks noChangeAspect="1"/>
          </p:cNvPicPr>
          <p:nvPr/>
        </p:nvPicPr>
        <p:blipFill>
          <a:blip r:embed="rId3"/>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155407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740CB8F-9F8F-1A42-5552-56087B06C0FA}"/>
              </a:ext>
            </a:extLst>
          </p:cNvPr>
          <p:cNvSpPr>
            <a:spLocks noGrp="1"/>
          </p:cNvSpPr>
          <p:nvPr>
            <p:ph type="title"/>
          </p:nvPr>
        </p:nvSpPr>
        <p:spPr>
          <a:xfrm>
            <a:off x="1179226" y="-481086"/>
            <a:ext cx="9833548" cy="1325563"/>
          </a:xfrm>
        </p:spPr>
        <p:txBody>
          <a:bodyPr anchor="b">
            <a:normAutofit/>
          </a:bodyPr>
          <a:lstStyle/>
          <a:p>
            <a:pPr algn="ctr"/>
            <a:r>
              <a:rPr lang="en-US" sz="3600">
                <a:solidFill>
                  <a:schemeClr val="tx2"/>
                </a:solidFill>
              </a:rPr>
              <a:t>Functionalities</a:t>
            </a:r>
            <a:endParaRPr lang="en-US">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C307C39-0B82-9120-19CC-3B2339385FE5}"/>
              </a:ext>
            </a:extLst>
          </p:cNvPr>
          <p:cNvSpPr>
            <a:spLocks noGrp="1"/>
          </p:cNvSpPr>
          <p:nvPr>
            <p:ph idx="1"/>
          </p:nvPr>
        </p:nvSpPr>
        <p:spPr>
          <a:xfrm>
            <a:off x="850778" y="1004263"/>
            <a:ext cx="9840116" cy="5715474"/>
          </a:xfrm>
        </p:spPr>
        <p:txBody>
          <a:bodyPr vert="horz" lIns="91440" tIns="45720" rIns="91440" bIns="45720" rtlCol="0" anchor="t">
            <a:normAutofit fontScale="85000" lnSpcReduction="20000"/>
          </a:bodyPr>
          <a:lstStyle/>
          <a:p>
            <a:pPr marL="0" indent="0">
              <a:buNone/>
            </a:pPr>
            <a:r>
              <a:rPr lang="en-US" sz="1800" b="1">
                <a:solidFill>
                  <a:schemeClr val="tx2"/>
                </a:solidFill>
                <a:ea typeface="+mn-lt"/>
                <a:cs typeface="+mn-lt"/>
              </a:rPr>
              <a:t>1. Calculator:</a:t>
            </a:r>
            <a:endParaRPr lang="en-US" sz="1800">
              <a:solidFill>
                <a:schemeClr val="tx2"/>
              </a:solidFill>
            </a:endParaRPr>
          </a:p>
          <a:p>
            <a:pPr marL="0" indent="0">
              <a:buNone/>
            </a:pPr>
            <a:r>
              <a:rPr lang="en-US" sz="1800" b="1">
                <a:solidFill>
                  <a:schemeClr val="tx2"/>
                </a:solidFill>
                <a:ea typeface="+mn-lt"/>
                <a:cs typeface="+mn-lt"/>
              </a:rPr>
              <a:t> Basic Arithmetic Operations:</a:t>
            </a:r>
            <a:r>
              <a:rPr lang="en-US" sz="1800">
                <a:solidFill>
                  <a:schemeClr val="tx2"/>
                </a:solidFill>
                <a:ea typeface="+mn-lt"/>
                <a:cs typeface="+mn-lt"/>
              </a:rPr>
              <a:t> Perform addition, subtraction, multiplication, and division.</a:t>
            </a:r>
            <a:endParaRPr lang="en-US">
              <a:solidFill>
                <a:schemeClr val="tx2"/>
              </a:solidFill>
            </a:endParaRPr>
          </a:p>
          <a:p>
            <a:pPr marL="0" indent="0">
              <a:buNone/>
            </a:pPr>
            <a:r>
              <a:rPr lang="en-US" sz="1800" b="1">
                <a:solidFill>
                  <a:schemeClr val="tx2"/>
                </a:solidFill>
                <a:ea typeface="+mn-lt"/>
                <a:cs typeface="+mn-lt"/>
              </a:rPr>
              <a:t> Error Handling:</a:t>
            </a:r>
            <a:r>
              <a:rPr lang="en-US" sz="1800">
                <a:solidFill>
                  <a:schemeClr val="tx2"/>
                </a:solidFill>
                <a:ea typeface="+mn-lt"/>
                <a:cs typeface="+mn-lt"/>
              </a:rPr>
              <a:t> Manage errors such as division by zero.</a:t>
            </a:r>
            <a:endParaRPr lang="en-US">
              <a:solidFill>
                <a:schemeClr val="tx2"/>
              </a:solidFill>
            </a:endParaRPr>
          </a:p>
          <a:p>
            <a:pPr marL="0" indent="0">
              <a:buNone/>
            </a:pPr>
            <a:r>
              <a:rPr lang="en-US" sz="1800" b="1">
                <a:solidFill>
                  <a:schemeClr val="tx2"/>
                </a:solidFill>
                <a:ea typeface="+mn-lt"/>
                <a:cs typeface="+mn-lt"/>
              </a:rPr>
              <a:t> Operation Logging:</a:t>
            </a:r>
            <a:r>
              <a:rPr lang="en-US" sz="1800">
                <a:solidFill>
                  <a:schemeClr val="tx2"/>
                </a:solidFill>
                <a:ea typeface="+mn-lt"/>
                <a:cs typeface="+mn-lt"/>
              </a:rPr>
              <a:t> Store each operation's details in the database for future reference.</a:t>
            </a:r>
            <a:endParaRPr lang="en-US">
              <a:solidFill>
                <a:schemeClr val="tx2"/>
              </a:solidFill>
            </a:endParaRPr>
          </a:p>
          <a:p>
            <a:pPr marL="0" indent="0">
              <a:buNone/>
            </a:pPr>
            <a:r>
              <a:rPr lang="en-US" sz="1800" b="1">
                <a:solidFill>
                  <a:schemeClr val="tx2"/>
                </a:solidFill>
                <a:ea typeface="+mn-lt"/>
                <a:cs typeface="+mn-lt"/>
              </a:rPr>
              <a:t>2. Clock:</a:t>
            </a:r>
            <a:endParaRPr lang="en-US">
              <a:solidFill>
                <a:schemeClr val="tx2"/>
              </a:solidFill>
            </a:endParaRPr>
          </a:p>
          <a:p>
            <a:pPr marL="0" indent="0">
              <a:buNone/>
            </a:pPr>
            <a:r>
              <a:rPr lang="en-US" sz="1800" b="1">
                <a:solidFill>
                  <a:schemeClr val="tx2"/>
                </a:solidFill>
                <a:ea typeface="+mn-lt"/>
                <a:cs typeface="+mn-lt"/>
              </a:rPr>
              <a:t> Real-Time Display:</a:t>
            </a:r>
            <a:r>
              <a:rPr lang="en-US" sz="1800">
                <a:solidFill>
                  <a:schemeClr val="tx2"/>
                </a:solidFill>
                <a:ea typeface="+mn-lt"/>
                <a:cs typeface="+mn-lt"/>
              </a:rPr>
              <a:t> Show the current time continuously.</a:t>
            </a:r>
            <a:endParaRPr lang="en-US">
              <a:solidFill>
                <a:schemeClr val="tx2"/>
              </a:solidFill>
            </a:endParaRPr>
          </a:p>
          <a:p>
            <a:pPr marL="0" indent="0">
              <a:buNone/>
            </a:pPr>
            <a:r>
              <a:rPr lang="en-US" sz="1800" b="1">
                <a:solidFill>
                  <a:schemeClr val="tx2"/>
                </a:solidFill>
                <a:ea typeface="+mn-lt"/>
                <a:cs typeface="+mn-lt"/>
              </a:rPr>
              <a:t> Stopwatch:</a:t>
            </a:r>
            <a:r>
              <a:rPr lang="en-US" sz="1800">
                <a:solidFill>
                  <a:schemeClr val="tx2"/>
                </a:solidFill>
                <a:ea typeface="+mn-lt"/>
                <a:cs typeface="+mn-lt"/>
              </a:rPr>
              <a:t> Start, pause, and reset a stopwatch with time tracking.</a:t>
            </a:r>
            <a:endParaRPr lang="en-US">
              <a:solidFill>
                <a:schemeClr val="tx2"/>
              </a:solidFill>
            </a:endParaRPr>
          </a:p>
          <a:p>
            <a:pPr marL="0" indent="0">
              <a:buNone/>
            </a:pPr>
            <a:r>
              <a:rPr lang="en-US" sz="1800" b="1">
                <a:solidFill>
                  <a:schemeClr val="tx2"/>
                </a:solidFill>
                <a:ea typeface="+mn-lt"/>
                <a:cs typeface="+mn-lt"/>
              </a:rPr>
              <a:t> Timer:</a:t>
            </a:r>
            <a:r>
              <a:rPr lang="en-US" sz="1800">
                <a:solidFill>
                  <a:schemeClr val="tx2"/>
                </a:solidFill>
                <a:ea typeface="+mn-lt"/>
                <a:cs typeface="+mn-lt"/>
              </a:rPr>
              <a:t> Set countdown timers with alerts upon completion.</a:t>
            </a:r>
            <a:endParaRPr lang="en-US">
              <a:solidFill>
                <a:schemeClr val="tx2"/>
              </a:solidFill>
            </a:endParaRPr>
          </a:p>
          <a:p>
            <a:pPr marL="0" indent="0">
              <a:buNone/>
            </a:pPr>
            <a:r>
              <a:rPr lang="en-US" sz="1800" b="1">
                <a:solidFill>
                  <a:schemeClr val="tx2"/>
                </a:solidFill>
                <a:ea typeface="+mn-lt"/>
                <a:cs typeface="+mn-lt"/>
              </a:rPr>
              <a:t>3. GameZone:</a:t>
            </a:r>
            <a:endParaRPr lang="en-US"/>
          </a:p>
          <a:p>
            <a:pPr marL="0" indent="0">
              <a:buNone/>
            </a:pPr>
            <a:r>
              <a:rPr lang="en-US" sz="1800" b="1">
                <a:solidFill>
                  <a:schemeClr val="tx2"/>
                </a:solidFill>
                <a:ea typeface="+mn-lt"/>
                <a:cs typeface="+mn-lt"/>
              </a:rPr>
              <a:t> Game Options:</a:t>
            </a:r>
            <a:r>
              <a:rPr lang="en-US" sz="1800">
                <a:solidFill>
                  <a:schemeClr val="tx2"/>
                </a:solidFill>
                <a:ea typeface="+mn-lt"/>
                <a:cs typeface="+mn-lt"/>
              </a:rPr>
              <a:t> Provide simple console-based games like Tic-Tac-Toe or Number Guessing.</a:t>
            </a:r>
            <a:endParaRPr lang="en-US">
              <a:solidFill>
                <a:schemeClr val="tx2"/>
              </a:solidFill>
            </a:endParaRPr>
          </a:p>
          <a:p>
            <a:pPr marL="0" indent="0">
              <a:buNone/>
            </a:pPr>
            <a:r>
              <a:rPr lang="en-US" sz="1800" b="1">
                <a:solidFill>
                  <a:schemeClr val="tx2"/>
                </a:solidFill>
                <a:ea typeface="+mn-lt"/>
                <a:cs typeface="+mn-lt"/>
              </a:rPr>
              <a:t> Score Tracking:</a:t>
            </a:r>
            <a:r>
              <a:rPr lang="en-US" sz="1800">
                <a:solidFill>
                  <a:schemeClr val="tx2"/>
                </a:solidFill>
                <a:ea typeface="+mn-lt"/>
                <a:cs typeface="+mn-lt"/>
              </a:rPr>
              <a:t> Record and display scores for each game session.</a:t>
            </a:r>
            <a:endParaRPr lang="en-US">
              <a:solidFill>
                <a:schemeClr val="tx2"/>
              </a:solidFill>
            </a:endParaRPr>
          </a:p>
          <a:p>
            <a:pPr marL="0" indent="0">
              <a:buNone/>
            </a:pPr>
            <a:r>
              <a:rPr lang="en-US" sz="1800" b="1">
                <a:solidFill>
                  <a:schemeClr val="tx2"/>
                </a:solidFill>
                <a:ea typeface="+mn-lt"/>
                <a:cs typeface="+mn-lt"/>
              </a:rPr>
              <a:t> Session Logging:</a:t>
            </a:r>
            <a:r>
              <a:rPr lang="en-US" sz="1800">
                <a:solidFill>
                  <a:schemeClr val="tx2"/>
                </a:solidFill>
                <a:ea typeface="+mn-lt"/>
                <a:cs typeface="+mn-lt"/>
              </a:rPr>
              <a:t> Save game session data, including start time, duration, and outcomes, to the database.</a:t>
            </a:r>
            <a:endParaRPr lang="en-US">
              <a:solidFill>
                <a:schemeClr val="tx2"/>
              </a:solidFill>
            </a:endParaRPr>
          </a:p>
          <a:p>
            <a:pPr marL="0" indent="0">
              <a:buNone/>
            </a:pPr>
            <a:r>
              <a:rPr lang="en-US" sz="1800" b="1">
                <a:solidFill>
                  <a:schemeClr val="tx2"/>
                </a:solidFill>
                <a:ea typeface="+mn-lt"/>
                <a:cs typeface="+mn-lt"/>
              </a:rPr>
              <a:t>4. Database Management (DBMS):</a:t>
            </a:r>
            <a:endParaRPr lang="en-US"/>
          </a:p>
          <a:p>
            <a:pPr marL="0" indent="0">
              <a:buNone/>
            </a:pPr>
            <a:r>
              <a:rPr lang="en-US" sz="1800" b="1">
                <a:solidFill>
                  <a:schemeClr val="tx2"/>
                </a:solidFill>
                <a:ea typeface="+mn-lt"/>
                <a:cs typeface="+mn-lt"/>
              </a:rPr>
              <a:t> Data Storage:</a:t>
            </a:r>
            <a:r>
              <a:rPr lang="en-US" sz="1800">
                <a:solidFill>
                  <a:schemeClr val="tx2"/>
                </a:solidFill>
                <a:ea typeface="+mn-lt"/>
                <a:cs typeface="+mn-lt"/>
              </a:rPr>
              <a:t> Use MySQL to store user data, operation logs, and game session details.</a:t>
            </a:r>
            <a:endParaRPr lang="en-US">
              <a:solidFill>
                <a:schemeClr val="tx2"/>
              </a:solidFill>
            </a:endParaRPr>
          </a:p>
          <a:p>
            <a:pPr marL="0" indent="0">
              <a:buNone/>
            </a:pPr>
            <a:r>
              <a:rPr lang="en-US" sz="1800" b="1">
                <a:solidFill>
                  <a:schemeClr val="tx2"/>
                </a:solidFill>
                <a:ea typeface="+mn-lt"/>
                <a:cs typeface="+mn-lt"/>
              </a:rPr>
              <a:t> Data Retrieval:</a:t>
            </a:r>
            <a:r>
              <a:rPr lang="en-US" sz="1800">
                <a:solidFill>
                  <a:schemeClr val="tx2"/>
                </a:solidFill>
                <a:ea typeface="+mn-lt"/>
                <a:cs typeface="+mn-lt"/>
              </a:rPr>
              <a:t> Fetch and display stored information from the database.</a:t>
            </a:r>
            <a:endParaRPr lang="en-US">
              <a:solidFill>
                <a:schemeClr val="tx2"/>
              </a:solidFill>
            </a:endParaRPr>
          </a:p>
          <a:p>
            <a:pPr marL="0" indent="0">
              <a:buNone/>
            </a:pPr>
            <a:r>
              <a:rPr lang="en-US" sz="1800" b="1">
                <a:solidFill>
                  <a:schemeClr val="tx2"/>
                </a:solidFill>
                <a:ea typeface="+mn-lt"/>
                <a:cs typeface="+mn-lt"/>
              </a:rPr>
              <a:t> Data Integrity:</a:t>
            </a:r>
            <a:r>
              <a:rPr lang="en-US" sz="1800">
                <a:solidFill>
                  <a:schemeClr val="tx2"/>
                </a:solidFill>
                <a:ea typeface="+mn-lt"/>
                <a:cs typeface="+mn-lt"/>
              </a:rPr>
              <a:t> Ensure data consistency and handle relational data effectively.</a:t>
            </a:r>
            <a:endParaRPr lang="en-US">
              <a:solidFill>
                <a:schemeClr val="tx2"/>
              </a:solidFill>
              <a:ea typeface="+mn-lt"/>
              <a:cs typeface="+mn-lt"/>
            </a:endParaRPr>
          </a:p>
          <a:p>
            <a:pPr marL="0" indent="0">
              <a:buNone/>
            </a:pPr>
            <a:r>
              <a:rPr lang="en-US" sz="1800" b="1">
                <a:solidFill>
                  <a:schemeClr val="tx2"/>
                </a:solidFill>
                <a:ea typeface="+mn-lt"/>
                <a:cs typeface="+mn-lt"/>
              </a:rPr>
              <a:t>5. System-Level Operations:</a:t>
            </a:r>
            <a:endParaRPr lang="en-US">
              <a:solidFill>
                <a:schemeClr val="tx2"/>
              </a:solidFill>
            </a:endParaRPr>
          </a:p>
          <a:p>
            <a:pPr marL="0" indent="0">
              <a:buNone/>
            </a:pPr>
            <a:r>
              <a:rPr lang="en-US" sz="1800" b="1">
                <a:solidFill>
                  <a:schemeClr val="tx2"/>
                </a:solidFill>
                <a:ea typeface="+mn-lt"/>
                <a:cs typeface="+mn-lt"/>
              </a:rPr>
              <a:t> Root-Level Execution:</a:t>
            </a:r>
            <a:r>
              <a:rPr lang="en-US" sz="1800">
                <a:solidFill>
                  <a:schemeClr val="tx2"/>
                </a:solidFill>
                <a:ea typeface="+mn-lt"/>
                <a:cs typeface="+mn-lt"/>
              </a:rPr>
              <a:t> Operate at the root level of the OS, enabling deeper integration with system resources.</a:t>
            </a:r>
            <a:endParaRPr lang="en-US">
              <a:solidFill>
                <a:schemeClr val="tx2"/>
              </a:solidFill>
            </a:endParaRPr>
          </a:p>
          <a:p>
            <a:pPr marL="0" indent="0">
              <a:buNone/>
            </a:pPr>
            <a:r>
              <a:rPr lang="en-US" sz="1800" b="1">
                <a:solidFill>
                  <a:schemeClr val="tx2"/>
                </a:solidFill>
                <a:ea typeface="+mn-lt"/>
                <a:cs typeface="+mn-lt"/>
              </a:rPr>
              <a:t> No UI Dependency:</a:t>
            </a:r>
            <a:r>
              <a:rPr lang="en-US" sz="1800">
                <a:solidFill>
                  <a:schemeClr val="tx2"/>
                </a:solidFill>
                <a:ea typeface="+mn-lt"/>
                <a:cs typeface="+mn-lt"/>
              </a:rPr>
              <a:t> Function purely through the console without requiring a graphical interface, focusing on core functionality and performance.</a:t>
            </a:r>
            <a:endParaRPr lang="en-US">
              <a:solidFill>
                <a:schemeClr val="tx2"/>
              </a:solidFill>
            </a:endParaRPr>
          </a:p>
          <a:p>
            <a:endParaRPr lang="en-US" sz="180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shield with a globe and red letters&#10;&#10;Description automatically generated">
            <a:extLst>
              <a:ext uri="{FF2B5EF4-FFF2-40B4-BE49-F238E27FC236}">
                <a16:creationId xmlns:a16="http://schemas.microsoft.com/office/drawing/2014/main" id="{3DD41422-7D87-0FBD-9DE8-FF3B98CA1750}"/>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338003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244266-3A34-C074-A957-EB47429A9722}"/>
              </a:ext>
            </a:extLst>
          </p:cNvPr>
          <p:cNvSpPr>
            <a:spLocks noGrp="1"/>
          </p:cNvSpPr>
          <p:nvPr>
            <p:ph type="title"/>
          </p:nvPr>
        </p:nvSpPr>
        <p:spPr>
          <a:xfrm>
            <a:off x="957284" y="-280311"/>
            <a:ext cx="9833548" cy="1325563"/>
          </a:xfrm>
        </p:spPr>
        <p:txBody>
          <a:bodyPr anchor="b">
            <a:normAutofit/>
          </a:bodyPr>
          <a:lstStyle/>
          <a:p>
            <a:pPr algn="ctr"/>
            <a:r>
              <a:rPr lang="en-US" sz="3600">
                <a:solidFill>
                  <a:schemeClr val="tx2"/>
                </a:solidFill>
              </a:rPr>
              <a:t>Development Setup</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621B5AC-EFA4-C51F-3E07-592042A047D8}"/>
              </a:ext>
            </a:extLst>
          </p:cNvPr>
          <p:cNvSpPr>
            <a:spLocks noGrp="1"/>
          </p:cNvSpPr>
          <p:nvPr>
            <p:ph idx="1"/>
          </p:nvPr>
        </p:nvSpPr>
        <p:spPr>
          <a:xfrm>
            <a:off x="735343" y="1551931"/>
            <a:ext cx="9833548" cy="8434866"/>
          </a:xfrm>
        </p:spPr>
        <p:txBody>
          <a:bodyPr vert="horz" lIns="91440" tIns="45720" rIns="91440" bIns="45720" rtlCol="0" anchor="t">
            <a:normAutofit/>
          </a:bodyPr>
          <a:lstStyle/>
          <a:p>
            <a:r>
              <a:rPr lang="en-US" sz="1800" b="1">
                <a:solidFill>
                  <a:schemeClr val="tx2"/>
                </a:solidFill>
                <a:ea typeface="+mn-lt"/>
                <a:cs typeface="+mn-lt"/>
              </a:rPr>
              <a:t>JDK:</a:t>
            </a:r>
            <a:r>
              <a:rPr lang="en-US" sz="1800">
                <a:solidFill>
                  <a:schemeClr val="tx2"/>
                </a:solidFill>
                <a:ea typeface="+mn-lt"/>
                <a:cs typeface="+mn-lt"/>
              </a:rPr>
              <a:t> Install for Java development and running applications.</a:t>
            </a:r>
          </a:p>
          <a:p>
            <a:r>
              <a:rPr lang="en-US" sz="1800" b="1">
                <a:solidFill>
                  <a:schemeClr val="tx2"/>
                </a:solidFill>
                <a:ea typeface="+mn-lt"/>
                <a:cs typeface="+mn-lt"/>
              </a:rPr>
              <a:t>IDE:</a:t>
            </a:r>
            <a:r>
              <a:rPr lang="en-US" sz="1800">
                <a:solidFill>
                  <a:schemeClr val="tx2"/>
                </a:solidFill>
                <a:ea typeface="+mn-lt"/>
                <a:cs typeface="+mn-lt"/>
              </a:rPr>
              <a:t> Use Visual Studio Code for coding and debugging.</a:t>
            </a:r>
            <a:endParaRPr lang="en-US">
              <a:solidFill>
                <a:schemeClr val="tx2"/>
              </a:solidFill>
              <a:ea typeface="+mn-lt"/>
              <a:cs typeface="+mn-lt"/>
            </a:endParaRPr>
          </a:p>
          <a:p>
            <a:r>
              <a:rPr lang="en-US" sz="1800" b="1">
                <a:solidFill>
                  <a:schemeClr val="tx2"/>
                </a:solidFill>
                <a:ea typeface="+mn-lt"/>
                <a:cs typeface="+mn-lt"/>
              </a:rPr>
              <a:t>XAMPP:</a:t>
            </a:r>
            <a:r>
              <a:rPr lang="en-US" sz="1800">
                <a:solidFill>
                  <a:schemeClr val="tx2"/>
                </a:solidFill>
                <a:ea typeface="+mn-lt"/>
                <a:cs typeface="+mn-lt"/>
              </a:rPr>
              <a:t> Provides Apache, MySQL, and PHP for database management.</a:t>
            </a:r>
            <a:endParaRPr lang="en-US">
              <a:solidFill>
                <a:schemeClr val="tx2"/>
              </a:solidFill>
              <a:ea typeface="+mn-lt"/>
              <a:cs typeface="+mn-lt"/>
            </a:endParaRPr>
          </a:p>
          <a:p>
            <a:r>
              <a:rPr lang="en-US" sz="1800" b="1">
                <a:solidFill>
                  <a:schemeClr val="tx2"/>
                </a:solidFill>
                <a:ea typeface="+mn-lt"/>
                <a:cs typeface="+mn-lt"/>
              </a:rPr>
              <a:t>MySQL:</a:t>
            </a:r>
            <a:r>
              <a:rPr lang="en-US" sz="1800">
                <a:solidFill>
                  <a:schemeClr val="tx2"/>
                </a:solidFill>
                <a:ea typeface="+mn-lt"/>
                <a:cs typeface="+mn-lt"/>
              </a:rPr>
              <a:t> Configure within XAMPP for data storage.</a:t>
            </a:r>
            <a:endParaRPr lang="en-US">
              <a:solidFill>
                <a:schemeClr val="tx2"/>
              </a:solidFill>
              <a:ea typeface="+mn-lt"/>
              <a:cs typeface="+mn-lt"/>
            </a:endParaRPr>
          </a:p>
          <a:p>
            <a:r>
              <a:rPr lang="en-US" sz="1800" b="1">
                <a:solidFill>
                  <a:schemeClr val="tx2"/>
                </a:solidFill>
                <a:ea typeface="+mn-lt"/>
                <a:cs typeface="+mn-lt"/>
              </a:rPr>
              <a:t>Project Structure:</a:t>
            </a:r>
            <a:r>
              <a:rPr lang="en-US" sz="1800">
                <a:solidFill>
                  <a:schemeClr val="tx2"/>
                </a:solidFill>
                <a:ea typeface="+mn-lt"/>
                <a:cs typeface="+mn-lt"/>
              </a:rPr>
              <a:t> Organize Java files and SQL scripts in a clear directory layout.</a:t>
            </a:r>
            <a:endParaRPr lang="en-US">
              <a:solidFill>
                <a:schemeClr val="tx2"/>
              </a:solidFill>
              <a:ea typeface="+mn-lt"/>
              <a:cs typeface="+mn-lt"/>
            </a:endParaRPr>
          </a:p>
          <a:p>
            <a:r>
              <a:rPr lang="en-US" sz="1800" b="1">
                <a:solidFill>
                  <a:schemeClr val="tx2"/>
                </a:solidFill>
                <a:ea typeface="+mn-lt"/>
                <a:cs typeface="+mn-lt"/>
              </a:rPr>
              <a:t>CLI:</a:t>
            </a:r>
            <a:r>
              <a:rPr lang="en-US" sz="1800">
                <a:solidFill>
                  <a:schemeClr val="tx2"/>
                </a:solidFill>
                <a:ea typeface="+mn-lt"/>
                <a:cs typeface="+mn-lt"/>
              </a:rPr>
              <a:t> Develop and test applications via the command line.</a:t>
            </a:r>
            <a:endParaRPr lang="en-US">
              <a:solidFill>
                <a:schemeClr val="tx2"/>
              </a:solidFill>
              <a:ea typeface="+mn-lt"/>
              <a:cs typeface="+mn-lt"/>
            </a:endParaRPr>
          </a:p>
          <a:p>
            <a:endParaRPr lang="en-US" sz="1800" b="1">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blue shield with a globe and red letters&#10;&#10;Description automatically generated">
            <a:extLst>
              <a:ext uri="{FF2B5EF4-FFF2-40B4-BE49-F238E27FC236}">
                <a16:creationId xmlns:a16="http://schemas.microsoft.com/office/drawing/2014/main" id="{DEA9D2D3-70D8-99B4-C09F-9AEAB209F675}"/>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74656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A6D15CB-0534-D8BE-1043-330DC1FC9AF8}"/>
              </a:ext>
            </a:extLst>
          </p:cNvPr>
          <p:cNvSpPr>
            <a:spLocks noGrp="1"/>
          </p:cNvSpPr>
          <p:nvPr>
            <p:ph type="title"/>
          </p:nvPr>
        </p:nvSpPr>
        <p:spPr>
          <a:xfrm>
            <a:off x="1179226" y="-358380"/>
            <a:ext cx="9833548" cy="1325563"/>
          </a:xfrm>
        </p:spPr>
        <p:txBody>
          <a:bodyPr anchor="b">
            <a:normAutofit/>
          </a:bodyPr>
          <a:lstStyle/>
          <a:p>
            <a:pPr algn="ctr"/>
            <a:r>
              <a:rPr lang="en-US" sz="3600">
                <a:solidFill>
                  <a:schemeClr val="tx2"/>
                </a:solidFill>
              </a:rPr>
              <a:t>Merits </a:t>
            </a:r>
          </a:p>
        </p:txBody>
      </p:sp>
      <p:grpSp>
        <p:nvGrpSpPr>
          <p:cNvPr id="50" name="Group 49">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8ED70ED-35AA-0183-409F-A9507D0C0123}"/>
              </a:ext>
            </a:extLst>
          </p:cNvPr>
          <p:cNvSpPr>
            <a:spLocks noGrp="1"/>
          </p:cNvSpPr>
          <p:nvPr>
            <p:ph idx="1"/>
          </p:nvPr>
        </p:nvSpPr>
        <p:spPr>
          <a:xfrm>
            <a:off x="1171828" y="540610"/>
            <a:ext cx="9833548" cy="6467016"/>
          </a:xfrm>
        </p:spPr>
        <p:txBody>
          <a:bodyPr vert="horz" lIns="91440" tIns="45720" rIns="91440" bIns="45720" rtlCol="0" anchor="t">
            <a:normAutofit/>
          </a:bodyPr>
          <a:lstStyle/>
          <a:p>
            <a:pPr marL="0" indent="0">
              <a:buNone/>
            </a:pPr>
            <a:endParaRPr lang="en-US" sz="1800" b="1">
              <a:solidFill>
                <a:schemeClr val="tx2"/>
              </a:solidFill>
              <a:ea typeface="+mn-lt"/>
              <a:cs typeface="+mn-lt"/>
            </a:endParaRPr>
          </a:p>
          <a:p>
            <a:r>
              <a:rPr lang="en-US" sz="1800" b="1">
                <a:solidFill>
                  <a:schemeClr val="tx2"/>
                </a:solidFill>
                <a:ea typeface="+mn-lt"/>
                <a:cs typeface="+mn-lt"/>
              </a:rPr>
              <a:t>Efficiency and Performance:</a:t>
            </a:r>
            <a:endParaRPr lang="en-US">
              <a:solidFill>
                <a:srgbClr val="000000"/>
              </a:solidFill>
            </a:endParaRPr>
          </a:p>
          <a:p>
            <a:pPr lvl="1"/>
            <a:r>
              <a:rPr lang="en-US" sz="1800">
                <a:solidFill>
                  <a:schemeClr val="tx2"/>
                </a:solidFill>
                <a:ea typeface="+mn-lt"/>
                <a:cs typeface="+mn-lt"/>
              </a:rPr>
              <a:t>The console-based nature of the project ensures fast execution with minimal resource usage, making it efficient and lightweight.</a:t>
            </a:r>
            <a:endParaRPr lang="en-US"/>
          </a:p>
          <a:p>
            <a:r>
              <a:rPr lang="en-US" sz="1800" b="1">
                <a:solidFill>
                  <a:schemeClr val="tx2"/>
                </a:solidFill>
                <a:ea typeface="+mn-lt"/>
                <a:cs typeface="+mn-lt"/>
              </a:rPr>
              <a:t>Focus on Core Java Concepts:</a:t>
            </a:r>
            <a:endParaRPr lang="en-US"/>
          </a:p>
          <a:p>
            <a:pPr lvl="1"/>
            <a:r>
              <a:rPr lang="en-US" sz="1800">
                <a:solidFill>
                  <a:schemeClr val="tx2"/>
                </a:solidFill>
                <a:ea typeface="+mn-lt"/>
                <a:cs typeface="+mn-lt"/>
              </a:rPr>
              <a:t>The project effectively reinforces key Java concepts, such as object-oriented programming (OOP), exception handling, and multithreading, providing a strong foundation in Java development.</a:t>
            </a:r>
            <a:endParaRPr lang="en-US"/>
          </a:p>
          <a:p>
            <a:r>
              <a:rPr lang="en-US" sz="1800" b="1">
                <a:solidFill>
                  <a:schemeClr val="tx2"/>
                </a:solidFill>
                <a:ea typeface="+mn-lt"/>
                <a:cs typeface="+mn-lt"/>
              </a:rPr>
              <a:t>Practical Database Integration:</a:t>
            </a:r>
            <a:endParaRPr lang="en-US"/>
          </a:p>
          <a:p>
            <a:pPr lvl="1"/>
            <a:r>
              <a:rPr lang="en-US" sz="1800">
                <a:solidFill>
                  <a:schemeClr val="tx2"/>
                </a:solidFill>
                <a:ea typeface="+mn-lt"/>
                <a:cs typeface="+mn-lt"/>
              </a:rPr>
              <a:t>Demonstrates the practical use of MySQL for managing data, integrating smoothly with the applications to store and retrieve information effectively.</a:t>
            </a:r>
            <a:endParaRPr lang="en-US"/>
          </a:p>
          <a:p>
            <a:r>
              <a:rPr lang="en-US" sz="1800" b="1">
                <a:solidFill>
                  <a:schemeClr val="tx2"/>
                </a:solidFill>
                <a:ea typeface="+mn-lt"/>
                <a:cs typeface="+mn-lt"/>
              </a:rPr>
              <a:t>Modularity and Maintainability:</a:t>
            </a:r>
            <a:endParaRPr lang="en-US"/>
          </a:p>
          <a:p>
            <a:pPr lvl="1"/>
            <a:r>
              <a:rPr lang="en-US" sz="1800">
                <a:solidFill>
                  <a:schemeClr val="tx2"/>
                </a:solidFill>
                <a:ea typeface="+mn-lt"/>
                <a:cs typeface="+mn-lt"/>
              </a:rPr>
              <a:t>The modular design, with separate components for the calculator, clock, and game zone, makes the project easier to maintain and expand in the future.</a:t>
            </a:r>
            <a:endParaRPr lang="en-US"/>
          </a:p>
          <a:p>
            <a:r>
              <a:rPr lang="en-US" sz="1800" b="1">
                <a:solidFill>
                  <a:schemeClr val="tx2"/>
                </a:solidFill>
                <a:ea typeface="+mn-lt"/>
                <a:cs typeface="+mn-lt"/>
              </a:rPr>
              <a:t>System-Level Operation:</a:t>
            </a:r>
            <a:endParaRPr lang="en-US"/>
          </a:p>
          <a:p>
            <a:pPr lvl="1"/>
            <a:r>
              <a:rPr lang="en-US" sz="1800">
                <a:solidFill>
                  <a:schemeClr val="tx2"/>
                </a:solidFill>
                <a:ea typeface="+mn-lt"/>
                <a:cs typeface="+mn-lt"/>
              </a:rPr>
              <a:t>Running at the root level of the OS provides deep interaction with system resources, offering insights into lower-level programming and system operations.</a:t>
            </a:r>
            <a:endParaRPr lang="en-US"/>
          </a:p>
          <a:p>
            <a:r>
              <a:rPr lang="en-US" sz="1800" b="1">
                <a:solidFill>
                  <a:schemeClr val="tx2"/>
                </a:solidFill>
                <a:ea typeface="+mn-lt"/>
                <a:cs typeface="+mn-lt"/>
              </a:rPr>
              <a:t>No Dependency on External Libraries:</a:t>
            </a:r>
            <a:endParaRPr lang="en-US"/>
          </a:p>
          <a:p>
            <a:pPr lvl="1"/>
            <a:r>
              <a:rPr lang="en-US" sz="1800">
                <a:solidFill>
                  <a:schemeClr val="tx2"/>
                </a:solidFill>
                <a:ea typeface="+mn-lt"/>
                <a:cs typeface="+mn-lt"/>
              </a:rPr>
              <a:t>By avoiding graphical interfaces and sticking to console-based operations, the project remains free from external dependencies, ensuring greater portability.</a:t>
            </a:r>
            <a:endParaRPr lang="en-US">
              <a:solidFill>
                <a:schemeClr val="tx2"/>
              </a:solidFill>
            </a:endParaRPr>
          </a:p>
        </p:txBody>
      </p:sp>
      <p:grpSp>
        <p:nvGrpSpPr>
          <p:cNvPr id="51" name="Group 5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shield with a globe and red letters&#10;&#10;Description automatically generated">
            <a:extLst>
              <a:ext uri="{FF2B5EF4-FFF2-40B4-BE49-F238E27FC236}">
                <a16:creationId xmlns:a16="http://schemas.microsoft.com/office/drawing/2014/main" id="{2DE89780-3A0E-4996-6B69-41F6BAEE4594}"/>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333934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244266-3A34-C074-A957-EB47429A9722}"/>
              </a:ext>
            </a:extLst>
          </p:cNvPr>
          <p:cNvSpPr>
            <a:spLocks noGrp="1"/>
          </p:cNvSpPr>
          <p:nvPr>
            <p:ph type="title"/>
          </p:nvPr>
        </p:nvSpPr>
        <p:spPr>
          <a:xfrm>
            <a:off x="1053459" y="-428272"/>
            <a:ext cx="9833548" cy="1325563"/>
          </a:xfrm>
        </p:spPr>
        <p:txBody>
          <a:bodyPr anchor="b">
            <a:normAutofit/>
          </a:bodyPr>
          <a:lstStyle/>
          <a:p>
            <a:pPr algn="ctr"/>
            <a:r>
              <a:rPr lang="en-US" sz="3600">
                <a:solidFill>
                  <a:schemeClr val="tx2"/>
                </a:solidFill>
              </a:rPr>
              <a:t>Demerits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621B5AC-EFA4-C51F-3E07-592042A047D8}"/>
              </a:ext>
            </a:extLst>
          </p:cNvPr>
          <p:cNvSpPr>
            <a:spLocks noGrp="1"/>
          </p:cNvSpPr>
          <p:nvPr>
            <p:ph idx="1"/>
          </p:nvPr>
        </p:nvSpPr>
        <p:spPr>
          <a:xfrm>
            <a:off x="920294" y="597581"/>
            <a:ext cx="10358810" cy="5172326"/>
          </a:xfrm>
        </p:spPr>
        <p:txBody>
          <a:bodyPr vert="horz" lIns="91440" tIns="45720" rIns="91440" bIns="45720" rtlCol="0" anchor="t">
            <a:noAutofit/>
          </a:bodyPr>
          <a:lstStyle/>
          <a:p>
            <a:pPr marL="457200" lvl="1" indent="0">
              <a:buNone/>
            </a:pPr>
            <a:endParaRPr lang="en-US" sz="1800" b="1">
              <a:solidFill>
                <a:schemeClr val="tx2"/>
              </a:solidFill>
            </a:endParaRPr>
          </a:p>
          <a:p>
            <a:r>
              <a:rPr lang="en-US" sz="1800" b="1">
                <a:solidFill>
                  <a:schemeClr val="tx2"/>
                </a:solidFill>
              </a:rPr>
              <a:t>Limited User Interaction:</a:t>
            </a:r>
            <a:endParaRPr lang="en-US" sz="1800">
              <a:solidFill>
                <a:srgbClr val="000000"/>
              </a:solidFill>
            </a:endParaRPr>
          </a:p>
          <a:p>
            <a:pPr lvl="1"/>
            <a:r>
              <a:rPr lang="en-US" sz="1800">
                <a:solidFill>
                  <a:schemeClr val="tx2"/>
                </a:solidFill>
              </a:rPr>
              <a:t>The absence of a graphical user interface (GUI) can make the applications less intuitive and user-friendly, especially for non-technical users.</a:t>
            </a:r>
            <a:endParaRPr lang="en-US" sz="1800">
              <a:solidFill>
                <a:srgbClr val="000000"/>
              </a:solidFill>
            </a:endParaRPr>
          </a:p>
          <a:p>
            <a:r>
              <a:rPr lang="en-US" sz="1800" b="1">
                <a:solidFill>
                  <a:schemeClr val="tx2"/>
                </a:solidFill>
              </a:rPr>
              <a:t>Basic Functionality:</a:t>
            </a:r>
            <a:endParaRPr lang="en-US" sz="1800">
              <a:solidFill>
                <a:schemeClr val="tx2"/>
              </a:solidFill>
            </a:endParaRPr>
          </a:p>
          <a:p>
            <a:pPr lvl="1"/>
            <a:r>
              <a:rPr lang="en-US" sz="1800">
                <a:solidFill>
                  <a:schemeClr val="tx2"/>
                </a:solidFill>
              </a:rPr>
              <a:t>The simplicity of the applications may not meet the needs of users who expect more advanced features, such as a scientific calculator or more complex games.</a:t>
            </a:r>
          </a:p>
          <a:p>
            <a:r>
              <a:rPr lang="en-US" sz="1800" b="1">
                <a:solidFill>
                  <a:schemeClr val="tx2"/>
                </a:solidFill>
              </a:rPr>
              <a:t>Scalability Limitations:</a:t>
            </a:r>
            <a:endParaRPr lang="en-US" sz="1800">
              <a:solidFill>
                <a:schemeClr val="tx2"/>
              </a:solidFill>
            </a:endParaRPr>
          </a:p>
          <a:p>
            <a:pPr lvl="1"/>
            <a:r>
              <a:rPr lang="en-US" sz="1800">
                <a:solidFill>
                  <a:schemeClr val="tx2"/>
                </a:solidFill>
              </a:rPr>
              <a:t>The current design may face challenges when scaling to include more complex features or additional applications, requiring significant architectural changes.</a:t>
            </a:r>
          </a:p>
          <a:p>
            <a:r>
              <a:rPr lang="en-US" sz="1800" b="1">
                <a:solidFill>
                  <a:schemeClr val="tx2"/>
                </a:solidFill>
              </a:rPr>
              <a:t>Security Concerns:</a:t>
            </a:r>
            <a:endParaRPr lang="en-US" sz="1800">
              <a:solidFill>
                <a:srgbClr val="000000"/>
              </a:solidFill>
            </a:endParaRPr>
          </a:p>
          <a:p>
            <a:pPr lvl="1"/>
            <a:r>
              <a:rPr lang="en-US" sz="1800">
                <a:solidFill>
                  <a:schemeClr val="tx2"/>
                </a:solidFill>
              </a:rPr>
              <a:t>Operating at the root level introduces potential security risks, as improper handling of system-level operations can lead to vulnerabilities.</a:t>
            </a:r>
          </a:p>
          <a:p>
            <a:r>
              <a:rPr lang="en-US" sz="1800" b="1">
                <a:solidFill>
                  <a:schemeClr val="tx2"/>
                </a:solidFill>
              </a:rPr>
              <a:t>Error Handling Complexity:</a:t>
            </a:r>
            <a:endParaRPr lang="en-US" sz="1800">
              <a:solidFill>
                <a:srgbClr val="000000"/>
              </a:solidFill>
            </a:endParaRPr>
          </a:p>
          <a:p>
            <a:pPr lvl="1"/>
            <a:r>
              <a:rPr lang="en-US" sz="1800">
                <a:solidFill>
                  <a:schemeClr val="tx2"/>
                </a:solidFill>
              </a:rPr>
              <a:t>Managing errors at the root level requires robust and complex error handling mechanisms, which can be difficult to implement and maintain.</a:t>
            </a:r>
          </a:p>
          <a:p>
            <a:r>
              <a:rPr lang="en-US" sz="1800" b="1">
                <a:solidFill>
                  <a:schemeClr val="tx2"/>
                </a:solidFill>
              </a:rPr>
              <a:t>Reduced Appeal for Broader Audiences:</a:t>
            </a:r>
            <a:endParaRPr lang="en-US" sz="1800">
              <a:solidFill>
                <a:schemeClr val="tx2"/>
              </a:solidFill>
            </a:endParaRPr>
          </a:p>
          <a:p>
            <a:pPr lvl="1"/>
            <a:r>
              <a:rPr lang="en-US" sz="1800">
                <a:solidFill>
                  <a:schemeClr val="tx2"/>
                </a:solidFill>
              </a:rPr>
              <a:t>The lack of a visual interface may limit the project's appeal, particularly in environments where user experience and aesthetics are important.</a:t>
            </a:r>
          </a:p>
          <a:p>
            <a:endParaRPr lang="en-US" sz="1800">
              <a:solidFill>
                <a:srgbClr val="000000"/>
              </a:solidFill>
            </a:endParaRPr>
          </a:p>
          <a:p>
            <a:pPr lvl="1"/>
            <a:endParaRPr lang="en-US" sz="1800" b="1">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blue shield with a globe and red letters&#10;&#10;Description automatically generated">
            <a:extLst>
              <a:ext uri="{FF2B5EF4-FFF2-40B4-BE49-F238E27FC236}">
                <a16:creationId xmlns:a16="http://schemas.microsoft.com/office/drawing/2014/main" id="{BB825381-6797-460B-0D57-E4A3A0AAAC36}"/>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385738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A6D15CB-0534-D8BE-1043-330DC1FC9AF8}"/>
              </a:ext>
            </a:extLst>
          </p:cNvPr>
          <p:cNvSpPr>
            <a:spLocks noGrp="1"/>
          </p:cNvSpPr>
          <p:nvPr>
            <p:ph type="title"/>
          </p:nvPr>
        </p:nvSpPr>
        <p:spPr>
          <a:xfrm>
            <a:off x="1173453" y="120756"/>
            <a:ext cx="9833548" cy="1325563"/>
          </a:xfrm>
        </p:spPr>
        <p:txBody>
          <a:bodyPr anchor="b">
            <a:normAutofit/>
          </a:bodyPr>
          <a:lstStyle/>
          <a:p>
            <a:pPr algn="ctr"/>
            <a:r>
              <a:rPr lang="en-US" sz="3600">
                <a:solidFill>
                  <a:schemeClr val="tx2"/>
                </a:solidFill>
              </a:rPr>
              <a:t>Future Scope</a:t>
            </a:r>
          </a:p>
          <a:p>
            <a:pPr algn="ctr"/>
            <a:endParaRPr lang="en-US" sz="3600">
              <a:solidFill>
                <a:schemeClr val="tx2"/>
              </a:solidFill>
            </a:endParaRPr>
          </a:p>
        </p:txBody>
      </p:sp>
      <p:grpSp>
        <p:nvGrpSpPr>
          <p:cNvPr id="50" name="Group 49">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8ED70ED-35AA-0183-409F-A9507D0C0123}"/>
              </a:ext>
            </a:extLst>
          </p:cNvPr>
          <p:cNvSpPr>
            <a:spLocks noGrp="1"/>
          </p:cNvSpPr>
          <p:nvPr>
            <p:ph idx="1"/>
          </p:nvPr>
        </p:nvSpPr>
        <p:spPr>
          <a:xfrm>
            <a:off x="1177601" y="1123655"/>
            <a:ext cx="9833548" cy="6467016"/>
          </a:xfrm>
        </p:spPr>
        <p:txBody>
          <a:bodyPr vert="horz" lIns="91440" tIns="45720" rIns="91440" bIns="45720" rtlCol="0" anchor="t">
            <a:normAutofit/>
          </a:bodyPr>
          <a:lstStyle/>
          <a:p>
            <a:pPr>
              <a:buFont typeface="Arial"/>
              <a:buChar char="•"/>
            </a:pPr>
            <a:r>
              <a:rPr lang="en-US" sz="1800" b="1">
                <a:solidFill>
                  <a:schemeClr val="tx2"/>
                </a:solidFill>
                <a:ea typeface="+mn-lt"/>
                <a:cs typeface="+mn-lt"/>
              </a:rPr>
              <a:t>GUI Development:</a:t>
            </a:r>
            <a:endParaRPr lang="en-US" sz="1800">
              <a:solidFill>
                <a:schemeClr val="tx2"/>
              </a:solidFill>
            </a:endParaRPr>
          </a:p>
          <a:p>
            <a:pPr marL="0" indent="0">
              <a:buNone/>
            </a:pPr>
            <a:r>
              <a:rPr lang="en-US" sz="1800">
                <a:solidFill>
                  <a:schemeClr val="tx2"/>
                </a:solidFill>
                <a:ea typeface="+mn-lt"/>
                <a:cs typeface="+mn-lt"/>
              </a:rPr>
              <a:t> Integrate a graphical user interface (GUI) for a more intuitive user experience.</a:t>
            </a:r>
            <a:endParaRPr lang="en-US" sz="1800">
              <a:solidFill>
                <a:schemeClr val="tx2"/>
              </a:solidFill>
            </a:endParaRPr>
          </a:p>
          <a:p>
            <a:pPr>
              <a:buFont typeface="Arial"/>
            </a:pPr>
            <a:r>
              <a:rPr lang="en-US" sz="1800" b="1">
                <a:solidFill>
                  <a:schemeClr val="tx2"/>
                </a:solidFill>
                <a:ea typeface="+mn-lt"/>
                <a:cs typeface="+mn-lt"/>
              </a:rPr>
              <a:t>Advanced Features:</a:t>
            </a:r>
            <a:endParaRPr lang="en-US" sz="1800">
              <a:solidFill>
                <a:schemeClr val="tx2"/>
              </a:solidFill>
            </a:endParaRPr>
          </a:p>
          <a:p>
            <a:pPr marL="0" indent="0">
              <a:buNone/>
            </a:pPr>
            <a:r>
              <a:rPr lang="en-US" sz="1800">
                <a:solidFill>
                  <a:schemeClr val="tx2"/>
                </a:solidFill>
                <a:ea typeface="+mn-lt"/>
                <a:cs typeface="+mn-lt"/>
              </a:rPr>
              <a:t> Enhance applications with advanced functionalities, such as scientific calculator functions and  more complex games.</a:t>
            </a:r>
            <a:endParaRPr lang="en-US" sz="1800">
              <a:solidFill>
                <a:schemeClr val="tx2"/>
              </a:solidFill>
            </a:endParaRPr>
          </a:p>
          <a:p>
            <a:pPr>
              <a:buFont typeface="Arial"/>
            </a:pPr>
            <a:r>
              <a:rPr lang="en-US" sz="1800" b="1">
                <a:solidFill>
                  <a:schemeClr val="tx2"/>
                </a:solidFill>
                <a:ea typeface="+mn-lt"/>
                <a:cs typeface="+mn-lt"/>
              </a:rPr>
              <a:t>Cross-Platform Support:</a:t>
            </a:r>
            <a:endParaRPr lang="en-US" sz="1800">
              <a:solidFill>
                <a:schemeClr val="tx2"/>
              </a:solidFill>
            </a:endParaRPr>
          </a:p>
          <a:p>
            <a:pPr marL="0" indent="0">
              <a:buNone/>
            </a:pPr>
            <a:r>
              <a:rPr lang="en-US" sz="1800">
                <a:solidFill>
                  <a:schemeClr val="tx2"/>
                </a:solidFill>
                <a:ea typeface="+mn-lt"/>
                <a:cs typeface="+mn-lt"/>
              </a:rPr>
              <a:t> Adapt the project for different operating systems and platforms.</a:t>
            </a:r>
            <a:endParaRPr lang="en-US" sz="1800">
              <a:solidFill>
                <a:schemeClr val="tx2"/>
              </a:solidFill>
            </a:endParaRPr>
          </a:p>
          <a:p>
            <a:pPr>
              <a:buFont typeface="Arial"/>
            </a:pPr>
            <a:r>
              <a:rPr lang="en-US" sz="1800" b="1">
                <a:solidFill>
                  <a:schemeClr val="tx2"/>
                </a:solidFill>
                <a:ea typeface="+mn-lt"/>
                <a:cs typeface="+mn-lt"/>
              </a:rPr>
              <a:t>Cloud Integration:</a:t>
            </a:r>
            <a:endParaRPr lang="en-US" sz="1800">
              <a:solidFill>
                <a:schemeClr val="tx2"/>
              </a:solidFill>
            </a:endParaRPr>
          </a:p>
          <a:p>
            <a:pPr marL="0" indent="0">
              <a:buNone/>
            </a:pPr>
            <a:r>
              <a:rPr lang="en-US" sz="1800">
                <a:solidFill>
                  <a:schemeClr val="tx2"/>
                </a:solidFill>
                <a:ea typeface="+mn-lt"/>
                <a:cs typeface="+mn-lt"/>
              </a:rPr>
              <a:t> Implement cloud storage for data and session management.</a:t>
            </a:r>
            <a:endParaRPr lang="en-US" sz="1800">
              <a:solidFill>
                <a:schemeClr val="tx2"/>
              </a:solidFill>
            </a:endParaRPr>
          </a:p>
          <a:p>
            <a:pPr>
              <a:buFont typeface="Arial"/>
            </a:pPr>
            <a:r>
              <a:rPr lang="en-US" sz="1800" b="1">
                <a:solidFill>
                  <a:schemeClr val="tx2"/>
                </a:solidFill>
                <a:ea typeface="+mn-lt"/>
                <a:cs typeface="+mn-lt"/>
              </a:rPr>
              <a:t>Mobile Version:</a:t>
            </a:r>
            <a:endParaRPr lang="en-US" sz="1800">
              <a:solidFill>
                <a:schemeClr val="tx2"/>
              </a:solidFill>
            </a:endParaRPr>
          </a:p>
          <a:p>
            <a:pPr marL="0" indent="0">
              <a:buNone/>
            </a:pPr>
            <a:r>
              <a:rPr lang="en-US" sz="1800">
                <a:solidFill>
                  <a:schemeClr val="tx2"/>
                </a:solidFill>
                <a:ea typeface="+mn-lt"/>
                <a:cs typeface="+mn-lt"/>
              </a:rPr>
              <a:t> Develop mobile versions of the applications for broader accessibility.</a:t>
            </a:r>
            <a:endParaRPr lang="en-US" sz="1800">
              <a:solidFill>
                <a:schemeClr val="tx2"/>
              </a:solidFill>
            </a:endParaRPr>
          </a:p>
          <a:p>
            <a:pPr>
              <a:buFont typeface="Arial"/>
            </a:pPr>
            <a:r>
              <a:rPr lang="en-US" sz="1800" b="1">
                <a:solidFill>
                  <a:schemeClr val="tx2"/>
                </a:solidFill>
                <a:ea typeface="+mn-lt"/>
                <a:cs typeface="+mn-lt"/>
              </a:rPr>
              <a:t>Security Enhancements:</a:t>
            </a:r>
            <a:endParaRPr lang="en-US" sz="1800">
              <a:solidFill>
                <a:schemeClr val="tx2"/>
              </a:solidFill>
            </a:endParaRPr>
          </a:p>
          <a:p>
            <a:pPr marL="0" indent="0">
              <a:buNone/>
            </a:pPr>
            <a:r>
              <a:rPr lang="en-US" sz="1800">
                <a:solidFill>
                  <a:schemeClr val="tx2"/>
                </a:solidFill>
                <a:ea typeface="+mn-lt"/>
                <a:cs typeface="+mn-lt"/>
              </a:rPr>
              <a:t> Improve security features, especially for root-level operations and data management.</a:t>
            </a:r>
          </a:p>
          <a:p>
            <a:pPr marL="285750" indent="-285750"/>
            <a:r>
              <a:rPr lang="en-US" sz="1800" b="1">
                <a:solidFill>
                  <a:schemeClr val="tx2"/>
                </a:solidFill>
                <a:ea typeface="+mn-lt"/>
                <a:cs typeface="+mn-lt"/>
              </a:rPr>
              <a:t>Flow and Tracking:</a:t>
            </a:r>
            <a:endParaRPr lang="en-US" sz="1800">
              <a:solidFill>
                <a:schemeClr val="tx2"/>
              </a:solidFill>
              <a:ea typeface="+mn-lt"/>
              <a:cs typeface="+mn-lt"/>
            </a:endParaRPr>
          </a:p>
          <a:p>
            <a:pPr marL="0" indent="0">
              <a:buNone/>
            </a:pPr>
            <a:r>
              <a:rPr lang="en-US" sz="1800" b="1">
                <a:solidFill>
                  <a:schemeClr val="tx2"/>
                </a:solidFill>
              </a:rPr>
              <a:t> </a:t>
            </a:r>
            <a:r>
              <a:rPr lang="en-US" sz="1800">
                <a:solidFill>
                  <a:schemeClr val="tx2"/>
                </a:solidFill>
              </a:rPr>
              <a:t>Better hovering through apps and track records for the user.</a:t>
            </a:r>
            <a:endParaRPr lang="en-US" sz="1800" b="1">
              <a:solidFill>
                <a:schemeClr val="tx2"/>
              </a:solidFill>
            </a:endParaRPr>
          </a:p>
          <a:p>
            <a:pPr marL="0" indent="0">
              <a:buNone/>
            </a:pPr>
            <a:r>
              <a:rPr lang="en-US" sz="1800" b="1">
                <a:solidFill>
                  <a:schemeClr val="tx2"/>
                </a:solidFill>
              </a:rPr>
              <a:t> </a:t>
            </a:r>
          </a:p>
          <a:p>
            <a:pPr>
              <a:buFont typeface="Arial"/>
              <a:buChar char="•"/>
            </a:pPr>
            <a:endParaRPr lang="en-US" sz="1800">
              <a:solidFill>
                <a:srgbClr val="000000"/>
              </a:solidFill>
            </a:endParaRPr>
          </a:p>
          <a:p>
            <a:pPr marL="0" indent="0">
              <a:buNone/>
            </a:pPr>
            <a:endParaRPr lang="en-US" sz="1800" b="1">
              <a:solidFill>
                <a:schemeClr val="tx2"/>
              </a:solidFill>
            </a:endParaRPr>
          </a:p>
        </p:txBody>
      </p:sp>
      <p:grpSp>
        <p:nvGrpSpPr>
          <p:cNvPr id="51" name="Group 5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blue shield with a globe and red letters&#10;&#10;Description automatically generated">
            <a:extLst>
              <a:ext uri="{FF2B5EF4-FFF2-40B4-BE49-F238E27FC236}">
                <a16:creationId xmlns:a16="http://schemas.microsoft.com/office/drawing/2014/main" id="{9C6C4D43-09F1-2719-ACCE-3394986E9710}"/>
              </a:ext>
            </a:extLst>
          </p:cNvPr>
          <p:cNvPicPr>
            <a:picLocks noChangeAspect="1"/>
          </p:cNvPicPr>
          <p:nvPr/>
        </p:nvPicPr>
        <p:blipFill>
          <a:blip r:embed="rId2"/>
          <a:stretch>
            <a:fillRect/>
          </a:stretch>
        </p:blipFill>
        <p:spPr>
          <a:xfrm>
            <a:off x="10934123" y="-2886"/>
            <a:ext cx="1257300" cy="1333500"/>
          </a:xfrm>
          <a:prstGeom prst="rect">
            <a:avLst/>
          </a:prstGeom>
        </p:spPr>
      </p:pic>
    </p:spTree>
    <p:extLst>
      <p:ext uri="{BB962C8B-B14F-4D97-AF65-F5344CB8AC3E}">
        <p14:creationId xmlns:p14="http://schemas.microsoft.com/office/powerpoint/2010/main" val="203881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DUMB-OS</vt:lpstr>
      <vt:lpstr>Purpose </vt:lpstr>
      <vt:lpstr>ER diagram</vt:lpstr>
      <vt:lpstr>Use case Diagram</vt:lpstr>
      <vt:lpstr>Functionalities</vt:lpstr>
      <vt:lpstr>Development Setup</vt:lpstr>
      <vt:lpstr>Merits </vt:lpstr>
      <vt:lpstr>Demerits</vt:lpstr>
      <vt:lpstr>Future Scope </vt:lpstr>
      <vt:lpstr>Functionalities of project Related with particular subject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2024-08-23T13:57:38Z</dcterms:created>
  <dcterms:modified xsi:type="dcterms:W3CDTF">2024-08-24T03:53:14Z</dcterms:modified>
</cp:coreProperties>
</file>