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</p:sldIdLst>
  <p:sldSz cx="14630400" cy="8229600"/>
  <p:notesSz cx="8229600" cy="14630400"/>
  <p:embeddedFontLst>
    <p:embeddedFont>
      <p:font typeface="Bahnschrift" panose="020B0502040204020203" pitchFamily="34" charset="0"/>
      <p:regular r:id="rId10"/>
      <p:bold r:id="rId11"/>
    </p:embeddedFont>
    <p:embeddedFont>
      <p:font typeface="Lucida Fax" panose="02060602050505020204" pitchFamily="18" charset="0"/>
      <p:regular r:id="rId12"/>
      <p:bold r:id="rId13"/>
      <p:italic r:id="rId14"/>
      <p:boldItalic r:id="rId15"/>
    </p:embeddedFont>
    <p:embeddedFont>
      <p:font typeface="Monotype Corsiva" panose="03010101010201010101" pitchFamily="66" charset="0"/>
      <p:italic r:id="rId16"/>
    </p:embeddedFont>
    <p:embeddedFont>
      <p:font typeface="Palatino Linotype" panose="02040502050505030304" pitchFamily="18" charset="0"/>
      <p:regular r:id="rId17"/>
      <p:bold r:id="rId18"/>
      <p:italic r:id="rId19"/>
      <p:boldItalic r:id="rId20"/>
    </p:embeddedFont>
    <p:embeddedFont>
      <p:font typeface="Raleway Medium" pitchFamily="2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E7FC"/>
    <a:srgbClr val="A349A4"/>
    <a:srgbClr val="00A2E8"/>
    <a:srgbClr val="22B14C"/>
    <a:srgbClr val="880015"/>
    <a:srgbClr val="FF7F27"/>
    <a:srgbClr val="46464A"/>
    <a:srgbClr val="27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D8744-5C33-48E1-899E-FFAC0D736498}" v="226" dt="2025-02-26T16:30:22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51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38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2071-5367-42D8-5E24-BD81E352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B5BCF-084E-FD9E-B339-F2F3FC1407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8542C-B355-5225-6003-817D2AA59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B2FC5-1FF5-41D9-9CE1-BA058DEE7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5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39450" y="1444788"/>
            <a:ext cx="7415927" cy="1011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7200" b="1" dirty="0">
                <a:solidFill>
                  <a:srgbClr val="FFE14D"/>
                </a:solidFill>
                <a:latin typeface="Lucida Fax" panose="02060602050505020204" pitchFamily="18" charset="0"/>
                <a:ea typeface="Comfortaa Bold" pitchFamily="34" charset="-122"/>
                <a:cs typeface="Comfortaa Bold" pitchFamily="34" charset="-120"/>
              </a:rPr>
              <a:t>WeatherScape</a:t>
            </a:r>
            <a:endParaRPr lang="en-US" sz="7200" dirty="0">
              <a:latin typeface="Lucida Fax" panose="020606020505050202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30998" y="2534602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 weather analysis tool that processes weather data of Ahmedabad City and analyses it and helps visualizing it using different graphs .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EDE6D-8EF2-D8B5-7FF8-E21D3FDED2A0}"/>
              </a:ext>
            </a:extLst>
          </p:cNvPr>
          <p:cNvSpPr/>
          <p:nvPr/>
        </p:nvSpPr>
        <p:spPr>
          <a:xfrm>
            <a:off x="12858244" y="7735986"/>
            <a:ext cx="1666959" cy="396510"/>
          </a:xfrm>
          <a:prstGeom prst="rect">
            <a:avLst/>
          </a:prstGeom>
          <a:solidFill>
            <a:srgbClr val="27272B"/>
          </a:solidFill>
          <a:ln>
            <a:solidFill>
              <a:srgbClr val="2727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70C51-6243-CDB8-511A-EF2238CFC389}"/>
              </a:ext>
            </a:extLst>
          </p:cNvPr>
          <p:cNvSpPr txBox="1"/>
          <p:nvPr/>
        </p:nvSpPr>
        <p:spPr>
          <a:xfrm>
            <a:off x="6543201" y="4916272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Prepared By :-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72E33-0026-0C86-506A-DBEBE1E11B9D}"/>
              </a:ext>
            </a:extLst>
          </p:cNvPr>
          <p:cNvSpPr/>
          <p:nvPr/>
        </p:nvSpPr>
        <p:spPr>
          <a:xfrm>
            <a:off x="7562798" y="5836099"/>
            <a:ext cx="5891001" cy="198521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171B1-DECB-282A-6C5F-A67DBDCF8EF3}"/>
              </a:ext>
            </a:extLst>
          </p:cNvPr>
          <p:cNvSpPr txBox="1"/>
          <p:nvPr/>
        </p:nvSpPr>
        <p:spPr>
          <a:xfrm>
            <a:off x="7635626" y="5836099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Name : - Satvik Parihar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14E26-C473-1CA3-9ADE-79067C189274}"/>
              </a:ext>
            </a:extLst>
          </p:cNvPr>
          <p:cNvSpPr txBox="1"/>
          <p:nvPr/>
        </p:nvSpPr>
        <p:spPr>
          <a:xfrm>
            <a:off x="7635626" y="6284858"/>
            <a:ext cx="554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Enrolment No.  :- 23002170510039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064C6-0FB2-364E-FA59-67E3BEE45ACA}"/>
              </a:ext>
            </a:extLst>
          </p:cNvPr>
          <p:cNvSpPr txBox="1"/>
          <p:nvPr/>
        </p:nvSpPr>
        <p:spPr>
          <a:xfrm>
            <a:off x="7635626" y="6734482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Batch : - A1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BFF080-8BFB-FBF9-5C22-D72398F93C2F}"/>
              </a:ext>
            </a:extLst>
          </p:cNvPr>
          <p:cNvSpPr txBox="1"/>
          <p:nvPr/>
        </p:nvSpPr>
        <p:spPr>
          <a:xfrm>
            <a:off x="7635625" y="720590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Branch :- AIDS</a:t>
            </a:r>
          </a:p>
        </p:txBody>
      </p:sp>
      <p:pic>
        <p:nvPicPr>
          <p:cNvPr id="1026" name="Picture 2" descr="Lok Jagruti University">
            <a:extLst>
              <a:ext uri="{FF2B5EF4-FFF2-40B4-BE49-F238E27FC236}">
                <a16:creationId xmlns:a16="http://schemas.microsoft.com/office/drawing/2014/main" id="{AE2D2AC1-408B-478D-68F3-8943467C4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99789"/>
            <a:ext cx="3552403" cy="896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7841" y="1247211"/>
            <a:ext cx="7909800" cy="920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6000" b="1" dirty="0">
                <a:solidFill>
                  <a:srgbClr val="FFE14D"/>
                </a:solidFill>
                <a:latin typeface="Lucida Fax" panose="02060602050505020204" pitchFamily="18" charset="0"/>
                <a:ea typeface="Comfortaa Bold" pitchFamily="34" charset="-122"/>
                <a:cs typeface="Comfortaa Bold" pitchFamily="34" charset="-120"/>
              </a:rPr>
              <a:t>Tools and Libraries</a:t>
            </a:r>
            <a:endParaRPr lang="en-US" sz="6000" dirty="0">
              <a:latin typeface="Lucida Fax" panose="020606020505050202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753674-0A98-A1CF-C35C-AA650C19127E}"/>
              </a:ext>
            </a:extLst>
          </p:cNvPr>
          <p:cNvSpPr/>
          <p:nvPr/>
        </p:nvSpPr>
        <p:spPr>
          <a:xfrm>
            <a:off x="5800557" y="2089658"/>
            <a:ext cx="685981" cy="7862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1. </a:t>
            </a:r>
          </a:p>
        </p:txBody>
      </p:sp>
      <p:pic>
        <p:nvPicPr>
          <p:cNvPr id="17" name="Picture 2" descr="Lok Jagruti University">
            <a:extLst>
              <a:ext uri="{FF2B5EF4-FFF2-40B4-BE49-F238E27FC236}">
                <a16:creationId xmlns:a16="http://schemas.microsoft.com/office/drawing/2014/main" id="{4678A175-89A4-FC34-BEA0-17DCA28A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353" y="91698"/>
            <a:ext cx="3552403" cy="896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EAB689-26B2-B6A0-8B18-7041EFFA36FB}"/>
              </a:ext>
            </a:extLst>
          </p:cNvPr>
          <p:cNvSpPr/>
          <p:nvPr/>
        </p:nvSpPr>
        <p:spPr>
          <a:xfrm>
            <a:off x="12848720" y="7658318"/>
            <a:ext cx="1666959" cy="396510"/>
          </a:xfrm>
          <a:prstGeom prst="rect">
            <a:avLst/>
          </a:prstGeom>
          <a:solidFill>
            <a:srgbClr val="27272B"/>
          </a:solidFill>
          <a:ln>
            <a:solidFill>
              <a:srgbClr val="2727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BCAE09-E2CB-DB79-8874-34F141CBB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302" y="1606223"/>
            <a:ext cx="2410574" cy="17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6A1CB9-6B38-F7F7-3280-F66DACC99D35}"/>
              </a:ext>
            </a:extLst>
          </p:cNvPr>
          <p:cNvSpPr txBox="1"/>
          <p:nvPr/>
        </p:nvSpPr>
        <p:spPr>
          <a:xfrm>
            <a:off x="7650303" y="2109510"/>
            <a:ext cx="6865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chemeClr val="bg1"/>
                </a:solidFill>
              </a:rPr>
              <a:t>The whole code is written in python and all the analysis and visualisation is done using different libraries of python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EFE460-14B4-105C-8823-6E088E27B327}"/>
              </a:ext>
            </a:extLst>
          </p:cNvPr>
          <p:cNvSpPr/>
          <p:nvPr/>
        </p:nvSpPr>
        <p:spPr>
          <a:xfrm>
            <a:off x="5798552" y="3160584"/>
            <a:ext cx="685981" cy="7862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2.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D967E-1C5F-9FFE-BA60-A90D3B8C40D8}"/>
              </a:ext>
            </a:extLst>
          </p:cNvPr>
          <p:cNvSpPr txBox="1"/>
          <p:nvPr/>
        </p:nvSpPr>
        <p:spPr>
          <a:xfrm>
            <a:off x="7645540" y="3308564"/>
            <a:ext cx="6870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 err="1">
                <a:solidFill>
                  <a:schemeClr val="bg1"/>
                </a:solidFill>
              </a:rPr>
              <a:t>Xampp</a:t>
            </a:r>
            <a:r>
              <a:rPr lang="en-IN" sz="2200" dirty="0">
                <a:solidFill>
                  <a:schemeClr val="bg1"/>
                </a:solidFill>
              </a:rPr>
              <a:t> server is use to connect MySQL database to store data and fetch it for processing</a:t>
            </a:r>
          </a:p>
        </p:txBody>
      </p:sp>
      <p:pic>
        <p:nvPicPr>
          <p:cNvPr id="2052" name="Picture 4" descr="Image result for Xampp Logo">
            <a:extLst>
              <a:ext uri="{FF2B5EF4-FFF2-40B4-BE49-F238E27FC236}">
                <a16:creationId xmlns:a16="http://schemas.microsoft.com/office/drawing/2014/main" id="{E799A6F9-64CC-8E5C-FACF-B4927C7E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22" y="3257562"/>
            <a:ext cx="717304" cy="7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0E0022-E322-E8B1-5FF2-0104E61296F6}"/>
              </a:ext>
            </a:extLst>
          </p:cNvPr>
          <p:cNvSpPr/>
          <p:nvPr/>
        </p:nvSpPr>
        <p:spPr>
          <a:xfrm>
            <a:off x="5800557" y="4280769"/>
            <a:ext cx="685981" cy="7862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3.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220A36-EFA3-FDC7-43D8-65ED6A32EA19}"/>
              </a:ext>
            </a:extLst>
          </p:cNvPr>
          <p:cNvSpPr txBox="1"/>
          <p:nvPr/>
        </p:nvSpPr>
        <p:spPr>
          <a:xfrm>
            <a:off x="7650302" y="4283074"/>
            <a:ext cx="6865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chemeClr val="bg1"/>
                </a:solidFill>
              </a:rPr>
              <a:t>Jupyter Notebook is used to write the code , establish connection and display output</a:t>
            </a:r>
          </a:p>
        </p:txBody>
      </p:sp>
      <p:pic>
        <p:nvPicPr>
          <p:cNvPr id="2056" name="Picture 8" descr="Installing Jupyter Notebook. please refer to this article if you… | by ...">
            <a:extLst>
              <a:ext uri="{FF2B5EF4-FFF2-40B4-BE49-F238E27FC236}">
                <a16:creationId xmlns:a16="http://schemas.microsoft.com/office/drawing/2014/main" id="{F072A7F1-CCD2-C89D-E63A-92AE2369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87" y="4298313"/>
            <a:ext cx="717304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432C580-BDAF-DFAC-FF54-2D323852228F}"/>
              </a:ext>
            </a:extLst>
          </p:cNvPr>
          <p:cNvSpPr/>
          <p:nvPr/>
        </p:nvSpPr>
        <p:spPr>
          <a:xfrm>
            <a:off x="5809159" y="5353241"/>
            <a:ext cx="685981" cy="7862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4.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0A0B5-A9F2-C157-E243-38D4B20A578E}"/>
              </a:ext>
            </a:extLst>
          </p:cNvPr>
          <p:cNvSpPr txBox="1"/>
          <p:nvPr/>
        </p:nvSpPr>
        <p:spPr>
          <a:xfrm>
            <a:off x="7645541" y="5296911"/>
            <a:ext cx="6870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chemeClr val="bg1"/>
                </a:solidFill>
              </a:rPr>
              <a:t>Pandas (library in python) is used to create DataFrames and to store the data fetched from Database</a:t>
            </a:r>
          </a:p>
        </p:txBody>
      </p:sp>
      <p:pic>
        <p:nvPicPr>
          <p:cNvPr id="2058" name="Picture 10" descr="Best Python Libraries to learn [2020] - CodersLegacy">
            <a:extLst>
              <a:ext uri="{FF2B5EF4-FFF2-40B4-BE49-F238E27FC236}">
                <a16:creationId xmlns:a16="http://schemas.microsoft.com/office/drawing/2014/main" id="{66DAF260-0720-9DB3-3DE5-ED701E9C0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5"/>
          <a:stretch/>
        </p:blipFill>
        <p:spPr bwMode="auto">
          <a:xfrm>
            <a:off x="6796687" y="5375708"/>
            <a:ext cx="717304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42411D7-D7A3-A89E-4349-1E8861DC1D31}"/>
              </a:ext>
            </a:extLst>
          </p:cNvPr>
          <p:cNvSpPr/>
          <p:nvPr/>
        </p:nvSpPr>
        <p:spPr>
          <a:xfrm>
            <a:off x="5800557" y="6391473"/>
            <a:ext cx="685981" cy="7862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5.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6A55B9-DD42-BE77-F1B4-EA122E20A031}"/>
              </a:ext>
            </a:extLst>
          </p:cNvPr>
          <p:cNvSpPr txBox="1"/>
          <p:nvPr/>
        </p:nvSpPr>
        <p:spPr>
          <a:xfrm>
            <a:off x="7661243" y="6335143"/>
            <a:ext cx="6854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chemeClr val="bg1"/>
                </a:solidFill>
              </a:rPr>
              <a:t>Matplotlib is used for data visualisation and for plotting different graphs – bar graph , line chat and histogram</a:t>
            </a:r>
          </a:p>
        </p:txBody>
      </p:sp>
      <p:pic>
        <p:nvPicPr>
          <p:cNvPr id="2060" name="Picture 12" descr="Image result for matplotlib logo">
            <a:extLst>
              <a:ext uri="{FF2B5EF4-FFF2-40B4-BE49-F238E27FC236}">
                <a16:creationId xmlns:a16="http://schemas.microsoft.com/office/drawing/2014/main" id="{16AB9065-DA4C-8CF1-7454-2B59F993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86" y="6391472"/>
            <a:ext cx="717305" cy="76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248B3E3-CE3D-E134-1307-684A44826E03}"/>
              </a:ext>
            </a:extLst>
          </p:cNvPr>
          <p:cNvSpPr/>
          <p:nvPr/>
        </p:nvSpPr>
        <p:spPr>
          <a:xfrm>
            <a:off x="5798551" y="7377121"/>
            <a:ext cx="685981" cy="7862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6.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F04E2D-CB82-35F1-C915-8A6161457117}"/>
              </a:ext>
            </a:extLst>
          </p:cNvPr>
          <p:cNvSpPr txBox="1"/>
          <p:nvPr/>
        </p:nvSpPr>
        <p:spPr>
          <a:xfrm>
            <a:off x="7640779" y="7320791"/>
            <a:ext cx="687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solidFill>
                  <a:schemeClr val="bg1"/>
                </a:solidFill>
              </a:rPr>
              <a:t>Requests library is used to integrate openweathermap API</a:t>
            </a:r>
          </a:p>
          <a:p>
            <a:pPr algn="just"/>
            <a:r>
              <a:rPr lang="en-IN" sz="2200" dirty="0">
                <a:solidFill>
                  <a:schemeClr val="bg1"/>
                </a:solidFill>
              </a:rPr>
              <a:t>NumPy is used to create arrays </a:t>
            </a:r>
          </a:p>
        </p:txBody>
      </p:sp>
      <p:pic>
        <p:nvPicPr>
          <p:cNvPr id="2062" name="Picture 14" descr="Image result for Python Library Icon">
            <a:extLst>
              <a:ext uri="{FF2B5EF4-FFF2-40B4-BE49-F238E27FC236}">
                <a16:creationId xmlns:a16="http://schemas.microsoft.com/office/drawing/2014/main" id="{E4954CC0-6526-BED7-E185-485921023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88" y="7443333"/>
            <a:ext cx="717304" cy="64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1803" y="425921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6000" b="1" dirty="0">
                <a:solidFill>
                  <a:srgbClr val="FFE14D"/>
                </a:solidFill>
                <a:latin typeface="Lucida Fax" panose="02060602050505020204" pitchFamily="18" charset="0"/>
                <a:ea typeface="Comfortaa Bold" pitchFamily="34" charset="-122"/>
                <a:cs typeface="Comfortaa Bold" pitchFamily="34" charset="-120"/>
              </a:rPr>
              <a:t>Working and Features</a:t>
            </a:r>
            <a:endParaRPr lang="en-US" sz="6000" dirty="0">
              <a:latin typeface="Lucida Fax" panose="02060602050505020204" pitchFamily="18" charset="0"/>
            </a:endParaRPr>
          </a:p>
        </p:txBody>
      </p:sp>
      <p:pic>
        <p:nvPicPr>
          <p:cNvPr id="9" name="Picture 2" descr="Lok Jagruti University">
            <a:extLst>
              <a:ext uri="{FF2B5EF4-FFF2-40B4-BE49-F238E27FC236}">
                <a16:creationId xmlns:a16="http://schemas.microsoft.com/office/drawing/2014/main" id="{AA632812-1D6D-508C-0EFE-C16CDA36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99789"/>
            <a:ext cx="3552403" cy="896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4744AA-5AAA-025B-96D2-B69388045E65}"/>
              </a:ext>
            </a:extLst>
          </p:cNvPr>
          <p:cNvSpPr/>
          <p:nvPr/>
        </p:nvSpPr>
        <p:spPr>
          <a:xfrm>
            <a:off x="12858244" y="7735986"/>
            <a:ext cx="1666959" cy="396510"/>
          </a:xfrm>
          <a:prstGeom prst="rect">
            <a:avLst/>
          </a:prstGeom>
          <a:solidFill>
            <a:srgbClr val="27272B"/>
          </a:solidFill>
          <a:ln>
            <a:solidFill>
              <a:srgbClr val="2727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D2B5AF64-3A21-41B0-958B-A6D7E34786BC}"/>
              </a:ext>
            </a:extLst>
          </p:cNvPr>
          <p:cNvSpPr/>
          <p:nvPr/>
        </p:nvSpPr>
        <p:spPr>
          <a:xfrm>
            <a:off x="725124" y="12965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Current Weather </a:t>
            </a:r>
            <a:endParaRPr lang="en-US" sz="21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E149D27A-3A7D-3725-4A14-D898ADDEE12F}"/>
              </a:ext>
            </a:extLst>
          </p:cNvPr>
          <p:cNvSpPr/>
          <p:nvPr/>
        </p:nvSpPr>
        <p:spPr>
          <a:xfrm>
            <a:off x="1473874" y="1573677"/>
            <a:ext cx="1266472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An Api is used to connect the program to OpenWeatherMap and fetch current weather data of Ahmedabad city into a DataFrame .</a:t>
            </a:r>
            <a:endParaRPr lang="en-US" sz="190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A5A61994-3889-C232-B6CD-75E522C3E660}"/>
              </a:ext>
            </a:extLst>
          </p:cNvPr>
          <p:cNvSpPr/>
          <p:nvPr/>
        </p:nvSpPr>
        <p:spPr>
          <a:xfrm>
            <a:off x="725124" y="245992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Current Week</a:t>
            </a:r>
            <a:endParaRPr lang="en-US" sz="215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1F822C95-73B3-1F95-39F4-23BC4B01A5AF}"/>
              </a:ext>
            </a:extLst>
          </p:cNvPr>
          <p:cNvSpPr/>
          <p:nvPr/>
        </p:nvSpPr>
        <p:spPr>
          <a:xfrm>
            <a:off x="1473874" y="2769425"/>
            <a:ext cx="12776200" cy="134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References are taken from OpenWeatherMap and Accuweather to create a table for the data of current week including , date , max and min temperature , humidity and wind speed and pandas(DataFrame and NumPy(arrays) are used to store these data and eventually plot graphs using matplotlib .</a:t>
            </a:r>
            <a:endParaRPr lang="en-US" sz="190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B95B597C-C2DF-DD1C-395F-124178E9B57A}"/>
              </a:ext>
            </a:extLst>
          </p:cNvPr>
          <p:cNvSpPr/>
          <p:nvPr/>
        </p:nvSpPr>
        <p:spPr>
          <a:xfrm>
            <a:off x="725124" y="413074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January 2025</a:t>
            </a:r>
            <a:endParaRPr lang="en-US" sz="2150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D3FE05F1-44AA-E273-A2F5-21AE269C8B2E}"/>
              </a:ext>
            </a:extLst>
          </p:cNvPr>
          <p:cNvSpPr/>
          <p:nvPr/>
        </p:nvSpPr>
        <p:spPr>
          <a:xfrm>
            <a:off x="1473874" y="4620638"/>
            <a:ext cx="12776200" cy="913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The weather data of January 2025 is stored in the database and different analysis and visualization tools are used to display respective output for this data .</a:t>
            </a:r>
            <a:endParaRPr lang="en-US" sz="1900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EFB7058C-2972-5529-5C56-32D8A0891103}"/>
              </a:ext>
            </a:extLst>
          </p:cNvPr>
          <p:cNvSpPr/>
          <p:nvPr/>
        </p:nvSpPr>
        <p:spPr>
          <a:xfrm>
            <a:off x="725124" y="553460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Stats of 2024</a:t>
            </a:r>
            <a:endParaRPr lang="en-US" sz="215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EC56F749-9F09-37A8-2B70-C058EE0ED858}"/>
              </a:ext>
            </a:extLst>
          </p:cNvPr>
          <p:cNvSpPr/>
          <p:nvPr/>
        </p:nvSpPr>
        <p:spPr>
          <a:xfrm>
            <a:off x="1473874" y="5822602"/>
            <a:ext cx="12776200" cy="2309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D7D4CC"/>
                </a:solidFill>
                <a:latin typeface="Raleway Medium" pitchFamily="34" charset="0"/>
              </a:rPr>
              <a:t>Using OpenWeatherMap and Accuweather different tables are created to store max and min temp of each day in 2024 . The tables are created month-wise . It has 2 features : </a:t>
            </a:r>
          </a:p>
          <a:p>
            <a:pPr marL="800100" lvl="1" indent="-342900">
              <a:lnSpc>
                <a:spcPts val="31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Particular Month – </a:t>
            </a:r>
            <a:r>
              <a:rPr lang="en-US" sz="2000" b="1" dirty="0">
                <a:solidFill>
                  <a:srgbClr val="D7D4CC"/>
                </a:solidFill>
                <a:latin typeface="Raleway Medium" pitchFamily="34" charset="0"/>
                <a:ea typeface="Comfortaa Bold" pitchFamily="34" charset="-122"/>
              </a:rPr>
              <a:t>Gets the data and plots for all the days of a single month decided by taking user input for month number .</a:t>
            </a:r>
          </a:p>
          <a:p>
            <a:pPr marL="800100" lvl="1" indent="-342900">
              <a:lnSpc>
                <a:spcPts val="31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</a:rPr>
              <a:t>Yearly – </a:t>
            </a:r>
            <a:r>
              <a:rPr lang="en-US" b="1" dirty="0">
                <a:solidFill>
                  <a:srgbClr val="D7D4CC"/>
                </a:solidFill>
                <a:latin typeface="Raleway Medium" pitchFamily="34" charset="0"/>
                <a:ea typeface="Comfortaa Bold" pitchFamily="34" charset="-122"/>
              </a:rPr>
              <a:t>Fetches , analyses and plots data of each month and stores in a table ‘weather_2024’ - name of the month , average max and min temperatures , average humidity and the average wind speed .</a:t>
            </a:r>
            <a:endParaRPr lang="en-US" dirty="0">
              <a:solidFill>
                <a:srgbClr val="D7D4CC"/>
              </a:solidFill>
              <a:latin typeface="Raleway Medium" pitchFamily="34" charset="0"/>
            </a:endParaRPr>
          </a:p>
          <a:p>
            <a:pPr marL="342900" indent="-342900">
              <a:lnSpc>
                <a:spcPts val="3100"/>
              </a:lnSpc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774" y="1100516"/>
            <a:ext cx="3835625" cy="71290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71485" y="110860"/>
            <a:ext cx="7415926" cy="946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6000" b="1" dirty="0">
                <a:solidFill>
                  <a:srgbClr val="FFE14D"/>
                </a:solidFill>
                <a:latin typeface="Lucida Fax" panose="02060602050505020204" pitchFamily="18" charset="0"/>
                <a:ea typeface="Comfortaa Bold" pitchFamily="34" charset="-122"/>
                <a:cs typeface="Comfortaa Bold" pitchFamily="34" charset="-120"/>
              </a:rPr>
              <a:t>Use Cases</a:t>
            </a:r>
            <a:endParaRPr lang="en-US" sz="6000" dirty="0">
              <a:latin typeface="Lucida Fax" panose="020606020505050202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69" y="674922"/>
            <a:ext cx="1234440" cy="14812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16357" y="82534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Agriculture</a:t>
            </a:r>
            <a:endParaRPr lang="en-US" sz="24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6" name="Text 2"/>
          <p:cNvSpPr/>
          <p:nvPr/>
        </p:nvSpPr>
        <p:spPr>
          <a:xfrm>
            <a:off x="2453292" y="1264638"/>
            <a:ext cx="5655644" cy="891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Weather analysis can help making plant watering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and growing schedules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69" y="2156178"/>
            <a:ext cx="1234440" cy="1481257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69" y="3637435"/>
            <a:ext cx="1234440" cy="1481257"/>
          </a:xfrm>
          <a:prstGeom prst="rect">
            <a:avLst/>
          </a:prstGeom>
        </p:spPr>
      </p:pic>
      <p:pic>
        <p:nvPicPr>
          <p:cNvPr id="13" name="Picture 2" descr="Lok Jagruti University">
            <a:extLst>
              <a:ext uri="{FF2B5EF4-FFF2-40B4-BE49-F238E27FC236}">
                <a16:creationId xmlns:a16="http://schemas.microsoft.com/office/drawing/2014/main" id="{E7D2F2D8-617C-ED83-DB3E-308F9F65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99789"/>
            <a:ext cx="3552403" cy="896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8D8D0A8C-4AA7-DEC7-75AF-08A0460C40B0}"/>
              </a:ext>
            </a:extLst>
          </p:cNvPr>
          <p:cNvSpPr/>
          <p:nvPr/>
        </p:nvSpPr>
        <p:spPr>
          <a:xfrm>
            <a:off x="2316357" y="221443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Weather Predictions </a:t>
            </a:r>
            <a:endParaRPr lang="en-US" sz="24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185A522C-1C8F-829F-A436-60F8EB203A85}"/>
              </a:ext>
            </a:extLst>
          </p:cNvPr>
          <p:cNvSpPr/>
          <p:nvPr/>
        </p:nvSpPr>
        <p:spPr>
          <a:xfrm>
            <a:off x="2453291" y="2622801"/>
            <a:ext cx="5655645" cy="891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Historic data can be used to predict future weather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Conditions and be prepared for the unseen</a:t>
            </a:r>
            <a:endParaRPr lang="en-US" sz="1900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218EBA0E-56D9-FEFC-8EBB-F2C47832C4EB}"/>
              </a:ext>
            </a:extLst>
          </p:cNvPr>
          <p:cNvSpPr/>
          <p:nvPr/>
        </p:nvSpPr>
        <p:spPr>
          <a:xfrm>
            <a:off x="2316357" y="361484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Research</a:t>
            </a:r>
            <a:endParaRPr lang="en-US" sz="24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C992FD62-38F0-4C9E-354B-AB136AD7B1CB}"/>
              </a:ext>
            </a:extLst>
          </p:cNvPr>
          <p:cNvSpPr/>
          <p:nvPr/>
        </p:nvSpPr>
        <p:spPr>
          <a:xfrm>
            <a:off x="2453290" y="3983717"/>
            <a:ext cx="5655645" cy="891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analysis can be used to study the causes of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Frequent weather changes and its effect in the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nature</a:t>
            </a:r>
            <a:endParaRPr lang="en-US" sz="1900" dirty="0"/>
          </a:p>
        </p:txBody>
      </p:sp>
      <p:pic>
        <p:nvPicPr>
          <p:cNvPr id="18" name="Image 3" descr="preencoded.png">
            <a:extLst>
              <a:ext uri="{FF2B5EF4-FFF2-40B4-BE49-F238E27FC236}">
                <a16:creationId xmlns:a16="http://schemas.microsoft.com/office/drawing/2014/main" id="{53997B66-2243-A6F5-5E62-E198C6CC0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68" y="5118692"/>
            <a:ext cx="1234440" cy="1481257"/>
          </a:xfrm>
          <a:prstGeom prst="rect">
            <a:avLst/>
          </a:prstGeom>
        </p:spPr>
      </p:pic>
      <p:sp>
        <p:nvSpPr>
          <p:cNvPr id="19" name="Text 1">
            <a:extLst>
              <a:ext uri="{FF2B5EF4-FFF2-40B4-BE49-F238E27FC236}">
                <a16:creationId xmlns:a16="http://schemas.microsoft.com/office/drawing/2014/main" id="{85CEDEB7-51E4-59D8-C0F2-BB127137D391}"/>
              </a:ext>
            </a:extLst>
          </p:cNvPr>
          <p:cNvSpPr/>
          <p:nvPr/>
        </p:nvSpPr>
        <p:spPr>
          <a:xfrm>
            <a:off x="2316356" y="518574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Travel</a:t>
            </a:r>
            <a:endParaRPr lang="en-US" sz="24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70E38990-1BCA-8496-9445-128448CF4C17}"/>
              </a:ext>
            </a:extLst>
          </p:cNvPr>
          <p:cNvSpPr/>
          <p:nvPr/>
        </p:nvSpPr>
        <p:spPr>
          <a:xfrm>
            <a:off x="2468757" y="5496755"/>
            <a:ext cx="5655645" cy="891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analysis can be used by various transportation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Departments to schedule the facilities accordingly</a:t>
            </a:r>
            <a:endParaRPr lang="en-US" sz="19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82F5A7-6EA1-0553-B484-192DDA8E2428}"/>
              </a:ext>
            </a:extLst>
          </p:cNvPr>
          <p:cNvSpPr/>
          <p:nvPr/>
        </p:nvSpPr>
        <p:spPr>
          <a:xfrm>
            <a:off x="1291809" y="5604421"/>
            <a:ext cx="347957" cy="509798"/>
          </a:xfrm>
          <a:prstGeom prst="rect">
            <a:avLst/>
          </a:prstGeom>
          <a:solidFill>
            <a:srgbClr val="46464A"/>
          </a:solidFill>
          <a:ln>
            <a:solidFill>
              <a:srgbClr val="464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4</a:t>
            </a:r>
          </a:p>
        </p:txBody>
      </p:sp>
      <p:pic>
        <p:nvPicPr>
          <p:cNvPr id="22" name="Image 3" descr="preencoded.png">
            <a:extLst>
              <a:ext uri="{FF2B5EF4-FFF2-40B4-BE49-F238E27FC236}">
                <a16:creationId xmlns:a16="http://schemas.microsoft.com/office/drawing/2014/main" id="{AF656D6A-1181-FEDC-302F-425F6E49B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69" y="6558342"/>
            <a:ext cx="1234440" cy="1481257"/>
          </a:xfrm>
          <a:prstGeom prst="rect">
            <a:avLst/>
          </a:prstGeom>
        </p:spPr>
      </p:pic>
      <p:sp>
        <p:nvSpPr>
          <p:cNvPr id="23" name="Text 1">
            <a:extLst>
              <a:ext uri="{FF2B5EF4-FFF2-40B4-BE49-F238E27FC236}">
                <a16:creationId xmlns:a16="http://schemas.microsoft.com/office/drawing/2014/main" id="{C2920C75-BE23-6E26-C093-DB29F867796B}"/>
              </a:ext>
            </a:extLst>
          </p:cNvPr>
          <p:cNvSpPr/>
          <p:nvPr/>
        </p:nvSpPr>
        <p:spPr>
          <a:xfrm>
            <a:off x="2316357" y="662539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800000"/>
                </a:highlight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Individual</a:t>
            </a:r>
            <a:endParaRPr lang="en-US" sz="240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42B4B816-02B5-551E-D79E-B0E43E210613}"/>
              </a:ext>
            </a:extLst>
          </p:cNvPr>
          <p:cNvSpPr/>
          <p:nvPr/>
        </p:nvSpPr>
        <p:spPr>
          <a:xfrm>
            <a:off x="2468758" y="6936405"/>
            <a:ext cx="5655645" cy="891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On an individual level it can be used to study the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</a:rPr>
              <a:t>Conditions of a place before visiting or shifting there</a:t>
            </a:r>
            <a:endParaRPr lang="en-US" sz="1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D425A3-BBD0-509A-8255-DAAED3D9243D}"/>
              </a:ext>
            </a:extLst>
          </p:cNvPr>
          <p:cNvSpPr/>
          <p:nvPr/>
        </p:nvSpPr>
        <p:spPr>
          <a:xfrm>
            <a:off x="1291810" y="7044071"/>
            <a:ext cx="347957" cy="509798"/>
          </a:xfrm>
          <a:prstGeom prst="rect">
            <a:avLst/>
          </a:prstGeom>
          <a:solidFill>
            <a:srgbClr val="46464A"/>
          </a:solidFill>
          <a:ln>
            <a:solidFill>
              <a:srgbClr val="4646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09099" y="463828"/>
            <a:ext cx="1283434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6000" b="1" dirty="0">
                <a:solidFill>
                  <a:srgbClr val="FFE14D"/>
                </a:solidFill>
                <a:latin typeface="Lucida Fax" panose="02060602050505020204" pitchFamily="18" charset="0"/>
                <a:ea typeface="Comfortaa Bold" pitchFamily="34" charset="-122"/>
                <a:cs typeface="Comfortaa Bold" pitchFamily="34" charset="-120"/>
              </a:rPr>
              <a:t>Merits and Demerits</a:t>
            </a:r>
            <a:endParaRPr lang="en-US" sz="6000" dirty="0">
              <a:latin typeface="Lucida Fax" panose="020606020505050202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98706" y="187192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Merits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6252329" y="187192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Demerits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8A740A-6734-DB23-D54C-60BAF9F12EA1}"/>
              </a:ext>
            </a:extLst>
          </p:cNvPr>
          <p:cNvSpPr/>
          <p:nvPr/>
        </p:nvSpPr>
        <p:spPr>
          <a:xfrm>
            <a:off x="12858244" y="7735986"/>
            <a:ext cx="1666959" cy="396510"/>
          </a:xfrm>
          <a:prstGeom prst="rect">
            <a:avLst/>
          </a:prstGeom>
          <a:solidFill>
            <a:srgbClr val="27272B"/>
          </a:solidFill>
          <a:ln>
            <a:solidFill>
              <a:srgbClr val="2727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2" descr="Lok Jagruti University">
            <a:extLst>
              <a:ext uri="{FF2B5EF4-FFF2-40B4-BE49-F238E27FC236}">
                <a16:creationId xmlns:a16="http://schemas.microsoft.com/office/drawing/2014/main" id="{C69B4D58-746F-F873-00FC-99D2CBEBA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97104"/>
            <a:ext cx="3552403" cy="896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146" name="Picture 2" descr="Image result for merits and demerits">
            <a:extLst>
              <a:ext uri="{FF2B5EF4-FFF2-40B4-BE49-F238E27FC236}">
                <a16:creationId xmlns:a16="http://schemas.microsoft.com/office/drawing/2014/main" id="{BEA19F8F-FD83-0627-451A-FB751F1FC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1"/>
          <a:stretch/>
        </p:blipFill>
        <p:spPr bwMode="auto">
          <a:xfrm>
            <a:off x="9807553" y="1097058"/>
            <a:ext cx="4822848" cy="707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C1FE67-0CD4-53D7-B0B1-6ACE50F75361}"/>
              </a:ext>
            </a:extLst>
          </p:cNvPr>
          <p:cNvCxnSpPr>
            <a:cxnSpLocks/>
          </p:cNvCxnSpPr>
          <p:nvPr/>
        </p:nvCxnSpPr>
        <p:spPr>
          <a:xfrm flipH="1">
            <a:off x="347958" y="2277042"/>
            <a:ext cx="8245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55BA95-8425-7F5B-8105-A9E6BDAFF186}"/>
              </a:ext>
            </a:extLst>
          </p:cNvPr>
          <p:cNvSpPr txBox="1"/>
          <p:nvPr/>
        </p:nvSpPr>
        <p:spPr>
          <a:xfrm>
            <a:off x="226576" y="2435703"/>
            <a:ext cx="4046017" cy="51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E7FC"/>
                </a:solidFill>
              </a:rPr>
              <a:t>Varied Practical applications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E7FC"/>
                </a:solidFill>
              </a:rPr>
              <a:t>In depth historic data for 2024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E7FC"/>
                </a:solidFill>
              </a:rPr>
              <a:t>Real – time weather update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E7FC"/>
                </a:solidFill>
              </a:rPr>
              <a:t>Various Visualisation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E7FC"/>
                </a:solidFill>
              </a:rPr>
              <a:t>Different parameters for analysis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27942E-BEC8-7DB7-05F7-B86A547CF635}"/>
              </a:ext>
            </a:extLst>
          </p:cNvPr>
          <p:cNvCxnSpPr>
            <a:cxnSpLocks/>
          </p:cNvCxnSpPr>
          <p:nvPr/>
        </p:nvCxnSpPr>
        <p:spPr>
          <a:xfrm>
            <a:off x="4482988" y="1561763"/>
            <a:ext cx="0" cy="661526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1CD0FC-EA17-278E-D7E8-37731DDAAE90}"/>
              </a:ext>
            </a:extLst>
          </p:cNvPr>
          <p:cNvSpPr txBox="1"/>
          <p:nvPr/>
        </p:nvSpPr>
        <p:spPr>
          <a:xfrm>
            <a:off x="4618743" y="2435703"/>
            <a:ext cx="4046017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E7FC"/>
                </a:solidFill>
              </a:rPr>
              <a:t>Console based output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E7FC"/>
                </a:solidFill>
              </a:rPr>
              <a:t>Dependency on API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E7FC"/>
                </a:solidFill>
              </a:rPr>
              <a:t>Limited historic data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E7FC"/>
                </a:solidFill>
              </a:rPr>
              <a:t>Limited to Ahmedabad city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97577" y="281840"/>
            <a:ext cx="8409436" cy="86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6000" b="1" dirty="0">
                <a:solidFill>
                  <a:srgbClr val="FFE14D"/>
                </a:solidFill>
                <a:latin typeface="Lucida Fax" panose="02060602050505020204" pitchFamily="18" charset="0"/>
                <a:ea typeface="Comfortaa Bold" pitchFamily="34" charset="-122"/>
                <a:cs typeface="Comfortaa Bold" pitchFamily="34" charset="-120"/>
              </a:rPr>
              <a:t>Future Scope</a:t>
            </a:r>
            <a:endParaRPr lang="en-US" sz="6000" dirty="0">
              <a:latin typeface="Lucida Fax" panose="0206060205050502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00421E-9255-D84E-DB68-03E3ABCAB1A2}"/>
              </a:ext>
            </a:extLst>
          </p:cNvPr>
          <p:cNvSpPr/>
          <p:nvPr/>
        </p:nvSpPr>
        <p:spPr>
          <a:xfrm>
            <a:off x="12858244" y="7735986"/>
            <a:ext cx="1666959" cy="396510"/>
          </a:xfrm>
          <a:prstGeom prst="rect">
            <a:avLst/>
          </a:prstGeom>
          <a:solidFill>
            <a:srgbClr val="27272B"/>
          </a:solidFill>
          <a:ln>
            <a:solidFill>
              <a:srgbClr val="2727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C16F68-F7E5-5E64-259C-6ABDEA8C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60039">
            <a:off x="4366868" y="1490280"/>
            <a:ext cx="5632895" cy="60800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45BB0F-6316-A632-3E9D-6C8D92626A1E}"/>
              </a:ext>
            </a:extLst>
          </p:cNvPr>
          <p:cNvSpPr txBox="1"/>
          <p:nvPr/>
        </p:nvSpPr>
        <p:spPr>
          <a:xfrm>
            <a:off x="5235813" y="290069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8FC75-2235-4726-E08D-8149C0180382}"/>
              </a:ext>
            </a:extLst>
          </p:cNvPr>
          <p:cNvSpPr txBox="1"/>
          <p:nvPr/>
        </p:nvSpPr>
        <p:spPr>
          <a:xfrm>
            <a:off x="7354587" y="206969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C6BB2-B3AC-CA32-B19D-3DE3FF5AF271}"/>
              </a:ext>
            </a:extLst>
          </p:cNvPr>
          <p:cNvSpPr txBox="1"/>
          <p:nvPr/>
        </p:nvSpPr>
        <p:spPr>
          <a:xfrm>
            <a:off x="8837318" y="3944697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87654D-FD28-1892-C2D1-7AF6EC0E0A86}"/>
              </a:ext>
            </a:extLst>
          </p:cNvPr>
          <p:cNvSpPr txBox="1"/>
          <p:nvPr/>
        </p:nvSpPr>
        <p:spPr>
          <a:xfrm>
            <a:off x="7680568" y="598997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404A2-4279-A0A2-25FD-524882164BBA}"/>
              </a:ext>
            </a:extLst>
          </p:cNvPr>
          <p:cNvSpPr txBox="1"/>
          <p:nvPr/>
        </p:nvSpPr>
        <p:spPr>
          <a:xfrm>
            <a:off x="5402295" y="54045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FDF7-0970-61A0-B645-3AF8A740E53F}"/>
              </a:ext>
            </a:extLst>
          </p:cNvPr>
          <p:cNvSpPr txBox="1"/>
          <p:nvPr/>
        </p:nvSpPr>
        <p:spPr>
          <a:xfrm>
            <a:off x="780158" y="2315309"/>
            <a:ext cx="4092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880015"/>
                </a:solidFill>
              </a:rPr>
              <a:t>Improved Datasets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51B73-666F-D408-0572-84B35A49F782}"/>
              </a:ext>
            </a:extLst>
          </p:cNvPr>
          <p:cNvSpPr txBox="1"/>
          <p:nvPr/>
        </p:nvSpPr>
        <p:spPr>
          <a:xfrm>
            <a:off x="1579866" y="2955864"/>
            <a:ext cx="292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Availability of more real time and past data for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ED2B8C-C89C-0C0A-5D33-BBFF81BB1038}"/>
              </a:ext>
            </a:extLst>
          </p:cNvPr>
          <p:cNvSpPr txBox="1"/>
          <p:nvPr/>
        </p:nvSpPr>
        <p:spPr>
          <a:xfrm>
            <a:off x="8380319" y="642037"/>
            <a:ext cx="357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FF7F27"/>
                </a:solidFill>
              </a:rPr>
              <a:t>Global Coverage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1A11F1-D045-B0FC-E158-C3C1965F7FEB}"/>
              </a:ext>
            </a:extLst>
          </p:cNvPr>
          <p:cNvSpPr txBox="1"/>
          <p:nvPr/>
        </p:nvSpPr>
        <p:spPr>
          <a:xfrm>
            <a:off x="9184461" y="1276771"/>
            <a:ext cx="3267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Scaling the geographical area to a global level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A6933B-B0EB-8D47-93E9-60F481356969}"/>
              </a:ext>
            </a:extLst>
          </p:cNvPr>
          <p:cNvSpPr txBox="1"/>
          <p:nvPr/>
        </p:nvSpPr>
        <p:spPr>
          <a:xfrm>
            <a:off x="10168052" y="3052146"/>
            <a:ext cx="415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22B14C"/>
                </a:solidFill>
              </a:rPr>
              <a:t>Improved Interface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6FF51F-71CF-7393-9F06-CEB061C0F9B8}"/>
              </a:ext>
            </a:extLst>
          </p:cNvPr>
          <p:cNvSpPr txBox="1"/>
          <p:nvPr/>
        </p:nvSpPr>
        <p:spPr>
          <a:xfrm>
            <a:off x="10614331" y="3760032"/>
            <a:ext cx="3267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Integrating a more user friendly and appealing interface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F02C3B-F39F-5DA5-F83F-6735FDCF7DA7}"/>
              </a:ext>
            </a:extLst>
          </p:cNvPr>
          <p:cNvSpPr txBox="1"/>
          <p:nvPr/>
        </p:nvSpPr>
        <p:spPr>
          <a:xfrm>
            <a:off x="9641363" y="6113841"/>
            <a:ext cx="3252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00A2E8"/>
                </a:solidFill>
              </a:rPr>
              <a:t>Depth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91611-8341-80F5-D0DB-5217934274AC}"/>
              </a:ext>
            </a:extLst>
          </p:cNvPr>
          <p:cNvSpPr txBox="1"/>
          <p:nvPr/>
        </p:nvSpPr>
        <p:spPr>
          <a:xfrm>
            <a:off x="9958840" y="6790914"/>
            <a:ext cx="379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More aspects and a deeper analysis on various factors affecting weather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D58E85-40E6-CB43-AF81-BAE18C24DE6B}"/>
              </a:ext>
            </a:extLst>
          </p:cNvPr>
          <p:cNvSpPr txBox="1"/>
          <p:nvPr/>
        </p:nvSpPr>
        <p:spPr>
          <a:xfrm>
            <a:off x="508696" y="5636027"/>
            <a:ext cx="390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rgbClr val="A349A4"/>
                </a:solidFill>
              </a:rPr>
              <a:t>Machine Learning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9CEA73-C143-5134-2DE7-F7B2A9E1ED41}"/>
              </a:ext>
            </a:extLst>
          </p:cNvPr>
          <p:cNvSpPr txBox="1"/>
          <p:nvPr/>
        </p:nvSpPr>
        <p:spPr>
          <a:xfrm>
            <a:off x="2011416" y="6260840"/>
            <a:ext cx="3267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Machine Learning processes for future predictions </a:t>
            </a:r>
          </a:p>
        </p:txBody>
      </p:sp>
      <p:pic>
        <p:nvPicPr>
          <p:cNvPr id="34" name="Picture 2" descr="Lok Jagruti University">
            <a:extLst>
              <a:ext uri="{FF2B5EF4-FFF2-40B4-BE49-F238E27FC236}">
                <a16:creationId xmlns:a16="http://schemas.microsoft.com/office/drawing/2014/main" id="{07AB94CC-D74A-BD5B-3596-0483F977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754" y="99789"/>
            <a:ext cx="2372449" cy="598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BD248-5F85-EED3-F5EB-8CFF6507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20DB94-0049-5CC5-E5DC-32555D74B3BA}"/>
              </a:ext>
            </a:extLst>
          </p:cNvPr>
          <p:cNvSpPr/>
          <p:nvPr/>
        </p:nvSpPr>
        <p:spPr>
          <a:xfrm>
            <a:off x="12858244" y="7735986"/>
            <a:ext cx="1666959" cy="396510"/>
          </a:xfrm>
          <a:prstGeom prst="rect">
            <a:avLst/>
          </a:prstGeom>
          <a:solidFill>
            <a:srgbClr val="27272B"/>
          </a:solidFill>
          <a:ln>
            <a:solidFill>
              <a:srgbClr val="2727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A78AD-D892-E484-D8BD-C74752B76079}"/>
              </a:ext>
            </a:extLst>
          </p:cNvPr>
          <p:cNvSpPr txBox="1"/>
          <p:nvPr/>
        </p:nvSpPr>
        <p:spPr>
          <a:xfrm>
            <a:off x="3252998" y="390703"/>
            <a:ext cx="7315200" cy="7448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3900" dirty="0">
                <a:solidFill>
                  <a:schemeClr val="accent4"/>
                </a:solidFill>
                <a:latin typeface="Monotype Corsiva" panose="03010101010201010101" pitchFamily="66" charset="0"/>
              </a:rPr>
              <a:t>Thank </a:t>
            </a:r>
          </a:p>
          <a:p>
            <a:pPr algn="ctr"/>
            <a:r>
              <a:rPr lang="en-IN" sz="23900" dirty="0">
                <a:solidFill>
                  <a:schemeClr val="accent4"/>
                </a:solidFill>
                <a:latin typeface="Monotype Corsiva" panose="03010101010201010101" pitchFamily="66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806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567</Words>
  <Application>Microsoft Office PowerPoint</Application>
  <PresentationFormat>Custom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Lucida Fax</vt:lpstr>
      <vt:lpstr>Comfortaa Bold</vt:lpstr>
      <vt:lpstr>Bahnschrift</vt:lpstr>
      <vt:lpstr>Monotype Corsiva</vt:lpstr>
      <vt:lpstr>Raleway Medium</vt:lpstr>
      <vt:lpstr>Wingdings</vt:lpstr>
      <vt:lpstr>Palatino Linotype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Satvik Parihar</cp:lastModifiedBy>
  <cp:revision>3</cp:revision>
  <dcterms:created xsi:type="dcterms:W3CDTF">2025-02-26T13:40:36Z</dcterms:created>
  <dcterms:modified xsi:type="dcterms:W3CDTF">2025-02-27T17:30:33Z</dcterms:modified>
</cp:coreProperties>
</file>