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炒飯、ゆで卵、箸が添えられたボウル1杯のサラ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サーモンケーキ、サラダ、フムスが入ったボウル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パセリバター、煎りヘーゼルナッツ、削ったパルメザンチーズがかかったパッパルデッレパスタ1皿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炒飯、ゆで卵、箸が添えられたボウル1杯のサラ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5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タイトルテキスト"/>
          <p:cNvSpPr txBox="1"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 anchor="ctr"/>
          <a:lstStyle>
            <a:lvl1pPr algn="ctr" defTabSz="821531">
              <a:lnSpc>
                <a:spcPct val="100000"/>
              </a:lnSpc>
              <a:defRPr spc="0" sz="108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0" name="本文レベル1…"/>
          <p:cNvSpPr txBox="1"/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 anchor="ctr"/>
          <a:lstStyle>
            <a:lvl1pPr marL="567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10124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1456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19014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2345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51" name="四角形"/>
          <p:cNvSpPr/>
          <p:nvPr/>
        </p:nvSpPr>
        <p:spPr>
          <a:xfrm>
            <a:off x="-38035" y="13461711"/>
            <a:ext cx="24460069" cy="346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3578" tIns="53578" rIns="53578" bIns="53578" anchor="ctr"/>
          <a:lstStyle/>
          <a:p>
            <a:pPr defTabSz="821531"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四角形"/>
          <p:cNvSpPr/>
          <p:nvPr/>
        </p:nvSpPr>
        <p:spPr>
          <a:xfrm>
            <a:off x="-25762" y="-25401"/>
            <a:ext cx="24529085" cy="346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3578" tIns="53578" rIns="53578" bIns="53578" anchor="ctr"/>
          <a:lstStyle/>
          <a:p>
            <a:pPr defTabSz="821531"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スライド番号"/>
          <p:cNvSpPr txBox="1"/>
          <p:nvPr>
            <p:ph type="sldNum" sz="quarter" idx="2"/>
          </p:nvPr>
        </p:nvSpPr>
        <p:spPr>
          <a:xfrm>
            <a:off x="3051290" y="298894"/>
            <a:ext cx="515284" cy="538957"/>
          </a:xfrm>
          <a:prstGeom prst="rect">
            <a:avLst/>
          </a:prstGeom>
        </p:spPr>
        <p:txBody>
          <a:bodyPr lIns="53578" tIns="53578" rIns="53578" bIns="53578" anchor="t"/>
          <a:lstStyle>
            <a:lvl1pPr defTabSz="821531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アボカドとライム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ーモンケーキ、サラダ、フムスが入ったボウル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パセリバター、煎りヘーゼルナッツ、削ったパルメザンチーズがかかったパッパルデッレパスタ1皿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tif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表"/>
          <p:cNvGraphicFramePr/>
          <p:nvPr/>
        </p:nvGraphicFramePr>
        <p:xfrm>
          <a:off x="288028" y="575270"/>
          <a:ext cx="23807943" cy="12632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1985"/>
                <a:gridCol w="5951985"/>
                <a:gridCol w="5951985"/>
                <a:gridCol w="5951985"/>
              </a:tblGrid>
              <a:tr h="433071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45796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IchigoJam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iPhone 13 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NVIDIA A-100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スパコン 富岳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95647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5000万回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15.8兆回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1200兆回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100京回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36283"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IchigoJam
何台分？→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30万台分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2400万台分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200億台分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924298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1500円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1100億円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CC BY IchigoJam"/>
          <p:cNvSpPr txBox="1"/>
          <p:nvPr/>
        </p:nvSpPr>
        <p:spPr>
          <a:xfrm>
            <a:off x="2065805" y="4096122"/>
            <a:ext cx="227076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CC BY IchigoJam</a:t>
            </a:r>
          </a:p>
        </p:txBody>
      </p:sp>
      <p:sp>
        <p:nvSpPr>
          <p:cNvPr id="164" name="(C)Apple"/>
          <p:cNvSpPr txBox="1"/>
          <p:nvPr/>
        </p:nvSpPr>
        <p:spPr>
          <a:xfrm>
            <a:off x="8346009" y="4196392"/>
            <a:ext cx="121462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(C)Apple</a:t>
            </a:r>
          </a:p>
        </p:txBody>
      </p:sp>
      <p:pic>
        <p:nvPicPr>
          <p:cNvPr id="16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772" y="1723444"/>
            <a:ext cx="3038935" cy="184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(C)NVIDIA"/>
          <p:cNvSpPr txBox="1"/>
          <p:nvPr/>
        </p:nvSpPr>
        <p:spPr>
          <a:xfrm>
            <a:off x="14830767" y="4268353"/>
            <a:ext cx="1375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(C)NVIDIA</a:t>
            </a:r>
          </a:p>
        </p:txBody>
      </p:sp>
      <p:pic>
        <p:nvPicPr>
          <p:cNvPr id="167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37549" y="1382880"/>
            <a:ext cx="4395925" cy="2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(C)RIKEN"/>
          <p:cNvSpPr txBox="1"/>
          <p:nvPr/>
        </p:nvSpPr>
        <p:spPr>
          <a:xfrm>
            <a:off x="20498352" y="4170228"/>
            <a:ext cx="12743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(C)RIKEN</a:t>
            </a:r>
          </a:p>
        </p:txBody>
      </p:sp>
      <p:pic>
        <p:nvPicPr>
          <p:cNvPr id="16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2465" y="943925"/>
            <a:ext cx="35306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7112" y="1124762"/>
            <a:ext cx="2312422" cy="2941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表"/>
          <p:cNvGraphicFramePr/>
          <p:nvPr/>
        </p:nvGraphicFramePr>
        <p:xfrm>
          <a:off x="288028" y="575270"/>
          <a:ext cx="23807943" cy="12632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1985"/>
                <a:gridCol w="5951985"/>
                <a:gridCol w="5951985"/>
                <a:gridCol w="5951985"/>
              </a:tblGrid>
              <a:tr h="433071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45796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IchigoJam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iPhone 14 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NVIDIA A-100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スパコン 富岳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95647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5000万回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17兆回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1200兆回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44京回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36283"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IchigoJam
何台分？→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34万台分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2400万台分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88億台分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924298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1500円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1100億円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CC BY IchigoJam"/>
          <p:cNvSpPr txBox="1"/>
          <p:nvPr/>
        </p:nvSpPr>
        <p:spPr>
          <a:xfrm>
            <a:off x="2065805" y="4096122"/>
            <a:ext cx="227076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CC BY IchigoJam</a:t>
            </a:r>
          </a:p>
        </p:txBody>
      </p:sp>
      <p:sp>
        <p:nvSpPr>
          <p:cNvPr id="174" name="(C)Apple"/>
          <p:cNvSpPr txBox="1"/>
          <p:nvPr/>
        </p:nvSpPr>
        <p:spPr>
          <a:xfrm>
            <a:off x="8346009" y="4196392"/>
            <a:ext cx="121462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(C)Apple</a:t>
            </a:r>
          </a:p>
        </p:txBody>
      </p:sp>
      <p:pic>
        <p:nvPicPr>
          <p:cNvPr id="17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8896" y="1494058"/>
            <a:ext cx="3416688" cy="207473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(C)NVIDIA"/>
          <p:cNvSpPr txBox="1"/>
          <p:nvPr/>
        </p:nvSpPr>
        <p:spPr>
          <a:xfrm>
            <a:off x="14830767" y="4268353"/>
            <a:ext cx="1375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(C)NVIDIA</a:t>
            </a:r>
          </a:p>
        </p:txBody>
      </p:sp>
      <p:pic>
        <p:nvPicPr>
          <p:cNvPr id="177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37549" y="1382880"/>
            <a:ext cx="4395925" cy="2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(C)RIKEN"/>
          <p:cNvSpPr txBox="1"/>
          <p:nvPr/>
        </p:nvSpPr>
        <p:spPr>
          <a:xfrm>
            <a:off x="20498352" y="4170228"/>
            <a:ext cx="12743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(C)RIKEN</a:t>
            </a:r>
          </a:p>
        </p:txBody>
      </p:sp>
      <p:pic>
        <p:nvPicPr>
          <p:cNvPr id="17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2465" y="943925"/>
            <a:ext cx="35306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5710" y="1135210"/>
            <a:ext cx="2455226" cy="302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表"/>
          <p:cNvGraphicFramePr/>
          <p:nvPr/>
        </p:nvGraphicFramePr>
        <p:xfrm>
          <a:off x="288028" y="575270"/>
          <a:ext cx="23807943" cy="12632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1985"/>
                <a:gridCol w="5951985"/>
                <a:gridCol w="5951985"/>
                <a:gridCol w="5951985"/>
              </a:tblGrid>
              <a:tr h="433071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45796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IchigoJam R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iPhone 14 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NVIDIA A-100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スパコン 富岳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95647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1億回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17兆回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1200兆回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44京回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36283"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IchigoJam
何台分？→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17万台分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1200万台分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44億台分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924298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2000円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1100億円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" name="CC BY IchigoJam"/>
          <p:cNvSpPr txBox="1"/>
          <p:nvPr/>
        </p:nvSpPr>
        <p:spPr>
          <a:xfrm>
            <a:off x="2065805" y="4096122"/>
            <a:ext cx="227076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CC BY IchigoJam</a:t>
            </a:r>
          </a:p>
        </p:txBody>
      </p:sp>
      <p:sp>
        <p:nvSpPr>
          <p:cNvPr id="184" name="(C)Apple"/>
          <p:cNvSpPr txBox="1"/>
          <p:nvPr/>
        </p:nvSpPr>
        <p:spPr>
          <a:xfrm>
            <a:off x="8346009" y="4196392"/>
            <a:ext cx="121462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(C)Apple</a:t>
            </a:r>
          </a:p>
        </p:txBody>
      </p:sp>
      <p:sp>
        <p:nvSpPr>
          <p:cNvPr id="185" name="(C)NVIDIA"/>
          <p:cNvSpPr txBox="1"/>
          <p:nvPr/>
        </p:nvSpPr>
        <p:spPr>
          <a:xfrm>
            <a:off x="14830767" y="4268353"/>
            <a:ext cx="1375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(C)NVIDIA</a:t>
            </a:r>
          </a:p>
        </p:txBody>
      </p:sp>
      <p:pic>
        <p:nvPicPr>
          <p:cNvPr id="186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37549" y="1382880"/>
            <a:ext cx="4395925" cy="2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(C)RIKEN"/>
          <p:cNvSpPr txBox="1"/>
          <p:nvPr/>
        </p:nvSpPr>
        <p:spPr>
          <a:xfrm>
            <a:off x="20498352" y="4170228"/>
            <a:ext cx="12743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(C)RIKEN</a:t>
            </a:r>
          </a:p>
        </p:txBody>
      </p:sp>
      <p:pic>
        <p:nvPicPr>
          <p:cNvPr id="188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2465" y="943925"/>
            <a:ext cx="35306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25710" y="1135210"/>
            <a:ext cx="2455226" cy="3021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91198" y="1463995"/>
            <a:ext cx="3703983" cy="2364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