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2016-09-11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1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2016-09-11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2016-09-11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6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2016-09-11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1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2016-09-11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8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2016-09-11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6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2016-09-11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8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2016-09-11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7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2016-09-11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1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2016-09-11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2016-09-11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9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939FA-970E-4ED4-9E90-B76CD5C732B0}" type="datetimeFigureOut">
              <a:rPr lang="en-US" smtClean="0"/>
              <a:t>2016-09-11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smos.esa.int/web/gaia/dpac" TargetMode="External"/><Relationship Id="rId2" Type="http://schemas.openxmlformats.org/officeDocument/2006/relationships/hyperlink" Target="http://sci.esa.int/gai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Ga</a:t>
            </a:r>
            <a:r>
              <a:rPr lang="en-US" dirty="0" smtClean="0"/>
              <a:t> Astrometric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 Data Processing</a:t>
            </a:r>
          </a:p>
          <a:p>
            <a:r>
              <a:rPr lang="en-US" dirty="0" smtClean="0"/>
              <a:t>Vermont Technical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6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Gaia, Only Not Really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Gaia is a European Space Agency Mission</a:t>
            </a:r>
          </a:p>
          <a:p>
            <a:pPr lvl="1"/>
            <a:r>
              <a:rPr lang="en-US" dirty="0" smtClean="0"/>
              <a:t>Measures accurate positions and radial velocities of 1 billion stars</a:t>
            </a:r>
          </a:p>
          <a:p>
            <a:pPr lvl="1"/>
            <a:r>
              <a:rPr lang="en-US" dirty="0" smtClean="0"/>
              <a:t>Requires multiple measurements of each star over a five year period</a:t>
            </a:r>
          </a:p>
          <a:p>
            <a:pPr lvl="1"/>
            <a:r>
              <a:rPr lang="en-US" dirty="0" smtClean="0"/>
              <a:t>Will allow us to make a 3D map of this region of the galaxy</a:t>
            </a:r>
          </a:p>
          <a:p>
            <a:pPr lvl="2"/>
            <a:r>
              <a:rPr lang="en-US" dirty="0" smtClean="0"/>
              <a:t>… with accurate stellar distances and velocities in real space</a:t>
            </a:r>
          </a:p>
          <a:p>
            <a:pPr lvl="1"/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http://sci.esa.int/gaia/</a:t>
            </a:r>
            <a:endParaRPr lang="en-US" dirty="0" smtClean="0"/>
          </a:p>
          <a:p>
            <a:r>
              <a:rPr lang="en-US" dirty="0" smtClean="0"/>
              <a:t>Gaia Data Processing and Analysis Consortium (DPAC)</a:t>
            </a:r>
          </a:p>
          <a:p>
            <a:pPr lvl="1"/>
            <a:r>
              <a:rPr lang="en-US" dirty="0" smtClean="0"/>
              <a:t>See: </a:t>
            </a:r>
            <a:r>
              <a:rPr lang="en-US" dirty="0" smtClean="0">
                <a:hlinkClick r:id="rId3"/>
              </a:rPr>
              <a:t>http://www.cosmos.esa.int/web/gaia/dpac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Gaia Data Volum</a:t>
            </a:r>
            <a:r>
              <a:rPr lang="en-US" dirty="0"/>
              <a:t>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DPAC web site: “A primary motivation behind the Data Processing and Analysis Consortium (DPAC) is the unprecedented amount of data Gaia generates: surveying </a:t>
            </a:r>
            <a:r>
              <a:rPr lang="en-US" b="1" dirty="0" smtClean="0"/>
              <a:t>1 billion stars</a:t>
            </a:r>
            <a:r>
              <a:rPr lang="en-US" dirty="0" smtClean="0"/>
              <a:t>, </a:t>
            </a:r>
            <a:r>
              <a:rPr lang="en-US" b="1" dirty="0" smtClean="0"/>
              <a:t>70 times each over five years amounts to an average of 70 million objects observed each day</a:t>
            </a:r>
            <a:r>
              <a:rPr lang="en-US" dirty="0" smtClean="0"/>
              <a:t>! This translates into </a:t>
            </a:r>
            <a:r>
              <a:rPr lang="en-US" b="1" dirty="0" smtClean="0"/>
              <a:t>40 Gigabytes of information per day</a:t>
            </a:r>
            <a:r>
              <a:rPr lang="en-US" dirty="0" smtClean="0"/>
              <a:t>, or </a:t>
            </a:r>
            <a:r>
              <a:rPr lang="en-US" b="1" dirty="0" smtClean="0"/>
              <a:t>73 Terabytes over the full, nominal life of the mission</a:t>
            </a:r>
            <a:r>
              <a:rPr lang="en-US" dirty="0" smtClean="0"/>
              <a:t>. Taking into account the </a:t>
            </a:r>
            <a:r>
              <a:rPr lang="en-US" i="1" dirty="0" smtClean="0"/>
              <a:t>additional data products </a:t>
            </a:r>
            <a:r>
              <a:rPr lang="en-US" dirty="0" smtClean="0"/>
              <a:t>that are created from the basic observations leads to a </a:t>
            </a:r>
            <a:r>
              <a:rPr lang="en-US" b="1" dirty="0" smtClean="0"/>
              <a:t>total volume of about 1 Petabyte (1 million Gigabytes) for the complete dataset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 is an imaginary </a:t>
            </a:r>
            <a:r>
              <a:rPr lang="en-US" dirty="0" err="1" smtClean="0"/>
              <a:t>astrometrics</a:t>
            </a:r>
            <a:r>
              <a:rPr lang="en-US" dirty="0" smtClean="0"/>
              <a:t> mission producing imaginary data</a:t>
            </a:r>
          </a:p>
          <a:p>
            <a:pPr lvl="1"/>
            <a:r>
              <a:rPr lang="en-US" dirty="0" smtClean="0"/>
              <a:t>Conceptually similar to Gaia, but far more limited</a:t>
            </a:r>
          </a:p>
          <a:p>
            <a:pPr lvl="1"/>
            <a:r>
              <a:rPr lang="en-US" dirty="0" smtClean="0"/>
              <a:t>Much simpler</a:t>
            </a:r>
            <a:endParaRPr lang="en-US" dirty="0"/>
          </a:p>
          <a:p>
            <a:r>
              <a:rPr lang="en-US" dirty="0" smtClean="0"/>
              <a:t>What is the point of Ga?</a:t>
            </a:r>
          </a:p>
          <a:p>
            <a:pPr lvl="1"/>
            <a:r>
              <a:rPr lang="en-US" i="1" dirty="0" smtClean="0"/>
              <a:t>Educational!</a:t>
            </a:r>
          </a:p>
          <a:p>
            <a:pPr lvl="1"/>
            <a:r>
              <a:rPr lang="en-US" dirty="0" smtClean="0"/>
              <a:t>We can generate as much (or as little) imaginary data as we require</a:t>
            </a:r>
          </a:p>
          <a:p>
            <a:pPr lvl="1"/>
            <a:r>
              <a:rPr lang="en-US" dirty="0" smtClean="0"/>
              <a:t>We can generate imaginary data with whatever properties we want</a:t>
            </a:r>
          </a:p>
          <a:p>
            <a:pPr lvl="1"/>
            <a:r>
              <a:rPr lang="en-US" dirty="0" smtClean="0"/>
              <a:t>We can avoid complicating factors, adding them later if desired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8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Stars?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Assume…</a:t>
            </a:r>
          </a:p>
          <a:p>
            <a:pPr lvl="1"/>
            <a:r>
              <a:rPr lang="en-US" dirty="0" smtClean="0"/>
              <a:t>Average stellar separation is 4 </a:t>
            </a:r>
            <a:r>
              <a:rPr lang="en-US" dirty="0" err="1" smtClean="0"/>
              <a:t>ly</a:t>
            </a:r>
            <a:r>
              <a:rPr lang="en-US" dirty="0" smtClean="0"/>
              <a:t>. (The distance between the sun and the </a:t>
            </a:r>
            <a:r>
              <a:rPr lang="el-GR" dirty="0" smtClean="0"/>
              <a:t>α</a:t>
            </a:r>
            <a:r>
              <a:rPr lang="en-US" dirty="0" smtClean="0"/>
              <a:t>-</a:t>
            </a:r>
            <a:r>
              <a:rPr lang="en-US" dirty="0" err="1" smtClean="0"/>
              <a:t>Centuri</a:t>
            </a:r>
            <a:r>
              <a:rPr lang="en-US" dirty="0" smtClean="0"/>
              <a:t> system)</a:t>
            </a:r>
          </a:p>
          <a:p>
            <a:pPr lvl="1"/>
            <a:r>
              <a:rPr lang="en-US" dirty="0" smtClean="0"/>
              <a:t>One star in a box 4 </a:t>
            </a:r>
            <a:r>
              <a:rPr lang="en-US" dirty="0" err="1" smtClean="0"/>
              <a:t>ly</a:t>
            </a:r>
            <a:r>
              <a:rPr lang="en-US" dirty="0" smtClean="0"/>
              <a:t> on a side =&gt; density = 0.016 stars per cubic </a:t>
            </a:r>
            <a:r>
              <a:rPr lang="en-US" dirty="0" err="1" smtClean="0"/>
              <a:t>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Number of stars in a sphere with radius r light years =&gt; 0.016 * (4/3)</a:t>
            </a:r>
            <a:r>
              <a:rPr lang="el-GR" dirty="0" smtClean="0"/>
              <a:t>π</a:t>
            </a:r>
            <a:r>
              <a:rPr lang="en-US" dirty="0" smtClean="0"/>
              <a:t>r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04020"/>
              </p:ext>
            </p:extLst>
          </p:nvPr>
        </p:nvGraphicFramePr>
        <p:xfrm>
          <a:off x="2032000" y="41359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Radius (light years)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Stars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67,000,000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67,000,000,000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93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Realistic?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real galaxy…</a:t>
            </a:r>
          </a:p>
          <a:p>
            <a:pPr lvl="1"/>
            <a:r>
              <a:rPr lang="en-US" dirty="0" smtClean="0"/>
              <a:t>The stellar density is not uniform</a:t>
            </a:r>
          </a:p>
          <a:p>
            <a:pPr lvl="2"/>
            <a:r>
              <a:rPr lang="en-US" dirty="0" smtClean="0"/>
              <a:t>Stars primarily in a disk of spiral arms</a:t>
            </a:r>
          </a:p>
          <a:p>
            <a:pPr lvl="2"/>
            <a:r>
              <a:rPr lang="en-US" dirty="0" smtClean="0"/>
              <a:t>Greater density in the core; less in the arms; even less between the arms</a:t>
            </a:r>
          </a:p>
          <a:p>
            <a:pPr lvl="1"/>
            <a:r>
              <a:rPr lang="en-US" dirty="0" smtClean="0"/>
              <a:t>The galaxy is about 100,000 </a:t>
            </a:r>
            <a:r>
              <a:rPr lang="en-US" dirty="0" err="1" smtClean="0"/>
              <a:t>ly</a:t>
            </a:r>
            <a:r>
              <a:rPr lang="en-US" dirty="0" smtClean="0"/>
              <a:t> across; contains ~250 billion stars</a:t>
            </a:r>
          </a:p>
          <a:p>
            <a:pPr lvl="2"/>
            <a:r>
              <a:rPr lang="en-US" dirty="0" smtClean="0"/>
              <a:t>Makes you realize how little Gaia is actually going to observe!</a:t>
            </a:r>
          </a:p>
          <a:p>
            <a:pPr lvl="1"/>
            <a:r>
              <a:rPr lang="en-US" dirty="0" smtClean="0"/>
              <a:t>The numbers on the previous slide are in the right general range</a:t>
            </a:r>
          </a:p>
          <a:p>
            <a:r>
              <a:rPr lang="en-US" dirty="0" smtClean="0"/>
              <a:t>The Ga imaginary data should be at about this scale</a:t>
            </a:r>
          </a:p>
        </p:txBody>
      </p:sp>
    </p:spTree>
    <p:extLst>
      <p:ext uri="{BB962C8B-B14F-4D97-AF65-F5344CB8AC3E}">
        <p14:creationId xmlns:p14="http://schemas.microsoft.com/office/powerpoint/2010/main" val="31739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Ga observe all stars out to about 1000 light years</a:t>
            </a:r>
          </a:p>
          <a:p>
            <a:pPr lvl="1"/>
            <a:r>
              <a:rPr lang="en-US" dirty="0" smtClean="0"/>
              <a:t>Assume: 50 million stars</a:t>
            </a:r>
          </a:p>
          <a:p>
            <a:r>
              <a:rPr lang="en-US" dirty="0" smtClean="0"/>
              <a:t>Let Ga observe all these stars once per day</a:t>
            </a:r>
          </a:p>
          <a:p>
            <a:pPr lvl="1"/>
            <a:r>
              <a:rPr lang="en-US" dirty="0" smtClean="0"/>
              <a:t>That’s 50 million observations per day</a:t>
            </a:r>
          </a:p>
          <a:p>
            <a:pPr lvl="1"/>
            <a:r>
              <a:rPr lang="en-US" dirty="0" smtClean="0"/>
              <a:t>Gaia is doing 70 million observations per day, so this isn’t a crazy amount</a:t>
            </a:r>
          </a:p>
          <a:p>
            <a:pPr lvl="1"/>
            <a:r>
              <a:rPr lang="en-US" dirty="0" smtClean="0"/>
              <a:t>Total = 365*50 million = 17.8 billion observations per year</a:t>
            </a:r>
          </a:p>
        </p:txBody>
      </p:sp>
    </p:spTree>
    <p:extLst>
      <p:ext uri="{BB962C8B-B14F-4D97-AF65-F5344CB8AC3E}">
        <p14:creationId xmlns:p14="http://schemas.microsoft.com/office/powerpoint/2010/main" val="30454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observation is a line of text containing:</a:t>
            </a:r>
          </a:p>
          <a:p>
            <a:pPr lvl="1"/>
            <a:r>
              <a:rPr lang="en-US" dirty="0" smtClean="0"/>
              <a:t>The JD number (12 characters, e.g.: 2417815.4650)</a:t>
            </a:r>
          </a:p>
          <a:p>
            <a:pPr lvl="1"/>
            <a:r>
              <a:rPr lang="en-US" dirty="0" smtClean="0"/>
              <a:t>The star’s ID number (8 digits)</a:t>
            </a:r>
          </a:p>
          <a:p>
            <a:pPr lvl="1"/>
            <a:r>
              <a:rPr lang="en-US" dirty="0" smtClean="0"/>
              <a:t>The precise position of the star on the sky (to 10 </a:t>
            </a:r>
            <a:r>
              <a:rPr lang="el-GR" dirty="0" smtClean="0"/>
              <a:t>μ</a:t>
            </a:r>
            <a:r>
              <a:rPr lang="en-US" dirty="0" smtClean="0"/>
              <a:t>as resolution, e.g.: 12h39m42.123456s +42d59m05.12345s)</a:t>
            </a:r>
          </a:p>
          <a:p>
            <a:pPr lvl="2"/>
            <a:r>
              <a:rPr lang="en-US" dirty="0" smtClean="0"/>
              <a:t>That’s approximately the resolution Gaia has</a:t>
            </a:r>
          </a:p>
          <a:p>
            <a:r>
              <a:rPr lang="en-US" dirty="0" smtClean="0"/>
              <a:t>Total of 56 characters per observation</a:t>
            </a:r>
          </a:p>
          <a:p>
            <a:r>
              <a:rPr lang="en-US" dirty="0" smtClean="0"/>
              <a:t>Data Set = 56 * 17.8 billion = </a:t>
            </a:r>
            <a:r>
              <a:rPr lang="en-US" b="1" dirty="0" smtClean="0"/>
              <a:t>996.8 </a:t>
            </a:r>
            <a:r>
              <a:rPr lang="en-US" b="1" dirty="0" err="1" smtClean="0"/>
              <a:t>GiB</a:t>
            </a:r>
            <a:endParaRPr lang="en-US" b="1" dirty="0" smtClean="0"/>
          </a:p>
          <a:p>
            <a:pPr lvl="1"/>
            <a:r>
              <a:rPr lang="en-US" dirty="0" smtClean="0"/>
              <a:t>We will tune the size of the data set by adjusting the number of stars (and hence the average stellar density)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Imaginary Data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Imaginary Data Generator (IDG) creates “fake” Ga data</a:t>
            </a:r>
          </a:p>
          <a:p>
            <a:pPr lvl="1"/>
            <a:r>
              <a:rPr lang="en-US" dirty="0" smtClean="0"/>
              <a:t>A program that takes the number of stars as a parameter</a:t>
            </a:r>
          </a:p>
          <a:p>
            <a:pPr lvl="1"/>
            <a:r>
              <a:rPr lang="en-US" dirty="0" smtClean="0"/>
              <a:t>Generates observations for the year 2020</a:t>
            </a:r>
          </a:p>
          <a:p>
            <a:pPr lvl="1"/>
            <a:r>
              <a:rPr lang="en-US" dirty="0" smtClean="0"/>
              <a:t>Outputs the data to a file</a:t>
            </a:r>
          </a:p>
          <a:p>
            <a:r>
              <a:rPr lang="en-US" dirty="0" smtClean="0"/>
              <a:t>Current version of IDG is very simple minded</a:t>
            </a:r>
          </a:p>
          <a:p>
            <a:pPr lvl="1"/>
            <a:r>
              <a:rPr lang="en-US" dirty="0" smtClean="0"/>
              <a:t>Future versions could embed various “interesting” effects in the data that later analysis can find.</a:t>
            </a:r>
          </a:p>
          <a:p>
            <a:r>
              <a:rPr lang="en-US" dirty="0" smtClean="0"/>
              <a:t>IDG written in Scala and available on the class web site</a:t>
            </a:r>
          </a:p>
          <a:p>
            <a:pPr lvl="1"/>
            <a:r>
              <a:rPr lang="en-US" dirty="0" smtClean="0"/>
              <a:t>You can create imaginary data at a small scale for local testing</a:t>
            </a:r>
          </a:p>
          <a:p>
            <a:pPr lvl="1"/>
            <a:r>
              <a:rPr lang="en-US" dirty="0" smtClean="0"/>
              <a:t>We can create imaginary data at a large scale for 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25114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686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Ga Astrometric Database</vt:lpstr>
      <vt:lpstr>Like Gaia, Only Not Really</vt:lpstr>
      <vt:lpstr>Gaia Data Volume</vt:lpstr>
      <vt:lpstr>What is Ga?</vt:lpstr>
      <vt:lpstr>How Many Stars?</vt:lpstr>
      <vt:lpstr>Realistic?</vt:lpstr>
      <vt:lpstr>Ga Data Set</vt:lpstr>
      <vt:lpstr>Ga Observation</vt:lpstr>
      <vt:lpstr>Imaginary Data Generator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 Astrometric Database</dc:title>
  <dc:creator>Chapin, Peter  @ VTC</dc:creator>
  <cp:lastModifiedBy>Chapin, Peter  @ VTC</cp:lastModifiedBy>
  <cp:revision>8</cp:revision>
  <dcterms:created xsi:type="dcterms:W3CDTF">2016-09-11T14:37:20Z</dcterms:created>
  <dcterms:modified xsi:type="dcterms:W3CDTF">2016-09-11T15:55:11Z</dcterms:modified>
</cp:coreProperties>
</file>