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ma\Documents\S10-Rama\Metaheuristique%20en%20optimisation\Projet%20final\EvalPerf-SUNTHARASARM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CA"/>
              <a:t>Dominance Empirique</a:t>
            </a:r>
          </a:p>
        </c:rich>
      </c:tx>
      <c:layout>
        <c:manualLayout>
          <c:xMode val="edge"/>
          <c:yMode val="edge"/>
          <c:x val="0.33333386090557826"/>
          <c:y val="3.2418952618453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087134401182321"/>
          <c:y val="0.188379124818424"/>
          <c:w val="0.68844333719924033"/>
          <c:h val="0.57605985037406549"/>
        </c:manualLayout>
      </c:layout>
      <c:lineChart>
        <c:grouping val="standard"/>
        <c:varyColors val="0"/>
        <c:ser>
          <c:idx val="0"/>
          <c:order val="0"/>
          <c:tx>
            <c:strRef>
              <c:f>Resultats!$C$9</c:f>
              <c:strCache>
                <c:ptCount val="1"/>
                <c:pt idx="0">
                  <c:v>AG</c:v>
                </c:pt>
              </c:strCache>
            </c:strRef>
          </c:tx>
          <c:marker>
            <c:symbol val="none"/>
          </c:marker>
          <c:cat>
            <c:strRef>
              <c:f>Resultats!$B$10:$B$13</c:f>
              <c:strCache>
                <c:ptCount val="4"/>
                <c:pt idx="0">
                  <c:v>SDST10_ta010</c:v>
                </c:pt>
                <c:pt idx="1">
                  <c:v>SDST10_ta002</c:v>
                </c:pt>
                <c:pt idx="2">
                  <c:v>SDST10_ta014</c:v>
                </c:pt>
                <c:pt idx="3">
                  <c:v>SDST10_ta012</c:v>
                </c:pt>
              </c:strCache>
            </c:strRef>
          </c:cat>
          <c:val>
            <c:numRef>
              <c:f>Resultats!$C$10:$C$13</c:f>
              <c:numCache>
                <c:formatCode>0.00</c:formatCode>
                <c:ptCount val="4"/>
                <c:pt idx="0">
                  <c:v>11.120543293718166</c:v>
                </c:pt>
                <c:pt idx="1">
                  <c:v>10.563882940756603</c:v>
                </c:pt>
                <c:pt idx="2">
                  <c:v>15.494880546075086</c:v>
                </c:pt>
                <c:pt idx="3">
                  <c:v>13.192461450599657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2D-4C33-B5E9-60BFC5AD626C}"/>
            </c:ext>
          </c:extLst>
        </c:ser>
        <c:ser>
          <c:idx val="1"/>
          <c:order val="1"/>
          <c:tx>
            <c:strRef>
              <c:f>Resultats!$D$9</c:f>
              <c:strCache>
                <c:ptCount val="1"/>
                <c:pt idx="0">
                  <c:v>Aléatoire</c:v>
                </c:pt>
              </c:strCache>
            </c:strRef>
          </c:tx>
          <c:marker>
            <c:symbol val="none"/>
          </c:marker>
          <c:cat>
            <c:strRef>
              <c:f>Resultats!$B$10:$B$13</c:f>
              <c:strCache>
                <c:ptCount val="4"/>
                <c:pt idx="0">
                  <c:v>SDST10_ta010</c:v>
                </c:pt>
                <c:pt idx="1">
                  <c:v>SDST10_ta002</c:v>
                </c:pt>
                <c:pt idx="2">
                  <c:v>SDST10_ta014</c:v>
                </c:pt>
                <c:pt idx="3">
                  <c:v>SDST10_ta012</c:v>
                </c:pt>
              </c:strCache>
            </c:strRef>
          </c:cat>
          <c:val>
            <c:numRef>
              <c:f>Resultats!$D$10:$D$13</c:f>
              <c:numCache>
                <c:formatCode>0.00</c:formatCode>
                <c:ptCount val="4"/>
                <c:pt idx="0">
                  <c:v>13.497453310696095</c:v>
                </c:pt>
                <c:pt idx="1">
                  <c:v>6.780870806566738</c:v>
                </c:pt>
                <c:pt idx="2">
                  <c:v>14.197952218430034</c:v>
                </c:pt>
                <c:pt idx="3">
                  <c:v>13.877784123358081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2D-4C33-B5E9-60BFC5AD626C}"/>
            </c:ext>
          </c:extLst>
        </c:ser>
        <c:ser>
          <c:idx val="2"/>
          <c:order val="2"/>
          <c:tx>
            <c:strRef>
              <c:f>Resultats!$E$9</c:f>
              <c:strCache>
                <c:ptCount val="1"/>
                <c:pt idx="0">
                  <c:v>Descente</c:v>
                </c:pt>
              </c:strCache>
            </c:strRef>
          </c:tx>
          <c:marker>
            <c:symbol val="none"/>
          </c:marker>
          <c:cat>
            <c:strRef>
              <c:f>Resultats!$B$10:$B$13</c:f>
              <c:strCache>
                <c:ptCount val="4"/>
                <c:pt idx="0">
                  <c:v>SDST10_ta010</c:v>
                </c:pt>
                <c:pt idx="1">
                  <c:v>SDST10_ta002</c:v>
                </c:pt>
                <c:pt idx="2">
                  <c:v>SDST10_ta014</c:v>
                </c:pt>
                <c:pt idx="3">
                  <c:v>SDST10_ta012</c:v>
                </c:pt>
              </c:strCache>
            </c:strRef>
          </c:cat>
          <c:val>
            <c:numRef>
              <c:f>Resultats!$E$10:$E$13</c:f>
              <c:numCache>
                <c:formatCode>0.00</c:formatCode>
                <c:ptCount val="4"/>
                <c:pt idx="0">
                  <c:v>24.02376910016978</c:v>
                </c:pt>
                <c:pt idx="1">
                  <c:v>17.059243397573162</c:v>
                </c:pt>
                <c:pt idx="2">
                  <c:v>24.641638225255974</c:v>
                </c:pt>
                <c:pt idx="3">
                  <c:v>18.732153055396918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2D-4C33-B5E9-60BFC5AD626C}"/>
            </c:ext>
          </c:extLst>
        </c:ser>
        <c:ser>
          <c:idx val="3"/>
          <c:order val="3"/>
          <c:tx>
            <c:strRef>
              <c:f>Resultats!$F$9</c:f>
              <c:strCache>
                <c:ptCount val="1"/>
                <c:pt idx="0">
                  <c:v>RS</c:v>
                </c:pt>
              </c:strCache>
            </c:strRef>
          </c:tx>
          <c:marker>
            <c:symbol val="none"/>
          </c:marker>
          <c:cat>
            <c:strRef>
              <c:f>Resultats!$B$10:$B$13</c:f>
              <c:strCache>
                <c:ptCount val="4"/>
                <c:pt idx="0">
                  <c:v>SDST10_ta010</c:v>
                </c:pt>
                <c:pt idx="1">
                  <c:v>SDST10_ta002</c:v>
                </c:pt>
                <c:pt idx="2">
                  <c:v>SDST10_ta014</c:v>
                </c:pt>
                <c:pt idx="3">
                  <c:v>SDST10_ta012</c:v>
                </c:pt>
              </c:strCache>
            </c:strRef>
          </c:cat>
          <c:val>
            <c:numRef>
              <c:f>Resultats!$F$10:$F$13</c:f>
              <c:numCache>
                <c:formatCode>0.00</c:formatCode>
                <c:ptCount val="4"/>
                <c:pt idx="0">
                  <c:v>18.930390492359933</c:v>
                </c:pt>
                <c:pt idx="1">
                  <c:v>20.057102069950037</c:v>
                </c:pt>
                <c:pt idx="2">
                  <c:v>17.542662116040955</c:v>
                </c:pt>
                <c:pt idx="3">
                  <c:v>17.647058823529413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2D-4C33-B5E9-60BFC5AD6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2371872"/>
        <c:axId val="482369912"/>
      </c:lineChart>
      <c:catAx>
        <c:axId val="482371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CA"/>
                  <a:t>Problème</a:t>
                </a:r>
              </a:p>
            </c:rich>
          </c:tx>
          <c:layout>
            <c:manualLayout>
              <c:xMode val="edge"/>
              <c:yMode val="edge"/>
              <c:x val="0.4237862980695255"/>
              <c:y val="0.902743142144638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4823699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82369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CA"/>
                  <a:t>Déviation (%)</a:t>
                </a:r>
              </a:p>
            </c:rich>
          </c:tx>
          <c:layout>
            <c:manualLayout>
              <c:xMode val="edge"/>
              <c:yMode val="edge"/>
              <c:x val="9.7065751396460051E-3"/>
              <c:y val="0.34676055529510819"/>
            </c:manualLayout>
          </c:layout>
          <c:overlay val="0"/>
        </c:title>
        <c:numFmt formatCode="0.0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482371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27091410040086"/>
          <c:y val="0.33167082294264416"/>
          <c:w val="0.16389205733299991"/>
          <c:h val="0.2768079800498758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3E69-5310-4145-88EC-BABD47C6D567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344A3-8BE9-4FBD-A90C-D877E3F74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13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DCFF-A6D3-419E-AF5E-9335979FEEBF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BFFF-961F-4A6B-B4B2-5365790936BC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E894-6754-4117-90F5-2EA24E18F8EE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F841-1086-4679-BA92-D6C33E0D1547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F5B1-031C-461F-B764-656C99B905C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79E-30E5-4AC3-9C8A-A0669C3BABFA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9C16-5DB0-4E85-A15E-B768B38B4AC3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D314-20E0-4470-8AD1-96F96C7724F6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4885-563A-4769-88A7-DF5EE23C8F74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D95D-C1AF-4D82-A0E5-DBEA43DDE2F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766473D-93B2-4A7D-B3AB-39D32B341462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111A-3046-4DE0-9665-A66A6D47049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Ordonnancement atelier sériel avec réglage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Suntharasarma </a:t>
            </a:r>
            <a:r>
              <a:rPr lang="fr-FR" dirty="0" err="1"/>
              <a:t>rAMA</a:t>
            </a:r>
            <a:endParaRPr lang="fr-FR" dirty="0"/>
          </a:p>
          <a:p>
            <a:r>
              <a:rPr lang="fr-FR" dirty="0" err="1"/>
              <a:t>Métaheuristique</a:t>
            </a:r>
            <a:r>
              <a:rPr lang="fr-FR" dirty="0"/>
              <a:t> en optimisation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6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et analyses</a:t>
            </a:r>
          </a:p>
        </p:txBody>
      </p:sp>
      <p:graphicFrame>
        <p:nvGraphicFramePr>
          <p:cNvPr id="7" name="Espace réservé du contenu 4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291808"/>
              </p:ext>
            </p:extLst>
          </p:nvPr>
        </p:nvGraphicFramePr>
        <p:xfrm>
          <a:off x="1535113" y="2016125"/>
          <a:ext cx="9520237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9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&amp; 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Complexité de la modélisation et synthétisation du problème</a:t>
            </a:r>
          </a:p>
          <a:p>
            <a:r>
              <a:rPr lang="fr-FR" dirty="0"/>
              <a:t>Importance de la recherche bibliographique pour orienter la solution</a:t>
            </a:r>
          </a:p>
          <a:p>
            <a:r>
              <a:rPr lang="fr-FR" dirty="0"/>
              <a:t>Perspectives d’amélioration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3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Références</a:t>
            </a:r>
            <a:endParaRPr lang="fr-FR" dirty="0"/>
          </a:p>
          <a:p>
            <a:r>
              <a:rPr lang="en-CA" dirty="0"/>
              <a:t>R. Ruiz, C. </a:t>
            </a:r>
            <a:r>
              <a:rPr lang="en-CA" dirty="0" err="1"/>
              <a:t>Maroto</a:t>
            </a:r>
            <a:r>
              <a:rPr lang="en-CA" dirty="0"/>
              <a:t>, J. Alcatraz </a:t>
            </a:r>
            <a:r>
              <a:rPr lang="en-CA" i="1" dirty="0"/>
              <a:t>Solving the </a:t>
            </a:r>
            <a:r>
              <a:rPr lang="en-CA" i="1" dirty="0" err="1"/>
              <a:t>flowshop</a:t>
            </a:r>
            <a:r>
              <a:rPr lang="en-CA" i="1" dirty="0"/>
              <a:t> scheduling problem with sequence dependent setup times using advanced metaheuristics (2005)</a:t>
            </a:r>
            <a:r>
              <a:rPr lang="en-CA" dirty="0"/>
              <a:t> European Journal of Operational Research 165, 34-54</a:t>
            </a:r>
            <a:endParaRPr lang="fr-FR" dirty="0"/>
          </a:p>
          <a:p>
            <a:r>
              <a:rPr lang="en-CA" dirty="0"/>
              <a:t>R. Ruiz, C. </a:t>
            </a:r>
            <a:r>
              <a:rPr lang="en-CA" dirty="0" err="1"/>
              <a:t>Maroto</a:t>
            </a:r>
            <a:r>
              <a:rPr lang="en-CA" dirty="0"/>
              <a:t>, J. Alcatraz </a:t>
            </a:r>
            <a:r>
              <a:rPr lang="en-CA" i="1" dirty="0"/>
              <a:t>Two new robust genetic algorithms for the </a:t>
            </a:r>
            <a:r>
              <a:rPr lang="en-CA" i="1" dirty="0" err="1"/>
              <a:t>flowshop</a:t>
            </a:r>
            <a:r>
              <a:rPr lang="en-CA" i="1" dirty="0"/>
              <a:t> scheduling problem (2005)</a:t>
            </a:r>
            <a:endParaRPr lang="fr-FR" dirty="0"/>
          </a:p>
          <a:p>
            <a:r>
              <a:rPr lang="en-CA" dirty="0"/>
              <a:t>R. Cheng, M. Gen, Y </a:t>
            </a:r>
            <a:r>
              <a:rPr lang="en-CA" dirty="0" err="1"/>
              <a:t>Tsujimura</a:t>
            </a:r>
            <a:r>
              <a:rPr lang="en-CA" dirty="0"/>
              <a:t> </a:t>
            </a:r>
            <a:r>
              <a:rPr lang="en-CA" i="1" dirty="0"/>
              <a:t>A tutorial survey of job-shop scheduling problems using genetic algorithms – I (1996)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problème</a:t>
            </a:r>
          </a:p>
          <a:p>
            <a:r>
              <a:rPr lang="fr-FR" dirty="0"/>
              <a:t>Contraintes</a:t>
            </a:r>
          </a:p>
          <a:p>
            <a:r>
              <a:rPr lang="fr-FR" dirty="0"/>
              <a:t>Choix des instances</a:t>
            </a:r>
          </a:p>
          <a:p>
            <a:r>
              <a:rPr lang="fr-FR" dirty="0"/>
              <a:t>Revue littéraire </a:t>
            </a:r>
          </a:p>
          <a:p>
            <a:r>
              <a:rPr lang="fr-FR" dirty="0"/>
              <a:t>Implémentation</a:t>
            </a:r>
          </a:p>
          <a:p>
            <a:r>
              <a:rPr lang="fr-FR" dirty="0"/>
              <a:t>Résultats et analyse</a:t>
            </a:r>
          </a:p>
          <a:p>
            <a:r>
              <a:rPr lang="fr-FR" dirty="0"/>
              <a:t>Conclusion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Espace réservé du contenu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4472" r="-1" b="1188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48548" y="5067369"/>
            <a:ext cx="0" cy="11302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0512" y="5075836"/>
            <a:ext cx="6724311" cy="1120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Introduction : présentation du problème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3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du problème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Passage dans l’ordre des tâches</a:t>
            </a:r>
          </a:p>
          <a:p>
            <a:r>
              <a:rPr lang="fr-FR" dirty="0"/>
              <a:t>Modélisation des machines et des tâches</a:t>
            </a:r>
          </a:p>
          <a:p>
            <a:r>
              <a:rPr lang="fr-FR" dirty="0"/>
              <a:t>Travail sur une liste d’instance</a:t>
            </a:r>
          </a:p>
          <a:p>
            <a:r>
              <a:rPr lang="fr-FR" dirty="0"/>
              <a:t>Minimisation du temps d’</a:t>
            </a:r>
            <a:r>
              <a:rPr lang="fr-FR" dirty="0" err="1"/>
              <a:t>execution</a:t>
            </a:r>
            <a:r>
              <a:rPr lang="fr-FR" dirty="0"/>
              <a:t> total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3271" y="2155805"/>
            <a:ext cx="5869303" cy="1956434"/>
          </a:xfr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2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instances et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2087593"/>
          </a:xfrm>
        </p:spPr>
        <p:txBody>
          <a:bodyPr/>
          <a:lstStyle/>
          <a:p>
            <a:r>
              <a:rPr lang="fr-FR" dirty="0"/>
              <a:t>Durée d’</a:t>
            </a:r>
            <a:r>
              <a:rPr lang="fr-FR" dirty="0" err="1"/>
              <a:t>execution</a:t>
            </a:r>
            <a:endParaRPr lang="fr-FR" dirty="0"/>
          </a:p>
          <a:p>
            <a:r>
              <a:rPr lang="fr-FR" dirty="0"/>
              <a:t>Choix de 4 instances</a:t>
            </a:r>
          </a:p>
          <a:p>
            <a:r>
              <a:rPr lang="fr-FR" dirty="0"/>
              <a:t>Tailles différentes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0987195"/>
              </p:ext>
            </p:extLst>
          </p:nvPr>
        </p:nvGraphicFramePr>
        <p:xfrm>
          <a:off x="6704693" y="2059895"/>
          <a:ext cx="3821792" cy="1136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65">
                  <a:extLst>
                    <a:ext uri="{9D8B030D-6E8A-4147-A177-3AD203B41FA5}">
                      <a16:colId xmlns:a16="http://schemas.microsoft.com/office/drawing/2014/main" val="2494893336"/>
                    </a:ext>
                  </a:extLst>
                </a:gridCol>
                <a:gridCol w="1071260">
                  <a:extLst>
                    <a:ext uri="{9D8B030D-6E8A-4147-A177-3AD203B41FA5}">
                      <a16:colId xmlns:a16="http://schemas.microsoft.com/office/drawing/2014/main" val="3327362613"/>
                    </a:ext>
                  </a:extLst>
                </a:gridCol>
                <a:gridCol w="868589">
                  <a:extLst>
                    <a:ext uri="{9D8B030D-6E8A-4147-A177-3AD203B41FA5}">
                      <a16:colId xmlns:a16="http://schemas.microsoft.com/office/drawing/2014/main" val="139033506"/>
                    </a:ext>
                  </a:extLst>
                </a:gridCol>
                <a:gridCol w="868589">
                  <a:extLst>
                    <a:ext uri="{9D8B030D-6E8A-4147-A177-3AD203B41FA5}">
                      <a16:colId xmlns:a16="http://schemas.microsoft.com/office/drawing/2014/main" val="2579632916"/>
                    </a:ext>
                  </a:extLst>
                </a:gridCol>
                <a:gridCol w="868589">
                  <a:extLst>
                    <a:ext uri="{9D8B030D-6E8A-4147-A177-3AD203B41FA5}">
                      <a16:colId xmlns:a16="http://schemas.microsoft.com/office/drawing/2014/main" val="252997571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Nom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n travaux</a:t>
                      </a:r>
                      <a:endParaRPr lang="fr-FR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m machines</a:t>
                      </a:r>
                      <a:endParaRPr lang="fr-FR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Meillere sol connue</a:t>
                      </a:r>
                      <a:endParaRPr lang="fr-FR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98030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SDST10_Tai002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1401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24931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SDST10_Tai010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1178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22718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SDST10_Tai012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1751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1735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SDST10_Tai014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1465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8505850"/>
                  </a:ext>
                </a:extLst>
              </a:tr>
            </a:tbl>
          </a:graphicData>
        </a:graphic>
      </p:graphicFrame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7257" y="2642897"/>
            <a:ext cx="4777596" cy="236490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Revue </a:t>
            </a:r>
            <a:r>
              <a:rPr lang="en-US" dirty="0" err="1"/>
              <a:t>littéraire</a:t>
            </a:r>
            <a:r>
              <a:rPr lang="en-US" dirty="0"/>
              <a:t> et </a:t>
            </a:r>
            <a:r>
              <a:rPr lang="en-US" dirty="0" err="1"/>
              <a:t>choix</a:t>
            </a:r>
            <a:r>
              <a:rPr lang="en-US" dirty="0"/>
              <a:t> techniques : NEH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34695" y="2184357"/>
            <a:ext cx="4262286" cy="32819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Durée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d’execution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  <a:p>
            <a:r>
              <a:rPr lang="en-US" dirty="0" err="1"/>
              <a:t>Ordonnacement</a:t>
            </a:r>
            <a:r>
              <a:rPr lang="en-US" dirty="0"/>
              <a:t> par </a:t>
            </a:r>
            <a:r>
              <a:rPr lang="en-US" dirty="0" err="1"/>
              <a:t>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endParaRPr lang="en-US" dirty="0"/>
          </a:p>
          <a:p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Descente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Basé sur NEH</a:t>
            </a:r>
          </a:p>
          <a:p>
            <a:r>
              <a:rPr lang="fr-FR" dirty="0"/>
              <a:t>Descente du NEH par permutation</a:t>
            </a:r>
          </a:p>
          <a:p>
            <a:endParaRPr lang="fr-FR" dirty="0"/>
          </a:p>
          <a:p>
            <a:r>
              <a:rPr lang="fr-FR" dirty="0"/>
              <a:t>Observations : </a:t>
            </a:r>
          </a:p>
          <a:p>
            <a:pPr lvl="1"/>
            <a:r>
              <a:rPr lang="fr-FR" dirty="0"/>
              <a:t>forte intensification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8022" y="2192138"/>
            <a:ext cx="5032678" cy="2559791"/>
          </a:xfr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4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Recuit simulé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Basé sur la descente</a:t>
            </a:r>
          </a:p>
          <a:p>
            <a:r>
              <a:rPr lang="fr-FR" dirty="0"/>
              <a:t>5 Paliers</a:t>
            </a:r>
          </a:p>
          <a:p>
            <a:r>
              <a:rPr lang="fr-FR" dirty="0"/>
              <a:t>Température : 1000</a:t>
            </a:r>
          </a:p>
          <a:p>
            <a:endParaRPr lang="fr-FR" dirty="0"/>
          </a:p>
          <a:p>
            <a:r>
              <a:rPr lang="fr-FR" dirty="0"/>
              <a:t>Observations : </a:t>
            </a:r>
          </a:p>
          <a:p>
            <a:pPr lvl="1"/>
            <a:r>
              <a:rPr lang="fr-FR" dirty="0"/>
              <a:t>Amélioration de la descente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925" y="2058914"/>
            <a:ext cx="5112991" cy="2911839"/>
          </a:xfr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Génétique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Population initiale </a:t>
            </a:r>
          </a:p>
          <a:p>
            <a:pPr lvl="1"/>
            <a:r>
              <a:rPr lang="fr-FR" dirty="0"/>
              <a:t>NEH – Recuit simulé</a:t>
            </a:r>
          </a:p>
          <a:p>
            <a:pPr lvl="1"/>
            <a:r>
              <a:rPr lang="fr-FR" dirty="0"/>
              <a:t>Sélection en 2 phases</a:t>
            </a:r>
          </a:p>
          <a:p>
            <a:pPr lvl="1"/>
            <a:r>
              <a:rPr lang="fr-FR" dirty="0"/>
              <a:t>Croisement </a:t>
            </a:r>
            <a:r>
              <a:rPr lang="fr-FR" dirty="0" err="1"/>
              <a:t>Ox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3531" y="2149748"/>
            <a:ext cx="6082390" cy="1786531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Rama Suntharasarma - Metaheuristique en Optimisation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476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357</Words>
  <Application>Microsoft Office PowerPoint</Application>
  <PresentationFormat>Grand écran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Palatino Linotype</vt:lpstr>
      <vt:lpstr>Galerie</vt:lpstr>
      <vt:lpstr>Ordonnancement atelier sériel avec réglage</vt:lpstr>
      <vt:lpstr>Plan</vt:lpstr>
      <vt:lpstr>Introduction : présentation du problème</vt:lpstr>
      <vt:lpstr>Contraintes du problème</vt:lpstr>
      <vt:lpstr>Choix des instances et modélisation</vt:lpstr>
      <vt:lpstr>Revue littéraire et choix techniques : NEH</vt:lpstr>
      <vt:lpstr>Algorithme de Descente</vt:lpstr>
      <vt:lpstr>Recuit simulé</vt:lpstr>
      <vt:lpstr>Algorithme Génétique</vt:lpstr>
      <vt:lpstr>Résultats et analyses</vt:lpstr>
      <vt:lpstr>Conclusion &amp; Analyse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Ordonnancement atelier sériel avec réglage</dc:title>
  <dc:creator>Rama Suntharasarma</dc:creator>
  <cp:lastModifiedBy>Rama Suntharasarma</cp:lastModifiedBy>
  <cp:revision>18</cp:revision>
  <dcterms:created xsi:type="dcterms:W3CDTF">2017-04-19T21:59:09Z</dcterms:created>
  <dcterms:modified xsi:type="dcterms:W3CDTF">2017-04-20T10:18:52Z</dcterms:modified>
</cp:coreProperties>
</file>