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8" r:id="rId4"/>
    <p:sldId id="263" r:id="rId5"/>
    <p:sldId id="272" r:id="rId6"/>
    <p:sldId id="267" r:id="rId7"/>
    <p:sldId id="265" r:id="rId8"/>
    <p:sldId id="266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466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73" y="1686613"/>
            <a:ext cx="3873437" cy="3873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8628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PENDIDIKAN PANCASILA DAN KEWARGANEGARAAN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6584" y="56678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Daru Susanti, M.Pd.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5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2394" y="251356"/>
            <a:ext cx="124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b="1" dirty="0" smtClean="0"/>
              <a:t>TUGAS</a:t>
            </a:r>
            <a:endParaRPr lang="en-US" sz="2800" b="1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5569" y="1494076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id-ID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acalah aticles dibawah ini dan simpulkan kedalam bahasa sendiri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569" y="2569601"/>
            <a:ext cx="8024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https://www.kppod.org/berita/view?id=799</a:t>
            </a:r>
          </a:p>
        </p:txBody>
      </p:sp>
    </p:spTree>
    <p:extLst>
      <p:ext uri="{BB962C8B-B14F-4D97-AF65-F5344CB8AC3E}">
        <p14:creationId xmlns:p14="http://schemas.microsoft.com/office/powerpoint/2010/main" val="23338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84" y="1412776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latin typeface="Arial Black" pitchFamily="34" charset="0"/>
              </a:rPr>
              <a:t>BAB 11</a:t>
            </a:r>
          </a:p>
          <a:p>
            <a:pPr algn="ctr"/>
            <a:r>
              <a:rPr lang="id-ID" sz="4000" b="1" dirty="0" smtClean="0">
                <a:latin typeface="Arial Black" pitchFamily="34" charset="0"/>
              </a:rPr>
              <a:t>MEETING 12</a:t>
            </a:r>
          </a:p>
          <a:p>
            <a:pPr algn="ctr"/>
            <a:r>
              <a:rPr lang="id-ID" sz="4000" b="1" dirty="0" smtClean="0">
                <a:latin typeface="Arial Black" pitchFamily="34" charset="0"/>
              </a:rPr>
              <a:t> </a:t>
            </a:r>
          </a:p>
          <a:p>
            <a:pPr algn="ctr"/>
            <a:r>
              <a:rPr lang="id-ID" sz="4000" b="1" dirty="0" smtClean="0">
                <a:latin typeface="Arial Black" pitchFamily="34" charset="0"/>
              </a:rPr>
              <a:t>OTONOMI DAERAH </a:t>
            </a:r>
            <a:endParaRPr lang="en-US" sz="4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8680"/>
            <a:ext cx="4041229" cy="271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91580" y="3789040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b="1" dirty="0" smtClean="0"/>
              <a:t>O</a:t>
            </a:r>
            <a:r>
              <a:rPr lang="en-US" b="1" dirty="0" err="1" smtClean="0"/>
              <a:t>tonomi</a:t>
            </a:r>
            <a:r>
              <a:rPr lang="en-US" b="1" dirty="0" smtClean="0"/>
              <a:t> </a:t>
            </a:r>
            <a:r>
              <a:rPr lang="en-US" b="1" dirty="0" err="1"/>
              <a:t>daerah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, </a:t>
            </a:r>
            <a:r>
              <a:rPr lang="en-US" b="1" dirty="0" err="1"/>
              <a:t>wewenang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kewajiban</a:t>
            </a:r>
            <a:r>
              <a:rPr lang="en-US" b="1" dirty="0"/>
              <a:t> </a:t>
            </a:r>
            <a:r>
              <a:rPr lang="en-US" b="1" dirty="0" err="1"/>
              <a:t>daerah</a:t>
            </a:r>
            <a:r>
              <a:rPr lang="en-US" b="1" dirty="0"/>
              <a:t> </a:t>
            </a:r>
            <a:r>
              <a:rPr lang="en-US" b="1" dirty="0" err="1"/>
              <a:t>otonom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mengatur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mengelola</a:t>
            </a:r>
            <a:r>
              <a:rPr lang="en-US" b="1" dirty="0"/>
              <a:t> </a:t>
            </a:r>
            <a:r>
              <a:rPr lang="en-US" b="1" dirty="0" err="1"/>
              <a:t>urusan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kepentingan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r>
              <a:rPr lang="en-US" b="1" dirty="0"/>
              <a:t> </a:t>
            </a:r>
            <a:r>
              <a:rPr lang="en-US" b="1" dirty="0" err="1"/>
              <a:t>daerah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undang-undang</a:t>
            </a:r>
            <a:r>
              <a:rPr lang="en-US" b="1" dirty="0"/>
              <a:t> yang </a:t>
            </a:r>
            <a:r>
              <a:rPr lang="en-US" b="1" dirty="0" err="1"/>
              <a:t>telah</a:t>
            </a:r>
            <a:r>
              <a:rPr lang="en-US" b="1" dirty="0"/>
              <a:t> di </a:t>
            </a:r>
            <a:r>
              <a:rPr lang="en-US" b="1" dirty="0" err="1"/>
              <a:t>buat</a:t>
            </a:r>
            <a:r>
              <a:rPr lang="en-US" b="1" dirty="0"/>
              <a:t>. </a:t>
            </a:r>
            <a:r>
              <a:rPr lang="en-US" b="1" dirty="0" err="1"/>
              <a:t>Otonomi</a:t>
            </a:r>
            <a:r>
              <a:rPr lang="en-US" b="1" dirty="0"/>
              <a:t> </a:t>
            </a:r>
            <a:r>
              <a:rPr lang="en-US" b="1" dirty="0" err="1"/>
              <a:t>daerah</a:t>
            </a:r>
            <a:r>
              <a:rPr lang="en-US" b="1" dirty="0"/>
              <a:t> </a:t>
            </a:r>
            <a:r>
              <a:rPr lang="en-US" b="1" dirty="0" err="1"/>
              <a:t>juga</a:t>
            </a:r>
            <a:r>
              <a:rPr lang="en-US" b="1" dirty="0"/>
              <a:t> </a:t>
            </a:r>
            <a:r>
              <a:rPr lang="en-US" b="1" dirty="0" err="1"/>
              <a:t>diadakan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daerah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juga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kepentingan</a:t>
            </a:r>
            <a:r>
              <a:rPr lang="en-US" b="1" dirty="0"/>
              <a:t> </a:t>
            </a:r>
            <a:r>
              <a:rPr lang="en-US" b="1" dirty="0" err="1"/>
              <a:t>daerah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1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Arial Black" pitchFamily="34" charset="0"/>
              </a:rPr>
              <a:t>Perkembangan Otonomi daerah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7864" y="1195011"/>
            <a:ext cx="2304256" cy="577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UU No. 1 </a:t>
            </a:r>
            <a:r>
              <a:rPr lang="es-ES" b="1" dirty="0" err="1">
                <a:solidFill>
                  <a:schemeClr val="tx1"/>
                </a:solidFill>
              </a:rPr>
              <a:t>tahun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smtClean="0">
                <a:solidFill>
                  <a:schemeClr val="tx1"/>
                </a:solidFill>
              </a:rPr>
              <a:t>1945</a:t>
            </a:r>
            <a:endParaRPr lang="id-ID" b="1" dirty="0" smtClean="0">
              <a:solidFill>
                <a:schemeClr val="tx1"/>
              </a:solidFill>
            </a:endParaRPr>
          </a:p>
          <a:p>
            <a:pPr algn="ctr"/>
            <a:r>
              <a:rPr lang="id-ID" b="1" i="1" dirty="0" err="1" smtClean="0"/>
              <a:t>D</a:t>
            </a:r>
            <a:r>
              <a:rPr lang="en-US" b="1" i="1" dirty="0" err="1" smtClean="0"/>
              <a:t>ekonsentrasi</a:t>
            </a:r>
            <a:r>
              <a:rPr lang="en-US" b="1" i="1" dirty="0"/>
              <a:t>.</a:t>
            </a:r>
            <a:endParaRPr lang="es-ES" b="1" i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47964" y="1844824"/>
            <a:ext cx="468052" cy="2160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6567" y="2132856"/>
            <a:ext cx="2304256" cy="577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b="1" dirty="0"/>
              <a:t>UU No. 22 </a:t>
            </a:r>
            <a:r>
              <a:rPr lang="es-ES" b="1" dirty="0" err="1"/>
              <a:t>tahun</a:t>
            </a:r>
            <a:r>
              <a:rPr lang="es-ES" b="1" dirty="0"/>
              <a:t> 1948</a:t>
            </a:r>
          </a:p>
          <a:p>
            <a:pPr algn="ctr"/>
            <a:r>
              <a:rPr lang="id-ID" dirty="0" smtClean="0"/>
              <a:t>D</a:t>
            </a:r>
            <a:r>
              <a:rPr lang="en-US" dirty="0" err="1" smtClean="0"/>
              <a:t>esentralisasi</a:t>
            </a:r>
            <a:endParaRPr lang="es-ES" b="1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36567" y="3068960"/>
            <a:ext cx="2304256" cy="577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b="1" dirty="0" smtClean="0"/>
              <a:t>UU </a:t>
            </a:r>
            <a:r>
              <a:rPr lang="es-ES" b="1" dirty="0"/>
              <a:t>No. 1 </a:t>
            </a:r>
            <a:r>
              <a:rPr lang="es-ES" b="1" dirty="0" err="1"/>
              <a:t>tahun</a:t>
            </a:r>
            <a:r>
              <a:rPr lang="es-ES" b="1" dirty="0"/>
              <a:t> </a:t>
            </a:r>
            <a:r>
              <a:rPr lang="es-ES" b="1" dirty="0" smtClean="0"/>
              <a:t>1957</a:t>
            </a:r>
            <a:endParaRPr lang="id-ID" b="1" dirty="0" smtClean="0"/>
          </a:p>
          <a:p>
            <a:pPr algn="ctr"/>
            <a:r>
              <a:rPr lang="id-ID" dirty="0" smtClean="0"/>
              <a:t>D</a:t>
            </a:r>
            <a:r>
              <a:rPr lang="en-US" dirty="0" err="1" smtClean="0"/>
              <a:t>ualisme</a:t>
            </a:r>
            <a:endParaRPr lang="es-ES" b="1" dirty="0"/>
          </a:p>
        </p:txBody>
      </p:sp>
      <p:sp>
        <p:nvSpPr>
          <p:cNvPr id="14" name="Down Arrow 13"/>
          <p:cNvSpPr/>
          <p:nvPr/>
        </p:nvSpPr>
        <p:spPr>
          <a:xfrm>
            <a:off x="4211960" y="2780928"/>
            <a:ext cx="504056" cy="20309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67744" y="4003322"/>
            <a:ext cx="4320480" cy="361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b="1" dirty="0"/>
              <a:t>UU No. 5 </a:t>
            </a:r>
            <a:r>
              <a:rPr lang="es-ES" b="1" dirty="0" err="1"/>
              <a:t>tahun</a:t>
            </a:r>
            <a:r>
              <a:rPr lang="es-ES" b="1" dirty="0"/>
              <a:t> 1974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211960" y="3729963"/>
            <a:ext cx="504056" cy="20309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211960" y="4437112"/>
            <a:ext cx="504056" cy="20309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67744" y="4723402"/>
            <a:ext cx="4320480" cy="577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UU No. 18 </a:t>
            </a:r>
            <a:r>
              <a:rPr lang="es-ES" b="1" dirty="0" err="1"/>
              <a:t>tahun</a:t>
            </a:r>
            <a:r>
              <a:rPr lang="es-ES" b="1" dirty="0"/>
              <a:t> </a:t>
            </a:r>
            <a:r>
              <a:rPr lang="es-ES" b="1" dirty="0" smtClean="0"/>
              <a:t>1965</a:t>
            </a:r>
            <a:endParaRPr lang="id-ID" b="1" dirty="0" smtClean="0"/>
          </a:p>
          <a:p>
            <a:pPr algn="ctr"/>
            <a:r>
              <a:rPr lang="id-ID" dirty="0" err="1" smtClean="0"/>
              <a:t>O</a:t>
            </a:r>
            <a:r>
              <a:rPr lang="en-US" dirty="0" err="1" smtClean="0"/>
              <a:t>tonomi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seluas-luasnya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daerah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977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latin typeface="Arial Black" pitchFamily="34" charset="0"/>
              </a:rPr>
              <a:t>Perkembangan Otonomi daerah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632" y="1195010"/>
            <a:ext cx="6912768" cy="93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UU No. 5 </a:t>
            </a:r>
            <a:r>
              <a:rPr lang="es-ES" b="1" dirty="0" err="1"/>
              <a:t>tahun</a:t>
            </a:r>
            <a:r>
              <a:rPr lang="es-ES" b="1" dirty="0"/>
              <a:t> 1974</a:t>
            </a:r>
          </a:p>
          <a:p>
            <a:pPr algn="ctr"/>
            <a:r>
              <a:rPr lang="id-ID" b="1" i="1" dirty="0" err="1" smtClean="0"/>
              <a:t>D</a:t>
            </a:r>
            <a:r>
              <a:rPr lang="en-US" b="1" i="1" dirty="0" err="1" smtClean="0"/>
              <a:t>ikeluarkanya</a:t>
            </a:r>
            <a:r>
              <a:rPr lang="en-US" b="1" i="1" dirty="0" smtClean="0"/>
              <a:t> </a:t>
            </a:r>
            <a:r>
              <a:rPr lang="en-US" b="1" i="1" dirty="0"/>
              <a:t>UU NO. 5 </a:t>
            </a:r>
            <a:r>
              <a:rPr lang="en-US" b="1" i="1" dirty="0" err="1"/>
              <a:t>tahun</a:t>
            </a:r>
            <a:r>
              <a:rPr lang="en-US" b="1" i="1" dirty="0"/>
              <a:t> 1974 </a:t>
            </a:r>
            <a:r>
              <a:rPr lang="en-US" b="1" i="1" dirty="0" err="1"/>
              <a:t>yaitu</a:t>
            </a:r>
            <a:r>
              <a:rPr lang="en-US" b="1" i="1" dirty="0"/>
              <a:t> </a:t>
            </a:r>
            <a:r>
              <a:rPr lang="en-US" b="1" i="1" dirty="0" err="1"/>
              <a:t>desentralisasi</a:t>
            </a:r>
            <a:r>
              <a:rPr lang="en-US" b="1" i="1" dirty="0"/>
              <a:t>, </a:t>
            </a:r>
            <a:r>
              <a:rPr lang="en-US" b="1" i="1" dirty="0" err="1"/>
              <a:t>dekonsentrasi</a:t>
            </a:r>
            <a:r>
              <a:rPr lang="en-US" b="1" i="1" dirty="0"/>
              <a:t>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tugas</a:t>
            </a:r>
            <a:r>
              <a:rPr lang="en-US" b="1" i="1" dirty="0"/>
              <a:t> </a:t>
            </a:r>
            <a:r>
              <a:rPr lang="en-US" b="1" i="1" dirty="0" err="1"/>
              <a:t>perbantuan</a:t>
            </a:r>
            <a:r>
              <a:rPr lang="en-US" b="1" i="1" dirty="0"/>
              <a:t>.</a:t>
            </a:r>
            <a:endParaRPr lang="es-ES" b="1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7744" y="3789040"/>
            <a:ext cx="43204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UU No. 22 </a:t>
            </a:r>
            <a:r>
              <a:rPr lang="es-ES" b="1" dirty="0" err="1"/>
              <a:t>tahun</a:t>
            </a:r>
            <a:r>
              <a:rPr lang="es-ES" b="1" dirty="0"/>
              <a:t> </a:t>
            </a:r>
            <a:r>
              <a:rPr lang="es-ES" b="1" dirty="0" smtClean="0"/>
              <a:t>1999</a:t>
            </a:r>
            <a:endParaRPr lang="id-ID" b="1" dirty="0" smtClean="0"/>
          </a:p>
          <a:p>
            <a:pPr algn="ctr"/>
            <a:r>
              <a:rPr lang="en-US" b="1" i="1" dirty="0" err="1"/>
              <a:t>otonomi</a:t>
            </a:r>
            <a:r>
              <a:rPr lang="en-US" b="1" i="1" dirty="0"/>
              <a:t> </a:t>
            </a:r>
            <a:r>
              <a:rPr lang="en-US" b="1" i="1" dirty="0" err="1"/>
              <a:t>luas</a:t>
            </a:r>
            <a:endParaRPr lang="es-ES" b="1" i="1" dirty="0"/>
          </a:p>
        </p:txBody>
      </p:sp>
      <p:sp>
        <p:nvSpPr>
          <p:cNvPr id="16" name="Down Arrow 15"/>
          <p:cNvSpPr/>
          <p:nvPr/>
        </p:nvSpPr>
        <p:spPr>
          <a:xfrm>
            <a:off x="4175956" y="2348880"/>
            <a:ext cx="504056" cy="20309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59632" y="2601299"/>
            <a:ext cx="6912768" cy="93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UU No. 5 </a:t>
            </a:r>
            <a:r>
              <a:rPr lang="es-ES" b="1" dirty="0" err="1"/>
              <a:t>tahun</a:t>
            </a:r>
            <a:r>
              <a:rPr lang="es-ES" b="1" dirty="0"/>
              <a:t> 1974</a:t>
            </a:r>
          </a:p>
          <a:p>
            <a:pPr algn="ctr"/>
            <a:r>
              <a:rPr lang="id-ID" b="1" i="1" dirty="0" err="1" smtClean="0"/>
              <a:t>D</a:t>
            </a:r>
            <a:r>
              <a:rPr lang="en-US" b="1" i="1" dirty="0" err="1" smtClean="0"/>
              <a:t>ikeluarkanya</a:t>
            </a:r>
            <a:r>
              <a:rPr lang="en-US" b="1" i="1" dirty="0" smtClean="0"/>
              <a:t> </a:t>
            </a:r>
            <a:r>
              <a:rPr lang="en-US" b="1" i="1" dirty="0"/>
              <a:t>UU NO. 5 </a:t>
            </a:r>
            <a:r>
              <a:rPr lang="en-US" b="1" i="1" dirty="0" err="1"/>
              <a:t>tahun</a:t>
            </a:r>
            <a:r>
              <a:rPr lang="en-US" b="1" i="1" dirty="0"/>
              <a:t> 1974 </a:t>
            </a:r>
            <a:r>
              <a:rPr lang="en-US" b="1" i="1" dirty="0" err="1"/>
              <a:t>yaitu</a:t>
            </a:r>
            <a:r>
              <a:rPr lang="en-US" b="1" i="1" dirty="0"/>
              <a:t> </a:t>
            </a:r>
            <a:r>
              <a:rPr lang="en-US" b="1" i="1" dirty="0" err="1"/>
              <a:t>desentralisasi</a:t>
            </a:r>
            <a:r>
              <a:rPr lang="en-US" b="1" i="1" dirty="0"/>
              <a:t>, </a:t>
            </a:r>
            <a:r>
              <a:rPr lang="en-US" b="1" i="1" dirty="0" err="1"/>
              <a:t>dekonsentrasi</a:t>
            </a:r>
            <a:r>
              <a:rPr lang="en-US" b="1" i="1" dirty="0"/>
              <a:t>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tugas</a:t>
            </a:r>
            <a:r>
              <a:rPr lang="en-US" b="1" i="1" dirty="0"/>
              <a:t> </a:t>
            </a:r>
            <a:r>
              <a:rPr lang="en-US" b="1" i="1" dirty="0" err="1"/>
              <a:t>perbantuan</a:t>
            </a:r>
            <a:r>
              <a:rPr lang="en-US" b="1" i="1" dirty="0"/>
              <a:t>.</a:t>
            </a:r>
            <a:endParaRPr lang="es-ES" b="1" i="1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139952" y="3585947"/>
            <a:ext cx="504056" cy="20309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2" name="Line Callout 2 1"/>
          <p:cNvSpPr/>
          <p:nvPr/>
        </p:nvSpPr>
        <p:spPr>
          <a:xfrm>
            <a:off x="3419872" y="1844824"/>
            <a:ext cx="5299329" cy="3168352"/>
          </a:xfrm>
          <a:prstGeom prst="borderCallout2">
            <a:avLst>
              <a:gd name="adj1" fmla="val 23493"/>
              <a:gd name="adj2" fmla="val -1278"/>
              <a:gd name="adj3" fmla="val 25864"/>
              <a:gd name="adj4" fmla="val -3767"/>
              <a:gd name="adj5" fmla="val 23302"/>
              <a:gd name="adj6" fmla="val -18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 smtClean="0"/>
              <a:t>Daerah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mengatur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mengurus</a:t>
            </a:r>
            <a:r>
              <a:rPr lang="en-US" b="1" dirty="0"/>
              <a:t> </a:t>
            </a:r>
            <a:r>
              <a:rPr lang="en-US" b="1" dirty="0" err="1"/>
              <a:t>rumah</a:t>
            </a:r>
            <a:r>
              <a:rPr lang="en-US" b="1" dirty="0"/>
              <a:t> </a:t>
            </a:r>
            <a:r>
              <a:rPr lang="en-US" b="1" dirty="0" err="1"/>
              <a:t>tangga</a:t>
            </a:r>
            <a:r>
              <a:rPr lang="en-US" b="1" dirty="0"/>
              <a:t> </a:t>
            </a:r>
            <a:r>
              <a:rPr lang="en-US" b="1" dirty="0" err="1"/>
              <a:t>pemerintahan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, </a:t>
            </a:r>
            <a:r>
              <a:rPr lang="en-US" b="1" dirty="0" err="1"/>
              <a:t>baik</a:t>
            </a:r>
            <a:r>
              <a:rPr lang="en-US" b="1" dirty="0"/>
              <a:t>, </a:t>
            </a:r>
            <a:r>
              <a:rPr lang="en-US" b="1" dirty="0" err="1"/>
              <a:t>jumlah</a:t>
            </a:r>
            <a:r>
              <a:rPr lang="en-US" b="1" dirty="0"/>
              <a:t>, </a:t>
            </a:r>
            <a:r>
              <a:rPr lang="en-US" b="1" dirty="0" err="1"/>
              <a:t>macam</a:t>
            </a:r>
            <a:r>
              <a:rPr lang="en-US" b="1" dirty="0"/>
              <a:t>, </a:t>
            </a:r>
            <a:r>
              <a:rPr lang="en-US" b="1" dirty="0" err="1"/>
              <a:t>maupun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pelayanan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r>
              <a:rPr lang="en-US" b="1" dirty="0"/>
              <a:t> yang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daerah</a:t>
            </a:r>
            <a:r>
              <a:rPr lang="en-US" b="1" dirty="0"/>
              <a:t> </a:t>
            </a:r>
            <a:r>
              <a:rPr lang="en-US" b="1" dirty="0" err="1"/>
              <a:t>masing-masing</a:t>
            </a:r>
            <a:r>
              <a:rPr lang="en-US" b="1" dirty="0"/>
              <a:t>.</a:t>
            </a:r>
          </a:p>
          <a:p>
            <a:pPr algn="just"/>
            <a:r>
              <a:rPr lang="en-US" b="1" dirty="0"/>
              <a:t>Daerah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wewenang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mengatur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mengurus</a:t>
            </a:r>
            <a:r>
              <a:rPr lang="en-US" b="1" dirty="0"/>
              <a:t> </a:t>
            </a:r>
            <a:r>
              <a:rPr lang="en-US" b="1" dirty="0" err="1"/>
              <a:t>rumah</a:t>
            </a:r>
            <a:r>
              <a:rPr lang="en-US" b="1" dirty="0"/>
              <a:t> </a:t>
            </a:r>
            <a:r>
              <a:rPr lang="en-US" b="1" dirty="0" err="1"/>
              <a:t>tangganya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, </a:t>
            </a:r>
            <a:r>
              <a:rPr lang="en-US" b="1" dirty="0" err="1"/>
              <a:t>baik</a:t>
            </a:r>
            <a:r>
              <a:rPr lang="en-US" b="1" dirty="0"/>
              <a:t> </a:t>
            </a:r>
            <a:r>
              <a:rPr lang="en-US" b="1" dirty="0" err="1"/>
              <a:t>kewenangan</a:t>
            </a:r>
            <a:r>
              <a:rPr lang="en-US" b="1" dirty="0"/>
              <a:t> </a:t>
            </a:r>
            <a:r>
              <a:rPr lang="en-US" b="1" dirty="0" err="1"/>
              <a:t>mengatur</a:t>
            </a:r>
            <a:r>
              <a:rPr lang="en-US" b="1" dirty="0"/>
              <a:t> </a:t>
            </a:r>
            <a:r>
              <a:rPr lang="en-US" b="1" dirty="0" err="1"/>
              <a:t>maupun</a:t>
            </a:r>
            <a:r>
              <a:rPr lang="en-US" b="1" dirty="0"/>
              <a:t> </a:t>
            </a:r>
            <a:r>
              <a:rPr lang="en-US" b="1" dirty="0" err="1"/>
              <a:t>mengurus</a:t>
            </a:r>
            <a:r>
              <a:rPr lang="en-US" b="1" dirty="0"/>
              <a:t> </a:t>
            </a:r>
            <a:r>
              <a:rPr lang="en-US" b="1" dirty="0" err="1"/>
              <a:t>rumah</a:t>
            </a:r>
            <a:r>
              <a:rPr lang="en-US" b="1" dirty="0"/>
              <a:t> </a:t>
            </a:r>
            <a:r>
              <a:rPr lang="en-US" b="1" dirty="0" err="1"/>
              <a:t>tangga</a:t>
            </a:r>
            <a:r>
              <a:rPr lang="en-US" b="1" dirty="0"/>
              <a:t> </a:t>
            </a:r>
            <a:r>
              <a:rPr lang="en-US" b="1" dirty="0" err="1"/>
              <a:t>pemerintahan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</a:t>
            </a:r>
            <a:r>
              <a:rPr lang="en-US" b="1" dirty="0" err="1"/>
              <a:t>perundangan</a:t>
            </a:r>
            <a:r>
              <a:rPr lang="en-US" b="1" dirty="0"/>
              <a:t> yang </a:t>
            </a:r>
            <a:r>
              <a:rPr lang="en-US" b="1" dirty="0" err="1"/>
              <a:t>berlaku</a:t>
            </a:r>
            <a:r>
              <a:rPr lang="en-US" b="1" dirty="0"/>
              <a:t>.</a:t>
            </a:r>
            <a:endParaRPr lang="en-US" b="1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1347" y="497833"/>
            <a:ext cx="3239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HAKIKAT OTONOMI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7" y="2492896"/>
            <a:ext cx="31337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9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720" y="251356"/>
            <a:ext cx="451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TUJUAN OTONOMI DAERAH</a:t>
            </a:r>
            <a:endParaRPr lang="en-US" sz="2800" b="1" dirty="0"/>
          </a:p>
        </p:txBody>
      </p:sp>
      <p:sp>
        <p:nvSpPr>
          <p:cNvPr id="10" name="Line Callout 2 9"/>
          <p:cNvSpPr/>
          <p:nvPr/>
        </p:nvSpPr>
        <p:spPr>
          <a:xfrm>
            <a:off x="3419872" y="1700808"/>
            <a:ext cx="5256583" cy="3825552"/>
          </a:xfrm>
          <a:prstGeom prst="borderCallout2">
            <a:avLst>
              <a:gd name="adj1" fmla="val 23493"/>
              <a:gd name="adj2" fmla="val -1278"/>
              <a:gd name="adj3" fmla="val 25864"/>
              <a:gd name="adj4" fmla="val -3767"/>
              <a:gd name="adj5" fmla="val 23302"/>
              <a:gd name="adj6" fmla="val -18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000" dirty="0"/>
          </a:p>
          <a:p>
            <a:pPr algn="just"/>
            <a:r>
              <a:rPr lang="en-US" sz="2000" b="1" dirty="0" err="1" smtClean="0"/>
              <a:t>Supaya</a:t>
            </a:r>
            <a:r>
              <a:rPr lang="en-US" sz="2000" b="1" dirty="0" smtClean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terjadi</a:t>
            </a:r>
            <a:r>
              <a:rPr lang="en-US" sz="2000" b="1" dirty="0"/>
              <a:t> </a:t>
            </a:r>
            <a:r>
              <a:rPr lang="en-US" sz="2000" b="1" dirty="0" err="1"/>
              <a:t>pemusatan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kekuasaan</a:t>
            </a:r>
            <a:r>
              <a:rPr lang="en-US" sz="2000" b="1" dirty="0"/>
              <a:t> </a:t>
            </a:r>
            <a:r>
              <a:rPr lang="en-US" sz="2000" b="1" dirty="0" err="1"/>
              <a:t>pemerintahan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tingkat</a:t>
            </a:r>
            <a:r>
              <a:rPr lang="en-US" sz="2000" b="1" dirty="0"/>
              <a:t> </a:t>
            </a:r>
            <a:r>
              <a:rPr lang="en-US" sz="2000" b="1" dirty="0" err="1"/>
              <a:t>pusat</a:t>
            </a:r>
            <a:r>
              <a:rPr lang="en-US" sz="2000" b="1" dirty="0"/>
              <a:t> </a:t>
            </a:r>
            <a:r>
              <a:rPr lang="en-US" sz="2000" b="1" dirty="0" err="1"/>
              <a:t>sehingga</a:t>
            </a:r>
            <a:r>
              <a:rPr lang="en-US" sz="2000" b="1" dirty="0"/>
              <a:t> </a:t>
            </a:r>
            <a:r>
              <a:rPr lang="en-US" sz="2000" b="1" dirty="0" err="1"/>
              <a:t>jalannya</a:t>
            </a:r>
            <a:r>
              <a:rPr lang="en-US" sz="2000" b="1" dirty="0"/>
              <a:t> </a:t>
            </a:r>
            <a:r>
              <a:rPr lang="en-US" sz="2000" b="1" dirty="0" err="1"/>
              <a:t>pemerintahan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pembangunan</a:t>
            </a:r>
            <a:r>
              <a:rPr lang="en-US" sz="2000" b="1" dirty="0"/>
              <a:t> </a:t>
            </a:r>
            <a:r>
              <a:rPr lang="en-US" sz="2000" b="1" dirty="0" err="1"/>
              <a:t>berjalan</a:t>
            </a:r>
            <a:r>
              <a:rPr lang="en-US" sz="2000" b="1" dirty="0"/>
              <a:t> </a:t>
            </a:r>
            <a:r>
              <a:rPr lang="en-US" sz="2000" b="1" dirty="0" err="1"/>
              <a:t>lancar</a:t>
            </a:r>
            <a:r>
              <a:rPr lang="en-US" sz="2000" b="1" dirty="0"/>
              <a:t>.</a:t>
            </a:r>
          </a:p>
          <a:p>
            <a:pPr algn="just"/>
            <a:r>
              <a:rPr lang="en-US" sz="2000" b="1" dirty="0" err="1"/>
              <a:t>Supaya</a:t>
            </a:r>
            <a:r>
              <a:rPr lang="en-US" sz="2000" b="1" dirty="0"/>
              <a:t> </a:t>
            </a:r>
            <a:r>
              <a:rPr lang="en-US" sz="2000" b="1" dirty="0" err="1"/>
              <a:t>pemerintah</a:t>
            </a:r>
            <a:r>
              <a:rPr lang="en-US" sz="2000" b="1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hanya</a:t>
            </a:r>
            <a:r>
              <a:rPr lang="en-US" sz="2000" b="1" dirty="0"/>
              <a:t> </a:t>
            </a:r>
            <a:r>
              <a:rPr lang="en-US" sz="2000" b="1" dirty="0" err="1"/>
              <a:t>dijalankan</a:t>
            </a:r>
            <a:r>
              <a:rPr lang="en-US" sz="2000" b="1" dirty="0"/>
              <a:t> </a:t>
            </a:r>
            <a:r>
              <a:rPr lang="en-US" sz="2000" b="1" dirty="0" err="1"/>
              <a:t>oleh</a:t>
            </a:r>
            <a:r>
              <a:rPr lang="en-US" sz="2000" b="1" dirty="0"/>
              <a:t> </a:t>
            </a:r>
            <a:r>
              <a:rPr lang="en-US" sz="2000" b="1" dirty="0" err="1"/>
              <a:t>pemerintah</a:t>
            </a:r>
            <a:r>
              <a:rPr lang="en-US" sz="2000" b="1" dirty="0"/>
              <a:t> </a:t>
            </a:r>
            <a:r>
              <a:rPr lang="en-US" sz="2000" b="1" dirty="0" err="1"/>
              <a:t>pusat</a:t>
            </a:r>
            <a:r>
              <a:rPr lang="en-US" sz="2000" b="1" dirty="0"/>
              <a:t>, </a:t>
            </a:r>
            <a:r>
              <a:rPr lang="en-US" sz="2000" b="1" dirty="0" err="1"/>
              <a:t>tetapi</a:t>
            </a:r>
            <a:r>
              <a:rPr lang="en-US" sz="2000" b="1" dirty="0"/>
              <a:t> </a:t>
            </a:r>
            <a:r>
              <a:rPr lang="en-US" sz="2000" b="1" dirty="0" err="1"/>
              <a:t>daerah</a:t>
            </a:r>
            <a:r>
              <a:rPr lang="en-US" sz="2000" b="1" dirty="0"/>
              <a:t> pun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diberi</a:t>
            </a:r>
            <a:r>
              <a:rPr lang="en-US" sz="2000" b="1" dirty="0"/>
              <a:t> </a:t>
            </a:r>
            <a:r>
              <a:rPr lang="en-US" sz="2000" b="1" dirty="0" err="1"/>
              <a:t>hak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mengurus</a:t>
            </a:r>
            <a:r>
              <a:rPr lang="en-US" sz="2000" b="1" dirty="0"/>
              <a:t> </a:t>
            </a:r>
            <a:r>
              <a:rPr lang="en-US" sz="2000" b="1" dirty="0" err="1"/>
              <a:t>sendiri</a:t>
            </a:r>
            <a:r>
              <a:rPr lang="en-US" sz="2000" b="1" dirty="0"/>
              <a:t> </a:t>
            </a:r>
            <a:r>
              <a:rPr lang="en-US" sz="2000" b="1" dirty="0" err="1"/>
              <a:t>kebutuhannya</a:t>
            </a:r>
            <a:r>
              <a:rPr lang="en-US" sz="2000" b="1" dirty="0"/>
              <a:t>.</a:t>
            </a:r>
          </a:p>
          <a:p>
            <a:pPr algn="just"/>
            <a:r>
              <a:rPr lang="en-US" sz="2000" b="1" dirty="0" err="1"/>
              <a:t>Supaya</a:t>
            </a:r>
            <a:r>
              <a:rPr lang="en-US" sz="2000" b="1" dirty="0"/>
              <a:t> </a:t>
            </a:r>
            <a:r>
              <a:rPr lang="en-US" sz="2000" b="1" dirty="0" err="1"/>
              <a:t>kepentingan</a:t>
            </a:r>
            <a:r>
              <a:rPr lang="en-US" sz="2000" b="1" dirty="0"/>
              <a:t> </a:t>
            </a:r>
            <a:r>
              <a:rPr lang="en-US" sz="2000" b="1" dirty="0" err="1"/>
              <a:t>umum</a:t>
            </a:r>
            <a:r>
              <a:rPr lang="en-US" sz="2000" b="1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daerah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diurus</a:t>
            </a:r>
            <a:r>
              <a:rPr lang="en-US" sz="2000" b="1" dirty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baik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memperhatikan</a:t>
            </a:r>
            <a:r>
              <a:rPr lang="en-US" sz="2000" b="1" dirty="0"/>
              <a:t> </a:t>
            </a:r>
            <a:r>
              <a:rPr lang="en-US" sz="2000" b="1" dirty="0" err="1"/>
              <a:t>sifat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keadaan</a:t>
            </a:r>
            <a:r>
              <a:rPr lang="en-US" sz="2000" b="1" dirty="0"/>
              <a:t> </a:t>
            </a:r>
            <a:r>
              <a:rPr lang="en-US" sz="2000" b="1" dirty="0" err="1"/>
              <a:t>daerah</a:t>
            </a:r>
            <a:r>
              <a:rPr lang="en-US" sz="2000" b="1" dirty="0"/>
              <a:t> yang </a:t>
            </a:r>
            <a:r>
              <a:rPr lang="en-US" sz="2000" b="1" dirty="0" err="1"/>
              <a:t>mempunyai</a:t>
            </a:r>
            <a:r>
              <a:rPr lang="en-US" sz="2000" b="1" dirty="0"/>
              <a:t> </a:t>
            </a:r>
            <a:r>
              <a:rPr lang="en-US" sz="2000" b="1" dirty="0" err="1"/>
              <a:t>kekhususan</a:t>
            </a:r>
            <a:r>
              <a:rPr lang="en-US" sz="2000" b="1" dirty="0"/>
              <a:t> </a:t>
            </a:r>
            <a:r>
              <a:rPr lang="en-US" sz="2000" b="1" dirty="0" err="1"/>
              <a:t>sendiri</a:t>
            </a:r>
            <a:r>
              <a:rPr lang="en-US" sz="2000" b="1" dirty="0"/>
              <a:t>.</a:t>
            </a:r>
            <a:endParaRPr lang="en-US" sz="2000" b="1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1" y="234888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2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251356"/>
            <a:ext cx="407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b="1" dirty="0" smtClean="0"/>
              <a:t>ASAS OTONOMI DAERAH</a:t>
            </a:r>
            <a:endParaRPr lang="en-US" sz="2800" b="1" dirty="0"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51980"/>
            <a:ext cx="7632848" cy="307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45168"/>
            <a:ext cx="29813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7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0592" y="251356"/>
            <a:ext cx="316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b="1" dirty="0"/>
              <a:t>O</a:t>
            </a:r>
            <a:r>
              <a:rPr lang="id-ID" sz="2800" b="1" dirty="0" smtClean="0"/>
              <a:t>TONOMI DAERAH</a:t>
            </a:r>
            <a:endParaRPr lang="en-US" sz="2800" b="1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5569" y="1124744"/>
            <a:ext cx="8316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Otonomi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</a:t>
            </a:r>
            <a:r>
              <a:rPr lang="id-ID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erah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Indonesia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diperingati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setiap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tanggal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25 April.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Istilah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“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otonomi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daerah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bahasa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inggris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regional autonomy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berasal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bahasa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Yunani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“autos”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‘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namos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”. Autos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memiliki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arti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sendiri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sedangkan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namos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berarti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aturan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Sehingga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definisi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otonomi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daerah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diartikan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sebagai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kewenangan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mengatur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sendiri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pemerintahan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kepentingan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masyarakatnya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dilakukan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oleh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suatu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daerah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333</TotalTime>
  <Words>438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Arial Black</vt:lpstr>
      <vt:lpstr>Candara</vt:lpstr>
      <vt:lpstr>Symbol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User</cp:lastModifiedBy>
  <cp:revision>22</cp:revision>
  <dcterms:created xsi:type="dcterms:W3CDTF">2020-02-25T12:00:26Z</dcterms:created>
  <dcterms:modified xsi:type="dcterms:W3CDTF">2020-09-28T04:51:56Z</dcterms:modified>
</cp:coreProperties>
</file>