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3" y="3140968"/>
            <a:ext cx="5910339" cy="31573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464447" y="1124744"/>
            <a:ext cx="7961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BAB 13 </a:t>
            </a:r>
          </a:p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PERTEMUAN 14</a:t>
            </a:r>
          </a:p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HAK AZASI MANUSIA </a:t>
            </a:r>
          </a:p>
          <a:p>
            <a:pPr algn="ctr"/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557"/>
              </p:ext>
            </p:extLst>
          </p:nvPr>
        </p:nvGraphicFramePr>
        <p:xfrm>
          <a:off x="871538" y="2391140"/>
          <a:ext cx="7408862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08862">
                  <a:extLst>
                    <a:ext uri="{9D8B030D-6E8A-4147-A177-3AD203B41FA5}">
                      <a16:colId xmlns:a16="http://schemas.microsoft.com/office/drawing/2014/main" val="3605898926"/>
                    </a:ext>
                  </a:extLst>
                </a:gridCol>
              </a:tblGrid>
              <a:tr h="2366069">
                <a:tc>
                  <a:txBody>
                    <a:bodyPr/>
                    <a:lstStyle/>
                    <a:p>
                      <a:pPr marL="342900" marR="1778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2000" dirty="0">
                          <a:effectLst/>
                          <a:latin typeface="Arial Black" panose="020B0A04020102020204" pitchFamily="34" charset="0"/>
                        </a:rPr>
                        <a:t>Mampu memahami ruang lingkup dan urgensi materi pendidikan pancasila dan kewarganegaraan.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342900" marR="1778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2000" dirty="0">
                          <a:effectLst/>
                          <a:latin typeface="Arial Black" panose="020B0A04020102020204" pitchFamily="34" charset="0"/>
                        </a:rPr>
                        <a:t>Mampu memahami pengertian dan hakikat hak asasi manusia.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342900" marR="1778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2000" dirty="0">
                          <a:effectLst/>
                          <a:latin typeface="Arial Black" panose="020B0A04020102020204" pitchFamily="34" charset="0"/>
                        </a:rPr>
                        <a:t>Mampu memahami perkembangan pemikiran HAM di Indonesia.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342900" marR="1778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2000" dirty="0">
                          <a:effectLst/>
                          <a:latin typeface="Arial Black" panose="020B0A04020102020204" pitchFamily="34" charset="0"/>
                        </a:rPr>
                        <a:t>Mampu memahami bentuk-bentuk HAM dan nilai-nilai HAM. 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marL="17145" marR="250190" indent="-9017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"/>
                        </a:spcAft>
                      </a:pPr>
                      <a:r>
                        <a:rPr lang="id-ID" sz="2000" dirty="0"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028" marR="62028" marT="0" marB="0"/>
                </a:tc>
                <a:extLst>
                  <a:ext uri="{0D108BD9-81ED-4DB2-BD59-A6C34878D82A}">
                    <a16:rowId xmlns:a16="http://schemas.microsoft.com/office/drawing/2014/main" val="19249003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397" y="480409"/>
            <a:ext cx="796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 Black" panose="020B0A04020102020204" pitchFamily="34" charset="0"/>
              </a:rPr>
              <a:t>Tujuan</a:t>
            </a:r>
            <a:r>
              <a:rPr lang="en-US" sz="3600" b="1" dirty="0" smtClean="0">
                <a:latin typeface="Arial Black" panose="020B0A04020102020204" pitchFamily="34" charset="0"/>
              </a:rPr>
              <a:t> </a:t>
            </a:r>
            <a:r>
              <a:rPr lang="en-US" sz="3600" b="1" dirty="0" err="1" smtClean="0">
                <a:latin typeface="Arial Black" panose="020B0A04020102020204" pitchFamily="34" charset="0"/>
              </a:rPr>
              <a:t>Pembelajaran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17" y="1286471"/>
            <a:ext cx="1501899" cy="10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064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977887"/>
            <a:ext cx="2478699" cy="19486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515971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Pelanggaran</a:t>
            </a:r>
            <a:r>
              <a:rPr lang="en-US" sz="2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Helvetica" panose="020B0604020202020204" pitchFamily="34" charset="0"/>
              </a:rPr>
              <a:t>HAM di Indonesia.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95536" y="3036276"/>
            <a:ext cx="82618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Tragedi</a:t>
            </a:r>
            <a:r>
              <a:rPr lang="en-US" sz="1600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Trisakti</a:t>
            </a:r>
            <a:r>
              <a:rPr lang="en-US" sz="1600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pada</a:t>
            </a:r>
            <a:r>
              <a:rPr lang="en-US" sz="1600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12 Mei 1998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Dalam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tragedi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peristiwa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penembakan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Universitas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Trisakti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Pada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tahun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1998,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krisis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moneter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berakibat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banyak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sektor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Keadaan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mengundang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aksi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protes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Pada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tanggal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tersebut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Universitas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Trisakti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mengadakan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longmarch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menuju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gedung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MPR/DPR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untuk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kemudian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melakukan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demo.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Namun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sebelum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sampai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di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gedung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tersebut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aksi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ini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ditentang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oleh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polisi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Setelah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kedua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pihak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berunding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disepakati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bahwa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Polisi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sama-sama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mundur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Saat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mundur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kembali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kampus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mereka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sebuah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provokasi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menyebabkan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beberapa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terpancing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Akhirnya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kerusuhan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pun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polisi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melakukan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penembakan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sehingga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empat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mahasiswa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tewas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dan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beberapa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luka-luka</a:t>
            </a:r>
            <a:r>
              <a:rPr lang="en-US" sz="1600" b="1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endParaRPr lang="en-US" sz="1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6307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515971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Pelanggaran</a:t>
            </a:r>
            <a:r>
              <a:rPr lang="en-US" sz="2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Helvetica" panose="020B0604020202020204" pitchFamily="34" charset="0"/>
              </a:rPr>
              <a:t>HAM di Indonesia.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63" y="964259"/>
            <a:ext cx="1728192" cy="2073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536" y="348637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Pembuhuhan</a:t>
            </a:r>
            <a:r>
              <a:rPr lang="en-US" b="1" u="sng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u="sng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Munir</a:t>
            </a:r>
            <a:r>
              <a:rPr lang="en-US" b="1" u="sng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Said </a:t>
            </a:r>
            <a:r>
              <a:rPr lang="en-US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Thalib</a:t>
            </a:r>
            <a:r>
              <a:rPr lang="en-US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adalah</a:t>
            </a:r>
            <a:r>
              <a:rPr lang="en-US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seorang</a:t>
            </a:r>
            <a:r>
              <a:rPr lang="en-US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333333"/>
                </a:solidFill>
                <a:latin typeface="Helvetica" panose="020B0604020202020204" pitchFamily="34" charset="0"/>
              </a:rPr>
              <a:t>aktivis</a:t>
            </a:r>
            <a:r>
              <a:rPr lang="en-US" b="1" u="sng" dirty="0">
                <a:solidFill>
                  <a:srgbClr val="333333"/>
                </a:solidFill>
                <a:latin typeface="Helvetica" panose="020B0604020202020204" pitchFamily="34" charset="0"/>
              </a:rPr>
              <a:t> HAM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algn="just"/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Ia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telah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banyak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melakukan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pembelaan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hukum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orang-orang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tertindas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Salah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satunya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menjadi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pembela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keluarga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korban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penculikan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paksa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terjadi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tahun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1997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1998.</a:t>
            </a:r>
          </a:p>
          <a:p>
            <a:pPr algn="just"/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Munir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juga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merupakan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pengkritik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pemerintah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berkuasa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saat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itu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Di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tahun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2004,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Munir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ditemukan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tewas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pesawat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menuju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Amsterdam.</a:t>
            </a:r>
          </a:p>
          <a:p>
            <a:pPr algn="just"/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Hasil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autopsi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dilakukan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oleh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tim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forensik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Belanda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menemukan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adanya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senyawa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arsenik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jasad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Munir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algn="just"/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Hasil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mengindikasikan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bahwa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aktivis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HAM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sengaja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diracun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oleh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pihak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tertentu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bermaksud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elvetica" panose="020B0604020202020204" pitchFamily="34" charset="0"/>
              </a:rPr>
              <a:t>menyingkirkannya</a:t>
            </a:r>
            <a:r>
              <a:rPr lang="en-US" sz="1600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683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515971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Pelanggaran</a:t>
            </a:r>
            <a:r>
              <a:rPr lang="en-US" sz="2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Helvetica" panose="020B0604020202020204" pitchFamily="34" charset="0"/>
              </a:rPr>
              <a:t>HAM di Indonesia.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95536" y="1844825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 err="1"/>
              <a:t>Pelanggaran</a:t>
            </a:r>
            <a:r>
              <a:rPr lang="en-US" b="1" dirty="0"/>
              <a:t> HAM </a:t>
            </a:r>
            <a:r>
              <a:rPr lang="en-US" b="1" dirty="0" err="1"/>
              <a:t>berat</a:t>
            </a:r>
            <a:r>
              <a:rPr lang="en-US" b="1" dirty="0"/>
              <a:t> masa </a:t>
            </a:r>
            <a:r>
              <a:rPr lang="en-US" b="1" dirty="0" err="1"/>
              <a:t>lalu</a:t>
            </a:r>
            <a:r>
              <a:rPr lang="en-US" b="1" dirty="0"/>
              <a:t> </a:t>
            </a: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/>
              <a:t>1. </a:t>
            </a:r>
            <a:r>
              <a:rPr lang="en-US" b="1" dirty="0" err="1"/>
              <a:t>Peristiwa</a:t>
            </a:r>
            <a:r>
              <a:rPr lang="en-US" b="1" dirty="0"/>
              <a:t> 1965 - 1966</a:t>
            </a:r>
          </a:p>
          <a:p>
            <a:r>
              <a:rPr lang="en-US" b="1" dirty="0" err="1" smtClean="0"/>
              <a:t>Pembantaian</a:t>
            </a:r>
            <a:r>
              <a:rPr lang="en-US" b="1" dirty="0" smtClean="0"/>
              <a:t> </a:t>
            </a:r>
            <a:r>
              <a:rPr lang="en-US" b="1" dirty="0" err="1"/>
              <a:t>terhadap</a:t>
            </a:r>
            <a:r>
              <a:rPr lang="en-US" b="1" dirty="0"/>
              <a:t> orang-orang yang </a:t>
            </a:r>
            <a:r>
              <a:rPr lang="en-US" b="1" dirty="0" err="1"/>
              <a:t>diduga</a:t>
            </a:r>
            <a:r>
              <a:rPr lang="en-US" b="1" dirty="0"/>
              <a:t> </a:t>
            </a:r>
            <a:r>
              <a:rPr lang="en-US" b="1" dirty="0" err="1"/>
              <a:t>terafiliasi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Partai</a:t>
            </a:r>
            <a:r>
              <a:rPr lang="en-US" b="1" dirty="0"/>
              <a:t> </a:t>
            </a:r>
            <a:r>
              <a:rPr lang="en-US" b="1" dirty="0" err="1"/>
              <a:t>Komunis</a:t>
            </a:r>
            <a:r>
              <a:rPr lang="en-US" b="1" dirty="0"/>
              <a:t> Indonesia </a:t>
            </a:r>
            <a:r>
              <a:rPr lang="en-US" b="1" dirty="0" err="1"/>
              <a:t>menyebabkan</a:t>
            </a:r>
            <a:r>
              <a:rPr lang="en-US" b="1" dirty="0"/>
              <a:t> </a:t>
            </a:r>
            <a:r>
              <a:rPr lang="en-US" b="1" dirty="0" err="1"/>
              <a:t>sekitar</a:t>
            </a:r>
            <a:r>
              <a:rPr lang="en-US" b="1" dirty="0"/>
              <a:t> 500.000 </a:t>
            </a:r>
            <a:r>
              <a:rPr lang="en-US" b="1" dirty="0" err="1"/>
              <a:t>hingga</a:t>
            </a:r>
            <a:r>
              <a:rPr lang="en-US" b="1" dirty="0"/>
              <a:t> 3 </a:t>
            </a:r>
            <a:r>
              <a:rPr lang="en-US" b="1" dirty="0" err="1"/>
              <a:t>juta</a:t>
            </a:r>
            <a:r>
              <a:rPr lang="en-US" b="1" dirty="0"/>
              <a:t> orang </a:t>
            </a:r>
            <a:r>
              <a:rPr lang="en-US" b="1" dirty="0" err="1"/>
              <a:t>tewas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2. </a:t>
            </a:r>
            <a:r>
              <a:rPr lang="en-US" b="1" dirty="0" err="1"/>
              <a:t>Penembakan</a:t>
            </a:r>
            <a:r>
              <a:rPr lang="en-US" b="1" dirty="0"/>
              <a:t> </a:t>
            </a:r>
            <a:r>
              <a:rPr lang="en-US" b="1" dirty="0" err="1"/>
              <a:t>Misterius</a:t>
            </a:r>
            <a:r>
              <a:rPr lang="en-US" b="1" dirty="0"/>
              <a:t> (1982 - 1986)</a:t>
            </a:r>
          </a:p>
          <a:p>
            <a:r>
              <a:rPr lang="en-US" b="1" dirty="0" smtClean="0"/>
              <a:t>Korban </a:t>
            </a:r>
            <a:r>
              <a:rPr lang="en-US" b="1" dirty="0" err="1"/>
              <a:t>peristiwa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mencapai</a:t>
            </a:r>
            <a:r>
              <a:rPr lang="en-US" b="1" dirty="0"/>
              <a:t> 2.000 </a:t>
            </a:r>
            <a:r>
              <a:rPr lang="en-US" b="1" dirty="0" err="1"/>
              <a:t>hingga</a:t>
            </a:r>
            <a:r>
              <a:rPr lang="en-US" b="1" dirty="0"/>
              <a:t> 10.000 orang yang </a:t>
            </a:r>
            <a:r>
              <a:rPr lang="en-US" b="1" dirty="0" err="1"/>
              <a:t>pelakunya</a:t>
            </a:r>
            <a:r>
              <a:rPr lang="en-US" b="1" dirty="0"/>
              <a:t> </a:t>
            </a:r>
            <a:r>
              <a:rPr lang="en-US" b="1" dirty="0" err="1"/>
              <a:t>diduga</a:t>
            </a:r>
            <a:r>
              <a:rPr lang="en-US" b="1" dirty="0"/>
              <a:t> </a:t>
            </a:r>
            <a:r>
              <a:rPr lang="en-US" b="1" dirty="0" err="1"/>
              <a:t>membunuh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b="1" dirty="0" err="1"/>
              <a:t>jabatan</a:t>
            </a:r>
            <a:r>
              <a:rPr lang="en-US" b="1" dirty="0"/>
              <a:t> di </a:t>
            </a:r>
            <a:r>
              <a:rPr lang="en-US" b="1" dirty="0" err="1"/>
              <a:t>bawah</a:t>
            </a:r>
            <a:r>
              <a:rPr lang="en-US" b="1" dirty="0"/>
              <a:t> </a:t>
            </a:r>
            <a:r>
              <a:rPr lang="en-US" b="1" dirty="0" err="1"/>
              <a:t>koordinasi</a:t>
            </a:r>
            <a:r>
              <a:rPr lang="en-US" b="1" dirty="0"/>
              <a:t> </a:t>
            </a:r>
            <a:r>
              <a:rPr lang="en-US" b="1" dirty="0" err="1"/>
              <a:t>Panglima</a:t>
            </a:r>
            <a:r>
              <a:rPr lang="en-US" b="1" dirty="0"/>
              <a:t> </a:t>
            </a:r>
            <a:r>
              <a:rPr lang="en-US" b="1" dirty="0" err="1"/>
              <a:t>Komando</a:t>
            </a:r>
            <a:r>
              <a:rPr lang="en-US" b="1" dirty="0"/>
              <a:t> </a:t>
            </a:r>
            <a:r>
              <a:rPr lang="en-US" b="1" dirty="0" err="1"/>
              <a:t>Pemulihan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Ketertiban</a:t>
            </a:r>
            <a:r>
              <a:rPr lang="en-US" b="1" dirty="0"/>
              <a:t> RI.</a:t>
            </a:r>
          </a:p>
          <a:p>
            <a:endParaRPr lang="en-US" b="1" dirty="0"/>
          </a:p>
          <a:p>
            <a:r>
              <a:rPr lang="en-US" b="1" dirty="0"/>
              <a:t>3. </a:t>
            </a:r>
            <a:r>
              <a:rPr lang="en-US" b="1" dirty="0" err="1"/>
              <a:t>Pembantaian</a:t>
            </a:r>
            <a:r>
              <a:rPr lang="en-US" b="1" dirty="0"/>
              <a:t> </a:t>
            </a:r>
            <a:r>
              <a:rPr lang="en-US" b="1" dirty="0" err="1"/>
              <a:t>Talangsari</a:t>
            </a:r>
            <a:r>
              <a:rPr lang="en-US" b="1" dirty="0"/>
              <a:t>, Lampung (1989)</a:t>
            </a:r>
          </a:p>
          <a:p>
            <a:r>
              <a:rPr lang="en-US" b="1" dirty="0" err="1" smtClean="0"/>
              <a:t>Pembantaian</a:t>
            </a:r>
            <a:r>
              <a:rPr lang="en-US" b="1" dirty="0" smtClean="0"/>
              <a:t> </a:t>
            </a:r>
            <a:r>
              <a:rPr lang="en-US" b="1" dirty="0" err="1"/>
              <a:t>kelompok</a:t>
            </a:r>
            <a:r>
              <a:rPr lang="en-US" b="1" dirty="0"/>
              <a:t> </a:t>
            </a:r>
            <a:r>
              <a:rPr lang="en-US" b="1" dirty="0" err="1"/>
              <a:t>Warsidi</a:t>
            </a:r>
            <a:r>
              <a:rPr lang="en-US" b="1" dirty="0"/>
              <a:t> yang </a:t>
            </a:r>
            <a:r>
              <a:rPr lang="en-US" b="1" dirty="0" err="1"/>
              <a:t>dituduh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r>
              <a:rPr lang="en-US" b="1" dirty="0"/>
              <a:t> Islam </a:t>
            </a:r>
            <a:r>
              <a:rPr lang="en-US" b="1" dirty="0" err="1"/>
              <a:t>radikal</a:t>
            </a:r>
            <a:r>
              <a:rPr lang="en-US" b="1" dirty="0"/>
              <a:t> di </a:t>
            </a:r>
            <a:r>
              <a:rPr lang="en-US" b="1" dirty="0" err="1"/>
              <a:t>Talangsari</a:t>
            </a:r>
            <a:r>
              <a:rPr lang="en-US" b="1" dirty="0"/>
              <a:t>, Lampung </a:t>
            </a:r>
            <a:r>
              <a:rPr lang="en-US" b="1" dirty="0" err="1"/>
              <a:t>Timur</a:t>
            </a:r>
            <a:r>
              <a:rPr lang="en-US" b="1" dirty="0"/>
              <a:t>. </a:t>
            </a:r>
            <a:r>
              <a:rPr lang="en-US" b="1" dirty="0" err="1"/>
              <a:t>Peristiwa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menyebabkan</a:t>
            </a:r>
            <a:r>
              <a:rPr lang="en-US" b="1" dirty="0"/>
              <a:t> 130 orang </a:t>
            </a:r>
            <a:r>
              <a:rPr lang="en-US" b="1" dirty="0" err="1"/>
              <a:t>tewas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229 orang </a:t>
            </a:r>
            <a:r>
              <a:rPr lang="en-US" b="1" dirty="0" err="1"/>
              <a:t>dianiaya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43886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515971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Pelanggaran</a:t>
            </a:r>
            <a:r>
              <a:rPr lang="en-US" sz="2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Helvetica" panose="020B0604020202020204" pitchFamily="34" charset="0"/>
              </a:rPr>
              <a:t>HAM di Indonesia.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2071677"/>
            <a:ext cx="8501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Tragedi</a:t>
            </a:r>
            <a:r>
              <a:rPr lang="en-US" b="1" dirty="0"/>
              <a:t> </a:t>
            </a:r>
            <a:r>
              <a:rPr lang="en-US" b="1" dirty="0" err="1"/>
              <a:t>Rumoh</a:t>
            </a:r>
            <a:r>
              <a:rPr lang="en-US" b="1" dirty="0"/>
              <a:t> </a:t>
            </a:r>
            <a:r>
              <a:rPr lang="en-US" b="1" dirty="0" err="1"/>
              <a:t>Geudong</a:t>
            </a:r>
            <a:r>
              <a:rPr lang="en-US" b="1" dirty="0"/>
              <a:t> di Aceh (1989 - 1998)</a:t>
            </a:r>
          </a:p>
          <a:p>
            <a:r>
              <a:rPr lang="en-US" b="1" dirty="0" err="1" smtClean="0"/>
              <a:t>Sepuluh</a:t>
            </a:r>
            <a:r>
              <a:rPr lang="en-US" b="1" dirty="0" smtClean="0"/>
              <a:t> </a:t>
            </a:r>
            <a:r>
              <a:rPr lang="en-US" b="1" dirty="0" err="1"/>
              <a:t>tahun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 di Aceh </a:t>
            </a:r>
            <a:r>
              <a:rPr lang="en-US" b="1" dirty="0" err="1"/>
              <a:t>menyebabkan</a:t>
            </a:r>
            <a:r>
              <a:rPr lang="en-US" b="1" dirty="0"/>
              <a:t> 781 orang </a:t>
            </a:r>
            <a:r>
              <a:rPr lang="en-US" b="1" dirty="0" err="1"/>
              <a:t>tewas</a:t>
            </a:r>
            <a:r>
              <a:rPr lang="en-US" b="1" dirty="0"/>
              <a:t>, 163 orang </a:t>
            </a:r>
            <a:r>
              <a:rPr lang="en-US" b="1" dirty="0" err="1"/>
              <a:t>hilang</a:t>
            </a:r>
            <a:r>
              <a:rPr lang="en-US" b="1" dirty="0"/>
              <a:t>, 102 </a:t>
            </a:r>
            <a:r>
              <a:rPr lang="en-US" b="1" dirty="0" err="1"/>
              <a:t>perempuan</a:t>
            </a:r>
            <a:r>
              <a:rPr lang="en-US" b="1" dirty="0"/>
              <a:t> </a:t>
            </a:r>
            <a:r>
              <a:rPr lang="en-US" b="1" dirty="0" err="1"/>
              <a:t>diperkosa</a:t>
            </a:r>
            <a:r>
              <a:rPr lang="en-US" b="1" dirty="0"/>
              <a:t>. </a:t>
            </a:r>
            <a:r>
              <a:rPr lang="en-US" b="1" dirty="0" err="1"/>
              <a:t>Sebagian</a:t>
            </a:r>
            <a:r>
              <a:rPr lang="en-US" b="1" dirty="0"/>
              <a:t> korban </a:t>
            </a:r>
            <a:r>
              <a:rPr lang="en-US" b="1" dirty="0" err="1"/>
              <a:t>terbunuh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diperkosa</a:t>
            </a:r>
            <a:r>
              <a:rPr lang="en-US" b="1" dirty="0"/>
              <a:t> di </a:t>
            </a:r>
            <a:r>
              <a:rPr lang="en-US" b="1" dirty="0" err="1"/>
              <a:t>Rumoh</a:t>
            </a:r>
            <a:r>
              <a:rPr lang="en-US" b="1" dirty="0"/>
              <a:t> </a:t>
            </a:r>
            <a:r>
              <a:rPr lang="en-US" b="1" dirty="0" err="1"/>
              <a:t>Geudong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5. </a:t>
            </a:r>
            <a:r>
              <a:rPr lang="en-US" b="1" dirty="0" err="1"/>
              <a:t>Penembakan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Trisakti</a:t>
            </a:r>
            <a:r>
              <a:rPr lang="en-US" b="1" dirty="0"/>
              <a:t> (1998)</a:t>
            </a:r>
          </a:p>
          <a:p>
            <a:r>
              <a:rPr lang="en-US" b="1" dirty="0" err="1" smtClean="0"/>
              <a:t>Empat</a:t>
            </a:r>
            <a:r>
              <a:rPr lang="en-US" b="1" dirty="0" smtClean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Universitas</a:t>
            </a:r>
            <a:r>
              <a:rPr lang="en-US" b="1" dirty="0"/>
              <a:t> </a:t>
            </a:r>
            <a:r>
              <a:rPr lang="en-US" b="1" dirty="0" err="1"/>
              <a:t>Trisakti</a:t>
            </a:r>
            <a:r>
              <a:rPr lang="en-US" b="1" dirty="0"/>
              <a:t> </a:t>
            </a:r>
            <a:r>
              <a:rPr lang="en-US" b="1" dirty="0" err="1"/>
              <a:t>tewas</a:t>
            </a:r>
            <a:r>
              <a:rPr lang="en-US" b="1" dirty="0"/>
              <a:t> </a:t>
            </a:r>
            <a:r>
              <a:rPr lang="en-US" b="1" dirty="0" err="1"/>
              <a:t>tertembak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aksi</a:t>
            </a:r>
            <a:r>
              <a:rPr lang="en-US" b="1" dirty="0"/>
              <a:t> </a:t>
            </a:r>
            <a:r>
              <a:rPr lang="en-US" b="1" dirty="0" err="1"/>
              <a:t>menumbangkan</a:t>
            </a:r>
            <a:r>
              <a:rPr lang="en-US" b="1" dirty="0"/>
              <a:t> </a:t>
            </a:r>
            <a:r>
              <a:rPr lang="en-US" b="1" dirty="0" err="1"/>
              <a:t>Presiden</a:t>
            </a:r>
            <a:r>
              <a:rPr lang="en-US" b="1" dirty="0"/>
              <a:t> </a:t>
            </a:r>
            <a:r>
              <a:rPr lang="en-US" b="1" dirty="0" err="1"/>
              <a:t>Soeharto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12 Mei 1998.</a:t>
            </a:r>
          </a:p>
          <a:p>
            <a:endParaRPr lang="en-US" b="1" dirty="0"/>
          </a:p>
          <a:p>
            <a:r>
              <a:rPr lang="en-US" b="1" dirty="0"/>
              <a:t>6. </a:t>
            </a:r>
            <a:r>
              <a:rPr lang="en-US" b="1" dirty="0" err="1"/>
              <a:t>Penculikan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Penghilangan</a:t>
            </a:r>
            <a:r>
              <a:rPr lang="en-US" b="1" dirty="0"/>
              <a:t> Orang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Paksa</a:t>
            </a:r>
            <a:r>
              <a:rPr lang="en-US" b="1" dirty="0"/>
              <a:t> (1997 - 1998)</a:t>
            </a:r>
          </a:p>
          <a:p>
            <a:r>
              <a:rPr lang="en-US" b="1" dirty="0" err="1" smtClean="0"/>
              <a:t>Sekitar</a:t>
            </a:r>
            <a:r>
              <a:rPr lang="en-US" b="1" dirty="0" smtClean="0"/>
              <a:t> </a:t>
            </a:r>
            <a:r>
              <a:rPr lang="en-US" b="1" dirty="0"/>
              <a:t>23 </a:t>
            </a:r>
            <a:r>
              <a:rPr lang="en-US" b="1" dirty="0" err="1"/>
              <a:t>aktivis</a:t>
            </a:r>
            <a:r>
              <a:rPr lang="en-US" b="1" dirty="0"/>
              <a:t> </a:t>
            </a:r>
            <a:r>
              <a:rPr lang="en-US" b="1" dirty="0" err="1"/>
              <a:t>prodemokrasi</a:t>
            </a:r>
            <a:r>
              <a:rPr lang="en-US" b="1" dirty="0"/>
              <a:t> </a:t>
            </a:r>
            <a:r>
              <a:rPr lang="en-US" b="1" dirty="0" err="1"/>
              <a:t>diculik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dihilangkan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paksa</a:t>
            </a:r>
            <a:r>
              <a:rPr lang="en-US" b="1" dirty="0"/>
              <a:t> </a:t>
            </a:r>
            <a:r>
              <a:rPr lang="en-US" b="1" dirty="0" err="1"/>
              <a:t>yag</a:t>
            </a:r>
            <a:r>
              <a:rPr lang="en-US" b="1" dirty="0"/>
              <a:t> </a:t>
            </a:r>
            <a:r>
              <a:rPr lang="en-US" b="1" dirty="0" err="1"/>
              <a:t>pelakunya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lain </a:t>
            </a:r>
            <a:r>
              <a:rPr lang="en-US" b="1" dirty="0" err="1"/>
              <a:t>adalah</a:t>
            </a:r>
            <a:r>
              <a:rPr lang="en-US" b="1" dirty="0"/>
              <a:t> Tim </a:t>
            </a:r>
            <a:r>
              <a:rPr lang="en-US" b="1" dirty="0" err="1"/>
              <a:t>Mawar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Komando</a:t>
            </a:r>
            <a:r>
              <a:rPr lang="en-US" b="1" dirty="0"/>
              <a:t> </a:t>
            </a:r>
            <a:r>
              <a:rPr lang="en-US" b="1" dirty="0" err="1"/>
              <a:t>Pasukan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Angkatan</a:t>
            </a:r>
            <a:r>
              <a:rPr lang="en-US" b="1" dirty="0"/>
              <a:t> </a:t>
            </a:r>
            <a:r>
              <a:rPr lang="en-US" b="1" dirty="0" err="1"/>
              <a:t>Darat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7. </a:t>
            </a:r>
            <a:r>
              <a:rPr lang="en-US" b="1" dirty="0" err="1"/>
              <a:t>Tragedi</a:t>
            </a:r>
            <a:r>
              <a:rPr lang="en-US" b="1" dirty="0"/>
              <a:t> </a:t>
            </a:r>
            <a:r>
              <a:rPr lang="en-US" b="1" dirty="0" err="1"/>
              <a:t>Semanggi</a:t>
            </a:r>
            <a:r>
              <a:rPr lang="en-US" b="1" dirty="0"/>
              <a:t> I </a:t>
            </a:r>
            <a:r>
              <a:rPr lang="en-US" b="1" dirty="0" err="1"/>
              <a:t>dan</a:t>
            </a:r>
            <a:r>
              <a:rPr lang="en-US" b="1" dirty="0"/>
              <a:t> II (1998 - 1999)</a:t>
            </a:r>
          </a:p>
          <a:p>
            <a:r>
              <a:rPr lang="en-US" b="1" dirty="0" err="1" smtClean="0"/>
              <a:t>Demonstrasi</a:t>
            </a:r>
            <a:r>
              <a:rPr lang="en-US" b="1" dirty="0" smtClean="0"/>
              <a:t> </a:t>
            </a:r>
            <a:r>
              <a:rPr lang="en-US" b="1" dirty="0" err="1"/>
              <a:t>menetang</a:t>
            </a:r>
            <a:r>
              <a:rPr lang="en-US" b="1" dirty="0"/>
              <a:t> </a:t>
            </a:r>
            <a:r>
              <a:rPr lang="en-US" b="1" dirty="0" err="1"/>
              <a:t>sidang</a:t>
            </a:r>
            <a:r>
              <a:rPr lang="en-US" b="1" dirty="0"/>
              <a:t> </a:t>
            </a:r>
            <a:r>
              <a:rPr lang="en-US" b="1" dirty="0" err="1"/>
              <a:t>istimewa</a:t>
            </a:r>
            <a:r>
              <a:rPr lang="en-US" b="1" dirty="0"/>
              <a:t> MPR </a:t>
            </a:r>
            <a:r>
              <a:rPr lang="en-US" b="1" dirty="0" err="1"/>
              <a:t>pada</a:t>
            </a:r>
            <a:r>
              <a:rPr lang="en-US" b="1" dirty="0"/>
              <a:t> November 1998 (</a:t>
            </a:r>
            <a:r>
              <a:rPr lang="en-US" b="1" dirty="0" err="1"/>
              <a:t>Semanggi</a:t>
            </a:r>
            <a:r>
              <a:rPr lang="en-US" b="1" dirty="0"/>
              <a:t> I) </a:t>
            </a:r>
            <a:r>
              <a:rPr lang="en-US" b="1" dirty="0" err="1"/>
              <a:t>dan</a:t>
            </a:r>
            <a:r>
              <a:rPr lang="en-US" b="1" dirty="0"/>
              <a:t> September 1999 (</a:t>
            </a:r>
            <a:r>
              <a:rPr lang="en-US" b="1" dirty="0" err="1"/>
              <a:t>Semanggi</a:t>
            </a:r>
            <a:r>
              <a:rPr lang="en-US" b="1" dirty="0"/>
              <a:t> II) </a:t>
            </a:r>
            <a:r>
              <a:rPr lang="en-US" b="1" dirty="0" err="1"/>
              <a:t>mengakibatkan</a:t>
            </a:r>
            <a:r>
              <a:rPr lang="en-US" b="1" dirty="0"/>
              <a:t> 29 orang </a:t>
            </a:r>
            <a:r>
              <a:rPr lang="en-US" b="1" dirty="0" err="1"/>
              <a:t>tewas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21695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56" y="515971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333333"/>
                </a:solidFill>
                <a:latin typeface="Helvetica" panose="020B0604020202020204" pitchFamily="34" charset="0"/>
              </a:rPr>
              <a:t>Pelanggaran</a:t>
            </a:r>
            <a:r>
              <a:rPr lang="en-US" sz="24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Helvetica" panose="020B0604020202020204" pitchFamily="34" charset="0"/>
              </a:rPr>
              <a:t>HAM di Indonesia.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45823" y="2348880"/>
            <a:ext cx="7745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 </a:t>
            </a:r>
            <a:r>
              <a:rPr lang="en-US" b="1" dirty="0" err="1"/>
              <a:t>Tragedi</a:t>
            </a:r>
            <a:r>
              <a:rPr lang="en-US" b="1" dirty="0"/>
              <a:t> </a:t>
            </a:r>
            <a:r>
              <a:rPr lang="en-US" b="1" dirty="0" err="1"/>
              <a:t>Simpang</a:t>
            </a:r>
            <a:r>
              <a:rPr lang="en-US" b="1" dirty="0"/>
              <a:t> </a:t>
            </a:r>
            <a:r>
              <a:rPr lang="en-US" b="1" dirty="0" err="1"/>
              <a:t>Kertas</a:t>
            </a:r>
            <a:r>
              <a:rPr lang="en-US" b="1" dirty="0"/>
              <a:t> Kraft Aceh (KKA) di Aceh (1999)</a:t>
            </a:r>
          </a:p>
          <a:p>
            <a:r>
              <a:rPr lang="en-US" b="1" dirty="0" err="1" smtClean="0"/>
              <a:t>Pasukan</a:t>
            </a:r>
            <a:r>
              <a:rPr lang="en-US" b="1" dirty="0" smtClean="0"/>
              <a:t> </a:t>
            </a:r>
            <a:r>
              <a:rPr lang="en-US" b="1" dirty="0" err="1"/>
              <a:t>militer</a:t>
            </a:r>
            <a:r>
              <a:rPr lang="en-US" b="1" dirty="0"/>
              <a:t> </a:t>
            </a:r>
            <a:r>
              <a:rPr lang="en-US" b="1" dirty="0" err="1"/>
              <a:t>menembaki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yang </a:t>
            </a:r>
            <a:r>
              <a:rPr lang="en-US" b="1" dirty="0" err="1"/>
              <a:t>memprotes</a:t>
            </a:r>
            <a:r>
              <a:rPr lang="en-US" b="1" dirty="0"/>
              <a:t> </a:t>
            </a:r>
            <a:r>
              <a:rPr lang="en-US" b="1" dirty="0" err="1"/>
              <a:t>penganiayaan</a:t>
            </a:r>
            <a:r>
              <a:rPr lang="en-US" b="1" dirty="0"/>
              <a:t> </a:t>
            </a:r>
            <a:r>
              <a:rPr lang="en-US" b="1" dirty="0" err="1"/>
              <a:t>warga</a:t>
            </a:r>
            <a:r>
              <a:rPr lang="en-US" b="1" dirty="0"/>
              <a:t> Aceh di </a:t>
            </a:r>
            <a:r>
              <a:rPr lang="en-US" b="1" dirty="0" err="1"/>
              <a:t>persimpangan</a:t>
            </a:r>
            <a:r>
              <a:rPr lang="en-US" b="1" dirty="0"/>
              <a:t> </a:t>
            </a:r>
            <a:r>
              <a:rPr lang="en-US" b="1" dirty="0" err="1"/>
              <a:t>jalan</a:t>
            </a:r>
            <a:r>
              <a:rPr lang="en-US" b="1" dirty="0"/>
              <a:t> PT </a:t>
            </a:r>
            <a:r>
              <a:rPr lang="en-US" b="1" dirty="0" err="1"/>
              <a:t>Kertas</a:t>
            </a:r>
            <a:r>
              <a:rPr lang="en-US" b="1" dirty="0"/>
              <a:t> Kraft Aceh, </a:t>
            </a:r>
            <a:r>
              <a:rPr lang="en-US" b="1" dirty="0" err="1"/>
              <a:t>mengakibatkan</a:t>
            </a:r>
            <a:r>
              <a:rPr lang="en-US" b="1" dirty="0"/>
              <a:t> 46 orang </a:t>
            </a:r>
            <a:r>
              <a:rPr lang="en-US" b="1" dirty="0" err="1"/>
              <a:t>tewas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9. </a:t>
            </a:r>
            <a:r>
              <a:rPr lang="en-US" b="1" dirty="0" err="1"/>
              <a:t>Peristiwa</a:t>
            </a:r>
            <a:r>
              <a:rPr lang="en-US" b="1" dirty="0"/>
              <a:t> </a:t>
            </a:r>
            <a:r>
              <a:rPr lang="en-US" b="1" dirty="0" err="1"/>
              <a:t>Wasior</a:t>
            </a:r>
            <a:r>
              <a:rPr lang="en-US" b="1" dirty="0"/>
              <a:t>, </a:t>
            </a:r>
            <a:r>
              <a:rPr lang="en-US" b="1" dirty="0" err="1"/>
              <a:t>Manokwari</a:t>
            </a:r>
            <a:r>
              <a:rPr lang="en-US" b="1" dirty="0"/>
              <a:t>, Papua (2001)</a:t>
            </a:r>
          </a:p>
          <a:p>
            <a:r>
              <a:rPr lang="en-US" b="1" dirty="0" err="1" smtClean="0"/>
              <a:t>Tragedi</a:t>
            </a:r>
            <a:r>
              <a:rPr lang="en-US" b="1" dirty="0" smtClean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mengakibatkan</a:t>
            </a:r>
            <a:r>
              <a:rPr lang="en-US" b="1" dirty="0"/>
              <a:t> 4 orang </a:t>
            </a:r>
            <a:r>
              <a:rPr lang="en-US" b="1" dirty="0" err="1"/>
              <a:t>tewas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39 orang </a:t>
            </a:r>
            <a:r>
              <a:rPr lang="en-US" b="1" dirty="0" err="1"/>
              <a:t>disiksa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10. </a:t>
            </a:r>
            <a:r>
              <a:rPr lang="en-US" b="1" dirty="0" err="1"/>
              <a:t>Kasus</a:t>
            </a:r>
            <a:r>
              <a:rPr lang="en-US" b="1" dirty="0"/>
              <a:t> </a:t>
            </a:r>
            <a:r>
              <a:rPr lang="en-US" b="1" dirty="0" err="1"/>
              <a:t>Wamena</a:t>
            </a:r>
            <a:r>
              <a:rPr lang="en-US" b="1" dirty="0"/>
              <a:t>, Papua (2003)</a:t>
            </a:r>
          </a:p>
          <a:p>
            <a:r>
              <a:rPr lang="en-US" b="1" dirty="0" err="1" smtClean="0"/>
              <a:t>Tragedi</a:t>
            </a:r>
            <a:r>
              <a:rPr lang="en-US" b="1" dirty="0" smtClean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mengakibatkan</a:t>
            </a:r>
            <a:r>
              <a:rPr lang="en-US" b="1" dirty="0"/>
              <a:t> 9 orang </a:t>
            </a:r>
            <a:r>
              <a:rPr lang="en-US" b="1" dirty="0" err="1"/>
              <a:t>tewas</a:t>
            </a:r>
            <a:r>
              <a:rPr lang="en-US" b="1" dirty="0"/>
              <a:t>, 38 orang </a:t>
            </a:r>
            <a:r>
              <a:rPr lang="en-US" b="1" dirty="0" err="1"/>
              <a:t>terluka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penduduk</a:t>
            </a:r>
            <a:r>
              <a:rPr lang="en-US" b="1" dirty="0"/>
              <a:t> di 25 </a:t>
            </a:r>
            <a:r>
              <a:rPr lang="en-US" b="1" dirty="0" err="1"/>
              <a:t>kampung</a:t>
            </a:r>
            <a:r>
              <a:rPr lang="en-US" b="1" dirty="0"/>
              <a:t> </a:t>
            </a:r>
            <a:r>
              <a:rPr lang="en-US" b="1" dirty="0" err="1"/>
              <a:t>dipindahkan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paksa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11. </a:t>
            </a:r>
            <a:r>
              <a:rPr lang="en-US" b="1" dirty="0" err="1"/>
              <a:t>Tragedi</a:t>
            </a:r>
            <a:r>
              <a:rPr lang="en-US" b="1" dirty="0"/>
              <a:t> </a:t>
            </a:r>
            <a:r>
              <a:rPr lang="en-US" b="1" dirty="0" err="1"/>
              <a:t>Jambu</a:t>
            </a:r>
            <a:r>
              <a:rPr lang="en-US" b="1" dirty="0"/>
              <a:t> </a:t>
            </a:r>
            <a:r>
              <a:rPr lang="en-US" b="1" dirty="0" err="1"/>
              <a:t>Keupok</a:t>
            </a:r>
            <a:r>
              <a:rPr lang="en-US" b="1" dirty="0"/>
              <a:t> di Aceh Selatan, Aceh (2003)</a:t>
            </a:r>
          </a:p>
          <a:p>
            <a:r>
              <a:rPr lang="en-US" b="1" dirty="0" err="1" smtClean="0"/>
              <a:t>Peristiwa</a:t>
            </a:r>
            <a:r>
              <a:rPr lang="en-US" b="1" dirty="0" smtClean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mengakibatkan</a:t>
            </a:r>
            <a:r>
              <a:rPr lang="en-US" b="1" dirty="0"/>
              <a:t> 16 orang </a:t>
            </a:r>
            <a:r>
              <a:rPr lang="en-US" b="1" dirty="0" err="1"/>
              <a:t>tewas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ditembak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dibakar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78641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520" y="1628800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Bentuk-bentuk</a:t>
            </a:r>
            <a:r>
              <a:rPr lang="en-US" b="1" dirty="0"/>
              <a:t> </a:t>
            </a:r>
            <a:r>
              <a:rPr lang="en-US" b="1" dirty="0" smtClean="0"/>
              <a:t>HAM</a:t>
            </a:r>
          </a:p>
          <a:p>
            <a:pPr algn="ctr"/>
            <a:endParaRPr lang="en-US" b="1" dirty="0"/>
          </a:p>
          <a:p>
            <a:r>
              <a:rPr lang="en-US" dirty="0" err="1"/>
              <a:t>Bentuk-bentuk</a:t>
            </a:r>
            <a:r>
              <a:rPr lang="en-US" dirty="0"/>
              <a:t> HAM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(Erwin, 2012: 167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(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r>
              <a:rPr lang="en-US" dirty="0" err="1"/>
              <a:t>kekerasan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 err="1"/>
              <a:t>kehidupan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(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berserikat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berkumpul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kemerdekaan</a:t>
            </a:r>
            <a:endParaRPr lang="en-US" dirty="0"/>
          </a:p>
          <a:p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dimuka</a:t>
            </a:r>
            <a:endParaRPr lang="en-US" dirty="0"/>
          </a:p>
          <a:p>
            <a:r>
              <a:rPr lang="en-US" dirty="0" err="1"/>
              <a:t>umum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(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,</a:t>
            </a:r>
          </a:p>
          <a:p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(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memperoleh</a:t>
            </a:r>
            <a:endParaRPr lang="en-US" dirty="0"/>
          </a:p>
          <a:p>
            <a:r>
              <a:rPr lang="en-US" dirty="0" err="1"/>
              <a:t>perumahan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pemukiman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2444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428604"/>
            <a:ext cx="1643074" cy="16430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520" y="1628800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TUGAS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bentuk-bentuk</a:t>
            </a:r>
            <a:r>
              <a:rPr lang="en-US" sz="2400" b="1" dirty="0" smtClean="0"/>
              <a:t> HAM di Indonesia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 smtClean="0"/>
              <a:t>Sebutkan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kegiatan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pelaksaan</a:t>
            </a:r>
            <a:r>
              <a:rPr lang="en-US" sz="2400" b="1" dirty="0" smtClean="0"/>
              <a:t> HAM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pilih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bentuk</a:t>
            </a:r>
            <a:r>
              <a:rPr lang="en-US" sz="2400" b="1" dirty="0" smtClean="0"/>
              <a:t> HAM)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7998536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549</TotalTime>
  <Words>770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Calibri</vt:lpstr>
      <vt:lpstr>Candara</vt:lpstr>
      <vt:lpstr>Helvetica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49</cp:revision>
  <dcterms:created xsi:type="dcterms:W3CDTF">2020-02-25T12:00:26Z</dcterms:created>
  <dcterms:modified xsi:type="dcterms:W3CDTF">2020-09-28T07:09:36Z</dcterms:modified>
</cp:coreProperties>
</file>