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ocuments\videoplayback%20(1).mp4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02" y="1857364"/>
            <a:ext cx="3035409" cy="2435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86284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Rakyat </a:t>
            </a:r>
            <a:r>
              <a:rPr lang="en-US" sz="2800" b="1" dirty="0" err="1" smtClean="0"/>
              <a:t>Madani</a:t>
            </a:r>
            <a:endParaRPr lang="en-US" sz="2800" b="1" dirty="0" smtClean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Daru </a:t>
            </a:r>
            <a:r>
              <a:rPr lang="en-US" sz="2800" b="1" dirty="0" err="1" smtClean="0"/>
              <a:t>Susanti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M.Pd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6584" y="56678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.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3462437" y="4824812"/>
            <a:ext cx="2254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/>
              <a:t>Pertemuan</a:t>
            </a:r>
            <a:r>
              <a:rPr lang="en-US" sz="2800" b="1" dirty="0" smtClean="0"/>
              <a:t> 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pic>
        <p:nvPicPr>
          <p:cNvPr id="9" name="videoplayback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00100" y="1000108"/>
            <a:ext cx="7429552" cy="43926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01122" cy="64294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E. </a:t>
            </a:r>
            <a:r>
              <a:rPr lang="en-US" sz="3600" b="1" dirty="0" err="1" smtClean="0">
                <a:solidFill>
                  <a:schemeClr val="tx1"/>
                </a:solidFill>
              </a:rPr>
              <a:t>Hubungan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Warga</a:t>
            </a:r>
            <a:r>
              <a:rPr lang="en-US" sz="3600" b="1" dirty="0" smtClean="0">
                <a:solidFill>
                  <a:schemeClr val="tx1"/>
                </a:solidFill>
              </a:rPr>
              <a:t> Negara </a:t>
            </a:r>
            <a:r>
              <a:rPr lang="en-US" sz="3600" b="1" dirty="0" err="1" smtClean="0">
                <a:solidFill>
                  <a:schemeClr val="tx1"/>
                </a:solidFill>
              </a:rPr>
              <a:t>dan</a:t>
            </a:r>
            <a:r>
              <a:rPr lang="en-US" sz="3600" b="1" dirty="0" smtClean="0">
                <a:solidFill>
                  <a:schemeClr val="tx1"/>
                </a:solidFill>
              </a:rPr>
              <a:t> Negara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10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714488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SEKIAN</a:t>
            </a:r>
          </a:p>
          <a:p>
            <a:pPr algn="ctr"/>
            <a:r>
              <a:rPr lang="en-US" sz="8000" b="1" dirty="0" smtClean="0"/>
              <a:t>TERIMAKASIH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252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7808" y="1000108"/>
            <a:ext cx="81906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Calibri" pitchFamily="34" charset="0"/>
              <a:buAutoNum type="arabicPeriod"/>
              <a:defRPr/>
            </a:pPr>
            <a:r>
              <a:rPr lang="en-US" sz="2400" b="1" dirty="0" err="1" smtClean="0"/>
              <a:t>Pengertian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Warga</a:t>
            </a:r>
            <a:r>
              <a:rPr lang="en-US" sz="2400" b="1" dirty="0" smtClean="0"/>
              <a:t> Negara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Warga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arti</a:t>
            </a:r>
            <a:r>
              <a:rPr lang="en-US" sz="2400" dirty="0" smtClean="0"/>
              <a:t> </a:t>
            </a:r>
            <a:r>
              <a:rPr lang="en-US" sz="2400" dirty="0" err="1" smtClean="0"/>
              <a:t>peserta</a:t>
            </a:r>
            <a:r>
              <a:rPr lang="en-US" sz="2400" dirty="0" smtClean="0"/>
              <a:t> ,</a:t>
            </a:r>
            <a:r>
              <a:rPr lang="en-US" sz="2400" dirty="0" err="1" smtClean="0"/>
              <a:t>anggota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warga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egara</a:t>
            </a:r>
            <a:r>
              <a:rPr lang="en-US" sz="2400" dirty="0" smtClean="0"/>
              <a:t>,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persekutuan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didirikan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kekuatan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</a:t>
            </a:r>
            <a:r>
              <a:rPr lang="en-US" sz="2400" dirty="0" smtClean="0"/>
              <a:t>,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kepentigan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</a:t>
            </a:r>
            <a:r>
              <a:rPr lang="en-US" sz="2400" dirty="0" smtClean="0"/>
              <a:t>.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sz="2400" dirty="0" err="1" smtClean="0"/>
              <a:t>Koerniatmo</a:t>
            </a:r>
            <a:r>
              <a:rPr lang="en-US" sz="2400" dirty="0" smtClean="0"/>
              <a:t> S.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warga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 .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,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warga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kedudukan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negaranya</a:t>
            </a:r>
            <a:r>
              <a:rPr lang="en-US" sz="2400" dirty="0" smtClean="0"/>
              <a:t>.</a:t>
            </a:r>
          </a:p>
          <a:p>
            <a:pPr marL="514350" indent="-514350">
              <a:defRPr/>
            </a:pP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A. KONSEP DASAR TENTANG WARGA NEGARA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6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85720" y="357166"/>
            <a:ext cx="8858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AutoNum type="arabicPeriod" startAt="2"/>
              <a:defRPr/>
            </a:pPr>
            <a:r>
              <a:rPr lang="en-US" sz="3200" b="1" dirty="0" err="1" smtClean="0"/>
              <a:t>Asas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Kewarganegaraan</a:t>
            </a:r>
            <a:endParaRPr lang="en-US" sz="3200" b="1" dirty="0" smtClean="0"/>
          </a:p>
          <a:p>
            <a:pPr marL="514350" indent="-514350">
              <a:defRPr/>
            </a:pPr>
            <a:endParaRPr lang="en-US" sz="2400" b="1" dirty="0" smtClean="0"/>
          </a:p>
          <a:p>
            <a:pPr marL="514350" indent="-514350">
              <a:defRPr/>
            </a:pPr>
            <a:r>
              <a:rPr lang="en-US" sz="2400" b="1" dirty="0" err="1" smtClean="0"/>
              <a:t>Terdapat</a:t>
            </a:r>
            <a:r>
              <a:rPr lang="en-US" sz="2400" b="1" dirty="0" smtClean="0"/>
              <a:t> 2 </a:t>
            </a:r>
            <a:r>
              <a:rPr lang="en-US" sz="2400" b="1" dirty="0" err="1" smtClean="0"/>
              <a:t>pedoman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menerapkan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kewarganegaraan</a:t>
            </a:r>
            <a:r>
              <a:rPr lang="en-US" sz="2400" b="1" dirty="0" smtClean="0"/>
              <a:t>: </a:t>
            </a:r>
          </a:p>
          <a:p>
            <a:pPr marL="514350" indent="-514350">
              <a:defRPr/>
            </a:pPr>
            <a:endParaRPr lang="en-US" sz="2400" b="1" dirty="0" smtClean="0"/>
          </a:p>
          <a:p>
            <a:pPr marL="514350" indent="-514350">
              <a:defRPr/>
            </a:pPr>
            <a:endParaRPr lang="en-US" sz="2400" b="1" dirty="0" smtClean="0"/>
          </a:p>
          <a:p>
            <a:pPr marL="514350" indent="-514350">
              <a:defRPr/>
            </a:pPr>
            <a:endParaRPr lang="en-US" sz="2400" b="1" dirty="0" smtClean="0"/>
          </a:p>
          <a:p>
            <a:pPr marL="514350" indent="-514350">
              <a:defRPr/>
            </a:pPr>
            <a:r>
              <a:rPr lang="en-US" sz="2400" b="1" dirty="0" smtClean="0">
                <a:ea typeface="ＭＳ Ｐゴシック" charset="0"/>
              </a:rPr>
              <a:t> </a:t>
            </a:r>
            <a:endParaRPr lang="en-US" sz="2400" b="1" dirty="0"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786" y="1643050"/>
            <a:ext cx="3214710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DARI SISI KELAHIRAN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7818" y="1714488"/>
            <a:ext cx="3214710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DARI SISI PERKAWINAN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6096" y="335756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57224" y="3500438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5984" y="3071810"/>
            <a:ext cx="214314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IUS SOLI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5720" y="3071810"/>
            <a:ext cx="214314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IUS SANGUINIS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86578" y="3071810"/>
            <a:ext cx="214314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KESATUAN HUKUM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57752" y="3143248"/>
            <a:ext cx="214314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PERSAMAAN DERAJAT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6007262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4414" y="285728"/>
            <a:ext cx="685804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3. </a:t>
            </a:r>
            <a:r>
              <a:rPr lang="en-US" sz="3200" b="1" dirty="0" err="1" smtClean="0">
                <a:solidFill>
                  <a:schemeClr val="tx1"/>
                </a:solidFill>
              </a:rPr>
              <a:t>Unsur</a:t>
            </a:r>
            <a:r>
              <a:rPr lang="en-US" sz="3200" b="1" dirty="0" smtClean="0">
                <a:solidFill>
                  <a:schemeClr val="tx1"/>
                </a:solidFill>
              </a:rPr>
              <a:t> – </a:t>
            </a:r>
            <a:r>
              <a:rPr lang="en-US" sz="3200" b="1" dirty="0" err="1" smtClean="0">
                <a:solidFill>
                  <a:schemeClr val="tx1"/>
                </a:solidFill>
              </a:rPr>
              <a:t>unsur</a:t>
            </a:r>
            <a:r>
              <a:rPr lang="en-US" sz="3200" b="1" dirty="0" smtClean="0">
                <a:solidFill>
                  <a:schemeClr val="tx1"/>
                </a:solidFill>
              </a:rPr>
              <a:t> yang </a:t>
            </a:r>
            <a:r>
              <a:rPr lang="en-US" sz="3200" b="1" dirty="0" err="1" smtClean="0">
                <a:solidFill>
                  <a:schemeClr val="tx1"/>
                </a:solidFill>
              </a:rPr>
              <a:t>menetukan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kewarganegaraan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0034" y="2285992"/>
            <a:ext cx="257176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Unsur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darah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keturunan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Ius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Sanguinis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8992" y="2285992"/>
            <a:ext cx="257176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Unsur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darah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tempat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kelahiran</a:t>
            </a:r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Ius</a:t>
            </a:r>
            <a:r>
              <a:rPr lang="en-US" sz="2400" b="1" dirty="0" smtClean="0">
                <a:solidFill>
                  <a:schemeClr val="tx1"/>
                </a:solidFill>
              </a:rPr>
              <a:t> Soli)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5074" y="2285992"/>
            <a:ext cx="257176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Unsur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Pewarganegaraan</a:t>
            </a:r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Naturalisasi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4. </a:t>
            </a:r>
            <a:r>
              <a:rPr lang="en-US" sz="3200" b="1" dirty="0" smtClean="0"/>
              <a:t>Problem Status </a:t>
            </a:r>
            <a:r>
              <a:rPr lang="en-US" sz="3200" b="1" dirty="0" err="1" smtClean="0"/>
              <a:t>Kewarganegaraan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714348" y="1714488"/>
            <a:ext cx="314327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APATRIDE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Orang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mempunyai</a:t>
            </a:r>
            <a:r>
              <a:rPr lang="en-US" sz="2400" dirty="0" smtClean="0">
                <a:solidFill>
                  <a:schemeClr val="tx1"/>
                </a:solidFill>
              </a:rPr>
              <a:t> status </a:t>
            </a:r>
            <a:r>
              <a:rPr lang="en-US" sz="2400" dirty="0" err="1" smtClean="0">
                <a:solidFill>
                  <a:schemeClr val="tx1"/>
                </a:solidFill>
              </a:rPr>
              <a:t>kewarganegraan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4612" y="3857628"/>
            <a:ext cx="314327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MULTIPATRIDE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Orang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kewarganegaraan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7752" y="1643050"/>
            <a:ext cx="314327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BIPATRIDE</a:t>
            </a: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Orang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status </a:t>
            </a:r>
            <a:r>
              <a:rPr lang="en-US" sz="2200" dirty="0" err="1" smtClean="0">
                <a:solidFill>
                  <a:schemeClr val="tx1"/>
                </a:solidFill>
              </a:rPr>
              <a:t>kewarganegaraan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rangkap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dwikewarganegaraan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28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5. </a:t>
            </a:r>
            <a:r>
              <a:rPr lang="en-US" sz="3200" b="1" dirty="0" err="1" smtClean="0"/>
              <a:t>Karakteristik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Warga</a:t>
            </a:r>
            <a:r>
              <a:rPr lang="en-US" sz="3200" b="1" dirty="0" smtClean="0"/>
              <a:t> Negara </a:t>
            </a:r>
            <a:r>
              <a:rPr lang="en-US" sz="3200" b="1" dirty="0" err="1" smtClean="0"/>
              <a:t>Demokrat</a:t>
            </a:r>
            <a:endParaRPr lang="en-US" sz="3200" b="1" dirty="0"/>
          </a:p>
        </p:txBody>
      </p:sp>
      <p:sp>
        <p:nvSpPr>
          <p:cNvPr id="9" name="Oval 8"/>
          <p:cNvSpPr/>
          <p:nvPr/>
        </p:nvSpPr>
        <p:spPr>
          <a:xfrm>
            <a:off x="1428728" y="1142984"/>
            <a:ext cx="214314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Bersikap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Hormat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71868" y="1142984"/>
            <a:ext cx="214314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</a:rPr>
              <a:t>Membuka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diskusi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dan</a:t>
            </a:r>
            <a:r>
              <a:rPr lang="en-US" sz="2200" b="1" dirty="0" smtClean="0">
                <a:solidFill>
                  <a:schemeClr val="tx1"/>
                </a:solidFill>
              </a:rPr>
              <a:t> dialog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5008" y="1142984"/>
            <a:ext cx="214314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Bersikap</a:t>
            </a:r>
            <a:r>
              <a:rPr lang="en-US" sz="2400" b="1" dirty="0" smtClean="0">
                <a:solidFill>
                  <a:schemeClr val="tx1"/>
                </a:solidFill>
              </a:rPr>
              <a:t> Terbuka</a:t>
            </a:r>
          </a:p>
        </p:txBody>
      </p:sp>
      <p:sp>
        <p:nvSpPr>
          <p:cNvPr id="12" name="Oval 11"/>
          <p:cNvSpPr/>
          <p:nvPr/>
        </p:nvSpPr>
        <p:spPr>
          <a:xfrm>
            <a:off x="2500298" y="2143116"/>
            <a:ext cx="214314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Rasional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3438" y="2143116"/>
            <a:ext cx="214314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Adil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00430" y="3143248"/>
            <a:ext cx="214314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Jujur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58" y="428604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B. Cara Dan </a:t>
            </a:r>
            <a:r>
              <a:rPr lang="en-US" sz="3200" b="1" dirty="0" err="1" smtClean="0"/>
              <a:t>Bukti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Memperoleh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Kewarganegaraan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642910" y="2428868"/>
            <a:ext cx="2857520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Stelsel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Pasif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(by operation of law)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2066" y="2500306"/>
            <a:ext cx="2857520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Stelsel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Aktif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(by registration)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928794" y="1928802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357950" y="2000240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28596" y="642918"/>
            <a:ext cx="8358246" cy="107157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C. </a:t>
            </a:r>
            <a:r>
              <a:rPr lang="en-US" sz="3200" b="1" dirty="0" err="1" smtClean="0">
                <a:solidFill>
                  <a:schemeClr val="tx1"/>
                </a:solidFill>
              </a:rPr>
              <a:t>Hak</a:t>
            </a:r>
            <a:r>
              <a:rPr lang="en-US" sz="3200" b="1" dirty="0" smtClean="0">
                <a:solidFill>
                  <a:schemeClr val="tx1"/>
                </a:solidFill>
              </a:rPr>
              <a:t> Dan </a:t>
            </a:r>
            <a:r>
              <a:rPr lang="en-US" sz="3200" b="1" dirty="0" err="1" smtClean="0">
                <a:solidFill>
                  <a:schemeClr val="tx1"/>
                </a:solidFill>
              </a:rPr>
              <a:t>Kewajiban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Warga</a:t>
            </a:r>
            <a:r>
              <a:rPr lang="en-US" sz="3200" b="1" dirty="0" smtClean="0">
                <a:solidFill>
                  <a:schemeClr val="tx1"/>
                </a:solidFill>
              </a:rPr>
              <a:t> Negara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5720" y="2143116"/>
            <a:ext cx="3929090" cy="27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Hak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Asasi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manusia</a:t>
            </a:r>
            <a:r>
              <a:rPr lang="en-US" sz="2400" b="1" dirty="0" smtClean="0">
                <a:solidFill>
                  <a:schemeClr val="tx1"/>
                </a:solidFill>
              </a:rPr>
              <a:t> :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Hak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Kebebasan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Beribadat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Hak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pengakuan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Jaminan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Perlindungan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kepastian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hukum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Adil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Hak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Bekerja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imbalan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DLL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29190" y="2143116"/>
            <a:ext cx="3929090" cy="27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Kewajiban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Kewajiban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membayar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pajak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Membela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tanah</a:t>
            </a:r>
            <a:r>
              <a:rPr lang="en-US" sz="2000" dirty="0" smtClean="0">
                <a:solidFill>
                  <a:schemeClr val="tx1"/>
                </a:solidFill>
              </a:rPr>
              <a:t> air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Membela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pertahanan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keamanan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negara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Menghormati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asasi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orang</a:t>
            </a:r>
            <a:r>
              <a:rPr lang="en-US" sz="2000" dirty="0" smtClean="0">
                <a:solidFill>
                  <a:schemeClr val="tx1"/>
                </a:solidFill>
              </a:rPr>
              <a:t> lain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1264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357166"/>
            <a:ext cx="8661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D. </a:t>
            </a:r>
            <a:r>
              <a:rPr lang="en-US" sz="3200" b="1" dirty="0" err="1" smtClean="0"/>
              <a:t>Pemahaman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Hak</a:t>
            </a:r>
            <a:r>
              <a:rPr lang="en-US" sz="3200" b="1" dirty="0" smtClean="0"/>
              <a:t> Dan </a:t>
            </a:r>
            <a:r>
              <a:rPr lang="en-US" sz="3200" b="1" dirty="0" err="1" smtClean="0"/>
              <a:t>Kewajiban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Warga</a:t>
            </a:r>
            <a:r>
              <a:rPr lang="en-US" sz="3200" b="1" dirty="0" smtClean="0"/>
              <a:t> Negara</a:t>
            </a:r>
            <a:endParaRPr lang="en-US" sz="3200" b="1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64294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Diatur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dalamUUD</a:t>
            </a:r>
            <a:r>
              <a:rPr lang="en-US" sz="3200" dirty="0" smtClean="0">
                <a:solidFill>
                  <a:schemeClr val="tx1"/>
                </a:solidFill>
              </a:rPr>
              <a:t> 1945 BAB 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500562" y="2000240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71736" y="2500306"/>
            <a:ext cx="4143404" cy="2214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Pasal</a:t>
            </a:r>
            <a:r>
              <a:rPr lang="en-US" sz="2400" dirty="0" smtClean="0">
                <a:solidFill>
                  <a:schemeClr val="tx1"/>
                </a:solidFill>
              </a:rPr>
              <a:t> 26 </a:t>
            </a:r>
            <a:r>
              <a:rPr lang="en-US" sz="2400" dirty="0" err="1" smtClean="0">
                <a:solidFill>
                  <a:schemeClr val="tx1"/>
                </a:solidFill>
              </a:rPr>
              <a:t>ayat</a:t>
            </a:r>
            <a:r>
              <a:rPr lang="en-US" sz="2400" dirty="0" smtClean="0">
                <a:solidFill>
                  <a:schemeClr val="tx1"/>
                </a:solidFill>
              </a:rPr>
              <a:t> (1)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Pasal</a:t>
            </a:r>
            <a:r>
              <a:rPr lang="en-US" sz="2400" dirty="0" smtClean="0">
                <a:solidFill>
                  <a:schemeClr val="tx1"/>
                </a:solidFill>
              </a:rPr>
              <a:t> 27 </a:t>
            </a:r>
            <a:r>
              <a:rPr lang="en-US" sz="2400" dirty="0" err="1" smtClean="0">
                <a:solidFill>
                  <a:schemeClr val="tx1"/>
                </a:solidFill>
              </a:rPr>
              <a:t>ayat</a:t>
            </a:r>
            <a:r>
              <a:rPr lang="en-US" sz="2400" dirty="0" smtClean="0">
                <a:solidFill>
                  <a:schemeClr val="tx1"/>
                </a:solidFill>
              </a:rPr>
              <a:t> (1)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Pasal</a:t>
            </a:r>
            <a:r>
              <a:rPr lang="en-US" sz="2400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Pasal</a:t>
            </a:r>
            <a:r>
              <a:rPr lang="en-US" sz="2400" dirty="0" smtClean="0">
                <a:solidFill>
                  <a:schemeClr val="tx1"/>
                </a:solidFill>
              </a:rPr>
              <a:t> 30 </a:t>
            </a:r>
            <a:r>
              <a:rPr lang="en-US" sz="2400" dirty="0" err="1" smtClean="0">
                <a:solidFill>
                  <a:schemeClr val="tx1"/>
                </a:solidFill>
              </a:rPr>
              <a:t>ayat</a:t>
            </a:r>
            <a:r>
              <a:rPr lang="en-US" sz="2400" dirty="0" smtClean="0">
                <a:solidFill>
                  <a:schemeClr val="tx1"/>
                </a:solidFill>
              </a:rPr>
              <a:t> (1)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433</TotalTime>
  <Words>379</Words>
  <Application>Microsoft Office PowerPoint</Application>
  <PresentationFormat>On-screen Show (4:3)</PresentationFormat>
  <Paragraphs>87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Agency FB</vt:lpstr>
      <vt:lpstr>Arial</vt:lpstr>
      <vt:lpstr>Calibri</vt:lpstr>
      <vt:lpstr>Candara</vt:lpstr>
      <vt:lpstr>Symbol</vt:lpstr>
      <vt:lpstr>Wingdings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Diatur dalamUUD 1945 BAB X</vt:lpstr>
      <vt:lpstr>E. Hubungan Warga Negara dan Negara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49</cp:revision>
  <dcterms:created xsi:type="dcterms:W3CDTF">2020-02-25T12:00:26Z</dcterms:created>
  <dcterms:modified xsi:type="dcterms:W3CDTF">2020-09-28T07:13:44Z</dcterms:modified>
</cp:coreProperties>
</file>