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7" r:id="rId12"/>
    <p:sldId id="265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466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73" y="1686613"/>
            <a:ext cx="3873437" cy="3873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8628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PENDIDIKAN PANCASILA DAN KEWARGANEGARAAN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6584" y="56678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Daru Susanti, M.Pd.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5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1543" y="263932"/>
            <a:ext cx="613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ARTI PANCASILA SECARA ETIMOLOGIS</a:t>
            </a:r>
            <a:endParaRPr lang="en-US" sz="2800" b="1" dirty="0"/>
          </a:p>
        </p:txBody>
      </p:sp>
      <p:pic>
        <p:nvPicPr>
          <p:cNvPr id="5124" name="Picture 4" descr="Hasil gambar untuk pancasila menurut bahasa sanseker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61" y="908720"/>
            <a:ext cx="5914726" cy="4436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8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9" y="1700808"/>
            <a:ext cx="3577834" cy="35375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2 1"/>
          <p:cNvSpPr/>
          <p:nvPr/>
        </p:nvSpPr>
        <p:spPr>
          <a:xfrm>
            <a:off x="3419872" y="2132856"/>
            <a:ext cx="5299329" cy="2736304"/>
          </a:xfrm>
          <a:prstGeom prst="borderCallout2">
            <a:avLst>
              <a:gd name="adj1" fmla="val 23493"/>
              <a:gd name="adj2" fmla="val -1278"/>
              <a:gd name="adj3" fmla="val 25864"/>
              <a:gd name="adj4" fmla="val -3767"/>
              <a:gd name="adj5" fmla="val 23302"/>
              <a:gd name="adj6" fmla="val -18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notonegoro</a:t>
            </a:r>
            <a:r>
              <a:rPr lang="en-US" b="1" dirty="0" smtClean="0"/>
              <a:t> </a:t>
            </a:r>
            <a:r>
              <a:rPr lang="en-US" b="1" dirty="0" err="1" smtClean="0"/>
              <a:t>Pancasila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falsafah</a:t>
            </a:r>
            <a:r>
              <a:rPr lang="en-US" b="1" dirty="0" smtClean="0"/>
              <a:t> </a:t>
            </a:r>
            <a:r>
              <a:rPr lang="en-US" b="1" dirty="0" err="1" smtClean="0"/>
              <a:t>negara</a:t>
            </a:r>
            <a:r>
              <a:rPr lang="en-US" b="1" dirty="0" smtClean="0"/>
              <a:t> Indonesia, </a:t>
            </a:r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diambil</a:t>
            </a:r>
            <a:r>
              <a:rPr lang="en-US" b="1" dirty="0" smtClean="0"/>
              <a:t> </a:t>
            </a:r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</a:t>
            </a:r>
            <a:r>
              <a:rPr lang="en-US" b="1" dirty="0" err="1" smtClean="0"/>
              <a:t>Pancasila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falsafah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ideologi</a:t>
            </a:r>
            <a:r>
              <a:rPr lang="en-US" b="1" dirty="0" smtClean="0"/>
              <a:t> </a:t>
            </a:r>
            <a:r>
              <a:rPr lang="en-US" b="1" dirty="0" err="1" smtClean="0"/>
              <a:t>negara</a:t>
            </a:r>
            <a:r>
              <a:rPr lang="en-US" b="1" dirty="0" smtClean="0"/>
              <a:t> yang </a:t>
            </a:r>
            <a:r>
              <a:rPr lang="en-US" b="1" dirty="0" err="1" smtClean="0"/>
              <a:t>diharapkan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bangsa</a:t>
            </a:r>
            <a:r>
              <a:rPr lang="en-US" b="1" dirty="0" smtClean="0"/>
              <a:t> </a:t>
            </a:r>
            <a:r>
              <a:rPr lang="en-US" b="1" dirty="0" err="1" smtClean="0"/>
              <a:t>indonesia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pemersatu</a:t>
            </a:r>
            <a:r>
              <a:rPr lang="en-US" b="1" dirty="0" smtClean="0"/>
              <a:t>, </a:t>
            </a:r>
            <a:r>
              <a:rPr lang="en-US" b="1" dirty="0" err="1" smtClean="0"/>
              <a:t>lambang</a:t>
            </a:r>
            <a:r>
              <a:rPr lang="en-US" b="1" dirty="0" smtClean="0"/>
              <a:t> </a:t>
            </a:r>
            <a:r>
              <a:rPr lang="en-US" b="1" dirty="0" err="1" smtClean="0"/>
              <a:t>persatuan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kesatuan</a:t>
            </a:r>
            <a:r>
              <a:rPr lang="en-US" b="1" dirty="0" smtClean="0"/>
              <a:t> </a:t>
            </a:r>
            <a:r>
              <a:rPr lang="en-US" b="1" dirty="0" err="1" smtClean="0"/>
              <a:t>serta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pertahanan</a:t>
            </a:r>
            <a:r>
              <a:rPr lang="en-US" b="1" dirty="0" smtClean="0"/>
              <a:t> </a:t>
            </a:r>
            <a:r>
              <a:rPr lang="en-US" b="1" dirty="0" err="1" smtClean="0"/>
              <a:t>bangsa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negara</a:t>
            </a:r>
            <a:r>
              <a:rPr lang="en-US" b="1" dirty="0" smtClean="0"/>
              <a:t> Indonesia.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2711" y="497833"/>
            <a:ext cx="5618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ARTI PANCASILA SECARA HISTORIS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89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0247" y="251356"/>
            <a:ext cx="275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ARTI PANCASILA</a:t>
            </a:r>
            <a:endParaRPr lang="en-US" sz="28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7" y="1562353"/>
            <a:ext cx="3273466" cy="387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ine Callout 2 9"/>
          <p:cNvSpPr/>
          <p:nvPr/>
        </p:nvSpPr>
        <p:spPr>
          <a:xfrm>
            <a:off x="3419872" y="2132856"/>
            <a:ext cx="5299329" cy="2736304"/>
          </a:xfrm>
          <a:prstGeom prst="borderCallout2">
            <a:avLst>
              <a:gd name="adj1" fmla="val 23493"/>
              <a:gd name="adj2" fmla="val -1278"/>
              <a:gd name="adj3" fmla="val 25864"/>
              <a:gd name="adj4" fmla="val -3767"/>
              <a:gd name="adj5" fmla="val 23302"/>
              <a:gd name="adj6" fmla="val -18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berasal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kata </a:t>
            </a:r>
            <a:r>
              <a:rPr lang="en-US" sz="2000" b="1" dirty="0" err="1" smtClean="0"/>
              <a:t>panca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berarti</a:t>
            </a:r>
            <a:r>
              <a:rPr lang="en-US" sz="2000" b="1" dirty="0" smtClean="0"/>
              <a:t> lima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sila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berarti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sendi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asas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dasar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peraturan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tingkah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laku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penting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baik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demikian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merupakan</a:t>
            </a:r>
            <a:r>
              <a:rPr lang="en-US" sz="2000" b="1" dirty="0" smtClean="0"/>
              <a:t> lima </a:t>
            </a:r>
            <a:r>
              <a:rPr lang="en-US" sz="2000" b="1" dirty="0" err="1" smtClean="0"/>
              <a:t>dasar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berisi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pedoman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aturan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tentang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tingkah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laku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penting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baik</a:t>
            </a:r>
            <a:r>
              <a:rPr lang="en-US" sz="2000" b="1" dirty="0" smtClean="0"/>
              <a:t>.</a:t>
            </a:r>
            <a:endParaRPr lang="id-ID" sz="2000" b="1" dirty="0" smtClean="0"/>
          </a:p>
          <a:p>
            <a:pPr algn="ctr"/>
            <a:r>
              <a:rPr lang="id-ID" sz="2000" b="1" dirty="0" smtClean="0"/>
              <a:t>(Sidang I - BPUPKI/29 Mei 1945)</a:t>
            </a:r>
            <a:endParaRPr lang="en-US" sz="2000" b="1" dirty="0" smtClean="0"/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52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8940" y="251356"/>
            <a:ext cx="5618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ARTI PANCASILA SECARA HISTORIS</a:t>
            </a:r>
            <a:endParaRPr 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8" y="1628800"/>
            <a:ext cx="4905760" cy="32952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2 7"/>
          <p:cNvSpPr/>
          <p:nvPr/>
        </p:nvSpPr>
        <p:spPr>
          <a:xfrm>
            <a:off x="4480208" y="1908289"/>
            <a:ext cx="4238993" cy="2736304"/>
          </a:xfrm>
          <a:prstGeom prst="borderCallout2">
            <a:avLst>
              <a:gd name="adj1" fmla="val 23493"/>
              <a:gd name="adj2" fmla="val -1278"/>
              <a:gd name="adj3" fmla="val 25864"/>
              <a:gd name="adj4" fmla="val -3767"/>
              <a:gd name="adj5" fmla="val 23302"/>
              <a:gd name="adj6" fmla="val -18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jiwa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bangsa</a:t>
            </a:r>
            <a:r>
              <a:rPr lang="en-US" sz="2000" b="1" dirty="0" smtClean="0"/>
              <a:t> Indonesia yang </a:t>
            </a:r>
            <a:r>
              <a:rPr lang="en-US" sz="2000" b="1" dirty="0" err="1" smtClean="0"/>
              <a:t>turun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temurun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sekian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abad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lamanya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terpendam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bisu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oleh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kebudayaan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barat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demikian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saja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falsafah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negara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tetapi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lebih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luas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lagi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yakni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falsafah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bangsa</a:t>
            </a:r>
            <a:r>
              <a:rPr lang="en-US" sz="2000" b="1" dirty="0" smtClean="0"/>
              <a:t> Indonesia.</a:t>
            </a:r>
            <a:endParaRPr lang="id-ID" sz="2000" b="1" dirty="0" smtClean="0"/>
          </a:p>
          <a:p>
            <a:pPr algn="ctr"/>
            <a:r>
              <a:rPr lang="id-ID" sz="2000" b="1" dirty="0" smtClean="0"/>
              <a:t>(1 juni 1945)</a:t>
            </a:r>
            <a:endParaRPr lang="en-US" sz="2000" b="1" dirty="0"/>
          </a:p>
        </p:txBody>
      </p:sp>
      <p:sp>
        <p:nvSpPr>
          <p:cNvPr id="2" name="Line Callout 2 1"/>
          <p:cNvSpPr/>
          <p:nvPr/>
        </p:nvSpPr>
        <p:spPr>
          <a:xfrm>
            <a:off x="3122306" y="785485"/>
            <a:ext cx="4618046" cy="92756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411"/>
              <a:gd name="adj6" fmla="val -265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TRI SILA – EKA SILA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37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263932"/>
            <a:ext cx="5618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ARTI PANCASILA SECARA HISTORIS</a:t>
            </a:r>
            <a:endParaRPr lang="en-US" sz="2800" b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9" y="774576"/>
            <a:ext cx="2772435" cy="460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ine Callout 2 12"/>
          <p:cNvSpPr/>
          <p:nvPr/>
        </p:nvSpPr>
        <p:spPr>
          <a:xfrm>
            <a:off x="4480208" y="1908289"/>
            <a:ext cx="4238993" cy="2736304"/>
          </a:xfrm>
          <a:prstGeom prst="borderCallout2">
            <a:avLst>
              <a:gd name="adj1" fmla="val 23493"/>
              <a:gd name="adj2" fmla="val -1278"/>
              <a:gd name="adj3" fmla="val 25864"/>
              <a:gd name="adj4" fmla="val -3767"/>
              <a:gd name="adj5" fmla="val 23302"/>
              <a:gd name="adj6" fmla="val -18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Piagam Jakarta </a:t>
            </a:r>
          </a:p>
          <a:p>
            <a:pPr algn="ctr"/>
            <a:r>
              <a:rPr lang="id-ID" sz="2000" b="1" dirty="0" smtClean="0"/>
              <a:t>Dokuritzu Zunbi Toosakay</a:t>
            </a:r>
          </a:p>
          <a:p>
            <a:pPr algn="ctr"/>
            <a:r>
              <a:rPr lang="id-ID" sz="2000" b="1" dirty="0" smtClean="0"/>
              <a:t>( 22 Juni 1945)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09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3517" y="503771"/>
            <a:ext cx="786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PENGERTIAN PANCASILA SECARA TERMINOLOGIS</a:t>
            </a:r>
            <a:endParaRPr lang="en-US" sz="2800" b="1" dirty="0"/>
          </a:p>
        </p:txBody>
      </p:sp>
      <p:sp>
        <p:nvSpPr>
          <p:cNvPr id="2" name="Snip Single Corner Rectangle 1"/>
          <p:cNvSpPr/>
          <p:nvPr/>
        </p:nvSpPr>
        <p:spPr>
          <a:xfrm>
            <a:off x="720080" y="1124744"/>
            <a:ext cx="7596336" cy="864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PPKI – 18 Agustus 1945 ( UUD 1945) dasar negara</a:t>
            </a:r>
            <a:endParaRPr lang="en-US" sz="2800" b="1" dirty="0"/>
          </a:p>
        </p:txBody>
      </p:sp>
      <p:sp>
        <p:nvSpPr>
          <p:cNvPr id="5" name="Down Arrow 4"/>
          <p:cNvSpPr/>
          <p:nvPr/>
        </p:nvSpPr>
        <p:spPr>
          <a:xfrm>
            <a:off x="3923928" y="2204864"/>
            <a:ext cx="864096" cy="36004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1292041" y="2708920"/>
            <a:ext cx="6264696" cy="122413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PPKI  18 Agustus 1945 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b="1" dirty="0" smtClean="0"/>
              <a:t>RIS</a:t>
            </a:r>
            <a:endParaRPr lang="id-ID" sz="2000" b="1" dirty="0"/>
          </a:p>
          <a:p>
            <a:pPr marL="514350" indent="-514350">
              <a:buFont typeface="+mj-lt"/>
              <a:buAutoNum type="arabicPeriod"/>
            </a:pPr>
            <a:r>
              <a:rPr lang="id-ID" sz="2000" b="1" dirty="0" smtClean="0"/>
              <a:t>UUDS 1950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b="1" dirty="0" smtClean="0"/>
              <a:t>Rumusan dikalangan masyarakat</a:t>
            </a:r>
            <a:endParaRPr lang="en-US" sz="2000" b="1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223628" y="4437112"/>
            <a:ext cx="6264696" cy="122413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Pembukaan UUD 1945 No. XX/MPRS/1966, Inpres no.12- 13 April 1968</a:t>
            </a:r>
          </a:p>
          <a:p>
            <a:pPr algn="ctr"/>
            <a:r>
              <a:rPr lang="id-ID" sz="2000" b="1" dirty="0" smtClean="0"/>
              <a:t>Lahirnya Pancasila 1 Juni 1947</a:t>
            </a:r>
            <a:endParaRPr lang="en-US" sz="2000" b="1" dirty="0"/>
          </a:p>
        </p:txBody>
      </p:sp>
      <p:sp>
        <p:nvSpPr>
          <p:cNvPr id="11" name="Down Arrow 10"/>
          <p:cNvSpPr/>
          <p:nvPr/>
        </p:nvSpPr>
        <p:spPr>
          <a:xfrm>
            <a:off x="3923928" y="4005064"/>
            <a:ext cx="864096" cy="36004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5073" y="355679"/>
            <a:ext cx="6225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/>
              <a:t>BAGAIMANA PENDAPAT ANDA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2204864"/>
            <a:ext cx="5982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 smtClean="0"/>
              <a:t>Mengapa Pancasila disebut falsafah negara?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Sebutkan contoh penerapan dalam kegiatan sehari-hari?</a:t>
            </a:r>
          </a:p>
          <a:p>
            <a:pPr marL="342900" indent="-342900">
              <a:buFont typeface="+mj-lt"/>
              <a:buAutoNum type="arabicPeriod"/>
            </a:pPr>
            <a:endParaRPr lang="id-ID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22" y="1124744"/>
            <a:ext cx="7828916" cy="440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7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7808" y="1524848"/>
            <a:ext cx="81906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400" b="1" dirty="0" err="1"/>
              <a:t>Perkuliahan</a:t>
            </a:r>
            <a:r>
              <a:rPr lang="en-US" sz="2400" b="1" dirty="0"/>
              <a:t> </a:t>
            </a:r>
            <a:r>
              <a:rPr lang="en-US" sz="2400" b="1" dirty="0" err="1"/>
              <a:t>dilaksanakan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(1) semester </a:t>
            </a:r>
            <a:r>
              <a:rPr lang="en-US" sz="2400" b="1" dirty="0" err="1"/>
              <a:t>sebanyak</a:t>
            </a:r>
            <a:r>
              <a:rPr lang="en-US" sz="2400" b="1" dirty="0"/>
              <a:t> 14x </a:t>
            </a:r>
            <a:r>
              <a:rPr lang="en-US" sz="2400" b="1" dirty="0" err="1"/>
              <a:t>tatap</a:t>
            </a:r>
            <a:r>
              <a:rPr lang="en-US" sz="2400" b="1" dirty="0"/>
              <a:t> </a:t>
            </a:r>
            <a:r>
              <a:rPr lang="en-US" sz="2400" b="1" dirty="0" err="1"/>
              <a:t>muka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ditambah</a:t>
            </a:r>
            <a:r>
              <a:rPr lang="en-US" sz="2400" b="1" dirty="0"/>
              <a:t> 2x </a:t>
            </a:r>
            <a:r>
              <a:rPr lang="en-US" sz="2400" b="1" dirty="0" err="1"/>
              <a:t>ujian</a:t>
            </a:r>
            <a:r>
              <a:rPr lang="en-US" sz="2400" b="1" dirty="0"/>
              <a:t>, </a:t>
            </a:r>
            <a:r>
              <a:rPr lang="en-US" sz="2400" b="1" dirty="0" err="1"/>
              <a:t>yaitu</a:t>
            </a:r>
            <a:r>
              <a:rPr lang="en-US" sz="2400" b="1" dirty="0"/>
              <a:t> UTS &amp; UAS.</a:t>
            </a:r>
            <a:endParaRPr lang="id-ID" sz="2400" b="1" dirty="0"/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400" b="1" dirty="0" err="1"/>
              <a:t>Mahasiswa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dilaksanakan</a:t>
            </a:r>
            <a:r>
              <a:rPr lang="en-US" sz="2400" b="1" dirty="0"/>
              <a:t> UTS/UAS </a:t>
            </a:r>
            <a:r>
              <a:rPr lang="en-US" sz="2400" b="1" dirty="0" err="1"/>
              <a:t>apabila</a:t>
            </a:r>
            <a:r>
              <a:rPr lang="en-US" sz="2400" b="1" dirty="0"/>
              <a:t> </a:t>
            </a:r>
            <a:r>
              <a:rPr lang="en-US" sz="2400" b="1" dirty="0" err="1"/>
              <a:t>kehadiran</a:t>
            </a:r>
            <a:r>
              <a:rPr lang="en-US" sz="2400" b="1" dirty="0"/>
              <a:t>  ≤ 50%</a:t>
            </a:r>
            <a:r>
              <a:rPr lang="id-ID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id-ID" sz="2400" b="1" dirty="0"/>
              <a:t>tatap muka</a:t>
            </a:r>
            <a:r>
              <a:rPr lang="en-US" sz="2400" b="1" dirty="0"/>
              <a:t>. (</a:t>
            </a:r>
            <a:r>
              <a:rPr lang="en-US" sz="2400" b="1" dirty="0" err="1"/>
              <a:t>Contoh</a:t>
            </a:r>
            <a:r>
              <a:rPr lang="en-US" sz="2400" b="1" dirty="0"/>
              <a:t>: UTS = 50% x 7 = 3,5 </a:t>
            </a:r>
            <a:r>
              <a:rPr lang="en-US" sz="2400" b="1" dirty="0" err="1"/>
              <a:t>atau</a:t>
            </a:r>
            <a:r>
              <a:rPr lang="en-US" sz="2400" b="1" dirty="0"/>
              <a:t> 4x </a:t>
            </a:r>
            <a:r>
              <a:rPr lang="en-US" sz="2400" b="1" dirty="0" err="1"/>
              <a:t>tatap</a:t>
            </a:r>
            <a:r>
              <a:rPr lang="en-US" sz="2400" b="1" dirty="0"/>
              <a:t> </a:t>
            </a:r>
            <a:r>
              <a:rPr lang="en-US" sz="2400" b="1" dirty="0" err="1"/>
              <a:t>muka</a:t>
            </a:r>
            <a:r>
              <a:rPr lang="en-US" sz="2400" b="1" dirty="0"/>
              <a:t>).</a:t>
            </a:r>
          </a:p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400" b="1" dirty="0" err="1"/>
              <a:t>Tatap</a:t>
            </a:r>
            <a:r>
              <a:rPr lang="en-US" sz="2400" b="1" dirty="0"/>
              <a:t> </a:t>
            </a:r>
            <a:r>
              <a:rPr lang="en-US" sz="2400" b="1" dirty="0" err="1"/>
              <a:t>muka</a:t>
            </a:r>
            <a:r>
              <a:rPr lang="en-US" sz="2400" b="1" dirty="0"/>
              <a:t> yang </a:t>
            </a:r>
            <a:r>
              <a:rPr lang="en-US" sz="2400" b="1" dirty="0" err="1"/>
              <a:t>kurang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14x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diganti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saat</a:t>
            </a:r>
            <a:r>
              <a:rPr lang="en-US" sz="2400" b="1" dirty="0"/>
              <a:t> </a:t>
            </a:r>
            <a:r>
              <a:rPr lang="en-US" sz="2400" b="1" dirty="0" err="1"/>
              <a:t>minggu</a:t>
            </a:r>
            <a:r>
              <a:rPr lang="en-US" sz="2400" b="1" dirty="0"/>
              <a:t> </a:t>
            </a:r>
            <a:r>
              <a:rPr lang="en-US" sz="2400" b="1" dirty="0" err="1"/>
              <a:t>tenang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hari</a:t>
            </a:r>
            <a:r>
              <a:rPr lang="en-US" sz="2400" b="1" dirty="0"/>
              <a:t> yang </a:t>
            </a:r>
            <a:r>
              <a:rPr lang="en-US" sz="2400" b="1" dirty="0" err="1"/>
              <a:t>disepakati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b="1" dirty="0" err="1"/>
              <a:t>Dosen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 </a:t>
            </a:r>
            <a:r>
              <a:rPr lang="en-US" sz="2400" b="1" dirty="0" err="1"/>
              <a:t>diketahui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b="1" dirty="0" err="1"/>
              <a:t>Kaprodi</a:t>
            </a:r>
            <a:r>
              <a:rPr lang="en-US" sz="2400" b="1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4862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KONTRAK PERKULIAHAN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06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862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PENILAIAN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637928" y="1678182"/>
            <a:ext cx="6390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3200" b="1" dirty="0" err="1"/>
              <a:t>Penilaian</a:t>
            </a:r>
            <a:r>
              <a:rPr lang="en-US" sz="3200" b="1" dirty="0"/>
              <a:t> </a:t>
            </a:r>
            <a:r>
              <a:rPr lang="en-US" sz="3200" b="1" dirty="0" err="1"/>
              <a:t>terdiri</a:t>
            </a:r>
            <a:r>
              <a:rPr lang="en-US" sz="3200" b="1" dirty="0"/>
              <a:t> </a:t>
            </a:r>
            <a:r>
              <a:rPr lang="en-US" sz="3200" b="1" dirty="0" err="1"/>
              <a:t>dari</a:t>
            </a:r>
            <a:r>
              <a:rPr lang="en-US" sz="3200" b="1" dirty="0"/>
              <a:t> 4 item :</a:t>
            </a:r>
          </a:p>
          <a:p>
            <a:pPr>
              <a:defRPr/>
            </a:pPr>
            <a:endParaRPr lang="en-US" sz="3200" b="1" dirty="0"/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3200" b="1" dirty="0" err="1"/>
              <a:t>Kehadiran</a:t>
            </a:r>
            <a:r>
              <a:rPr lang="en-US" sz="3200" b="1" dirty="0"/>
              <a:t>	: 15% = 0,15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3200" b="1" dirty="0" err="1"/>
              <a:t>Tugas</a:t>
            </a:r>
            <a:r>
              <a:rPr lang="en-US" sz="3200" b="1" dirty="0"/>
              <a:t> 		: 15% </a:t>
            </a:r>
            <a:r>
              <a:rPr lang="en-US" sz="3200" b="1" dirty="0">
                <a:ea typeface="ＭＳ Ｐゴシック" charset="0"/>
              </a:rPr>
              <a:t>= 0,15</a:t>
            </a:r>
            <a:endParaRPr lang="en-US" sz="3200" b="1" dirty="0"/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3200" b="1" dirty="0"/>
              <a:t>UTS		: 30% </a:t>
            </a:r>
            <a:r>
              <a:rPr lang="en-US" sz="3200" b="1" dirty="0">
                <a:ea typeface="ＭＳ Ｐゴシック" charset="0"/>
              </a:rPr>
              <a:t>= 0,30</a:t>
            </a:r>
            <a:endParaRPr lang="en-US" sz="3200" b="1" dirty="0"/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3200" b="1" dirty="0"/>
              <a:t>UAS		: 40% </a:t>
            </a:r>
            <a:r>
              <a:rPr lang="en-US" sz="3200" b="1" dirty="0">
                <a:ea typeface="ＭＳ Ｐゴシック" charset="0"/>
              </a:rPr>
              <a:t>= 0,40</a:t>
            </a:r>
          </a:p>
        </p:txBody>
      </p:sp>
    </p:spTree>
    <p:extLst>
      <p:ext uri="{BB962C8B-B14F-4D97-AF65-F5344CB8AC3E}">
        <p14:creationId xmlns:p14="http://schemas.microsoft.com/office/powerpoint/2010/main" val="1404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862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PENILAIAN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637928" y="1678182"/>
            <a:ext cx="6390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3200" b="1" dirty="0" err="1"/>
              <a:t>Penilaian</a:t>
            </a:r>
            <a:r>
              <a:rPr lang="en-US" sz="3200" b="1" dirty="0"/>
              <a:t> </a:t>
            </a:r>
            <a:r>
              <a:rPr lang="en-US" sz="3200" b="1" dirty="0" err="1"/>
              <a:t>terdiri</a:t>
            </a:r>
            <a:r>
              <a:rPr lang="en-US" sz="3200" b="1" dirty="0"/>
              <a:t> </a:t>
            </a:r>
            <a:r>
              <a:rPr lang="en-US" sz="3200" b="1" dirty="0" err="1"/>
              <a:t>dari</a:t>
            </a:r>
            <a:r>
              <a:rPr lang="en-US" sz="3200" b="1" dirty="0"/>
              <a:t> 4 item :</a:t>
            </a:r>
          </a:p>
          <a:p>
            <a:pPr>
              <a:defRPr/>
            </a:pPr>
            <a:endParaRPr lang="en-US" sz="3200" b="1" dirty="0"/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3200" b="1" dirty="0" err="1"/>
              <a:t>Kehadiran</a:t>
            </a:r>
            <a:r>
              <a:rPr lang="en-US" sz="3200" b="1" dirty="0"/>
              <a:t>	: 15% = 0,15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3200" b="1" dirty="0" err="1"/>
              <a:t>Tugas</a:t>
            </a:r>
            <a:r>
              <a:rPr lang="en-US" sz="3200" b="1" dirty="0"/>
              <a:t> 		: 15% </a:t>
            </a:r>
            <a:r>
              <a:rPr lang="en-US" sz="3200" b="1" dirty="0">
                <a:ea typeface="ＭＳ Ｐゴシック" charset="0"/>
              </a:rPr>
              <a:t>= 0,15</a:t>
            </a:r>
            <a:endParaRPr lang="en-US" sz="3200" b="1" dirty="0"/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3200" b="1" dirty="0"/>
              <a:t>UTS		: 30% </a:t>
            </a:r>
            <a:r>
              <a:rPr lang="en-US" sz="3200" b="1" dirty="0">
                <a:ea typeface="ＭＳ Ｐゴシック" charset="0"/>
              </a:rPr>
              <a:t>= 0,30</a:t>
            </a:r>
            <a:endParaRPr lang="en-US" sz="3200" b="1" dirty="0"/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3200" b="1" dirty="0"/>
              <a:t>UAS		: 40% </a:t>
            </a:r>
            <a:r>
              <a:rPr lang="en-US" sz="3200" b="1" dirty="0">
                <a:ea typeface="ＭＳ Ｐゴシック" charset="0"/>
              </a:rPr>
              <a:t>= 0,40</a:t>
            </a:r>
          </a:p>
        </p:txBody>
      </p:sp>
    </p:spTree>
    <p:extLst>
      <p:ext uri="{BB962C8B-B14F-4D97-AF65-F5344CB8AC3E}">
        <p14:creationId xmlns:p14="http://schemas.microsoft.com/office/powerpoint/2010/main" val="1838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862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PENILAIAN</a:t>
            </a:r>
            <a:endParaRPr lang="en-US" sz="36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6629"/>
            <a:ext cx="7279234" cy="409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862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PENILAIAN ABSEN</a:t>
            </a: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3851920" y="1556792"/>
            <a:ext cx="38164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HITAM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570900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MASUK TEPAT WAKTU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851920" y="2204864"/>
            <a:ext cx="38164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BIRU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2218972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TELAT 15 MENIT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51920" y="2876336"/>
            <a:ext cx="38164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89044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IZIN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851920" y="3549616"/>
            <a:ext cx="38164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35637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SAKIT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851920" y="4221088"/>
            <a:ext cx="38164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MERAH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4235196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ALFA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74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84" y="1412776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latin typeface="Arial Black" pitchFamily="34" charset="0"/>
              </a:rPr>
              <a:t>BAB II</a:t>
            </a:r>
          </a:p>
          <a:p>
            <a:pPr algn="ctr"/>
            <a:r>
              <a:rPr lang="id-ID" sz="4000" b="1" dirty="0" smtClean="0">
                <a:latin typeface="Arial Black" pitchFamily="34" charset="0"/>
              </a:rPr>
              <a:t> PANCASILA SEBAGAI DASAR FILSAFAT NEGARA INDONESIA</a:t>
            </a:r>
            <a:endParaRPr lang="en-US" sz="4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pic>
        <p:nvPicPr>
          <p:cNvPr id="2052" name="Picture 4" descr="gambar burung garuda pancas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7" y="332656"/>
            <a:ext cx="8248650" cy="51149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18" y="2291952"/>
            <a:ext cx="6030211" cy="3210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2 4"/>
          <p:cNvSpPr/>
          <p:nvPr/>
        </p:nvSpPr>
        <p:spPr>
          <a:xfrm flipH="1">
            <a:off x="251518" y="260648"/>
            <a:ext cx="2871401" cy="79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305"/>
              <a:gd name="adj6" fmla="val -16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Arial Black" pitchFamily="34" charset="0"/>
              </a:rPr>
              <a:t>PPKI 18 AGUSTUS 1945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3122919" y="1196752"/>
            <a:ext cx="2736304" cy="79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682"/>
              <a:gd name="adj6" fmla="val -167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Arial Black" pitchFamily="34" charset="0"/>
              </a:rPr>
              <a:t>FILSAFAT NEGARA REPUBLIK INDONENSIA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417368" y="2420888"/>
            <a:ext cx="4051175" cy="20882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682"/>
              <a:gd name="adj6" fmla="val -167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Arial Black" pitchFamily="34" charset="0"/>
              </a:rPr>
              <a:t>DASAR NEGARA INDONESIA</a:t>
            </a:r>
          </a:p>
          <a:p>
            <a:pPr algn="ctr"/>
            <a:r>
              <a:rPr lang="id-ID" b="1" dirty="0" smtClean="0">
                <a:latin typeface="Arial Black" pitchFamily="34" charset="0"/>
              </a:rPr>
              <a:t>Ketetapan Sidang Istmewa XVIIUMPR/1998</a:t>
            </a:r>
          </a:p>
          <a:p>
            <a:pPr marL="342900" indent="-342900">
              <a:buFont typeface="+mj-lt"/>
              <a:buAutoNum type="arabicPeriod"/>
            </a:pPr>
            <a:r>
              <a:rPr lang="id-ID" b="1" dirty="0" smtClean="0">
                <a:latin typeface="Arial Black" pitchFamily="34" charset="0"/>
              </a:rPr>
              <a:t>Pencabutan P-4</a:t>
            </a:r>
          </a:p>
          <a:p>
            <a:pPr marL="342900" indent="-342900">
              <a:buFont typeface="+mj-lt"/>
              <a:buAutoNum type="arabicPeriod"/>
            </a:pPr>
            <a:r>
              <a:rPr lang="id-ID" b="1" dirty="0" smtClean="0">
                <a:latin typeface="Arial Black" pitchFamily="34" charset="0"/>
              </a:rPr>
              <a:t>Pencabutan Orsospol</a:t>
            </a:r>
          </a:p>
          <a:p>
            <a:endParaRPr lang="id-ID" b="1" dirty="0" smtClean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6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284</TotalTime>
  <Words>498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Agency FB</vt:lpstr>
      <vt:lpstr>Arial Black</vt:lpstr>
      <vt:lpstr>Calibri</vt:lpstr>
      <vt:lpstr>Candara</vt:lpstr>
      <vt:lpstr>Symbol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User</cp:lastModifiedBy>
  <cp:revision>17</cp:revision>
  <dcterms:created xsi:type="dcterms:W3CDTF">2020-02-25T12:00:26Z</dcterms:created>
  <dcterms:modified xsi:type="dcterms:W3CDTF">2020-09-28T04:39:32Z</dcterms:modified>
</cp:coreProperties>
</file>