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large"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5" r:id="rId3"/>
    <p:sldId id="281" r:id="rId4"/>
    <p:sldId id="273" r:id="rId5"/>
    <p:sldId id="274" r:id="rId6"/>
    <p:sldId id="282" r:id="rId7"/>
    <p:sldId id="277" r:id="rId8"/>
    <p:sldId id="278" r:id="rId9"/>
    <p:sldId id="279" r:id="rId10"/>
    <p:sldId id="280" r:id="rId11"/>
    <p:sldId id="283" r:id="rId12"/>
    <p:sldId id="284" r:id="rId13"/>
    <p:sldId id="28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2" autoAdjust="0"/>
    <p:restoredTop sz="94660"/>
  </p:normalViewPr>
  <p:slideViewPr>
    <p:cSldViewPr>
      <p:cViewPr varScale="1">
        <p:scale>
          <a:sx n="74" d="100"/>
          <a:sy n="74" d="100"/>
        </p:scale>
        <p:origin x="1290"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C97041-38C4-49B2-81D4-5CE7672865B1}"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id-ID"/>
        </a:p>
      </dgm:t>
    </dgm:pt>
    <dgm:pt modelId="{F6627349-AB30-42CC-9DAE-42A0DE6FDD35}">
      <dgm:prSet phldrT="[Text]" custT="1">
        <dgm:style>
          <a:lnRef idx="2">
            <a:schemeClr val="dk1"/>
          </a:lnRef>
          <a:fillRef idx="1">
            <a:schemeClr val="lt1"/>
          </a:fillRef>
          <a:effectRef idx="0">
            <a:schemeClr val="dk1"/>
          </a:effectRef>
          <a:fontRef idx="minor">
            <a:schemeClr val="dk1"/>
          </a:fontRef>
        </dgm:style>
      </dgm:prSet>
      <dgm:spPr/>
      <dgm:t>
        <a:bodyPr/>
        <a:lstStyle/>
        <a:p>
          <a:r>
            <a:rPr lang="id-ID" sz="2800" dirty="0" smtClean="0"/>
            <a:t>Suku bangsa</a:t>
          </a:r>
          <a:endParaRPr lang="id-ID" sz="2800" dirty="0"/>
        </a:p>
      </dgm:t>
    </dgm:pt>
    <dgm:pt modelId="{DE23923B-0C79-403B-9984-C3F76D834D09}" type="parTrans" cxnId="{10DA58F2-01EB-4579-8799-77D2A8A5A285}">
      <dgm:prSet/>
      <dgm:spPr/>
      <dgm:t>
        <a:bodyPr/>
        <a:lstStyle/>
        <a:p>
          <a:endParaRPr lang="id-ID"/>
        </a:p>
      </dgm:t>
    </dgm:pt>
    <dgm:pt modelId="{FDEE97EE-B858-4DDD-A5DF-5B174C419A42}" type="sibTrans" cxnId="{10DA58F2-01EB-4579-8799-77D2A8A5A285}">
      <dgm:prSet>
        <dgm:style>
          <a:lnRef idx="1">
            <a:schemeClr val="dk1"/>
          </a:lnRef>
          <a:fillRef idx="0">
            <a:schemeClr val="dk1"/>
          </a:fillRef>
          <a:effectRef idx="0">
            <a:schemeClr val="dk1"/>
          </a:effectRef>
          <a:fontRef idx="minor">
            <a:schemeClr val="tx1"/>
          </a:fontRef>
        </dgm:style>
      </dgm:prSet>
      <dgm:spPr/>
      <dgm:t>
        <a:bodyPr/>
        <a:lstStyle/>
        <a:p>
          <a:endParaRPr lang="id-ID"/>
        </a:p>
      </dgm:t>
    </dgm:pt>
    <dgm:pt modelId="{F98DCB6C-BFB9-4FD0-B997-AA09ECD6ADF2}">
      <dgm:prSet phldrT="[Text]" custT="1">
        <dgm:style>
          <a:lnRef idx="2">
            <a:schemeClr val="dk1"/>
          </a:lnRef>
          <a:fillRef idx="1">
            <a:schemeClr val="lt1"/>
          </a:fillRef>
          <a:effectRef idx="0">
            <a:schemeClr val="dk1"/>
          </a:effectRef>
          <a:fontRef idx="minor">
            <a:schemeClr val="dk1"/>
          </a:fontRef>
        </dgm:style>
      </dgm:prSet>
      <dgm:spPr/>
      <dgm:t>
        <a:bodyPr/>
        <a:lstStyle/>
        <a:p>
          <a:r>
            <a:rPr lang="id-ID" sz="2800" dirty="0" smtClean="0"/>
            <a:t>agama</a:t>
          </a:r>
          <a:endParaRPr lang="id-ID" sz="2800" dirty="0"/>
        </a:p>
      </dgm:t>
    </dgm:pt>
    <dgm:pt modelId="{1807F5AE-AF49-4C86-B1EB-D7EDBA3DF1E4}" type="parTrans" cxnId="{0BCDE4F4-21BA-41F9-99E7-02A1F6BBBBBB}">
      <dgm:prSet/>
      <dgm:spPr/>
      <dgm:t>
        <a:bodyPr/>
        <a:lstStyle/>
        <a:p>
          <a:endParaRPr lang="id-ID"/>
        </a:p>
      </dgm:t>
    </dgm:pt>
    <dgm:pt modelId="{480FBB81-DD6C-4450-AA51-8E0CFD86D017}" type="sibTrans" cxnId="{0BCDE4F4-21BA-41F9-99E7-02A1F6BBBBBB}">
      <dgm:prSet>
        <dgm:style>
          <a:lnRef idx="1">
            <a:schemeClr val="dk1"/>
          </a:lnRef>
          <a:fillRef idx="0">
            <a:schemeClr val="dk1"/>
          </a:fillRef>
          <a:effectRef idx="0">
            <a:schemeClr val="dk1"/>
          </a:effectRef>
          <a:fontRef idx="minor">
            <a:schemeClr val="tx1"/>
          </a:fontRef>
        </dgm:style>
      </dgm:prSet>
      <dgm:spPr/>
      <dgm:t>
        <a:bodyPr/>
        <a:lstStyle/>
        <a:p>
          <a:endParaRPr lang="id-ID"/>
        </a:p>
      </dgm:t>
    </dgm:pt>
    <dgm:pt modelId="{955DB198-7FBC-4193-BBAE-7EB72C45E77C}">
      <dgm:prSet phldrT="[Text]" custT="1">
        <dgm:style>
          <a:lnRef idx="2">
            <a:schemeClr val="dk1"/>
          </a:lnRef>
          <a:fillRef idx="1">
            <a:schemeClr val="lt1"/>
          </a:fillRef>
          <a:effectRef idx="0">
            <a:schemeClr val="dk1"/>
          </a:effectRef>
          <a:fontRef idx="minor">
            <a:schemeClr val="dk1"/>
          </a:fontRef>
        </dgm:style>
      </dgm:prSet>
      <dgm:spPr/>
      <dgm:t>
        <a:bodyPr/>
        <a:lstStyle/>
        <a:p>
          <a:r>
            <a:rPr lang="id-ID" sz="1800" dirty="0" smtClean="0"/>
            <a:t>kebudayaan</a:t>
          </a:r>
          <a:endParaRPr lang="id-ID" sz="1800" dirty="0"/>
        </a:p>
      </dgm:t>
    </dgm:pt>
    <dgm:pt modelId="{E782CD4D-D6E0-43CB-938D-453839496F09}" type="parTrans" cxnId="{593A7D7D-A220-4BF5-A8C7-54300E3A78F0}">
      <dgm:prSet/>
      <dgm:spPr/>
      <dgm:t>
        <a:bodyPr/>
        <a:lstStyle/>
        <a:p>
          <a:endParaRPr lang="id-ID"/>
        </a:p>
      </dgm:t>
    </dgm:pt>
    <dgm:pt modelId="{C4221ECD-E576-4903-87D5-5DCDA559FD8C}" type="sibTrans" cxnId="{593A7D7D-A220-4BF5-A8C7-54300E3A78F0}">
      <dgm:prSet>
        <dgm:style>
          <a:lnRef idx="1">
            <a:schemeClr val="dk1"/>
          </a:lnRef>
          <a:fillRef idx="0">
            <a:schemeClr val="dk1"/>
          </a:fillRef>
          <a:effectRef idx="0">
            <a:schemeClr val="dk1"/>
          </a:effectRef>
          <a:fontRef idx="minor">
            <a:schemeClr val="tx1"/>
          </a:fontRef>
        </dgm:style>
      </dgm:prSet>
      <dgm:spPr/>
      <dgm:t>
        <a:bodyPr/>
        <a:lstStyle/>
        <a:p>
          <a:endParaRPr lang="id-ID"/>
        </a:p>
      </dgm:t>
    </dgm:pt>
    <dgm:pt modelId="{3D26834F-E517-403F-9AF7-4A1688F33A04}">
      <dgm:prSet phldrT="[Text]">
        <dgm:style>
          <a:lnRef idx="2">
            <a:schemeClr val="dk1"/>
          </a:lnRef>
          <a:fillRef idx="1">
            <a:schemeClr val="lt1"/>
          </a:fillRef>
          <a:effectRef idx="0">
            <a:schemeClr val="dk1"/>
          </a:effectRef>
          <a:fontRef idx="minor">
            <a:schemeClr val="dk1"/>
          </a:fontRef>
        </dgm:style>
      </dgm:prSet>
      <dgm:spPr/>
      <dgm:t>
        <a:bodyPr/>
        <a:lstStyle/>
        <a:p>
          <a:r>
            <a:rPr lang="id-ID" dirty="0" smtClean="0"/>
            <a:t>bahasa</a:t>
          </a:r>
          <a:endParaRPr lang="id-ID" dirty="0"/>
        </a:p>
      </dgm:t>
    </dgm:pt>
    <dgm:pt modelId="{627FDF9A-E8F2-4F2A-848E-CDE0722C99BB}" type="parTrans" cxnId="{8F858E94-164D-44A3-815D-6DA38C4D4BF6}">
      <dgm:prSet/>
      <dgm:spPr/>
      <dgm:t>
        <a:bodyPr/>
        <a:lstStyle/>
        <a:p>
          <a:endParaRPr lang="id-ID"/>
        </a:p>
      </dgm:t>
    </dgm:pt>
    <dgm:pt modelId="{44C19F23-A780-4820-A4D5-EF6AE2316A4D}" type="sibTrans" cxnId="{8F858E94-164D-44A3-815D-6DA38C4D4BF6}">
      <dgm:prSet>
        <dgm:style>
          <a:lnRef idx="1">
            <a:schemeClr val="dk1"/>
          </a:lnRef>
          <a:fillRef idx="0">
            <a:schemeClr val="dk1"/>
          </a:fillRef>
          <a:effectRef idx="0">
            <a:schemeClr val="dk1"/>
          </a:effectRef>
          <a:fontRef idx="minor">
            <a:schemeClr val="tx1"/>
          </a:fontRef>
        </dgm:style>
      </dgm:prSet>
      <dgm:spPr/>
      <dgm:t>
        <a:bodyPr/>
        <a:lstStyle/>
        <a:p>
          <a:endParaRPr lang="id-ID"/>
        </a:p>
      </dgm:t>
    </dgm:pt>
    <dgm:pt modelId="{821DF6AC-6455-45F4-9721-103DEB77DD38}" type="pres">
      <dgm:prSet presAssocID="{B0C97041-38C4-49B2-81D4-5CE7672865B1}" presName="cycle" presStyleCnt="0">
        <dgm:presLayoutVars>
          <dgm:dir/>
          <dgm:resizeHandles val="exact"/>
        </dgm:presLayoutVars>
      </dgm:prSet>
      <dgm:spPr/>
      <dgm:t>
        <a:bodyPr/>
        <a:lstStyle/>
        <a:p>
          <a:endParaRPr lang="en-US"/>
        </a:p>
      </dgm:t>
    </dgm:pt>
    <dgm:pt modelId="{0A58119E-A23B-40F8-9DD2-6F7EDAC89789}" type="pres">
      <dgm:prSet presAssocID="{F6627349-AB30-42CC-9DAE-42A0DE6FDD35}" presName="node" presStyleLbl="node1" presStyleIdx="0" presStyleCnt="4">
        <dgm:presLayoutVars>
          <dgm:bulletEnabled val="1"/>
        </dgm:presLayoutVars>
      </dgm:prSet>
      <dgm:spPr/>
      <dgm:t>
        <a:bodyPr/>
        <a:lstStyle/>
        <a:p>
          <a:endParaRPr lang="en-US"/>
        </a:p>
      </dgm:t>
    </dgm:pt>
    <dgm:pt modelId="{BDE2670E-F317-4FC5-BEA0-832ED9170DBA}" type="pres">
      <dgm:prSet presAssocID="{F6627349-AB30-42CC-9DAE-42A0DE6FDD35}" presName="spNode" presStyleCnt="0"/>
      <dgm:spPr/>
    </dgm:pt>
    <dgm:pt modelId="{26EAAD03-A92A-4917-8F47-65AC22D7C944}" type="pres">
      <dgm:prSet presAssocID="{FDEE97EE-B858-4DDD-A5DF-5B174C419A42}" presName="sibTrans" presStyleLbl="sibTrans1D1" presStyleIdx="0" presStyleCnt="4"/>
      <dgm:spPr/>
      <dgm:t>
        <a:bodyPr/>
        <a:lstStyle/>
        <a:p>
          <a:endParaRPr lang="en-US"/>
        </a:p>
      </dgm:t>
    </dgm:pt>
    <dgm:pt modelId="{EB32A8C8-FF67-4F0C-A639-F57A01075640}" type="pres">
      <dgm:prSet presAssocID="{F98DCB6C-BFB9-4FD0-B997-AA09ECD6ADF2}" presName="node" presStyleLbl="node1" presStyleIdx="1" presStyleCnt="4">
        <dgm:presLayoutVars>
          <dgm:bulletEnabled val="1"/>
        </dgm:presLayoutVars>
      </dgm:prSet>
      <dgm:spPr/>
      <dgm:t>
        <a:bodyPr/>
        <a:lstStyle/>
        <a:p>
          <a:endParaRPr lang="en-US"/>
        </a:p>
      </dgm:t>
    </dgm:pt>
    <dgm:pt modelId="{07B9303D-36C3-4C2E-8144-A2B22B87B3C1}" type="pres">
      <dgm:prSet presAssocID="{F98DCB6C-BFB9-4FD0-B997-AA09ECD6ADF2}" presName="spNode" presStyleCnt="0"/>
      <dgm:spPr/>
    </dgm:pt>
    <dgm:pt modelId="{689071D1-BC5F-4573-A62E-FE17C1209DC4}" type="pres">
      <dgm:prSet presAssocID="{480FBB81-DD6C-4450-AA51-8E0CFD86D017}" presName="sibTrans" presStyleLbl="sibTrans1D1" presStyleIdx="1" presStyleCnt="4"/>
      <dgm:spPr/>
      <dgm:t>
        <a:bodyPr/>
        <a:lstStyle/>
        <a:p>
          <a:endParaRPr lang="en-US"/>
        </a:p>
      </dgm:t>
    </dgm:pt>
    <dgm:pt modelId="{6F886789-A740-4995-B745-4FA62D227763}" type="pres">
      <dgm:prSet presAssocID="{955DB198-7FBC-4193-BBAE-7EB72C45E77C}" presName="node" presStyleLbl="node1" presStyleIdx="2" presStyleCnt="4" custScaleX="102581">
        <dgm:presLayoutVars>
          <dgm:bulletEnabled val="1"/>
        </dgm:presLayoutVars>
      </dgm:prSet>
      <dgm:spPr/>
      <dgm:t>
        <a:bodyPr/>
        <a:lstStyle/>
        <a:p>
          <a:endParaRPr lang="en-US"/>
        </a:p>
      </dgm:t>
    </dgm:pt>
    <dgm:pt modelId="{D453EC88-21B3-4162-B428-A331A17A600A}" type="pres">
      <dgm:prSet presAssocID="{955DB198-7FBC-4193-BBAE-7EB72C45E77C}" presName="spNode" presStyleCnt="0"/>
      <dgm:spPr/>
    </dgm:pt>
    <dgm:pt modelId="{B1D9098F-DEA8-40EF-874F-075C4C83ABC4}" type="pres">
      <dgm:prSet presAssocID="{C4221ECD-E576-4903-87D5-5DCDA559FD8C}" presName="sibTrans" presStyleLbl="sibTrans1D1" presStyleIdx="2" presStyleCnt="4"/>
      <dgm:spPr/>
      <dgm:t>
        <a:bodyPr/>
        <a:lstStyle/>
        <a:p>
          <a:endParaRPr lang="en-US"/>
        </a:p>
      </dgm:t>
    </dgm:pt>
    <dgm:pt modelId="{1E3EA107-053C-4B04-9F37-0356BB65F079}" type="pres">
      <dgm:prSet presAssocID="{3D26834F-E517-403F-9AF7-4A1688F33A04}" presName="node" presStyleLbl="node1" presStyleIdx="3" presStyleCnt="4">
        <dgm:presLayoutVars>
          <dgm:bulletEnabled val="1"/>
        </dgm:presLayoutVars>
      </dgm:prSet>
      <dgm:spPr/>
      <dgm:t>
        <a:bodyPr/>
        <a:lstStyle/>
        <a:p>
          <a:endParaRPr lang="en-US"/>
        </a:p>
      </dgm:t>
    </dgm:pt>
    <dgm:pt modelId="{6B1D48F6-B49C-4355-9092-7CE7F3160A68}" type="pres">
      <dgm:prSet presAssocID="{3D26834F-E517-403F-9AF7-4A1688F33A04}" presName="spNode" presStyleCnt="0"/>
      <dgm:spPr/>
    </dgm:pt>
    <dgm:pt modelId="{61B6D2AD-E976-4031-96D8-C59EC5109187}" type="pres">
      <dgm:prSet presAssocID="{44C19F23-A780-4820-A4D5-EF6AE2316A4D}" presName="sibTrans" presStyleLbl="sibTrans1D1" presStyleIdx="3" presStyleCnt="4"/>
      <dgm:spPr/>
      <dgm:t>
        <a:bodyPr/>
        <a:lstStyle/>
        <a:p>
          <a:endParaRPr lang="en-US"/>
        </a:p>
      </dgm:t>
    </dgm:pt>
  </dgm:ptLst>
  <dgm:cxnLst>
    <dgm:cxn modelId="{9AC5DDB1-D854-4E5E-8FE6-A687722EF28A}" type="presOf" srcId="{480FBB81-DD6C-4450-AA51-8E0CFD86D017}" destId="{689071D1-BC5F-4573-A62E-FE17C1209DC4}" srcOrd="0" destOrd="0" presId="urn:microsoft.com/office/officeart/2005/8/layout/cycle6"/>
    <dgm:cxn modelId="{61039769-9FA7-4B7D-8E0E-B94EDCED61F6}" type="presOf" srcId="{44C19F23-A780-4820-A4D5-EF6AE2316A4D}" destId="{61B6D2AD-E976-4031-96D8-C59EC5109187}" srcOrd="0" destOrd="0" presId="urn:microsoft.com/office/officeart/2005/8/layout/cycle6"/>
    <dgm:cxn modelId="{65315348-AA7E-4863-A01E-1A4CC92BA93B}" type="presOf" srcId="{F98DCB6C-BFB9-4FD0-B997-AA09ECD6ADF2}" destId="{EB32A8C8-FF67-4F0C-A639-F57A01075640}" srcOrd="0" destOrd="0" presId="urn:microsoft.com/office/officeart/2005/8/layout/cycle6"/>
    <dgm:cxn modelId="{10DA58F2-01EB-4579-8799-77D2A8A5A285}" srcId="{B0C97041-38C4-49B2-81D4-5CE7672865B1}" destId="{F6627349-AB30-42CC-9DAE-42A0DE6FDD35}" srcOrd="0" destOrd="0" parTransId="{DE23923B-0C79-403B-9984-C3F76D834D09}" sibTransId="{FDEE97EE-B858-4DDD-A5DF-5B174C419A42}"/>
    <dgm:cxn modelId="{F35571FE-131A-49E0-995D-6DEAEDAE559E}" type="presOf" srcId="{F6627349-AB30-42CC-9DAE-42A0DE6FDD35}" destId="{0A58119E-A23B-40F8-9DD2-6F7EDAC89789}" srcOrd="0" destOrd="0" presId="urn:microsoft.com/office/officeart/2005/8/layout/cycle6"/>
    <dgm:cxn modelId="{593A7D7D-A220-4BF5-A8C7-54300E3A78F0}" srcId="{B0C97041-38C4-49B2-81D4-5CE7672865B1}" destId="{955DB198-7FBC-4193-BBAE-7EB72C45E77C}" srcOrd="2" destOrd="0" parTransId="{E782CD4D-D6E0-43CB-938D-453839496F09}" sibTransId="{C4221ECD-E576-4903-87D5-5DCDA559FD8C}"/>
    <dgm:cxn modelId="{4FD00BBC-6C8A-49F4-806C-947C09EB40FB}" type="presOf" srcId="{FDEE97EE-B858-4DDD-A5DF-5B174C419A42}" destId="{26EAAD03-A92A-4917-8F47-65AC22D7C944}" srcOrd="0" destOrd="0" presId="urn:microsoft.com/office/officeart/2005/8/layout/cycle6"/>
    <dgm:cxn modelId="{0BCDE4F4-21BA-41F9-99E7-02A1F6BBBBBB}" srcId="{B0C97041-38C4-49B2-81D4-5CE7672865B1}" destId="{F98DCB6C-BFB9-4FD0-B997-AA09ECD6ADF2}" srcOrd="1" destOrd="0" parTransId="{1807F5AE-AF49-4C86-B1EB-D7EDBA3DF1E4}" sibTransId="{480FBB81-DD6C-4450-AA51-8E0CFD86D017}"/>
    <dgm:cxn modelId="{5B3E38E6-5A5D-4897-BE51-AE1433DCBCA2}" type="presOf" srcId="{C4221ECD-E576-4903-87D5-5DCDA559FD8C}" destId="{B1D9098F-DEA8-40EF-874F-075C4C83ABC4}" srcOrd="0" destOrd="0" presId="urn:microsoft.com/office/officeart/2005/8/layout/cycle6"/>
    <dgm:cxn modelId="{C1EF71AF-CE32-4C58-ADA7-FD983BCD4B08}" type="presOf" srcId="{3D26834F-E517-403F-9AF7-4A1688F33A04}" destId="{1E3EA107-053C-4B04-9F37-0356BB65F079}" srcOrd="0" destOrd="0" presId="urn:microsoft.com/office/officeart/2005/8/layout/cycle6"/>
    <dgm:cxn modelId="{A2A581CC-D658-45BD-83C6-536AA6BC9CD7}" type="presOf" srcId="{955DB198-7FBC-4193-BBAE-7EB72C45E77C}" destId="{6F886789-A740-4995-B745-4FA62D227763}" srcOrd="0" destOrd="0" presId="urn:microsoft.com/office/officeart/2005/8/layout/cycle6"/>
    <dgm:cxn modelId="{085DFD34-8286-4B3F-B7CE-C46809E01CBA}" type="presOf" srcId="{B0C97041-38C4-49B2-81D4-5CE7672865B1}" destId="{821DF6AC-6455-45F4-9721-103DEB77DD38}" srcOrd="0" destOrd="0" presId="urn:microsoft.com/office/officeart/2005/8/layout/cycle6"/>
    <dgm:cxn modelId="{8F858E94-164D-44A3-815D-6DA38C4D4BF6}" srcId="{B0C97041-38C4-49B2-81D4-5CE7672865B1}" destId="{3D26834F-E517-403F-9AF7-4A1688F33A04}" srcOrd="3" destOrd="0" parTransId="{627FDF9A-E8F2-4F2A-848E-CDE0722C99BB}" sibTransId="{44C19F23-A780-4820-A4D5-EF6AE2316A4D}"/>
    <dgm:cxn modelId="{8707CE65-2A64-49DC-A449-1DE6F2E53E37}" type="presParOf" srcId="{821DF6AC-6455-45F4-9721-103DEB77DD38}" destId="{0A58119E-A23B-40F8-9DD2-6F7EDAC89789}" srcOrd="0" destOrd="0" presId="urn:microsoft.com/office/officeart/2005/8/layout/cycle6"/>
    <dgm:cxn modelId="{9FEB1BC1-CBE3-48E9-AB38-6BA441A50961}" type="presParOf" srcId="{821DF6AC-6455-45F4-9721-103DEB77DD38}" destId="{BDE2670E-F317-4FC5-BEA0-832ED9170DBA}" srcOrd="1" destOrd="0" presId="urn:microsoft.com/office/officeart/2005/8/layout/cycle6"/>
    <dgm:cxn modelId="{87103624-67FE-4897-9DD6-07682919306B}" type="presParOf" srcId="{821DF6AC-6455-45F4-9721-103DEB77DD38}" destId="{26EAAD03-A92A-4917-8F47-65AC22D7C944}" srcOrd="2" destOrd="0" presId="urn:microsoft.com/office/officeart/2005/8/layout/cycle6"/>
    <dgm:cxn modelId="{A7CDD1C1-183C-4CC8-8900-6EE71CAA767D}" type="presParOf" srcId="{821DF6AC-6455-45F4-9721-103DEB77DD38}" destId="{EB32A8C8-FF67-4F0C-A639-F57A01075640}" srcOrd="3" destOrd="0" presId="urn:microsoft.com/office/officeart/2005/8/layout/cycle6"/>
    <dgm:cxn modelId="{0303CAB0-34DA-4B16-ACEA-432B21D5743C}" type="presParOf" srcId="{821DF6AC-6455-45F4-9721-103DEB77DD38}" destId="{07B9303D-36C3-4C2E-8144-A2B22B87B3C1}" srcOrd="4" destOrd="0" presId="urn:microsoft.com/office/officeart/2005/8/layout/cycle6"/>
    <dgm:cxn modelId="{9F2771F8-8C84-4746-924D-4F8E9346962A}" type="presParOf" srcId="{821DF6AC-6455-45F4-9721-103DEB77DD38}" destId="{689071D1-BC5F-4573-A62E-FE17C1209DC4}" srcOrd="5" destOrd="0" presId="urn:microsoft.com/office/officeart/2005/8/layout/cycle6"/>
    <dgm:cxn modelId="{4AF45B41-FF82-49CD-ADB1-CF29542689DA}" type="presParOf" srcId="{821DF6AC-6455-45F4-9721-103DEB77DD38}" destId="{6F886789-A740-4995-B745-4FA62D227763}" srcOrd="6" destOrd="0" presId="urn:microsoft.com/office/officeart/2005/8/layout/cycle6"/>
    <dgm:cxn modelId="{128FAA1A-40E9-4DBA-A8A2-826E05D6C93F}" type="presParOf" srcId="{821DF6AC-6455-45F4-9721-103DEB77DD38}" destId="{D453EC88-21B3-4162-B428-A331A17A600A}" srcOrd="7" destOrd="0" presId="urn:microsoft.com/office/officeart/2005/8/layout/cycle6"/>
    <dgm:cxn modelId="{BFA5FCE3-5B1B-40A3-A4BA-FFCC3FA593E0}" type="presParOf" srcId="{821DF6AC-6455-45F4-9721-103DEB77DD38}" destId="{B1D9098F-DEA8-40EF-874F-075C4C83ABC4}" srcOrd="8" destOrd="0" presId="urn:microsoft.com/office/officeart/2005/8/layout/cycle6"/>
    <dgm:cxn modelId="{D8ED25EA-9B82-4789-847A-6ED138226F58}" type="presParOf" srcId="{821DF6AC-6455-45F4-9721-103DEB77DD38}" destId="{1E3EA107-053C-4B04-9F37-0356BB65F079}" srcOrd="9" destOrd="0" presId="urn:microsoft.com/office/officeart/2005/8/layout/cycle6"/>
    <dgm:cxn modelId="{C98F77BB-C547-4B97-A7E2-C4F635A231A0}" type="presParOf" srcId="{821DF6AC-6455-45F4-9721-103DEB77DD38}" destId="{6B1D48F6-B49C-4355-9092-7CE7F3160A68}" srcOrd="10" destOrd="0" presId="urn:microsoft.com/office/officeart/2005/8/layout/cycle6"/>
    <dgm:cxn modelId="{E5E6E88D-4D00-4B39-8743-F8DEDFEDA48E}" type="presParOf" srcId="{821DF6AC-6455-45F4-9721-103DEB77DD38}" destId="{61B6D2AD-E976-4031-96D8-C59EC5109187}"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8119E-A23B-40F8-9DD2-6F7EDAC89789}">
      <dsp:nvSpPr>
        <dsp:cNvPr id="0" name=""/>
        <dsp:cNvSpPr/>
      </dsp:nvSpPr>
      <dsp:spPr>
        <a:xfrm>
          <a:off x="2588103" y="1652"/>
          <a:ext cx="1472192" cy="956924"/>
        </a:xfrm>
        <a:prstGeom prst="roundRect">
          <a:avLst/>
        </a:prstGeom>
        <a:solidFill>
          <a:schemeClr val="lt1"/>
        </a:solidFill>
        <a:ln w="15875" cap="flat" cmpd="sng" algn="ctr">
          <a:solidFill>
            <a:schemeClr val="dk1">
              <a:shade val="75000"/>
              <a:lumMod val="80000"/>
            </a:schemeClr>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id-ID" sz="2800" kern="1200" dirty="0" smtClean="0"/>
            <a:t>Suku bangsa</a:t>
          </a:r>
          <a:endParaRPr lang="id-ID" sz="2800" kern="1200" dirty="0"/>
        </a:p>
      </dsp:txBody>
      <dsp:txXfrm>
        <a:off x="2634816" y="48365"/>
        <a:ext cx="1378766" cy="863498"/>
      </dsp:txXfrm>
    </dsp:sp>
    <dsp:sp modelId="{26EAAD03-A92A-4917-8F47-65AC22D7C944}">
      <dsp:nvSpPr>
        <dsp:cNvPr id="0" name=""/>
        <dsp:cNvSpPr/>
      </dsp:nvSpPr>
      <dsp:spPr>
        <a:xfrm>
          <a:off x="1744199" y="480115"/>
          <a:ext cx="3160001" cy="3160001"/>
        </a:xfrm>
        <a:custGeom>
          <a:avLst/>
          <a:gdLst/>
          <a:ahLst/>
          <a:cxnLst/>
          <a:rect l="0" t="0" r="0" b="0"/>
          <a:pathLst>
            <a:path>
              <a:moveTo>
                <a:pt x="2326686" y="187570"/>
              </a:moveTo>
              <a:arcTo wR="1580000" hR="1580000" stAng="17892137" swAng="2624132"/>
            </a:path>
          </a:pathLst>
        </a:custGeom>
        <a:noFill/>
        <a:ln w="9525" cap="flat" cmpd="sng" algn="ctr">
          <a:solidFill>
            <a:schemeClr val="dk1"/>
          </a:solidFill>
          <a:prstDash val="solid"/>
        </a:ln>
        <a:effectLst/>
      </dsp:spPr>
      <dsp:style>
        <a:lnRef idx="1">
          <a:schemeClr val="dk1"/>
        </a:lnRef>
        <a:fillRef idx="0">
          <a:schemeClr val="dk1"/>
        </a:fillRef>
        <a:effectRef idx="0">
          <a:schemeClr val="dk1"/>
        </a:effectRef>
        <a:fontRef idx="minor">
          <a:schemeClr val="tx1"/>
        </a:fontRef>
      </dsp:style>
    </dsp:sp>
    <dsp:sp modelId="{EB32A8C8-FF67-4F0C-A639-F57A01075640}">
      <dsp:nvSpPr>
        <dsp:cNvPr id="0" name=""/>
        <dsp:cNvSpPr/>
      </dsp:nvSpPr>
      <dsp:spPr>
        <a:xfrm>
          <a:off x="4168104" y="1581653"/>
          <a:ext cx="1472192" cy="956924"/>
        </a:xfrm>
        <a:prstGeom prst="roundRect">
          <a:avLst/>
        </a:prstGeom>
        <a:solidFill>
          <a:schemeClr val="lt1"/>
        </a:solidFill>
        <a:ln w="15875" cap="flat" cmpd="sng" algn="ctr">
          <a:solidFill>
            <a:schemeClr val="dk1">
              <a:shade val="75000"/>
              <a:lumMod val="80000"/>
            </a:schemeClr>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id-ID" sz="2800" kern="1200" dirty="0" smtClean="0"/>
            <a:t>agama</a:t>
          </a:r>
          <a:endParaRPr lang="id-ID" sz="2800" kern="1200" dirty="0"/>
        </a:p>
      </dsp:txBody>
      <dsp:txXfrm>
        <a:off x="4214817" y="1628366"/>
        <a:ext cx="1378766" cy="863498"/>
      </dsp:txXfrm>
    </dsp:sp>
    <dsp:sp modelId="{689071D1-BC5F-4573-A62E-FE17C1209DC4}">
      <dsp:nvSpPr>
        <dsp:cNvPr id="0" name=""/>
        <dsp:cNvSpPr/>
      </dsp:nvSpPr>
      <dsp:spPr>
        <a:xfrm>
          <a:off x="1744199" y="480115"/>
          <a:ext cx="3160001" cy="3160001"/>
        </a:xfrm>
        <a:custGeom>
          <a:avLst/>
          <a:gdLst/>
          <a:ahLst/>
          <a:cxnLst/>
          <a:rect l="0" t="0" r="0" b="0"/>
          <a:pathLst>
            <a:path>
              <a:moveTo>
                <a:pt x="3082202" y="2069688"/>
              </a:moveTo>
              <a:arcTo wR="1580000" hR="1580000" stAng="1083296" swAng="2578115"/>
            </a:path>
          </a:pathLst>
        </a:custGeom>
        <a:noFill/>
        <a:ln w="9525" cap="flat" cmpd="sng" algn="ctr">
          <a:solidFill>
            <a:schemeClr val="dk1"/>
          </a:solidFill>
          <a:prstDash val="solid"/>
        </a:ln>
        <a:effectLst/>
      </dsp:spPr>
      <dsp:style>
        <a:lnRef idx="1">
          <a:schemeClr val="dk1"/>
        </a:lnRef>
        <a:fillRef idx="0">
          <a:schemeClr val="dk1"/>
        </a:fillRef>
        <a:effectRef idx="0">
          <a:schemeClr val="dk1"/>
        </a:effectRef>
        <a:fontRef idx="minor">
          <a:schemeClr val="tx1"/>
        </a:fontRef>
      </dsp:style>
    </dsp:sp>
    <dsp:sp modelId="{6F886789-A740-4995-B745-4FA62D227763}">
      <dsp:nvSpPr>
        <dsp:cNvPr id="0" name=""/>
        <dsp:cNvSpPr/>
      </dsp:nvSpPr>
      <dsp:spPr>
        <a:xfrm>
          <a:off x="2569105" y="3161654"/>
          <a:ext cx="1510189" cy="956924"/>
        </a:xfrm>
        <a:prstGeom prst="roundRect">
          <a:avLst/>
        </a:prstGeom>
        <a:solidFill>
          <a:schemeClr val="lt1"/>
        </a:solidFill>
        <a:ln w="15875" cap="flat" cmpd="sng" algn="ctr">
          <a:solidFill>
            <a:schemeClr val="dk1">
              <a:shade val="75000"/>
              <a:lumMod val="80000"/>
            </a:schemeClr>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id-ID" sz="1800" kern="1200" dirty="0" smtClean="0"/>
            <a:t>kebudayaan</a:t>
          </a:r>
          <a:endParaRPr lang="id-ID" sz="1800" kern="1200" dirty="0"/>
        </a:p>
      </dsp:txBody>
      <dsp:txXfrm>
        <a:off x="2615818" y="3208367"/>
        <a:ext cx="1416763" cy="863498"/>
      </dsp:txXfrm>
    </dsp:sp>
    <dsp:sp modelId="{B1D9098F-DEA8-40EF-874F-075C4C83ABC4}">
      <dsp:nvSpPr>
        <dsp:cNvPr id="0" name=""/>
        <dsp:cNvSpPr/>
      </dsp:nvSpPr>
      <dsp:spPr>
        <a:xfrm>
          <a:off x="1744199" y="480115"/>
          <a:ext cx="3160001" cy="3160001"/>
        </a:xfrm>
        <a:custGeom>
          <a:avLst/>
          <a:gdLst/>
          <a:ahLst/>
          <a:cxnLst/>
          <a:rect l="0" t="0" r="0" b="0"/>
          <a:pathLst>
            <a:path>
              <a:moveTo>
                <a:pt x="814568" y="2962215"/>
              </a:moveTo>
              <a:arcTo wR="1580000" hR="1580000" stAng="7138589" swAng="2578115"/>
            </a:path>
          </a:pathLst>
        </a:custGeom>
        <a:noFill/>
        <a:ln w="9525" cap="flat" cmpd="sng" algn="ctr">
          <a:solidFill>
            <a:schemeClr val="dk1"/>
          </a:solidFill>
          <a:prstDash val="solid"/>
        </a:ln>
        <a:effectLst/>
      </dsp:spPr>
      <dsp:style>
        <a:lnRef idx="1">
          <a:schemeClr val="dk1"/>
        </a:lnRef>
        <a:fillRef idx="0">
          <a:schemeClr val="dk1"/>
        </a:fillRef>
        <a:effectRef idx="0">
          <a:schemeClr val="dk1"/>
        </a:effectRef>
        <a:fontRef idx="minor">
          <a:schemeClr val="tx1"/>
        </a:fontRef>
      </dsp:style>
    </dsp:sp>
    <dsp:sp modelId="{1E3EA107-053C-4B04-9F37-0356BB65F079}">
      <dsp:nvSpPr>
        <dsp:cNvPr id="0" name=""/>
        <dsp:cNvSpPr/>
      </dsp:nvSpPr>
      <dsp:spPr>
        <a:xfrm>
          <a:off x="1008103" y="1581653"/>
          <a:ext cx="1472192" cy="956924"/>
        </a:xfrm>
        <a:prstGeom prst="roundRect">
          <a:avLst/>
        </a:prstGeom>
        <a:solidFill>
          <a:schemeClr val="lt1"/>
        </a:solidFill>
        <a:ln w="15875" cap="flat" cmpd="sng" algn="ctr">
          <a:solidFill>
            <a:schemeClr val="dk1">
              <a:shade val="75000"/>
              <a:lumMod val="80000"/>
            </a:schemeClr>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id-ID" sz="3000" kern="1200" dirty="0" smtClean="0"/>
            <a:t>bahasa</a:t>
          </a:r>
          <a:endParaRPr lang="id-ID" sz="3000" kern="1200" dirty="0"/>
        </a:p>
      </dsp:txBody>
      <dsp:txXfrm>
        <a:off x="1054816" y="1628366"/>
        <a:ext cx="1378766" cy="863498"/>
      </dsp:txXfrm>
    </dsp:sp>
    <dsp:sp modelId="{61B6D2AD-E976-4031-96D8-C59EC5109187}">
      <dsp:nvSpPr>
        <dsp:cNvPr id="0" name=""/>
        <dsp:cNvSpPr/>
      </dsp:nvSpPr>
      <dsp:spPr>
        <a:xfrm>
          <a:off x="1744199" y="480115"/>
          <a:ext cx="3160001" cy="3160001"/>
        </a:xfrm>
        <a:custGeom>
          <a:avLst/>
          <a:gdLst/>
          <a:ahLst/>
          <a:cxnLst/>
          <a:rect l="0" t="0" r="0" b="0"/>
          <a:pathLst>
            <a:path>
              <a:moveTo>
                <a:pt x="77861" y="1090123"/>
              </a:moveTo>
              <a:arcTo wR="1580000" hR="1580000" stAng="11883731" swAng="2624132"/>
            </a:path>
          </a:pathLst>
        </a:custGeom>
        <a:noFill/>
        <a:ln w="9525" cap="flat" cmpd="sng" algn="ctr">
          <a:solidFill>
            <a:schemeClr val="dk1"/>
          </a:solidFill>
          <a:prstDash val="solid"/>
        </a:ln>
        <a:effectLst/>
      </dsp:spPr>
      <dsp:style>
        <a:lnRef idx="1">
          <a:schemeClr val="dk1"/>
        </a:lnRef>
        <a:fillRef idx="0">
          <a:schemeClr val="dk1"/>
        </a:fillRef>
        <a:effectRef idx="0">
          <a:schemeClr val="dk1"/>
        </a:effectRef>
        <a:fontRef idx="minor">
          <a:schemeClr val="tx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96F0B1-8929-4167-A129-7C064346AD92}"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ADABA-E79D-46AC-9275-6C0015A22F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6F0B1-8929-4167-A129-7C064346AD92}"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ADABA-E79D-46AC-9275-6C0015A22F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196F0B1-8929-4167-A129-7C064346AD92}"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ADABA-E79D-46AC-9275-6C0015A22FA8}"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6F0B1-8929-4167-A129-7C064346AD92}"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ADABA-E79D-46AC-9275-6C0015A22FA8}"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96F0B1-8929-4167-A129-7C064346AD92}"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ADABA-E79D-46AC-9275-6C0015A22F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196F0B1-8929-4167-A129-7C064346AD92}"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ADABA-E79D-46AC-9275-6C0015A22FA8}"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96F0B1-8929-4167-A129-7C064346AD92}" type="datetimeFigureOut">
              <a:rPr lang="en-US" smtClean="0"/>
              <a:t>9/28/2020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ADABA-E79D-46AC-9275-6C0015A22F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96F0B1-8929-4167-A129-7C064346AD92}" type="datetimeFigureOut">
              <a:rPr lang="en-US" smtClean="0"/>
              <a:t>9/28/2020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ADABA-E79D-46AC-9275-6C0015A22F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196F0B1-8929-4167-A129-7C064346AD92}" type="datetimeFigureOut">
              <a:rPr lang="en-US" smtClean="0"/>
              <a:t>9/28/2020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ADABA-E79D-46AC-9275-6C0015A22F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196F0B1-8929-4167-A129-7C064346AD92}"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ADABA-E79D-46AC-9275-6C0015A22FA8}"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96F0B1-8929-4167-A129-7C064346AD92}"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ADABA-E79D-46AC-9275-6C0015A22FA8}"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196F0B1-8929-4167-A129-7C064346AD92}" type="datetimeFigureOut">
              <a:rPr lang="en-US" smtClean="0"/>
              <a:t>9/28/2020</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E8ADABA-E79D-46AC-9275-6C0015A22FA8}"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large"/><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1686117"/>
            <a:ext cx="3110539" cy="3110539"/>
          </a:xfrm>
          <a:prstGeom prst="rect">
            <a:avLst/>
          </a:prstGeom>
        </p:spPr>
      </p:pic>
      <p:sp>
        <p:nvSpPr>
          <p:cNvPr id="5" name="TextBox 4"/>
          <p:cNvSpPr txBox="1"/>
          <p:nvPr/>
        </p:nvSpPr>
        <p:spPr>
          <a:xfrm>
            <a:off x="251520" y="486284"/>
            <a:ext cx="8496944" cy="1200329"/>
          </a:xfrm>
          <a:prstGeom prst="rect">
            <a:avLst/>
          </a:prstGeom>
          <a:noFill/>
        </p:spPr>
        <p:txBody>
          <a:bodyPr wrap="square" rtlCol="0">
            <a:spAutoFit/>
          </a:bodyPr>
          <a:lstStyle/>
          <a:p>
            <a:pPr algn="ctr"/>
            <a:r>
              <a:rPr lang="id-ID" sz="3600" b="1" dirty="0" smtClean="0"/>
              <a:t>PENDIDIKAN PANCASILA DAN KEWARGANEGARAAN</a:t>
            </a:r>
            <a:endParaRPr lang="en-US" sz="3600" b="1" dirty="0"/>
          </a:p>
        </p:txBody>
      </p:sp>
    </p:spTree>
    <p:extLst>
      <p:ext uri="{BB962C8B-B14F-4D97-AF65-F5344CB8AC3E}">
        <p14:creationId xmlns:p14="http://schemas.microsoft.com/office/powerpoint/2010/main" val="255557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7772400" cy="864096"/>
          </a:xfrm>
        </p:spPr>
        <p:txBody>
          <a:bodyPr/>
          <a:lstStyle/>
          <a:p>
            <a:r>
              <a:rPr lang="id-ID" b="1" dirty="0">
                <a:solidFill>
                  <a:schemeClr val="tx1"/>
                </a:solidFill>
              </a:rPr>
              <a:t> </a:t>
            </a:r>
          </a:p>
        </p:txBody>
      </p:sp>
      <p:sp>
        <p:nvSpPr>
          <p:cNvPr id="3" name="Subtitle 2"/>
          <p:cNvSpPr>
            <a:spLocks noGrp="1"/>
          </p:cNvSpPr>
          <p:nvPr>
            <p:ph type="subTitle" idx="1"/>
          </p:nvPr>
        </p:nvSpPr>
        <p:spPr>
          <a:xfrm>
            <a:off x="2417440" y="5594036"/>
            <a:ext cx="6040760" cy="1350020"/>
          </a:xfrm>
        </p:spPr>
        <p:txBody>
          <a:bodyPr>
            <a:normAutofit/>
          </a:bodyPr>
          <a:lstStyle/>
          <a:p>
            <a:r>
              <a:rPr lang="id-ID" sz="2400" b="1" dirty="0" smtClean="0">
                <a:solidFill>
                  <a:schemeClr val="tx1"/>
                </a:solidFill>
                <a:latin typeface="Agency FB" panose="020B0503020202020204" pitchFamily="34" charset="0"/>
              </a:rPr>
              <a:t>PENDIDIKAN PANCASILA </a:t>
            </a:r>
            <a:r>
              <a:rPr lang="id-ID" sz="2400" b="1" dirty="0">
                <a:solidFill>
                  <a:schemeClr val="tx1"/>
                </a:solidFill>
                <a:latin typeface="Agency FB" panose="020B0503020202020204" pitchFamily="34" charset="0"/>
              </a:rPr>
              <a:t>DAN KEWARGANEGARAAN</a:t>
            </a:r>
          </a:p>
          <a:p>
            <a:r>
              <a:rPr lang="id-ID" sz="2400" b="1" dirty="0" smtClean="0">
                <a:solidFill>
                  <a:schemeClr val="tx1"/>
                </a:solidFill>
                <a:latin typeface="Agency FB" panose="020B0503020202020204" pitchFamily="34" charset="0"/>
              </a:rPr>
              <a:t>INSTITUT </a:t>
            </a:r>
            <a:r>
              <a:rPr lang="id-ID" sz="2400" b="1" dirty="0">
                <a:solidFill>
                  <a:schemeClr val="tx1"/>
                </a:solidFill>
                <a:latin typeface="Agency FB" panose="020B0503020202020204" pitchFamily="34" charset="0"/>
              </a:rPr>
              <a:t>BISNIS MUHAMMADIYAH </a:t>
            </a:r>
            <a:r>
              <a:rPr lang="id-ID" sz="2400" b="1" dirty="0" smtClean="0">
                <a:solidFill>
                  <a:schemeClr val="tx1"/>
                </a:solidFill>
                <a:latin typeface="Agency FB" panose="020B0503020202020204" pitchFamily="34" charset="0"/>
              </a:rPr>
              <a:t>BEKASI</a:t>
            </a:r>
            <a:endParaRPr lang="id-ID" sz="2400" b="1" dirty="0">
              <a:solidFill>
                <a:schemeClr val="tx1"/>
              </a:solidFill>
              <a:latin typeface="Agency FB" panose="020B0503020202020204" pitchFamily="34" charset="0"/>
            </a:endParaRPr>
          </a:p>
        </p:txBody>
      </p:sp>
      <p:pic>
        <p:nvPicPr>
          <p:cNvPr id="4" name="Picture 3"/>
          <p:cNvPicPr>
            <a:picLocks noChangeAspect="1"/>
          </p:cNvPicPr>
          <p:nvPr/>
        </p:nvPicPr>
        <p:blipFill>
          <a:blip r:embed="rId2"/>
          <a:stretch>
            <a:fillRect/>
          </a:stretch>
        </p:blipFill>
        <p:spPr>
          <a:xfrm>
            <a:off x="899592" y="5445456"/>
            <a:ext cx="1292464" cy="12924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32656"/>
            <a:ext cx="7272808" cy="5004556"/>
          </a:xfrm>
          <a:prstGeom prst="rect">
            <a:avLst/>
          </a:prstGeom>
        </p:spPr>
      </p:pic>
    </p:spTree>
    <p:extLst>
      <p:ext uri="{BB962C8B-B14F-4D97-AF65-F5344CB8AC3E}">
        <p14:creationId xmlns:p14="http://schemas.microsoft.com/office/powerpoint/2010/main" val="3807489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32656"/>
            <a:ext cx="7772400" cy="720080"/>
          </a:xfrm>
        </p:spPr>
        <p:txBody>
          <a:bodyPr>
            <a:normAutofit fontScale="90000"/>
          </a:bodyPr>
          <a:lstStyle/>
          <a:p>
            <a:r>
              <a:rPr lang="id-ID" dirty="0" smtClean="0"/>
              <a:t> </a:t>
            </a:r>
            <a:r>
              <a:rPr lang="id-ID" b="1" dirty="0" smtClean="0">
                <a:solidFill>
                  <a:schemeClr val="tx1"/>
                </a:solidFill>
                <a:latin typeface="Calibri" panose="020F0502020204030204" pitchFamily="34" charset="0"/>
                <a:cs typeface="Calibri" panose="020F0502020204030204" pitchFamily="34" charset="0"/>
              </a:rPr>
              <a:t>Identitas Bangsa</a:t>
            </a:r>
            <a:endParaRPr lang="id-ID" b="1" dirty="0">
              <a:solidFill>
                <a:schemeClr val="tx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899592" y="5445224"/>
            <a:ext cx="1292464" cy="1292464"/>
          </a:xfrm>
          <a:prstGeom prst="rect">
            <a:avLst/>
          </a:prstGeom>
        </p:spPr>
      </p:pic>
      <p:sp>
        <p:nvSpPr>
          <p:cNvPr id="3" name="Subtitle 2"/>
          <p:cNvSpPr>
            <a:spLocks noGrp="1"/>
          </p:cNvSpPr>
          <p:nvPr>
            <p:ph type="subTitle" idx="1"/>
          </p:nvPr>
        </p:nvSpPr>
        <p:spPr>
          <a:xfrm>
            <a:off x="2267744" y="5589240"/>
            <a:ext cx="6400800" cy="1473200"/>
          </a:xfrm>
        </p:spPr>
        <p:txBody>
          <a:bodyPr>
            <a:normAutofit/>
          </a:bodyPr>
          <a:lstStyle/>
          <a:p>
            <a:r>
              <a:rPr lang="id-ID" sz="2400" b="1" dirty="0">
                <a:solidFill>
                  <a:schemeClr val="tx1"/>
                </a:solidFill>
                <a:latin typeface="Agency FB" panose="020B0503020202020204" pitchFamily="34" charset="0"/>
              </a:rPr>
              <a:t>PENDIDIKAN PANCASILA DAN KEWARGANEGARAAN</a:t>
            </a:r>
          </a:p>
          <a:p>
            <a:r>
              <a:rPr lang="id-ID" sz="2400" b="1" dirty="0">
                <a:solidFill>
                  <a:schemeClr val="tx1"/>
                </a:solidFill>
                <a:latin typeface="Agency FB" panose="020B0503020202020204" pitchFamily="34" charset="0"/>
              </a:rPr>
              <a:t>INSTITUT BISNIS MUHAMMADIYAH </a:t>
            </a:r>
            <a:r>
              <a:rPr lang="id-ID" sz="2400" b="1" dirty="0" smtClean="0">
                <a:solidFill>
                  <a:schemeClr val="tx1"/>
                </a:solidFill>
                <a:latin typeface="Agency FB" panose="020B0503020202020204" pitchFamily="34" charset="0"/>
              </a:rPr>
              <a:t>BEKASI</a:t>
            </a:r>
            <a:endParaRPr lang="id-ID" sz="2400" b="1" dirty="0">
              <a:solidFill>
                <a:schemeClr val="tx1"/>
              </a:solidFill>
              <a:latin typeface="Agency FB" panose="020B0503020202020204" pitchFamily="34" charset="0"/>
            </a:endParaRPr>
          </a:p>
        </p:txBody>
      </p:sp>
      <p:sp>
        <p:nvSpPr>
          <p:cNvPr id="5" name="Rounded Rectangle 4"/>
          <p:cNvSpPr/>
          <p:nvPr/>
        </p:nvSpPr>
        <p:spPr>
          <a:xfrm>
            <a:off x="299087" y="2081299"/>
            <a:ext cx="3042703" cy="79208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id-ID" dirty="0" smtClean="0">
                <a:solidFill>
                  <a:schemeClr val="tx1"/>
                </a:solidFill>
              </a:rPr>
              <a:t>Faktor-faktor pembentukan bersama suatu bangsa</a:t>
            </a:r>
            <a:endParaRPr lang="id-ID" dirty="0">
              <a:solidFill>
                <a:schemeClr val="tx1"/>
              </a:solidFill>
            </a:endParaRPr>
          </a:p>
        </p:txBody>
      </p:sp>
      <p:sp>
        <p:nvSpPr>
          <p:cNvPr id="6" name="Rounded Rectangle 5"/>
          <p:cNvSpPr/>
          <p:nvPr/>
        </p:nvSpPr>
        <p:spPr>
          <a:xfrm>
            <a:off x="4208859" y="1116736"/>
            <a:ext cx="2088232" cy="36004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id-ID" dirty="0" smtClean="0">
                <a:solidFill>
                  <a:schemeClr val="tx1"/>
                </a:solidFill>
              </a:rPr>
              <a:t>Primordial</a:t>
            </a:r>
            <a:r>
              <a:rPr lang="id-ID" dirty="0" smtClean="0"/>
              <a:t> </a:t>
            </a:r>
            <a:endParaRPr lang="id-ID" dirty="0"/>
          </a:p>
        </p:txBody>
      </p:sp>
      <p:sp>
        <p:nvSpPr>
          <p:cNvPr id="7" name="Rounded Rectangle 6"/>
          <p:cNvSpPr/>
          <p:nvPr/>
        </p:nvSpPr>
        <p:spPr>
          <a:xfrm>
            <a:off x="4968044" y="1766723"/>
            <a:ext cx="2088232" cy="36004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id-ID" dirty="0" smtClean="0">
                <a:solidFill>
                  <a:schemeClr val="tx1"/>
                </a:solidFill>
              </a:rPr>
              <a:t>Sakral </a:t>
            </a:r>
            <a:endParaRPr lang="id-ID" dirty="0">
              <a:solidFill>
                <a:schemeClr val="tx1"/>
              </a:solidFill>
            </a:endParaRPr>
          </a:p>
        </p:txBody>
      </p:sp>
      <p:sp>
        <p:nvSpPr>
          <p:cNvPr id="8" name="Rounded Rectangle 7"/>
          <p:cNvSpPr/>
          <p:nvPr/>
        </p:nvSpPr>
        <p:spPr>
          <a:xfrm>
            <a:off x="4898460" y="2327261"/>
            <a:ext cx="2083383" cy="36004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id-ID" dirty="0" smtClean="0">
                <a:solidFill>
                  <a:schemeClr val="tx1"/>
                </a:solidFill>
              </a:rPr>
              <a:t>Tokoh</a:t>
            </a:r>
            <a:r>
              <a:rPr lang="id-ID" dirty="0" smtClean="0"/>
              <a:t> </a:t>
            </a:r>
            <a:endParaRPr lang="id-ID" dirty="0"/>
          </a:p>
        </p:txBody>
      </p:sp>
      <p:sp>
        <p:nvSpPr>
          <p:cNvPr id="9" name="Rounded Rectangle 8"/>
          <p:cNvSpPr/>
          <p:nvPr/>
        </p:nvSpPr>
        <p:spPr>
          <a:xfrm>
            <a:off x="4644008" y="2900860"/>
            <a:ext cx="2592288" cy="42012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id-ID" dirty="0" smtClean="0">
                <a:solidFill>
                  <a:schemeClr val="tx1"/>
                </a:solidFill>
              </a:rPr>
              <a:t>Bhineka tunggal ika</a:t>
            </a:r>
            <a:endParaRPr lang="id-ID" dirty="0">
              <a:solidFill>
                <a:schemeClr val="tx1"/>
              </a:solidFill>
            </a:endParaRPr>
          </a:p>
        </p:txBody>
      </p:sp>
      <p:sp>
        <p:nvSpPr>
          <p:cNvPr id="10" name="Rounded Rectangle 9"/>
          <p:cNvSpPr/>
          <p:nvPr/>
        </p:nvSpPr>
        <p:spPr>
          <a:xfrm>
            <a:off x="3895641" y="3514751"/>
            <a:ext cx="2083383" cy="43204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id-ID" dirty="0" smtClean="0">
                <a:solidFill>
                  <a:schemeClr val="tx1"/>
                </a:solidFill>
              </a:rPr>
              <a:t>Sejarah</a:t>
            </a:r>
            <a:r>
              <a:rPr lang="id-ID" dirty="0" smtClean="0"/>
              <a:t> </a:t>
            </a:r>
            <a:endParaRPr lang="id-ID" dirty="0"/>
          </a:p>
        </p:txBody>
      </p:sp>
      <p:cxnSp>
        <p:nvCxnSpPr>
          <p:cNvPr id="12" name="Straight Arrow Connector 11"/>
          <p:cNvCxnSpPr/>
          <p:nvPr/>
        </p:nvCxnSpPr>
        <p:spPr>
          <a:xfrm flipV="1">
            <a:off x="2826118" y="1453168"/>
            <a:ext cx="1248683" cy="5318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3433586" y="1968534"/>
            <a:ext cx="1464874" cy="1900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3450459" y="2455044"/>
            <a:ext cx="1265557" cy="522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3450459" y="2748889"/>
            <a:ext cx="1049533" cy="2852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2740194" y="2957412"/>
            <a:ext cx="1039718" cy="6672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Rounded Rectangle 45"/>
          <p:cNvSpPr/>
          <p:nvPr/>
        </p:nvSpPr>
        <p:spPr>
          <a:xfrm>
            <a:off x="472393" y="4151527"/>
            <a:ext cx="3456384" cy="54938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id-ID" dirty="0" smtClean="0">
                <a:solidFill>
                  <a:schemeClr val="tx1"/>
                </a:solidFill>
              </a:rPr>
              <a:t>Perkembangan ekonomi dan kelembagaan</a:t>
            </a:r>
            <a:endParaRPr lang="id-ID" dirty="0">
              <a:solidFill>
                <a:schemeClr val="tx1"/>
              </a:solidFill>
            </a:endParaRPr>
          </a:p>
        </p:txBody>
      </p:sp>
      <p:cxnSp>
        <p:nvCxnSpPr>
          <p:cNvPr id="62" name="Straight Arrow Connector 61"/>
          <p:cNvCxnSpPr/>
          <p:nvPr/>
        </p:nvCxnSpPr>
        <p:spPr>
          <a:xfrm>
            <a:off x="2200585" y="2969624"/>
            <a:ext cx="0" cy="1107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8892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60648"/>
            <a:ext cx="7772400" cy="1152128"/>
          </a:xfrm>
        </p:spPr>
        <p:txBody>
          <a:bodyPr>
            <a:normAutofit fontScale="90000"/>
          </a:bodyPr>
          <a:lstStyle/>
          <a:p>
            <a:r>
              <a:rPr lang="id-ID" dirty="0" smtClean="0"/>
              <a:t> 2. Unsur-Unsur Terbentuknya Identitas Nasional</a:t>
            </a:r>
            <a:endParaRPr lang="id-ID" dirty="0"/>
          </a:p>
        </p:txBody>
      </p:sp>
      <p:sp>
        <p:nvSpPr>
          <p:cNvPr id="3" name="Subtitle 2"/>
          <p:cNvSpPr>
            <a:spLocks noGrp="1"/>
          </p:cNvSpPr>
          <p:nvPr>
            <p:ph type="subTitle" idx="1"/>
          </p:nvPr>
        </p:nvSpPr>
        <p:spPr>
          <a:xfrm>
            <a:off x="2192056" y="5621631"/>
            <a:ext cx="6400800" cy="1220456"/>
          </a:xfrm>
        </p:spPr>
        <p:txBody>
          <a:bodyPr>
            <a:normAutofit/>
          </a:bodyPr>
          <a:lstStyle/>
          <a:p>
            <a:r>
              <a:rPr lang="id-ID" sz="2400" b="1" dirty="0">
                <a:solidFill>
                  <a:schemeClr val="tx1"/>
                </a:solidFill>
                <a:latin typeface="Agency FB" panose="020B0503020202020204" pitchFamily="34" charset="0"/>
              </a:rPr>
              <a:t>PENDIDIKAN PANCASILA DAN KEWARGANEGARAAN</a:t>
            </a:r>
          </a:p>
          <a:p>
            <a:r>
              <a:rPr lang="id-ID" sz="2400" b="1" dirty="0">
                <a:solidFill>
                  <a:schemeClr val="tx1"/>
                </a:solidFill>
                <a:latin typeface="Agency FB" panose="020B0503020202020204" pitchFamily="34" charset="0"/>
              </a:rPr>
              <a:t>INSTITUT BISNIS MUHAMMADIYAH </a:t>
            </a:r>
            <a:r>
              <a:rPr lang="id-ID" sz="2400" b="1" dirty="0" smtClean="0">
                <a:solidFill>
                  <a:schemeClr val="tx1"/>
                </a:solidFill>
                <a:latin typeface="Agency FB" panose="020B0503020202020204" pitchFamily="34" charset="0"/>
              </a:rPr>
              <a:t>BEKASI</a:t>
            </a:r>
            <a:endParaRPr lang="id-ID" sz="2400" b="1" dirty="0">
              <a:solidFill>
                <a:schemeClr val="tx1"/>
              </a:solidFill>
              <a:latin typeface="Agency FB" panose="020B0503020202020204" pitchFamily="34" charset="0"/>
            </a:endParaRPr>
          </a:p>
        </p:txBody>
      </p:sp>
      <p:pic>
        <p:nvPicPr>
          <p:cNvPr id="4" name="Picture 3"/>
          <p:cNvPicPr>
            <a:picLocks noChangeAspect="1"/>
          </p:cNvPicPr>
          <p:nvPr/>
        </p:nvPicPr>
        <p:blipFill>
          <a:blip r:embed="rId2"/>
          <a:stretch>
            <a:fillRect/>
          </a:stretch>
        </p:blipFill>
        <p:spPr>
          <a:xfrm>
            <a:off x="899592" y="5445224"/>
            <a:ext cx="1292464" cy="1292464"/>
          </a:xfrm>
          <a:prstGeom prst="rect">
            <a:avLst/>
          </a:prstGeom>
        </p:spPr>
      </p:pic>
      <p:graphicFrame>
        <p:nvGraphicFramePr>
          <p:cNvPr id="6" name="Diagram 5"/>
          <p:cNvGraphicFramePr/>
          <p:nvPr>
            <p:extLst>
              <p:ext uri="{D42A27DB-BD31-4B8C-83A1-F6EECF244321}">
                <p14:modId xmlns:p14="http://schemas.microsoft.com/office/powerpoint/2010/main" val="1542189596"/>
              </p:ext>
            </p:extLst>
          </p:nvPr>
        </p:nvGraphicFramePr>
        <p:xfrm>
          <a:off x="1043608" y="1424264"/>
          <a:ext cx="6648400" cy="4120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1603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60648"/>
            <a:ext cx="7772400" cy="1368152"/>
          </a:xfrm>
        </p:spPr>
        <p:txBody>
          <a:bodyPr>
            <a:normAutofit fontScale="90000"/>
          </a:bodyPr>
          <a:lstStyle/>
          <a:p>
            <a:r>
              <a:rPr lang="id-ID" dirty="0" smtClean="0"/>
              <a:t>3. Nasionalisme indonesia dan konsep-konsep turunannya</a:t>
            </a:r>
            <a:endParaRPr lang="id-ID" dirty="0"/>
          </a:p>
        </p:txBody>
      </p:sp>
      <p:sp>
        <p:nvSpPr>
          <p:cNvPr id="3" name="Subtitle 2"/>
          <p:cNvSpPr>
            <a:spLocks noGrp="1"/>
          </p:cNvSpPr>
          <p:nvPr>
            <p:ph type="subTitle" idx="1"/>
          </p:nvPr>
        </p:nvSpPr>
        <p:spPr>
          <a:xfrm>
            <a:off x="2185578" y="5637703"/>
            <a:ext cx="6400800" cy="1078369"/>
          </a:xfrm>
        </p:spPr>
        <p:txBody>
          <a:bodyPr>
            <a:normAutofit/>
          </a:bodyPr>
          <a:lstStyle/>
          <a:p>
            <a:r>
              <a:rPr lang="id-ID" sz="2400" b="1" dirty="0">
                <a:solidFill>
                  <a:schemeClr val="tx1"/>
                </a:solidFill>
                <a:latin typeface="Agency FB" panose="020B0503020202020204" pitchFamily="34" charset="0"/>
              </a:rPr>
              <a:t>PENDIDIKAN PANCASILA DAN KEWARGANEGARAAN</a:t>
            </a:r>
          </a:p>
          <a:p>
            <a:r>
              <a:rPr lang="id-ID" sz="2400" b="1" dirty="0">
                <a:solidFill>
                  <a:schemeClr val="tx1"/>
                </a:solidFill>
                <a:latin typeface="Agency FB" panose="020B0503020202020204" pitchFamily="34" charset="0"/>
              </a:rPr>
              <a:t>INSTITUT BISNIS MUHAMMADIYAH </a:t>
            </a:r>
            <a:r>
              <a:rPr lang="id-ID" sz="2400" b="1" dirty="0" smtClean="0">
                <a:solidFill>
                  <a:schemeClr val="tx1"/>
                </a:solidFill>
                <a:latin typeface="Agency FB" panose="020B0503020202020204" pitchFamily="34" charset="0"/>
              </a:rPr>
              <a:t>BEKASI</a:t>
            </a:r>
            <a:endParaRPr lang="id-ID" sz="2400" b="1" dirty="0">
              <a:solidFill>
                <a:schemeClr val="tx1"/>
              </a:solidFill>
              <a:latin typeface="Agency FB" panose="020B0503020202020204" pitchFamily="34" charset="0"/>
            </a:endParaRPr>
          </a:p>
        </p:txBody>
      </p:sp>
      <p:sp>
        <p:nvSpPr>
          <p:cNvPr id="4" name="Rounded Rectangle 3"/>
          <p:cNvSpPr/>
          <p:nvPr/>
        </p:nvSpPr>
        <p:spPr>
          <a:xfrm>
            <a:off x="450910" y="1628800"/>
            <a:ext cx="2176873"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smtClean="0">
                <a:solidFill>
                  <a:schemeClr val="tx1"/>
                </a:solidFill>
              </a:rPr>
              <a:t>Negara bangsa</a:t>
            </a:r>
            <a:endParaRPr lang="id-ID" dirty="0">
              <a:solidFill>
                <a:schemeClr val="tx1"/>
              </a:solidFill>
            </a:endParaRPr>
          </a:p>
        </p:txBody>
      </p:sp>
      <p:sp>
        <p:nvSpPr>
          <p:cNvPr id="5" name="Down Arrow 4"/>
          <p:cNvSpPr/>
          <p:nvPr/>
        </p:nvSpPr>
        <p:spPr>
          <a:xfrm>
            <a:off x="1395330" y="2117034"/>
            <a:ext cx="288032" cy="43204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6" name="Rounded Rectangle 5"/>
          <p:cNvSpPr/>
          <p:nvPr/>
        </p:nvSpPr>
        <p:spPr>
          <a:xfrm>
            <a:off x="467544" y="2636912"/>
            <a:ext cx="2160239" cy="3600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smtClean="0">
                <a:solidFill>
                  <a:schemeClr val="tx1"/>
                </a:solidFill>
              </a:rPr>
              <a:t>Warga negara</a:t>
            </a:r>
            <a:endParaRPr lang="id-ID" dirty="0">
              <a:solidFill>
                <a:schemeClr val="tx1"/>
              </a:solidFill>
            </a:endParaRPr>
          </a:p>
        </p:txBody>
      </p:sp>
      <p:sp>
        <p:nvSpPr>
          <p:cNvPr id="8" name="Down Arrow 7"/>
          <p:cNvSpPr/>
          <p:nvPr/>
        </p:nvSpPr>
        <p:spPr>
          <a:xfrm>
            <a:off x="1395330" y="3125146"/>
            <a:ext cx="288032" cy="504056"/>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9" name="Rounded Rectangle 8"/>
          <p:cNvSpPr/>
          <p:nvPr/>
        </p:nvSpPr>
        <p:spPr>
          <a:xfrm>
            <a:off x="450910" y="3789040"/>
            <a:ext cx="2176873" cy="6596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smtClean="0"/>
              <a:t>Perlunya integritas nasional</a:t>
            </a:r>
            <a:endParaRPr lang="id-ID" dirty="0"/>
          </a:p>
        </p:txBody>
      </p:sp>
      <p:sp>
        <p:nvSpPr>
          <p:cNvPr id="10" name="Right Arrow 9"/>
          <p:cNvSpPr/>
          <p:nvPr/>
        </p:nvSpPr>
        <p:spPr>
          <a:xfrm rot="20225553">
            <a:off x="2655263" y="3825219"/>
            <a:ext cx="1080120" cy="36004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11" name="Rounded Rectangle 10"/>
          <p:cNvSpPr/>
          <p:nvPr/>
        </p:nvSpPr>
        <p:spPr>
          <a:xfrm>
            <a:off x="3794174" y="3257559"/>
            <a:ext cx="3756707" cy="10611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smtClean="0"/>
              <a:t>Akankah kita junjung tinggi identitas nasional, atau justru kita merusak dan meniadakannya?</a:t>
            </a:r>
            <a:endParaRPr lang="id-ID" dirty="0"/>
          </a:p>
        </p:txBody>
      </p:sp>
      <p:pic>
        <p:nvPicPr>
          <p:cNvPr id="12" name="Picture 11"/>
          <p:cNvPicPr>
            <a:picLocks noChangeAspect="1"/>
          </p:cNvPicPr>
          <p:nvPr/>
        </p:nvPicPr>
        <p:blipFill>
          <a:blip r:embed="rId2"/>
          <a:stretch>
            <a:fillRect/>
          </a:stretch>
        </p:blipFill>
        <p:spPr>
          <a:xfrm>
            <a:off x="893114" y="5475168"/>
            <a:ext cx="1292464" cy="1292464"/>
          </a:xfrm>
          <a:prstGeom prst="rect">
            <a:avLst/>
          </a:prstGeom>
        </p:spPr>
      </p:pic>
    </p:spTree>
    <p:extLst>
      <p:ext uri="{BB962C8B-B14F-4D97-AF65-F5344CB8AC3E}">
        <p14:creationId xmlns:p14="http://schemas.microsoft.com/office/powerpoint/2010/main" val="163940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764704"/>
            <a:ext cx="7772400" cy="1780108"/>
          </a:xfrm>
        </p:spPr>
        <p:txBody>
          <a:bodyPr/>
          <a:lstStyle/>
          <a:p>
            <a:r>
              <a:rPr lang="id-ID" b="1" dirty="0" smtClean="0">
                <a:solidFill>
                  <a:schemeClr val="tx1"/>
                </a:solidFill>
                <a:latin typeface="+mn-lt"/>
              </a:rPr>
              <a:t>BAB 7</a:t>
            </a:r>
            <a:r>
              <a:rPr lang="id-ID" dirty="0" smtClean="0"/>
              <a:t/>
            </a:r>
            <a:br>
              <a:rPr lang="id-ID" dirty="0" smtClean="0"/>
            </a:br>
            <a:r>
              <a:rPr lang="id-ID" b="1" dirty="0" smtClean="0">
                <a:solidFill>
                  <a:schemeClr val="tx1"/>
                </a:solidFill>
              </a:rPr>
              <a:t>Identitas Nasional</a:t>
            </a:r>
            <a:endParaRPr lang="id-ID" b="1" dirty="0">
              <a:solidFill>
                <a:schemeClr val="tx1"/>
              </a:solidFill>
            </a:endParaRPr>
          </a:p>
        </p:txBody>
      </p:sp>
      <p:pic>
        <p:nvPicPr>
          <p:cNvPr id="6" name="Picture 5"/>
          <p:cNvPicPr>
            <a:picLocks noChangeAspect="1"/>
          </p:cNvPicPr>
          <p:nvPr/>
        </p:nvPicPr>
        <p:blipFill>
          <a:blip r:embed="rId2"/>
          <a:stretch>
            <a:fillRect/>
          </a:stretch>
        </p:blipFill>
        <p:spPr>
          <a:xfrm>
            <a:off x="685800" y="5478264"/>
            <a:ext cx="1335317" cy="1335112"/>
          </a:xfrm>
          <a:prstGeom prst="rect">
            <a:avLst/>
          </a:prstGeom>
        </p:spPr>
      </p:pic>
      <p:sp>
        <p:nvSpPr>
          <p:cNvPr id="5" name="Subtitle 4"/>
          <p:cNvSpPr>
            <a:spLocks noGrp="1"/>
          </p:cNvSpPr>
          <p:nvPr>
            <p:ph type="subTitle" idx="1"/>
          </p:nvPr>
        </p:nvSpPr>
        <p:spPr>
          <a:xfrm>
            <a:off x="1691680" y="5628580"/>
            <a:ext cx="6655339" cy="1113160"/>
          </a:xfrm>
        </p:spPr>
        <p:txBody>
          <a:bodyPr>
            <a:normAutofit/>
          </a:bodyPr>
          <a:lstStyle/>
          <a:p>
            <a:r>
              <a:rPr lang="id-ID" sz="2400" b="1" dirty="0" smtClean="0">
                <a:solidFill>
                  <a:schemeClr val="tx1"/>
                </a:solidFill>
                <a:latin typeface="Agency FB" panose="020B0503020202020204" pitchFamily="34" charset="0"/>
              </a:rPr>
              <a:t>PENDIDIKAN PANCASILA DAN KEWARGANEGARAAN</a:t>
            </a:r>
          </a:p>
          <a:p>
            <a:r>
              <a:rPr lang="id-ID" sz="2400" b="1" dirty="0" smtClean="0">
                <a:solidFill>
                  <a:schemeClr val="tx1"/>
                </a:solidFill>
                <a:latin typeface="Agency FB" panose="020B0503020202020204" pitchFamily="34" charset="0"/>
              </a:rPr>
              <a:t>INSTITUT BISNIS MUHAMMADIYAH BEKASI</a:t>
            </a:r>
            <a:endParaRPr lang="id-ID" sz="2400" b="1"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3693910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67544" y="384285"/>
            <a:ext cx="7772400" cy="570436"/>
          </a:xfrm>
        </p:spPr>
        <p:txBody>
          <a:bodyPr>
            <a:normAutofit fontScale="90000"/>
          </a:bodyPr>
          <a:lstStyle/>
          <a:p>
            <a:pPr algn="l"/>
            <a:r>
              <a:rPr lang="id-ID" b="1" dirty="0" smtClean="0">
                <a:solidFill>
                  <a:schemeClr val="tx1"/>
                </a:solidFill>
              </a:rPr>
              <a:t>Identitas Nasional</a:t>
            </a:r>
            <a:endParaRPr lang="id-ID" b="1" dirty="0">
              <a:solidFill>
                <a:schemeClr val="tx1"/>
              </a:solidFill>
            </a:endParaRPr>
          </a:p>
        </p:txBody>
      </p:sp>
      <p:sp>
        <p:nvSpPr>
          <p:cNvPr id="5" name="Subtitle 4"/>
          <p:cNvSpPr>
            <a:spLocks noGrp="1"/>
          </p:cNvSpPr>
          <p:nvPr>
            <p:ph type="subTitle" idx="1"/>
          </p:nvPr>
        </p:nvSpPr>
        <p:spPr>
          <a:xfrm>
            <a:off x="2020940" y="5661248"/>
            <a:ext cx="6400800" cy="1473200"/>
          </a:xfrm>
        </p:spPr>
        <p:txBody>
          <a:bodyPr>
            <a:normAutofit/>
          </a:bodyPr>
          <a:lstStyle/>
          <a:p>
            <a:r>
              <a:rPr lang="id-ID" sz="2400" b="1" dirty="0">
                <a:solidFill>
                  <a:schemeClr val="tx1"/>
                </a:solidFill>
                <a:latin typeface="Agency FB" panose="020B0503020202020204" pitchFamily="34" charset="0"/>
              </a:rPr>
              <a:t>PENDIDIKAN PANCASILA DAN KEWARGANEGARAAN</a:t>
            </a:r>
          </a:p>
          <a:p>
            <a:r>
              <a:rPr lang="id-ID" sz="2400" b="1" dirty="0">
                <a:solidFill>
                  <a:schemeClr val="tx1"/>
                </a:solidFill>
                <a:latin typeface="Agency FB" panose="020B0503020202020204" pitchFamily="34" charset="0"/>
              </a:rPr>
              <a:t>INSTITUT BISNIS MUHAMMADIYAH </a:t>
            </a:r>
            <a:r>
              <a:rPr lang="id-ID" sz="2400" b="1" dirty="0" smtClean="0">
                <a:solidFill>
                  <a:schemeClr val="tx1"/>
                </a:solidFill>
                <a:latin typeface="Agency FB" panose="020B0503020202020204" pitchFamily="34" charset="0"/>
              </a:rPr>
              <a:t>BEKASI</a:t>
            </a:r>
            <a:endParaRPr lang="id-ID" sz="2400" b="1" dirty="0">
              <a:solidFill>
                <a:schemeClr val="tx1"/>
              </a:solidFill>
              <a:latin typeface="Agency FB" panose="020B0503020202020204" pitchFamily="34" charset="0"/>
            </a:endParaRPr>
          </a:p>
        </p:txBody>
      </p:sp>
      <p:pic>
        <p:nvPicPr>
          <p:cNvPr id="6" name="Picture 5"/>
          <p:cNvPicPr>
            <a:picLocks noChangeAspect="1"/>
          </p:cNvPicPr>
          <p:nvPr/>
        </p:nvPicPr>
        <p:blipFill>
          <a:blip r:embed="rId2"/>
          <a:stretch>
            <a:fillRect/>
          </a:stretch>
        </p:blipFill>
        <p:spPr>
          <a:xfrm>
            <a:off x="685800" y="5522860"/>
            <a:ext cx="1335140" cy="1335140"/>
          </a:xfrm>
          <a:prstGeom prst="rect">
            <a:avLst/>
          </a:prstGeom>
        </p:spPr>
      </p:pic>
      <p:sp>
        <p:nvSpPr>
          <p:cNvPr id="7" name="Rounded Rectangle 6"/>
          <p:cNvSpPr/>
          <p:nvPr/>
        </p:nvSpPr>
        <p:spPr>
          <a:xfrm>
            <a:off x="274366" y="1119116"/>
            <a:ext cx="215800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smtClean="0"/>
              <a:t>Identitas</a:t>
            </a:r>
            <a:endParaRPr lang="id-ID" dirty="0"/>
          </a:p>
        </p:txBody>
      </p:sp>
      <p:sp>
        <p:nvSpPr>
          <p:cNvPr id="9" name="Rounded Rectangle 8"/>
          <p:cNvSpPr/>
          <p:nvPr/>
        </p:nvSpPr>
        <p:spPr>
          <a:xfrm>
            <a:off x="3423155" y="937470"/>
            <a:ext cx="3888432" cy="14834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dirty="0"/>
              <a:t>Sifat khas yang menerangkan dan sesuai dengan kesadaran diri pribadi, golongan sendiri, kelompok sendiri, atau negara sendiri.</a:t>
            </a:r>
          </a:p>
        </p:txBody>
      </p:sp>
      <p:sp>
        <p:nvSpPr>
          <p:cNvPr id="11" name="Rounded Rectangle 10"/>
          <p:cNvSpPr/>
          <p:nvPr/>
        </p:nvSpPr>
        <p:spPr>
          <a:xfrm>
            <a:off x="3617065" y="2570314"/>
            <a:ext cx="3870176" cy="129497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sv-SE" dirty="0"/>
              <a:t>ciri-ciri, tanda-tanda, jati diri yang melekat pada seseorang atau sesuatu yang membedakannya. </a:t>
            </a:r>
            <a:endParaRPr lang="id-ID" dirty="0"/>
          </a:p>
        </p:txBody>
      </p:sp>
      <p:sp>
        <p:nvSpPr>
          <p:cNvPr id="12" name="Rounded Rectangle 11"/>
          <p:cNvSpPr/>
          <p:nvPr/>
        </p:nvSpPr>
        <p:spPr>
          <a:xfrm>
            <a:off x="274366" y="4204436"/>
            <a:ext cx="2280704" cy="5392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smtClean="0"/>
              <a:t>Nasional</a:t>
            </a:r>
            <a:endParaRPr lang="id-ID" dirty="0"/>
          </a:p>
        </p:txBody>
      </p:sp>
      <p:sp>
        <p:nvSpPr>
          <p:cNvPr id="14" name="Rounded Rectangle 13"/>
          <p:cNvSpPr/>
          <p:nvPr/>
        </p:nvSpPr>
        <p:spPr>
          <a:xfrm>
            <a:off x="3652212" y="3931674"/>
            <a:ext cx="4769527" cy="14415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a:t>kelompok-kelompok yang lebih besar yang diikat oleh kesamaan-kesamaan, baik fisik, budaya, agama dan bahasa, maupun nonfisik seperti keinginan, cita-cita-dan tujuan.</a:t>
            </a:r>
            <a:endParaRPr lang="id-ID" dirty="0"/>
          </a:p>
        </p:txBody>
      </p:sp>
      <p:cxnSp>
        <p:nvCxnSpPr>
          <p:cNvPr id="22" name="Straight Arrow Connector 21"/>
          <p:cNvCxnSpPr/>
          <p:nvPr/>
        </p:nvCxnSpPr>
        <p:spPr>
          <a:xfrm>
            <a:off x="2267744" y="1711806"/>
            <a:ext cx="1262254" cy="11965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a:off x="2464828" y="1371144"/>
            <a:ext cx="86808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2627784" y="4474062"/>
            <a:ext cx="9892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9915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99592" y="305483"/>
            <a:ext cx="7772400" cy="675245"/>
          </a:xfrm>
        </p:spPr>
        <p:txBody>
          <a:bodyPr>
            <a:normAutofit fontScale="90000"/>
          </a:bodyPr>
          <a:lstStyle/>
          <a:p>
            <a:r>
              <a:rPr lang="id-ID" dirty="0" smtClean="0">
                <a:solidFill>
                  <a:schemeClr val="tx1"/>
                </a:solidFill>
              </a:rPr>
              <a:t>Bangsa atau Nation</a:t>
            </a:r>
            <a:endParaRPr lang="id-ID" dirty="0">
              <a:solidFill>
                <a:schemeClr val="tx1"/>
              </a:solidFill>
            </a:endParaRPr>
          </a:p>
        </p:txBody>
      </p:sp>
      <p:sp>
        <p:nvSpPr>
          <p:cNvPr id="5" name="Subtitle 4"/>
          <p:cNvSpPr>
            <a:spLocks noGrp="1"/>
          </p:cNvSpPr>
          <p:nvPr>
            <p:ph type="subTitle" idx="1"/>
          </p:nvPr>
        </p:nvSpPr>
        <p:spPr>
          <a:xfrm>
            <a:off x="2019672" y="5554373"/>
            <a:ext cx="6400800" cy="1473200"/>
          </a:xfrm>
        </p:spPr>
        <p:txBody>
          <a:bodyPr>
            <a:normAutofit/>
          </a:bodyPr>
          <a:lstStyle/>
          <a:p>
            <a:r>
              <a:rPr lang="id-ID" sz="2400" b="1" dirty="0" smtClean="0">
                <a:solidFill>
                  <a:schemeClr val="tx1"/>
                </a:solidFill>
                <a:latin typeface="Agency FB" panose="020B0503020202020204" pitchFamily="34" charset="0"/>
              </a:rPr>
              <a:t>PENDIDIKAN PANCASILA DAN KEWARGANEGARAAN</a:t>
            </a:r>
          </a:p>
          <a:p>
            <a:r>
              <a:rPr lang="id-ID" sz="2400" b="1" dirty="0" smtClean="0">
                <a:solidFill>
                  <a:schemeClr val="tx1"/>
                </a:solidFill>
                <a:latin typeface="Agency FB" panose="020B0503020202020204" pitchFamily="34" charset="0"/>
              </a:rPr>
              <a:t>INSTITUT BISNIS MUHAMMADIYAH BEKASI</a:t>
            </a:r>
            <a:endParaRPr lang="id-ID" sz="2400" b="1" dirty="0">
              <a:solidFill>
                <a:schemeClr val="tx1"/>
              </a:solidFill>
              <a:latin typeface="Agency FB" panose="020B0503020202020204" pitchFamily="34" charset="0"/>
            </a:endParaRPr>
          </a:p>
        </p:txBody>
      </p:sp>
      <p:pic>
        <p:nvPicPr>
          <p:cNvPr id="3" name="Picture 2"/>
          <p:cNvPicPr>
            <a:picLocks noChangeAspect="1"/>
          </p:cNvPicPr>
          <p:nvPr/>
        </p:nvPicPr>
        <p:blipFill>
          <a:blip r:embed="rId2"/>
          <a:stretch>
            <a:fillRect/>
          </a:stretch>
        </p:blipFill>
        <p:spPr>
          <a:xfrm>
            <a:off x="829424" y="5440849"/>
            <a:ext cx="1292464" cy="129246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36" y="2408459"/>
            <a:ext cx="5784892" cy="2964757"/>
          </a:xfrm>
          <a:prstGeom prst="rect">
            <a:avLst/>
          </a:prstGeom>
        </p:spPr>
      </p:pic>
      <p:sp>
        <p:nvSpPr>
          <p:cNvPr id="8" name="Rectangle 7"/>
          <p:cNvSpPr/>
          <p:nvPr/>
        </p:nvSpPr>
        <p:spPr>
          <a:xfrm>
            <a:off x="1835696" y="1052736"/>
            <a:ext cx="4092347" cy="12837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rPr>
              <a:t>Persamaan cita-cita </a:t>
            </a:r>
            <a:r>
              <a:rPr lang="id-ID" dirty="0" smtClean="0">
                <a:solidFill>
                  <a:schemeClr val="tx1"/>
                </a:solidFill>
              </a:rPr>
              <a:t>diwujudkan </a:t>
            </a:r>
            <a:r>
              <a:rPr lang="id-ID" dirty="0">
                <a:solidFill>
                  <a:schemeClr val="tx1"/>
                </a:solidFill>
              </a:rPr>
              <a:t>dalam sebuah  bangsa (nation)</a:t>
            </a:r>
          </a:p>
        </p:txBody>
      </p:sp>
      <p:cxnSp>
        <p:nvCxnSpPr>
          <p:cNvPr id="13" name="Straight Connector 12"/>
          <p:cNvCxnSpPr>
            <a:stCxn id="8" idx="1"/>
          </p:cNvCxnSpPr>
          <p:nvPr/>
        </p:nvCxnSpPr>
        <p:spPr>
          <a:xfrm flipH="1" flipV="1">
            <a:off x="1115616" y="1694593"/>
            <a:ext cx="7200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15616" y="1694593"/>
            <a:ext cx="0" cy="7138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652120" y="2480467"/>
            <a:ext cx="3168352" cy="25922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Bangsa atau  nation adalah suatu badan atau wadah yang didalamnya terhimpun orang-orang yang memiliki persamaan keyakinan dan persamaan lain yang mereka miliki seperti ras, etnis, agama, bahasa, dan budaya</a:t>
            </a:r>
            <a:endParaRPr lang="id-ID" dirty="0">
              <a:solidFill>
                <a:schemeClr val="tx1"/>
              </a:solidFill>
            </a:endParaRPr>
          </a:p>
        </p:txBody>
      </p:sp>
      <p:cxnSp>
        <p:nvCxnSpPr>
          <p:cNvPr id="19" name="Straight Connector 18"/>
          <p:cNvCxnSpPr>
            <a:stCxn id="8" idx="3"/>
          </p:cNvCxnSpPr>
          <p:nvPr/>
        </p:nvCxnSpPr>
        <p:spPr>
          <a:xfrm flipV="1">
            <a:off x="5928043" y="1694593"/>
            <a:ext cx="116423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92280" y="1694593"/>
            <a:ext cx="0" cy="785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220072" y="3501008"/>
            <a:ext cx="4320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786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11560" y="260648"/>
            <a:ext cx="7772400" cy="792088"/>
          </a:xfrm>
        </p:spPr>
        <p:txBody>
          <a:bodyPr>
            <a:normAutofit/>
          </a:bodyPr>
          <a:lstStyle/>
          <a:p>
            <a:r>
              <a:rPr lang="id-ID" dirty="0" smtClean="0">
                <a:solidFill>
                  <a:schemeClr val="tx1"/>
                </a:solidFill>
              </a:rPr>
              <a:t>negara bangsa (nation state)</a:t>
            </a:r>
            <a:endParaRPr lang="id-ID" dirty="0">
              <a:solidFill>
                <a:schemeClr val="tx1"/>
              </a:solidFill>
            </a:endParaRPr>
          </a:p>
        </p:txBody>
      </p:sp>
      <p:sp>
        <p:nvSpPr>
          <p:cNvPr id="7" name="Subtitle 6"/>
          <p:cNvSpPr>
            <a:spLocks noGrp="1"/>
          </p:cNvSpPr>
          <p:nvPr>
            <p:ph type="subTitle" idx="1"/>
          </p:nvPr>
        </p:nvSpPr>
        <p:spPr>
          <a:xfrm>
            <a:off x="2087724" y="5637972"/>
            <a:ext cx="6400800" cy="936104"/>
          </a:xfrm>
        </p:spPr>
        <p:txBody>
          <a:bodyPr>
            <a:normAutofit/>
          </a:bodyPr>
          <a:lstStyle/>
          <a:p>
            <a:r>
              <a:rPr lang="id-ID" sz="2400" b="1" dirty="0" smtClean="0">
                <a:solidFill>
                  <a:schemeClr val="tx1"/>
                </a:solidFill>
                <a:latin typeface="Agency FB" panose="020B0503020202020204" pitchFamily="34" charset="0"/>
                <a:cs typeface="Times New Roman" panose="02020603050405020304" pitchFamily="18" charset="0"/>
              </a:rPr>
              <a:t>PENDIDIKAN PANCASILA DAN KEWARGANEGARAAN</a:t>
            </a:r>
          </a:p>
          <a:p>
            <a:r>
              <a:rPr lang="id-ID" sz="2400" b="1" dirty="0" smtClean="0">
                <a:solidFill>
                  <a:schemeClr val="tx1"/>
                </a:solidFill>
                <a:latin typeface="Agency FB" panose="020B0503020202020204" pitchFamily="34" charset="0"/>
                <a:cs typeface="Times New Roman" panose="02020603050405020304" pitchFamily="18" charset="0"/>
              </a:rPr>
              <a:t>INSTITUT BISNIS MUHAMMADIYAH BEKASI</a:t>
            </a:r>
            <a:endParaRPr lang="id-ID" sz="2400" b="1" dirty="0">
              <a:solidFill>
                <a:schemeClr val="tx1"/>
              </a:solidFill>
              <a:latin typeface="Agency FB" panose="020B0503020202020204" pitchFamily="34" charset="0"/>
              <a:cs typeface="Times New Roman" panose="02020603050405020304" pitchFamily="18" charset="0"/>
            </a:endParaRPr>
          </a:p>
        </p:txBody>
      </p:sp>
      <p:sp>
        <p:nvSpPr>
          <p:cNvPr id="4" name="Rounded Rectangle 3"/>
          <p:cNvSpPr/>
          <p:nvPr/>
        </p:nvSpPr>
        <p:spPr>
          <a:xfrm>
            <a:off x="251520" y="1269636"/>
            <a:ext cx="3672408" cy="3267936"/>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solidFill>
                  <a:schemeClr val="tx1"/>
                </a:solidFill>
              </a:rPr>
              <a:t>Negara (state) bangsa (nation) melahirkan paham nasionalisme/kebangsaan.</a:t>
            </a:r>
          </a:p>
          <a:p>
            <a:pPr marL="285750" indent="-285750">
              <a:buFont typeface="Arial" panose="020B0604020202020204" pitchFamily="34" charset="0"/>
              <a:buChar char="•"/>
            </a:pPr>
            <a:r>
              <a:rPr lang="id-ID" dirty="0" smtClean="0">
                <a:solidFill>
                  <a:schemeClr val="tx1"/>
                </a:solidFill>
              </a:rPr>
              <a:t>Bangsa: wadah kesamaan, keyakinan dan cita-cita</a:t>
            </a:r>
          </a:p>
          <a:p>
            <a:pPr marL="285750" indent="-285750">
              <a:buFont typeface="Arial" panose="020B0604020202020204" pitchFamily="34" charset="0"/>
              <a:buChar char="•"/>
            </a:pPr>
            <a:r>
              <a:rPr lang="id-ID" dirty="0" smtClean="0">
                <a:solidFill>
                  <a:schemeClr val="tx1"/>
                </a:solidFill>
              </a:rPr>
              <a:t>Bangsa: terdiri banyak suku</a:t>
            </a:r>
          </a:p>
          <a:p>
            <a:pPr marL="285750" indent="-285750">
              <a:buFont typeface="Arial" panose="020B0604020202020204" pitchFamily="34" charset="0"/>
              <a:buChar char="•"/>
            </a:pPr>
            <a:r>
              <a:rPr lang="id-ID" dirty="0" smtClean="0">
                <a:solidFill>
                  <a:schemeClr val="tx1"/>
                </a:solidFill>
              </a:rPr>
              <a:t>Bangsa: rasa kebangsaan suatu negara senasib sepenanggungan</a:t>
            </a:r>
          </a:p>
          <a:p>
            <a:pPr marL="285750" indent="-285750">
              <a:buFont typeface="Arial" panose="020B0604020202020204" pitchFamily="34" charset="0"/>
              <a:buChar char="•"/>
            </a:pPr>
            <a:r>
              <a:rPr lang="id-ID" dirty="0" smtClean="0">
                <a:solidFill>
                  <a:schemeClr val="tx1"/>
                </a:solidFill>
              </a:rPr>
              <a:t>Negara: institusi yang sah dimata hukum internasional</a:t>
            </a:r>
            <a:endParaRPr lang="id-ID" dirty="0">
              <a:solidFill>
                <a:schemeClr val="tx1"/>
              </a:solidFill>
            </a:endParaRPr>
          </a:p>
        </p:txBody>
      </p:sp>
      <p:sp>
        <p:nvSpPr>
          <p:cNvPr id="5" name="Rounded Rectangle 4"/>
          <p:cNvSpPr/>
          <p:nvPr/>
        </p:nvSpPr>
        <p:spPr>
          <a:xfrm>
            <a:off x="4168044" y="1319428"/>
            <a:ext cx="4320480" cy="1584176"/>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Ernest Renan:</a:t>
            </a:r>
          </a:p>
          <a:p>
            <a:r>
              <a:rPr lang="id-ID" dirty="0" smtClean="0">
                <a:solidFill>
                  <a:schemeClr val="tx1"/>
                </a:solidFill>
              </a:rPr>
              <a:t>Negara bangsa/nation state adalah sekelompok orang yang bersatu karena kesamaan sejarah, nasib dan penderitaan juga cita-cita yang sama seperti halnya Indonesia.</a:t>
            </a:r>
            <a:endParaRPr lang="id-ID" dirty="0">
              <a:solidFill>
                <a:schemeClr val="tx1"/>
              </a:solidFill>
            </a:endParaRPr>
          </a:p>
        </p:txBody>
      </p:sp>
      <p:sp>
        <p:nvSpPr>
          <p:cNvPr id="9" name="Rounded Rectangle 8"/>
          <p:cNvSpPr/>
          <p:nvPr/>
        </p:nvSpPr>
        <p:spPr>
          <a:xfrm>
            <a:off x="4168044" y="3041710"/>
            <a:ext cx="4320480" cy="165618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Ernest Renan menegaskan unsur dasar (contituting element) bukan SARA melainkan hasrat untuk bersatu (the desire to be together). Misalnya Bhinneka Tunggal Ika sebagai dasar pemersatu.</a:t>
            </a:r>
            <a:endParaRPr lang="id-ID" dirty="0">
              <a:solidFill>
                <a:schemeClr val="tx1"/>
              </a:solidFill>
            </a:endParaRPr>
          </a:p>
        </p:txBody>
      </p:sp>
      <p:pic>
        <p:nvPicPr>
          <p:cNvPr id="10" name="Picture 9"/>
          <p:cNvPicPr>
            <a:picLocks noChangeAspect="1"/>
          </p:cNvPicPr>
          <p:nvPr/>
        </p:nvPicPr>
        <p:blipFill>
          <a:blip r:embed="rId2"/>
          <a:stretch>
            <a:fillRect/>
          </a:stretch>
        </p:blipFill>
        <p:spPr>
          <a:xfrm>
            <a:off x="899592" y="5459792"/>
            <a:ext cx="1292464" cy="1292464"/>
          </a:xfrm>
          <a:prstGeom prst="rect">
            <a:avLst/>
          </a:prstGeom>
        </p:spPr>
      </p:pic>
    </p:spTree>
    <p:extLst>
      <p:ext uri="{BB962C8B-B14F-4D97-AF65-F5344CB8AC3E}">
        <p14:creationId xmlns:p14="http://schemas.microsoft.com/office/powerpoint/2010/main" val="1248951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67544" y="495660"/>
            <a:ext cx="7772400" cy="676672"/>
          </a:xfrm>
        </p:spPr>
        <p:txBody>
          <a:bodyPr>
            <a:normAutofit fontScale="90000"/>
          </a:bodyPr>
          <a:lstStyle/>
          <a:p>
            <a:r>
              <a:rPr lang="id-ID" dirty="0" smtClean="0"/>
              <a:t>1. Pengertian </a:t>
            </a:r>
            <a:r>
              <a:rPr lang="id-ID" dirty="0"/>
              <a:t>Umum Nasionalisme</a:t>
            </a:r>
          </a:p>
        </p:txBody>
      </p:sp>
      <p:pic>
        <p:nvPicPr>
          <p:cNvPr id="6" name="Picture 5"/>
          <p:cNvPicPr>
            <a:picLocks noChangeAspect="1"/>
          </p:cNvPicPr>
          <p:nvPr/>
        </p:nvPicPr>
        <p:blipFill>
          <a:blip r:embed="rId2"/>
          <a:stretch>
            <a:fillRect/>
          </a:stretch>
        </p:blipFill>
        <p:spPr>
          <a:xfrm>
            <a:off x="899592" y="5565536"/>
            <a:ext cx="1292464" cy="1292464"/>
          </a:xfrm>
          <a:prstGeom prst="rect">
            <a:avLst/>
          </a:prstGeom>
        </p:spPr>
      </p:pic>
      <p:sp>
        <p:nvSpPr>
          <p:cNvPr id="5" name="Subtitle 4"/>
          <p:cNvSpPr>
            <a:spLocks noGrp="1"/>
          </p:cNvSpPr>
          <p:nvPr>
            <p:ph type="subTitle" idx="1"/>
          </p:nvPr>
        </p:nvSpPr>
        <p:spPr>
          <a:xfrm>
            <a:off x="2057400" y="5733256"/>
            <a:ext cx="6400800" cy="1473200"/>
          </a:xfrm>
        </p:spPr>
        <p:txBody>
          <a:bodyPr>
            <a:normAutofit/>
          </a:bodyPr>
          <a:lstStyle/>
          <a:p>
            <a:r>
              <a:rPr lang="id-ID" sz="2400" b="1" dirty="0">
                <a:solidFill>
                  <a:schemeClr val="tx1"/>
                </a:solidFill>
                <a:latin typeface="Agency FB" panose="020B0503020202020204" pitchFamily="34" charset="0"/>
              </a:rPr>
              <a:t>PENDIDIKAN PANCASILA DAN KEWARGANEGARAAN</a:t>
            </a:r>
          </a:p>
          <a:p>
            <a:r>
              <a:rPr lang="id-ID" sz="2400" b="1" dirty="0">
                <a:solidFill>
                  <a:schemeClr val="tx1"/>
                </a:solidFill>
                <a:latin typeface="Agency FB" panose="020B0503020202020204" pitchFamily="34" charset="0"/>
              </a:rPr>
              <a:t>INSTITUT BISNIS MUHAMMADIYAH </a:t>
            </a:r>
            <a:r>
              <a:rPr lang="id-ID" sz="2400" b="1" dirty="0" smtClean="0">
                <a:solidFill>
                  <a:schemeClr val="tx1"/>
                </a:solidFill>
                <a:latin typeface="Agency FB" panose="020B0503020202020204" pitchFamily="34" charset="0"/>
              </a:rPr>
              <a:t>BEKASI</a:t>
            </a:r>
            <a:endParaRPr lang="id-ID" sz="2400" b="1" dirty="0">
              <a:solidFill>
                <a:schemeClr val="tx1"/>
              </a:solidFill>
              <a:latin typeface="Agency FB" panose="020B0503020202020204" pitchFamily="34" charset="0"/>
            </a:endParaRPr>
          </a:p>
        </p:txBody>
      </p:sp>
      <p:sp>
        <p:nvSpPr>
          <p:cNvPr id="7" name="Rectangle 6"/>
          <p:cNvSpPr/>
          <p:nvPr/>
        </p:nvSpPr>
        <p:spPr>
          <a:xfrm>
            <a:off x="467544" y="1520788"/>
            <a:ext cx="2520280" cy="5400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sv-SE" dirty="0"/>
              <a:t>Dean A. Minix &amp; Sandra M. Hawley</a:t>
            </a:r>
            <a:endParaRPr lang="id-ID" dirty="0"/>
          </a:p>
        </p:txBody>
      </p:sp>
      <p:sp>
        <p:nvSpPr>
          <p:cNvPr id="8" name="Rounded Rectangle 7"/>
          <p:cNvSpPr/>
          <p:nvPr/>
        </p:nvSpPr>
        <p:spPr>
          <a:xfrm>
            <a:off x="3923928" y="1214754"/>
            <a:ext cx="3960440" cy="11521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dirty="0" smtClean="0"/>
              <a:t>Banguna politik (</a:t>
            </a:r>
            <a:r>
              <a:rPr lang="id-ID" i="1" dirty="0" smtClean="0"/>
              <a:t>political Building</a:t>
            </a:r>
            <a:r>
              <a:rPr lang="id-ID" dirty="0" smtClean="0"/>
              <a:t>), </a:t>
            </a:r>
            <a:r>
              <a:rPr lang="sv-SE" dirty="0" smtClean="0"/>
              <a:t>ketentuan </a:t>
            </a:r>
            <a:r>
              <a:rPr lang="sv-SE" dirty="0"/>
              <a:t>perbatasan teritorial, pemerintahan yang sah, pengakuan luar negeri, dan sebagainya.</a:t>
            </a:r>
            <a:endParaRPr lang="id-ID" dirty="0"/>
          </a:p>
        </p:txBody>
      </p:sp>
      <p:cxnSp>
        <p:nvCxnSpPr>
          <p:cNvPr id="10" name="Straight Arrow Connector 9"/>
          <p:cNvCxnSpPr/>
          <p:nvPr/>
        </p:nvCxnSpPr>
        <p:spPr>
          <a:xfrm>
            <a:off x="3203848" y="1785634"/>
            <a:ext cx="57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3090540"/>
            <a:ext cx="2309133" cy="2177608"/>
          </a:xfrm>
          <a:prstGeom prst="rect">
            <a:avLst/>
          </a:prstGeom>
          <a:ln>
            <a:noFill/>
          </a:ln>
          <a:effectLst>
            <a:softEdge rad="112500"/>
          </a:effectLst>
        </p:spPr>
      </p:pic>
      <p:sp>
        <p:nvSpPr>
          <p:cNvPr id="15" name="Rounded Rectangle 14"/>
          <p:cNvSpPr/>
          <p:nvPr/>
        </p:nvSpPr>
        <p:spPr>
          <a:xfrm>
            <a:off x="1545824" y="2430616"/>
            <a:ext cx="3168352" cy="57606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id-ID" dirty="0" smtClean="0"/>
              <a:t>Koerniatmanto  Soetaprawiro</a:t>
            </a:r>
            <a:endParaRPr lang="id-ID" dirty="0"/>
          </a:p>
        </p:txBody>
      </p:sp>
      <p:sp>
        <p:nvSpPr>
          <p:cNvPr id="16" name="Rounded Rectangle 15"/>
          <p:cNvSpPr/>
          <p:nvPr/>
        </p:nvSpPr>
        <p:spPr>
          <a:xfrm>
            <a:off x="3751312" y="3070414"/>
            <a:ext cx="5141168" cy="10786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nn-NO"/>
              <a:t>Secara hukum peraturan tentang kewarganegaraan merupakan suatu konsekuensi langsung dari perkembangan paham Nasionalisme</a:t>
            </a:r>
            <a:endParaRPr lang="id-ID"/>
          </a:p>
        </p:txBody>
      </p:sp>
      <p:sp>
        <p:nvSpPr>
          <p:cNvPr id="17" name="Rounded Rectangle 16"/>
          <p:cNvSpPr/>
          <p:nvPr/>
        </p:nvSpPr>
        <p:spPr>
          <a:xfrm>
            <a:off x="3347864" y="4208703"/>
            <a:ext cx="5544616" cy="112842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dirty="0"/>
              <a:t>Lahirnya negara (nation state) merupakan akibat langsung dari gerakan nasionalisme yang sekaligus telah melahirkan perbedaan pengertian tentang kewarganegaraan dari masa sebelum kemerdekaan</a:t>
            </a:r>
          </a:p>
        </p:txBody>
      </p:sp>
      <p:cxnSp>
        <p:nvCxnSpPr>
          <p:cNvPr id="19" name="Straight Connector 18"/>
          <p:cNvCxnSpPr>
            <a:stCxn id="15" idx="3"/>
          </p:cNvCxnSpPr>
          <p:nvPr/>
        </p:nvCxnSpPr>
        <p:spPr>
          <a:xfrm flipV="1">
            <a:off x="4714176" y="2708920"/>
            <a:ext cx="1009952" cy="972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724128" y="2708920"/>
            <a:ext cx="0" cy="36149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2987824" y="3006680"/>
            <a:ext cx="0" cy="150244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2987824" y="4509120"/>
            <a:ext cx="36004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633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404664"/>
            <a:ext cx="7772400" cy="1512168"/>
          </a:xfrm>
        </p:spPr>
        <p:txBody>
          <a:bodyPr/>
          <a:lstStyle/>
          <a:p>
            <a:r>
              <a:rPr lang="id-ID" dirty="0" smtClean="0">
                <a:solidFill>
                  <a:schemeClr val="tx1"/>
                </a:solidFill>
              </a:rPr>
              <a:t>Nasionalisme Indonesia ditandai dengan lahirnya</a:t>
            </a:r>
            <a:endParaRPr lang="id-ID" dirty="0">
              <a:solidFill>
                <a:schemeClr val="tx1"/>
              </a:solidFill>
            </a:endParaRPr>
          </a:p>
        </p:txBody>
      </p:sp>
      <p:sp>
        <p:nvSpPr>
          <p:cNvPr id="3" name="Subtitle 2"/>
          <p:cNvSpPr>
            <a:spLocks noGrp="1"/>
          </p:cNvSpPr>
          <p:nvPr>
            <p:ph type="subTitle" idx="1"/>
          </p:nvPr>
        </p:nvSpPr>
        <p:spPr>
          <a:xfrm>
            <a:off x="2267744" y="5589240"/>
            <a:ext cx="6400800" cy="1473200"/>
          </a:xfrm>
        </p:spPr>
        <p:txBody>
          <a:bodyPr>
            <a:normAutofit/>
          </a:bodyPr>
          <a:lstStyle/>
          <a:p>
            <a:r>
              <a:rPr lang="id-ID" sz="2400" b="1" dirty="0">
                <a:solidFill>
                  <a:schemeClr val="tx1"/>
                </a:solidFill>
                <a:latin typeface="Agency FB" panose="020B0503020202020204" pitchFamily="34" charset="0"/>
              </a:rPr>
              <a:t>PENDIDIKAN PANCASILA DAN KEWARGANEGARAAN</a:t>
            </a:r>
          </a:p>
          <a:p>
            <a:r>
              <a:rPr lang="id-ID" sz="2400" b="1" dirty="0">
                <a:solidFill>
                  <a:schemeClr val="tx1"/>
                </a:solidFill>
                <a:latin typeface="Agency FB" panose="020B0503020202020204" pitchFamily="34" charset="0"/>
              </a:rPr>
              <a:t>INSTITUT BISNIS MUHAMMADIYAH </a:t>
            </a:r>
            <a:r>
              <a:rPr lang="id-ID" sz="2400" b="1" dirty="0" smtClean="0">
                <a:solidFill>
                  <a:schemeClr val="tx1"/>
                </a:solidFill>
                <a:latin typeface="Agency FB" panose="020B0503020202020204" pitchFamily="34" charset="0"/>
              </a:rPr>
              <a:t>BEKASI</a:t>
            </a:r>
            <a:endParaRPr lang="id-ID" sz="2400" b="1" dirty="0">
              <a:solidFill>
                <a:schemeClr val="tx1"/>
              </a:solidFill>
              <a:latin typeface="Agency FB" panose="020B0503020202020204" pitchFamily="34" charset="0"/>
            </a:endParaRPr>
          </a:p>
        </p:txBody>
      </p:sp>
      <p:pic>
        <p:nvPicPr>
          <p:cNvPr id="4" name="Picture 3"/>
          <p:cNvPicPr>
            <a:picLocks noChangeAspect="1"/>
          </p:cNvPicPr>
          <p:nvPr/>
        </p:nvPicPr>
        <p:blipFill>
          <a:blip r:embed="rId2"/>
          <a:stretch>
            <a:fillRect/>
          </a:stretch>
        </p:blipFill>
        <p:spPr>
          <a:xfrm>
            <a:off x="899592" y="5438845"/>
            <a:ext cx="1292464" cy="129246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646" y="2204865"/>
            <a:ext cx="3951322" cy="2589072"/>
          </a:xfrm>
          <a:prstGeom prst="rect">
            <a:avLst/>
          </a:prstGeom>
          <a:ln>
            <a:noFill/>
          </a:ln>
          <a:effectLst>
            <a:softEdge rad="112500"/>
          </a:effectLst>
        </p:spPr>
      </p:pic>
      <p:sp>
        <p:nvSpPr>
          <p:cNvPr id="7" name="Rounded Rectangle 6"/>
          <p:cNvSpPr/>
          <p:nvPr/>
        </p:nvSpPr>
        <p:spPr>
          <a:xfrm>
            <a:off x="4355976" y="1916832"/>
            <a:ext cx="3240360" cy="4945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solidFill>
                  <a:schemeClr val="tx1"/>
                </a:solidFill>
              </a:rPr>
              <a:t>Hasil politik etis (abad 19-20)</a:t>
            </a:r>
            <a:endParaRPr lang="id-ID" dirty="0">
              <a:solidFill>
                <a:schemeClr val="tx1"/>
              </a:solidFill>
            </a:endParaRPr>
          </a:p>
        </p:txBody>
      </p:sp>
      <p:sp>
        <p:nvSpPr>
          <p:cNvPr id="8" name="Rounded Rectangle 7"/>
          <p:cNvSpPr/>
          <p:nvPr/>
        </p:nvSpPr>
        <p:spPr>
          <a:xfrm>
            <a:off x="4347816" y="2481535"/>
            <a:ext cx="3595936" cy="4320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solidFill>
                  <a:schemeClr val="tx1"/>
                </a:solidFill>
              </a:rPr>
              <a:t>Tumbuhnya paham Nasionalisme</a:t>
            </a:r>
            <a:endParaRPr lang="id-ID" dirty="0">
              <a:solidFill>
                <a:schemeClr val="tx1"/>
              </a:solidFill>
            </a:endParaRPr>
          </a:p>
        </p:txBody>
      </p:sp>
      <p:sp>
        <p:nvSpPr>
          <p:cNvPr id="9" name="Rounded Rectangle 8"/>
          <p:cNvSpPr/>
          <p:nvPr/>
        </p:nvSpPr>
        <p:spPr>
          <a:xfrm>
            <a:off x="4347816" y="2994933"/>
            <a:ext cx="2888480" cy="4320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solidFill>
                  <a:schemeClr val="tx1"/>
                </a:solidFill>
              </a:rPr>
              <a:t>Budi Utomo 1928</a:t>
            </a:r>
            <a:endParaRPr lang="id-ID" dirty="0">
              <a:solidFill>
                <a:schemeClr val="tx1"/>
              </a:solidFill>
            </a:endParaRPr>
          </a:p>
        </p:txBody>
      </p:sp>
      <p:sp>
        <p:nvSpPr>
          <p:cNvPr id="10" name="Rounded Rectangle 9"/>
          <p:cNvSpPr/>
          <p:nvPr/>
        </p:nvSpPr>
        <p:spPr>
          <a:xfrm>
            <a:off x="4332953" y="3521092"/>
            <a:ext cx="3595936" cy="4024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solidFill>
                  <a:schemeClr val="tx1"/>
                </a:solidFill>
              </a:rPr>
              <a:t>Indische Partij 1912, Volksraad 1917</a:t>
            </a:r>
            <a:endParaRPr lang="id-ID" dirty="0">
              <a:solidFill>
                <a:schemeClr val="tx1"/>
              </a:solidFill>
            </a:endParaRPr>
          </a:p>
        </p:txBody>
      </p:sp>
      <p:sp>
        <p:nvSpPr>
          <p:cNvPr id="11" name="Rounded Rectangle 10"/>
          <p:cNvSpPr/>
          <p:nvPr/>
        </p:nvSpPr>
        <p:spPr>
          <a:xfrm>
            <a:off x="4341387" y="3999383"/>
            <a:ext cx="3386608" cy="5040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solidFill>
                  <a:schemeClr val="tx1"/>
                </a:solidFill>
              </a:rPr>
              <a:t>Sumpah Pemuda 1928</a:t>
            </a:r>
            <a:endParaRPr lang="id-ID" dirty="0">
              <a:solidFill>
                <a:schemeClr val="tx1"/>
              </a:solidFill>
            </a:endParaRPr>
          </a:p>
        </p:txBody>
      </p:sp>
      <p:sp>
        <p:nvSpPr>
          <p:cNvPr id="12" name="Rounded Rectangle 11"/>
          <p:cNvSpPr/>
          <p:nvPr/>
        </p:nvSpPr>
        <p:spPr>
          <a:xfrm>
            <a:off x="4355976" y="4621480"/>
            <a:ext cx="3240360" cy="46552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solidFill>
                  <a:schemeClr val="tx1"/>
                </a:solidFill>
              </a:rPr>
              <a:t>Proklamasi 1945</a:t>
            </a:r>
            <a:endParaRPr lang="id-ID" dirty="0">
              <a:solidFill>
                <a:schemeClr val="tx1"/>
              </a:solidFill>
            </a:endParaRPr>
          </a:p>
        </p:txBody>
      </p:sp>
    </p:spTree>
    <p:extLst>
      <p:ext uri="{BB962C8B-B14F-4D97-AF65-F5344CB8AC3E}">
        <p14:creationId xmlns:p14="http://schemas.microsoft.com/office/powerpoint/2010/main" val="4093172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32656"/>
            <a:ext cx="7772400" cy="625176"/>
          </a:xfrm>
        </p:spPr>
        <p:txBody>
          <a:bodyPr>
            <a:normAutofit fontScale="90000"/>
          </a:bodyPr>
          <a:lstStyle/>
          <a:p>
            <a:r>
              <a:rPr lang="id-ID" b="1" dirty="0" smtClean="0">
                <a:solidFill>
                  <a:schemeClr val="tx1"/>
                </a:solidFill>
              </a:rPr>
              <a:t>Proses pembentukan bangsa</a:t>
            </a:r>
            <a:endParaRPr lang="id-ID" b="1" dirty="0">
              <a:solidFill>
                <a:schemeClr val="tx1"/>
              </a:solidFill>
            </a:endParaRPr>
          </a:p>
        </p:txBody>
      </p:sp>
      <p:sp>
        <p:nvSpPr>
          <p:cNvPr id="3" name="Subtitle 2"/>
          <p:cNvSpPr>
            <a:spLocks noGrp="1"/>
          </p:cNvSpPr>
          <p:nvPr>
            <p:ph type="subTitle" idx="1"/>
          </p:nvPr>
        </p:nvSpPr>
        <p:spPr>
          <a:xfrm>
            <a:off x="2235696" y="5549581"/>
            <a:ext cx="6400800" cy="1308419"/>
          </a:xfrm>
        </p:spPr>
        <p:txBody>
          <a:bodyPr>
            <a:normAutofit/>
          </a:bodyPr>
          <a:lstStyle/>
          <a:p>
            <a:r>
              <a:rPr lang="id-ID" sz="2400" b="1" dirty="0">
                <a:solidFill>
                  <a:schemeClr val="tx1"/>
                </a:solidFill>
                <a:latin typeface="Agency FB" panose="020B0503020202020204" pitchFamily="34" charset="0"/>
              </a:rPr>
              <a:t>PENDIDIKAN PANCASILA DAN KEWARGANEGARAAN</a:t>
            </a:r>
          </a:p>
          <a:p>
            <a:r>
              <a:rPr lang="id-ID" sz="2400" b="1" dirty="0">
                <a:solidFill>
                  <a:schemeClr val="tx1"/>
                </a:solidFill>
                <a:latin typeface="Agency FB" panose="020B0503020202020204" pitchFamily="34" charset="0"/>
              </a:rPr>
              <a:t>INSTITUT BISNIS MUHAMMADIYAH </a:t>
            </a:r>
            <a:r>
              <a:rPr lang="id-ID" sz="2400" b="1" dirty="0" smtClean="0">
                <a:solidFill>
                  <a:schemeClr val="tx1"/>
                </a:solidFill>
                <a:latin typeface="Agency FB" panose="020B0503020202020204" pitchFamily="34" charset="0"/>
              </a:rPr>
              <a:t>BEKASI</a:t>
            </a:r>
            <a:endParaRPr lang="id-ID" sz="2400" b="1" dirty="0">
              <a:solidFill>
                <a:schemeClr val="tx1"/>
              </a:solidFill>
              <a:latin typeface="Agency FB" panose="020B0503020202020204" pitchFamily="34" charset="0"/>
            </a:endParaRPr>
          </a:p>
        </p:txBody>
      </p:sp>
      <p:sp>
        <p:nvSpPr>
          <p:cNvPr id="4" name="Rounded Rectangle 3"/>
          <p:cNvSpPr/>
          <p:nvPr/>
        </p:nvSpPr>
        <p:spPr>
          <a:xfrm>
            <a:off x="323528" y="1340768"/>
            <a:ext cx="4608512" cy="128762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Model Ortodoks</a:t>
            </a:r>
          </a:p>
          <a:p>
            <a:pPr algn="ctr"/>
            <a:r>
              <a:rPr lang="id-ID" dirty="0" smtClean="0">
                <a:solidFill>
                  <a:schemeClr val="tx1"/>
                </a:solidFill>
              </a:rPr>
              <a:t>Bermula dari adanya suatu bangsa terlebih dahulu kemudian membentuk satu negara</a:t>
            </a:r>
            <a:endParaRPr lang="id-ID" dirty="0">
              <a:solidFill>
                <a:schemeClr val="tx1"/>
              </a:solidFill>
            </a:endParaRPr>
          </a:p>
        </p:txBody>
      </p:sp>
      <p:sp>
        <p:nvSpPr>
          <p:cNvPr id="5" name="Rounded Rectangle 4"/>
          <p:cNvSpPr/>
          <p:nvPr/>
        </p:nvSpPr>
        <p:spPr>
          <a:xfrm>
            <a:off x="286248" y="3058305"/>
            <a:ext cx="4608512" cy="152069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Model Mutakhir</a:t>
            </a:r>
          </a:p>
          <a:p>
            <a:pPr algn="ctr"/>
            <a:r>
              <a:rPr lang="id-ID" dirty="0" smtClean="0">
                <a:solidFill>
                  <a:schemeClr val="tx1"/>
                </a:solidFill>
              </a:rPr>
              <a:t>Berawal dari adanya negara terlebih dahulu, yang terbentuk melalui proses sendiri, sedangkan penduduk negara merupakan sekumpulan suatu bangsa dan ras</a:t>
            </a:r>
            <a:endParaRPr lang="id-ID" dirty="0">
              <a:solidFill>
                <a:schemeClr val="tx1"/>
              </a:solidFill>
            </a:endParaRPr>
          </a:p>
        </p:txBody>
      </p:sp>
      <p:sp>
        <p:nvSpPr>
          <p:cNvPr id="6" name="Chevron 5"/>
          <p:cNvSpPr/>
          <p:nvPr/>
        </p:nvSpPr>
        <p:spPr>
          <a:xfrm>
            <a:off x="5148064" y="1844824"/>
            <a:ext cx="576064" cy="504056"/>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0152" y="1232756"/>
            <a:ext cx="2668968" cy="15036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Chevron 7"/>
          <p:cNvSpPr/>
          <p:nvPr/>
        </p:nvSpPr>
        <p:spPr>
          <a:xfrm>
            <a:off x="5148064" y="3460741"/>
            <a:ext cx="562452" cy="585195"/>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4384" y="3068960"/>
            <a:ext cx="2669684" cy="17797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p:cNvPicPr>
            <a:picLocks noChangeAspect="1"/>
          </p:cNvPicPr>
          <p:nvPr/>
        </p:nvPicPr>
        <p:blipFill>
          <a:blip r:embed="rId4"/>
          <a:stretch>
            <a:fillRect/>
          </a:stretch>
        </p:blipFill>
        <p:spPr>
          <a:xfrm>
            <a:off x="948329" y="5465989"/>
            <a:ext cx="1292464" cy="1292464"/>
          </a:xfrm>
          <a:prstGeom prst="rect">
            <a:avLst/>
          </a:prstGeom>
        </p:spPr>
      </p:pic>
    </p:spTree>
    <p:extLst>
      <p:ext uri="{BB962C8B-B14F-4D97-AF65-F5344CB8AC3E}">
        <p14:creationId xmlns:p14="http://schemas.microsoft.com/office/powerpoint/2010/main" val="1820782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04664"/>
            <a:ext cx="7772400" cy="864096"/>
          </a:xfrm>
        </p:spPr>
        <p:txBody>
          <a:bodyPr/>
          <a:lstStyle/>
          <a:p>
            <a:r>
              <a:rPr lang="id-ID" dirty="0" smtClean="0"/>
              <a:t>Hakikat bangsa</a:t>
            </a:r>
            <a:endParaRPr lang="id-ID" dirty="0"/>
          </a:p>
        </p:txBody>
      </p:sp>
      <p:sp>
        <p:nvSpPr>
          <p:cNvPr id="5" name="Subtitle 4"/>
          <p:cNvSpPr>
            <a:spLocks noGrp="1"/>
          </p:cNvSpPr>
          <p:nvPr>
            <p:ph type="subTitle" idx="1"/>
          </p:nvPr>
        </p:nvSpPr>
        <p:spPr>
          <a:xfrm>
            <a:off x="2483768" y="5517232"/>
            <a:ext cx="6400800" cy="1185168"/>
          </a:xfrm>
        </p:spPr>
        <p:txBody>
          <a:bodyPr>
            <a:normAutofit/>
          </a:bodyPr>
          <a:lstStyle/>
          <a:p>
            <a:r>
              <a:rPr lang="id-ID" sz="2400" b="1" dirty="0">
                <a:solidFill>
                  <a:schemeClr val="tx1"/>
                </a:solidFill>
                <a:latin typeface="Agency FB" panose="020B0503020202020204" pitchFamily="34" charset="0"/>
              </a:rPr>
              <a:t>PENDIDIKAN PANCASILA DAN KEWARGANEGARAAN</a:t>
            </a:r>
          </a:p>
          <a:p>
            <a:r>
              <a:rPr lang="id-ID" sz="2400" b="1" dirty="0">
                <a:solidFill>
                  <a:schemeClr val="tx1"/>
                </a:solidFill>
                <a:latin typeface="Agency FB" panose="020B0503020202020204" pitchFamily="34" charset="0"/>
              </a:rPr>
              <a:t>INSTITUT BISNIS MUHAMMADIYAH </a:t>
            </a:r>
            <a:r>
              <a:rPr lang="id-ID" sz="2400" b="1" dirty="0" smtClean="0">
                <a:solidFill>
                  <a:schemeClr val="tx1"/>
                </a:solidFill>
                <a:latin typeface="Agency FB" panose="020B0503020202020204" pitchFamily="34" charset="0"/>
              </a:rPr>
              <a:t>BEKASI</a:t>
            </a:r>
          </a:p>
        </p:txBody>
      </p:sp>
      <p:pic>
        <p:nvPicPr>
          <p:cNvPr id="2" name="Picture 1"/>
          <p:cNvPicPr>
            <a:picLocks noChangeAspect="1"/>
          </p:cNvPicPr>
          <p:nvPr/>
        </p:nvPicPr>
        <p:blipFill>
          <a:blip r:embed="rId2"/>
          <a:stretch>
            <a:fillRect/>
          </a:stretch>
        </p:blipFill>
        <p:spPr>
          <a:xfrm>
            <a:off x="899592" y="5409936"/>
            <a:ext cx="1292464" cy="1292464"/>
          </a:xfrm>
          <a:prstGeom prst="rect">
            <a:avLst/>
          </a:prstGeom>
        </p:spPr>
      </p:pic>
      <p:sp>
        <p:nvSpPr>
          <p:cNvPr id="6" name="Rounded Rectangle 5"/>
          <p:cNvSpPr/>
          <p:nvPr/>
        </p:nvSpPr>
        <p:spPr>
          <a:xfrm>
            <a:off x="323528" y="1267520"/>
            <a:ext cx="4464496" cy="18002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Sosiologis Antropologis (</a:t>
            </a:r>
            <a:r>
              <a:rPr lang="id-ID" i="1" dirty="0" smtClean="0">
                <a:solidFill>
                  <a:schemeClr val="tx1"/>
                </a:solidFill>
              </a:rPr>
              <a:t>cultural unity</a:t>
            </a:r>
            <a:r>
              <a:rPr lang="id-ID" dirty="0" smtClean="0">
                <a:solidFill>
                  <a:schemeClr val="tx1"/>
                </a:solidFill>
              </a:rPr>
              <a:t>):</a:t>
            </a:r>
          </a:p>
          <a:p>
            <a:pPr algn="ctr"/>
            <a:r>
              <a:rPr lang="id-ID" dirty="0" smtClean="0">
                <a:solidFill>
                  <a:schemeClr val="tx1"/>
                </a:solidFill>
              </a:rPr>
              <a:t>Persekutuan hidup masyarakat yang berdiri sendiri yang masing-masing anggota persekutuan hidup tersebut merasa satu kesatuan ras, bahasa, agama, dan adat istiadat.</a:t>
            </a:r>
            <a:endParaRPr lang="id-ID" dirty="0">
              <a:solidFill>
                <a:schemeClr val="tx1"/>
              </a:solidFill>
            </a:endParaRPr>
          </a:p>
        </p:txBody>
      </p:sp>
      <p:sp>
        <p:nvSpPr>
          <p:cNvPr id="7" name="Rounded Rectangle 6"/>
          <p:cNvSpPr/>
          <p:nvPr/>
        </p:nvSpPr>
        <p:spPr>
          <a:xfrm>
            <a:off x="3833788" y="3194588"/>
            <a:ext cx="5032648" cy="2088232"/>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Bangsa dalam arti politik (</a:t>
            </a:r>
            <a:r>
              <a:rPr lang="id-ID" i="1" dirty="0" smtClean="0">
                <a:solidFill>
                  <a:schemeClr val="tx1"/>
                </a:solidFill>
              </a:rPr>
              <a:t>political unity</a:t>
            </a:r>
            <a:r>
              <a:rPr lang="id-ID" dirty="0" smtClean="0">
                <a:solidFill>
                  <a:schemeClr val="tx1"/>
                </a:solidFill>
              </a:rPr>
              <a:t>):</a:t>
            </a:r>
          </a:p>
          <a:p>
            <a:pPr algn="ctr"/>
            <a:r>
              <a:rPr lang="id-ID" dirty="0" smtClean="0">
                <a:solidFill>
                  <a:schemeClr val="tx1"/>
                </a:solidFill>
              </a:rPr>
              <a:t>Suatu masyarakat dalam suatu daerah yang sama dan mereka tunduk pada kedaulatan negaranya sebagai kekuasaan tertinggi ke luar dan ke dalam. Dalam arti lain bahwa bangsa yang sudah berpolitik adalah bangsa yang sudah bernegara.</a:t>
            </a:r>
            <a:endParaRPr lang="id-ID" dirty="0">
              <a:solidFill>
                <a:schemeClr val="tx1"/>
              </a:solidFill>
            </a:endParaRPr>
          </a:p>
        </p:txBody>
      </p:sp>
    </p:spTree>
    <p:extLst>
      <p:ext uri="{BB962C8B-B14F-4D97-AF65-F5344CB8AC3E}">
        <p14:creationId xmlns:p14="http://schemas.microsoft.com/office/powerpoint/2010/main" val="3367029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917</TotalTime>
  <Words>596</Words>
  <Application>Microsoft Office PowerPoint</Application>
  <PresentationFormat>On-screen Show (4:3)</PresentationFormat>
  <Paragraphs>86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Agency FB</vt:lpstr>
      <vt:lpstr>Arial</vt:lpstr>
      <vt:lpstr>Calibri</vt:lpstr>
      <vt:lpstr>Candara</vt:lpstr>
      <vt:lpstr>Symbol</vt:lpstr>
      <vt:lpstr>Times New Roman</vt:lpstr>
      <vt:lpstr>Waveform</vt:lpstr>
      <vt:lpstr>PowerPoint Presentation</vt:lpstr>
      <vt:lpstr>BAB 7 Identitas Nasional</vt:lpstr>
      <vt:lpstr>Identitas Nasional</vt:lpstr>
      <vt:lpstr>Bangsa atau Nation</vt:lpstr>
      <vt:lpstr>negara bangsa (nation state)</vt:lpstr>
      <vt:lpstr>1. Pengertian Umum Nasionalisme</vt:lpstr>
      <vt:lpstr>Nasionalisme Indonesia ditandai dengan lahirnya</vt:lpstr>
      <vt:lpstr>Proses pembentukan bangsa</vt:lpstr>
      <vt:lpstr>Hakikat bangsa</vt:lpstr>
      <vt:lpstr> </vt:lpstr>
      <vt:lpstr> Identitas Bangsa</vt:lpstr>
      <vt:lpstr> 2. Unsur-Unsur Terbentuknya Identitas Nasional</vt:lpstr>
      <vt:lpstr>3. Nasionalisme indonesia dan konsep-konsep turunannya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User</cp:lastModifiedBy>
  <cp:revision>75</cp:revision>
  <dcterms:created xsi:type="dcterms:W3CDTF">2020-02-25T12:00:26Z</dcterms:created>
  <dcterms:modified xsi:type="dcterms:W3CDTF">2020-09-28T06:38:41Z</dcterms:modified>
</cp:coreProperties>
</file>