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2" autoAdjust="0"/>
    <p:restoredTop sz="94660"/>
  </p:normalViewPr>
  <p:slideViewPr>
    <p:cSldViewPr>
      <p:cViewPr varScale="1">
        <p:scale>
          <a:sx n="69" d="100"/>
          <a:sy n="69" d="100"/>
        </p:scale>
        <p:origin x="144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96F0B1-8929-4167-A129-7C064346AD9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ADABA-E79D-46AC-9275-6C0015A22F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6F0B1-8929-4167-A129-7C064346AD9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ADABA-E79D-46AC-9275-6C0015A22F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196F0B1-8929-4167-A129-7C064346AD9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ADABA-E79D-46AC-9275-6C0015A22FA8}"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6F0B1-8929-4167-A129-7C064346AD9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ADABA-E79D-46AC-9275-6C0015A22FA8}"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96F0B1-8929-4167-A129-7C064346AD9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ADABA-E79D-46AC-9275-6C0015A22F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196F0B1-8929-4167-A129-7C064346AD92}"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ADABA-E79D-46AC-9275-6C0015A22FA8}"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96F0B1-8929-4167-A129-7C064346AD92}" type="datetimeFigureOut">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ADABA-E79D-46AC-9275-6C0015A22F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96F0B1-8929-4167-A129-7C064346AD92}"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ADABA-E79D-46AC-9275-6C0015A22F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196F0B1-8929-4167-A129-7C064346AD92}" type="datetimeFigureOut">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ADABA-E79D-46AC-9275-6C0015A22F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196F0B1-8929-4167-A129-7C064346AD92}"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ADABA-E79D-46AC-9275-6C0015A22FA8}"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6F0B1-8929-4167-A129-7C064346AD92}"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ADABA-E79D-46AC-9275-6C0015A22FA8}"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196F0B1-8929-4167-A129-7C064346AD92}" type="datetimeFigureOut">
              <a:rPr lang="en-US" smtClean="0"/>
              <a:t>9/28/2020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E8ADABA-E79D-46AC-9275-6C0015A22FA8}"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1686613"/>
            <a:ext cx="2804564" cy="2804564"/>
          </a:xfrm>
          <a:prstGeom prst="rect">
            <a:avLst/>
          </a:prstGeom>
        </p:spPr>
      </p:pic>
      <p:sp>
        <p:nvSpPr>
          <p:cNvPr id="5" name="TextBox 4"/>
          <p:cNvSpPr txBox="1"/>
          <p:nvPr/>
        </p:nvSpPr>
        <p:spPr>
          <a:xfrm>
            <a:off x="251520" y="486284"/>
            <a:ext cx="8496944" cy="1200329"/>
          </a:xfrm>
          <a:prstGeom prst="rect">
            <a:avLst/>
          </a:prstGeom>
          <a:noFill/>
        </p:spPr>
        <p:txBody>
          <a:bodyPr wrap="square" rtlCol="0">
            <a:spAutoFit/>
          </a:bodyPr>
          <a:lstStyle/>
          <a:p>
            <a:pPr algn="ctr"/>
            <a:r>
              <a:rPr lang="id-ID" sz="3600" b="1" dirty="0" smtClean="0"/>
              <a:t>PENDIDIKAN PANCASILA DAN KEWARGANEGARAAN</a:t>
            </a:r>
            <a:endParaRPr lang="en-US" sz="3600" b="1" dirty="0"/>
          </a:p>
        </p:txBody>
      </p:sp>
    </p:spTree>
    <p:extLst>
      <p:ext uri="{BB962C8B-B14F-4D97-AF65-F5344CB8AC3E}">
        <p14:creationId xmlns:p14="http://schemas.microsoft.com/office/powerpoint/2010/main" val="255557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09924"/>
            <a:ext cx="7772400" cy="626788"/>
          </a:xfrm>
        </p:spPr>
        <p:txBody>
          <a:bodyPr>
            <a:normAutofit fontScale="90000"/>
          </a:bodyPr>
          <a:lstStyle/>
          <a:p>
            <a:r>
              <a:rPr lang="id-ID" dirty="0" smtClean="0"/>
              <a:t>Negara dan agama</a:t>
            </a:r>
            <a:endParaRPr lang="id-ID" dirty="0"/>
          </a:p>
        </p:txBody>
      </p:sp>
      <p:sp>
        <p:nvSpPr>
          <p:cNvPr id="3" name="Subtitle 2"/>
          <p:cNvSpPr>
            <a:spLocks noGrp="1"/>
          </p:cNvSpPr>
          <p:nvPr>
            <p:ph type="subTitle" idx="1"/>
          </p:nvPr>
        </p:nvSpPr>
        <p:spPr>
          <a:xfrm>
            <a:off x="2411760" y="5517232"/>
            <a:ext cx="6400800" cy="1185168"/>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836711"/>
            <a:ext cx="7344816" cy="4602523"/>
          </a:xfrm>
          <a:prstGeom prst="rect">
            <a:avLst/>
          </a:prstGeom>
        </p:spPr>
      </p:pic>
      <p:pic>
        <p:nvPicPr>
          <p:cNvPr id="5" name="Picture 4"/>
          <p:cNvPicPr>
            <a:picLocks noChangeAspect="1"/>
          </p:cNvPicPr>
          <p:nvPr/>
        </p:nvPicPr>
        <p:blipFill>
          <a:blip r:embed="rId3"/>
          <a:stretch>
            <a:fillRect/>
          </a:stretch>
        </p:blipFill>
        <p:spPr>
          <a:xfrm>
            <a:off x="755576" y="5439235"/>
            <a:ext cx="1292464" cy="1298561"/>
          </a:xfrm>
          <a:prstGeom prst="rect">
            <a:avLst/>
          </a:prstGeom>
        </p:spPr>
      </p:pic>
    </p:spTree>
    <p:extLst>
      <p:ext uri="{BB962C8B-B14F-4D97-AF65-F5344CB8AC3E}">
        <p14:creationId xmlns:p14="http://schemas.microsoft.com/office/powerpoint/2010/main" val="3801424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04664"/>
            <a:ext cx="7772400" cy="936104"/>
          </a:xfrm>
        </p:spPr>
        <p:txBody>
          <a:bodyPr/>
          <a:lstStyle/>
          <a:p>
            <a:r>
              <a:rPr lang="id-ID" dirty="0" smtClean="0"/>
              <a:t> </a:t>
            </a:r>
            <a:endParaRPr lang="id-ID" dirty="0"/>
          </a:p>
        </p:txBody>
      </p:sp>
      <p:sp>
        <p:nvSpPr>
          <p:cNvPr id="3" name="Subtitle 2"/>
          <p:cNvSpPr>
            <a:spLocks noGrp="1"/>
          </p:cNvSpPr>
          <p:nvPr>
            <p:ph type="subTitle" idx="1"/>
          </p:nvPr>
        </p:nvSpPr>
        <p:spPr>
          <a:xfrm>
            <a:off x="2267744" y="5685609"/>
            <a:ext cx="6400800" cy="1181930"/>
          </a:xfrm>
        </p:spPr>
        <p:txBody>
          <a:bodyPr>
            <a:no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284" y="425872"/>
            <a:ext cx="6641107" cy="4986035"/>
          </a:xfrm>
          <a:prstGeom prst="rect">
            <a:avLst/>
          </a:prstGeom>
        </p:spPr>
      </p:pic>
      <p:pic>
        <p:nvPicPr>
          <p:cNvPr id="5" name="Picture 4"/>
          <p:cNvPicPr>
            <a:picLocks noChangeAspect="1"/>
          </p:cNvPicPr>
          <p:nvPr/>
        </p:nvPicPr>
        <p:blipFill>
          <a:blip r:embed="rId3"/>
          <a:stretch>
            <a:fillRect/>
          </a:stretch>
        </p:blipFill>
        <p:spPr>
          <a:xfrm>
            <a:off x="643732" y="5559439"/>
            <a:ext cx="1292464" cy="1298561"/>
          </a:xfrm>
          <a:prstGeom prst="rect">
            <a:avLst/>
          </a:prstGeom>
        </p:spPr>
      </p:pic>
    </p:spTree>
    <p:extLst>
      <p:ext uri="{BB962C8B-B14F-4D97-AF65-F5344CB8AC3E}">
        <p14:creationId xmlns:p14="http://schemas.microsoft.com/office/powerpoint/2010/main" val="710595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6"/>
            <a:ext cx="7772400" cy="720080"/>
          </a:xfrm>
        </p:spPr>
        <p:txBody>
          <a:bodyPr>
            <a:normAutofit fontScale="90000"/>
          </a:bodyPr>
          <a:lstStyle/>
          <a:p>
            <a:r>
              <a:rPr lang="id-ID" dirty="0" smtClean="0"/>
              <a:t> </a:t>
            </a:r>
            <a:endParaRPr lang="id-ID" dirty="0"/>
          </a:p>
        </p:txBody>
      </p:sp>
      <p:sp>
        <p:nvSpPr>
          <p:cNvPr id="3" name="Subtitle 2"/>
          <p:cNvSpPr>
            <a:spLocks noGrp="1"/>
          </p:cNvSpPr>
          <p:nvPr>
            <p:ph type="subTitle" idx="1"/>
          </p:nvPr>
        </p:nvSpPr>
        <p:spPr>
          <a:xfrm>
            <a:off x="2483768" y="5517232"/>
            <a:ext cx="6400800" cy="1311176"/>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11696"/>
            <a:ext cx="6768752" cy="5081869"/>
          </a:xfrm>
          <a:prstGeom prst="rect">
            <a:avLst/>
          </a:prstGeom>
        </p:spPr>
      </p:pic>
      <p:pic>
        <p:nvPicPr>
          <p:cNvPr id="5" name="Picture 4"/>
          <p:cNvPicPr>
            <a:picLocks noChangeAspect="1"/>
          </p:cNvPicPr>
          <p:nvPr/>
        </p:nvPicPr>
        <p:blipFill>
          <a:blip r:embed="rId3"/>
          <a:stretch>
            <a:fillRect/>
          </a:stretch>
        </p:blipFill>
        <p:spPr>
          <a:xfrm>
            <a:off x="683568" y="5569559"/>
            <a:ext cx="1292464" cy="1298561"/>
          </a:xfrm>
          <a:prstGeom prst="rect">
            <a:avLst/>
          </a:prstGeom>
        </p:spPr>
      </p:pic>
    </p:spTree>
    <p:extLst>
      <p:ext uri="{BB962C8B-B14F-4D97-AF65-F5344CB8AC3E}">
        <p14:creationId xmlns:p14="http://schemas.microsoft.com/office/powerpoint/2010/main" val="715841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772400" cy="1296144"/>
          </a:xfrm>
        </p:spPr>
        <p:txBody>
          <a:bodyPr>
            <a:normAutofit fontScale="90000"/>
          </a:bodyPr>
          <a:lstStyle/>
          <a:p>
            <a:r>
              <a:rPr lang="id-ID" dirty="0" smtClean="0"/>
              <a:t> konsep relasi agama dan negara dalam islam</a:t>
            </a:r>
            <a:endParaRPr lang="id-ID" dirty="0"/>
          </a:p>
        </p:txBody>
      </p:sp>
      <p:sp>
        <p:nvSpPr>
          <p:cNvPr id="3" name="Subtitle 2"/>
          <p:cNvSpPr>
            <a:spLocks noGrp="1"/>
          </p:cNvSpPr>
          <p:nvPr>
            <p:ph type="subTitle" idx="1"/>
          </p:nvPr>
        </p:nvSpPr>
        <p:spPr>
          <a:xfrm>
            <a:off x="2055168" y="5683036"/>
            <a:ext cx="6400800" cy="992181"/>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696268" y="5529847"/>
            <a:ext cx="1292464" cy="1298561"/>
          </a:xfrm>
          <a:prstGeom prst="rect">
            <a:avLst/>
          </a:prstGeom>
        </p:spPr>
      </p:pic>
      <p:sp>
        <p:nvSpPr>
          <p:cNvPr id="6" name="Snip Single Corner Rectangle 5"/>
          <p:cNvSpPr/>
          <p:nvPr/>
        </p:nvSpPr>
        <p:spPr>
          <a:xfrm>
            <a:off x="971600" y="1772817"/>
            <a:ext cx="6764288" cy="3384376"/>
          </a:xfrm>
          <a:prstGeom prst="snip1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id-ID" dirty="0" smtClean="0">
                <a:solidFill>
                  <a:schemeClr val="tx1"/>
                </a:solidFill>
              </a:rPr>
              <a:t>Dalam lintasan historis Islam, hubungan agama dengan negara dan sistem politik menunjukkan fakta yang sangat beragam. Banyak para ulama tradisional yang berargumentasi bahwa Islam merupakan kepercayaan yang mana agama memiliki hubungan erat dengan politik. Islam memberikan pandangan dunia dan makna hidup bagi manusia termasuk bidang politik. Dari sudut pandang ini maka pada dasarnya dalam Islam tidak ada pemisahan antara agama (din) dan politik (dawlah). Argumentasi ini sering dikaitkan dengan dengan posisi Rasul ketika di Madinah yang membangun sistem pemerintahan dalam negara kota (city-state) dimana Rasul menjadi kepala pemerintahannya.</a:t>
            </a:r>
            <a:endParaRPr lang="id-ID" dirty="0">
              <a:solidFill>
                <a:schemeClr val="tx1"/>
              </a:solidFill>
            </a:endParaRPr>
          </a:p>
        </p:txBody>
      </p:sp>
    </p:spTree>
    <p:extLst>
      <p:ext uri="{BB962C8B-B14F-4D97-AF65-F5344CB8AC3E}">
        <p14:creationId xmlns:p14="http://schemas.microsoft.com/office/powerpoint/2010/main" val="227434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32656"/>
            <a:ext cx="7344816" cy="936104"/>
          </a:xfrm>
        </p:spPr>
        <p:txBody>
          <a:bodyPr>
            <a:normAutofit fontScale="90000"/>
          </a:bodyPr>
          <a:lstStyle/>
          <a:p>
            <a:r>
              <a:rPr lang="id-ID" sz="2800" b="1" dirty="0" smtClean="0">
                <a:solidFill>
                  <a:schemeClr val="tx1"/>
                </a:solidFill>
              </a:rPr>
              <a:t>Konsep </a:t>
            </a:r>
            <a:r>
              <a:rPr lang="id-ID" sz="2800" b="1" dirty="0">
                <a:solidFill>
                  <a:schemeClr val="tx1"/>
                </a:solidFill>
              </a:rPr>
              <a:t>relasi agama dan negara dalam </a:t>
            </a:r>
            <a:r>
              <a:rPr lang="id-ID" sz="2800" b="1" dirty="0" smtClean="0">
                <a:solidFill>
                  <a:schemeClr val="tx1"/>
                </a:solidFill>
              </a:rPr>
              <a:t>islam dalam tiga paradigma, yaitu</a:t>
            </a:r>
            <a:endParaRPr lang="id-ID" sz="2800" b="1" dirty="0">
              <a:solidFill>
                <a:schemeClr val="tx1"/>
              </a:solidFill>
            </a:endParaRPr>
          </a:p>
        </p:txBody>
      </p:sp>
      <p:sp>
        <p:nvSpPr>
          <p:cNvPr id="3" name="Subtitle 2"/>
          <p:cNvSpPr>
            <a:spLocks noGrp="1"/>
          </p:cNvSpPr>
          <p:nvPr>
            <p:ph type="subTitle" idx="1"/>
          </p:nvPr>
        </p:nvSpPr>
        <p:spPr>
          <a:xfrm>
            <a:off x="2267744" y="5606256"/>
            <a:ext cx="6400800" cy="1222152"/>
          </a:xfrm>
        </p:spPr>
        <p:txBody>
          <a:bodyPr>
            <a:no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sp>
        <p:nvSpPr>
          <p:cNvPr id="4" name="Rounded Rectangle 3"/>
          <p:cNvSpPr/>
          <p:nvPr/>
        </p:nvSpPr>
        <p:spPr>
          <a:xfrm>
            <a:off x="467544" y="1628800"/>
            <a:ext cx="2160240" cy="432048"/>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dirty="0">
                <a:ln w="0"/>
                <a:solidFill>
                  <a:schemeClr val="tx1"/>
                </a:solidFill>
                <a:effectLst>
                  <a:outerShdw blurRad="38100" dist="19050" dir="2700000" algn="tl" rotWithShape="0">
                    <a:schemeClr val="dk1">
                      <a:alpha val="40000"/>
                    </a:schemeClr>
                  </a:outerShdw>
                </a:effectLst>
              </a:rPr>
              <a:t>I</a:t>
            </a:r>
            <a:r>
              <a:rPr lang="id-ID" dirty="0" smtClean="0">
                <a:ln w="0"/>
                <a:solidFill>
                  <a:schemeClr val="tx1"/>
                </a:solidFill>
                <a:effectLst>
                  <a:outerShdw blurRad="38100" dist="19050" dir="2700000" algn="tl" rotWithShape="0">
                    <a:schemeClr val="dk1">
                      <a:alpha val="40000"/>
                    </a:schemeClr>
                  </a:outerShdw>
                </a:effectLst>
              </a:rPr>
              <a:t>ntegralistik</a:t>
            </a:r>
            <a:endParaRPr lang="id-ID" dirty="0">
              <a:ln w="0"/>
              <a:solidFill>
                <a:schemeClr val="tx1"/>
              </a:solidFill>
              <a:effectLst>
                <a:outerShdw blurRad="38100" dist="19050" dir="2700000" algn="tl" rotWithShape="0">
                  <a:schemeClr val="dk1">
                    <a:alpha val="40000"/>
                  </a:schemeClr>
                </a:outerShdw>
              </a:effectLst>
            </a:endParaRPr>
          </a:p>
        </p:txBody>
      </p:sp>
      <p:sp>
        <p:nvSpPr>
          <p:cNvPr id="5" name="Rounded Rectangle 4"/>
          <p:cNvSpPr/>
          <p:nvPr/>
        </p:nvSpPr>
        <p:spPr>
          <a:xfrm>
            <a:off x="3419872" y="1484784"/>
            <a:ext cx="4968552" cy="1152128"/>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id-ID" dirty="0" smtClean="0">
                <a:solidFill>
                  <a:schemeClr val="tx1"/>
                </a:solidFill>
              </a:rPr>
              <a:t>Paham dan konsep hubungan agama dan negara yang menganggap bahwa agama dan negara merupakan satu kesatuan yang tidak dapat dipisahkan</a:t>
            </a:r>
            <a:r>
              <a:rPr lang="id-ID" dirty="0" smtClean="0"/>
              <a:t>. </a:t>
            </a:r>
            <a:endParaRPr lang="id-ID" dirty="0"/>
          </a:p>
        </p:txBody>
      </p:sp>
      <p:sp>
        <p:nvSpPr>
          <p:cNvPr id="6" name="Rounded Rectangle 5"/>
          <p:cNvSpPr/>
          <p:nvPr/>
        </p:nvSpPr>
        <p:spPr>
          <a:xfrm>
            <a:off x="467544" y="3068960"/>
            <a:ext cx="2160240" cy="432048"/>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dirty="0">
                <a:ln w="0"/>
                <a:solidFill>
                  <a:schemeClr val="tx1"/>
                </a:solidFill>
                <a:effectLst>
                  <a:outerShdw blurRad="38100" dist="19050" dir="2700000" algn="tl" rotWithShape="0">
                    <a:schemeClr val="dk1">
                      <a:alpha val="40000"/>
                    </a:schemeClr>
                  </a:outerShdw>
                </a:effectLst>
              </a:rPr>
              <a:t>S</a:t>
            </a:r>
            <a:r>
              <a:rPr lang="id-ID" dirty="0" smtClean="0">
                <a:ln w="0"/>
                <a:solidFill>
                  <a:schemeClr val="tx1"/>
                </a:solidFill>
                <a:effectLst>
                  <a:outerShdw blurRad="38100" dist="19050" dir="2700000" algn="tl" rotWithShape="0">
                    <a:schemeClr val="dk1">
                      <a:alpha val="40000"/>
                    </a:schemeClr>
                  </a:outerShdw>
                </a:effectLst>
              </a:rPr>
              <a:t>imbiotik</a:t>
            </a:r>
            <a:endParaRPr lang="id-ID" dirty="0">
              <a:ln w="0"/>
              <a:solidFill>
                <a:schemeClr val="tx1"/>
              </a:solidFill>
              <a:effectLst>
                <a:outerShdw blurRad="38100" dist="19050" dir="2700000" algn="tl" rotWithShape="0">
                  <a:schemeClr val="dk1">
                    <a:alpha val="40000"/>
                  </a:schemeClr>
                </a:outerShdw>
              </a:effectLst>
            </a:endParaRPr>
          </a:p>
        </p:txBody>
      </p:sp>
      <p:sp>
        <p:nvSpPr>
          <p:cNvPr id="7" name="Rounded Rectangle 6"/>
          <p:cNvSpPr/>
          <p:nvPr/>
        </p:nvSpPr>
        <p:spPr>
          <a:xfrm>
            <a:off x="3411488" y="2725936"/>
            <a:ext cx="4968552" cy="142314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id-ID" dirty="0" smtClean="0">
                <a:solidFill>
                  <a:schemeClr val="tx1"/>
                </a:solidFill>
              </a:rPr>
              <a:t>Hubungan agama dan negara dipahami saling membutuhkan dan bersifat timbal balik. Agama membutuhkan negara sebagai instrumen dalam melesarikan dan mengembangkan agama, juga sebaliknya.</a:t>
            </a:r>
            <a:endParaRPr lang="id-ID" dirty="0">
              <a:solidFill>
                <a:schemeClr val="tx1"/>
              </a:solidFill>
            </a:endParaRPr>
          </a:p>
        </p:txBody>
      </p:sp>
      <p:sp>
        <p:nvSpPr>
          <p:cNvPr id="8" name="Rounded Rectangle 7"/>
          <p:cNvSpPr/>
          <p:nvPr/>
        </p:nvSpPr>
        <p:spPr>
          <a:xfrm>
            <a:off x="467544" y="4509120"/>
            <a:ext cx="2160240" cy="44906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dirty="0" smtClean="0">
                <a:ln w="0"/>
                <a:solidFill>
                  <a:schemeClr val="tx1"/>
                </a:solidFill>
                <a:effectLst>
                  <a:outerShdw blurRad="38100" dist="19050" dir="2700000" algn="tl" rotWithShape="0">
                    <a:schemeClr val="dk1">
                      <a:alpha val="40000"/>
                    </a:schemeClr>
                  </a:outerShdw>
                </a:effectLst>
              </a:rPr>
              <a:t>Sekularistik</a:t>
            </a:r>
            <a:endParaRPr lang="id-ID" dirty="0">
              <a:ln w="0"/>
              <a:solidFill>
                <a:schemeClr val="tx1"/>
              </a:solidFill>
              <a:effectLst>
                <a:outerShdw blurRad="38100" dist="19050" dir="2700000" algn="tl" rotWithShape="0">
                  <a:schemeClr val="dk1">
                    <a:alpha val="40000"/>
                  </a:schemeClr>
                </a:outerShdw>
              </a:effectLst>
            </a:endParaRPr>
          </a:p>
        </p:txBody>
      </p:sp>
      <p:sp>
        <p:nvSpPr>
          <p:cNvPr id="9" name="Rounded Rectangle 8"/>
          <p:cNvSpPr/>
          <p:nvPr/>
        </p:nvSpPr>
        <p:spPr>
          <a:xfrm>
            <a:off x="3419872" y="4293096"/>
            <a:ext cx="4968552" cy="1152128"/>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id-ID" dirty="0" smtClean="0">
                <a:solidFill>
                  <a:schemeClr val="tx1"/>
                </a:solidFill>
              </a:rPr>
              <a:t>Pemisahan (disparitas) antara agama dan negara. Keduanya merupakan dua hal yang berbeda dan tidak boleh intervensi satu sama lain. </a:t>
            </a:r>
            <a:endParaRPr lang="id-ID" dirty="0">
              <a:solidFill>
                <a:schemeClr val="tx1"/>
              </a:solidFill>
            </a:endParaRPr>
          </a:p>
        </p:txBody>
      </p:sp>
      <p:pic>
        <p:nvPicPr>
          <p:cNvPr id="10" name="Picture 9"/>
          <p:cNvPicPr>
            <a:picLocks noChangeAspect="1"/>
          </p:cNvPicPr>
          <p:nvPr/>
        </p:nvPicPr>
        <p:blipFill>
          <a:blip r:embed="rId2"/>
          <a:stretch>
            <a:fillRect/>
          </a:stretch>
        </p:blipFill>
        <p:spPr>
          <a:xfrm>
            <a:off x="611560" y="5529847"/>
            <a:ext cx="1292464" cy="1298561"/>
          </a:xfrm>
          <a:prstGeom prst="rect">
            <a:avLst/>
          </a:prstGeom>
        </p:spPr>
      </p:pic>
      <p:cxnSp>
        <p:nvCxnSpPr>
          <p:cNvPr id="12" name="Straight Arrow Connector 11"/>
          <p:cNvCxnSpPr/>
          <p:nvPr/>
        </p:nvCxnSpPr>
        <p:spPr>
          <a:xfrm>
            <a:off x="2627784" y="1844824"/>
            <a:ext cx="7837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6" idx="3"/>
          </p:cNvCxnSpPr>
          <p:nvPr/>
        </p:nvCxnSpPr>
        <p:spPr>
          <a:xfrm>
            <a:off x="2627784" y="3284984"/>
            <a:ext cx="792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3"/>
          </p:cNvCxnSpPr>
          <p:nvPr/>
        </p:nvCxnSpPr>
        <p:spPr>
          <a:xfrm flipV="1">
            <a:off x="2627784" y="4725144"/>
            <a:ext cx="792088" cy="8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3032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772400" cy="648072"/>
          </a:xfrm>
        </p:spPr>
        <p:txBody>
          <a:bodyPr>
            <a:normAutofit/>
          </a:bodyPr>
          <a:lstStyle/>
          <a:p>
            <a:r>
              <a:rPr lang="id-ID" sz="3600" dirty="0" smtClean="0">
                <a:solidFill>
                  <a:schemeClr val="tx1"/>
                </a:solidFill>
              </a:rPr>
              <a:t>Hubungan Islam dan negara Indonesia</a:t>
            </a:r>
            <a:endParaRPr lang="id-ID" sz="3600" dirty="0">
              <a:solidFill>
                <a:schemeClr val="tx1"/>
              </a:solidFill>
            </a:endParaRPr>
          </a:p>
        </p:txBody>
      </p:sp>
      <p:sp>
        <p:nvSpPr>
          <p:cNvPr id="3" name="Subtitle 2"/>
          <p:cNvSpPr>
            <a:spLocks noGrp="1"/>
          </p:cNvSpPr>
          <p:nvPr>
            <p:ph type="subTitle" idx="1"/>
          </p:nvPr>
        </p:nvSpPr>
        <p:spPr>
          <a:xfrm>
            <a:off x="2195736" y="5559438"/>
            <a:ext cx="6400800" cy="1142961"/>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901412" y="5481637"/>
            <a:ext cx="1292464" cy="1298561"/>
          </a:xfrm>
          <a:prstGeom prst="rect">
            <a:avLst/>
          </a:prstGeom>
        </p:spPr>
      </p:pic>
      <p:sp>
        <p:nvSpPr>
          <p:cNvPr id="5" name="Rounded Rectangle 4"/>
          <p:cNvSpPr/>
          <p:nvPr/>
        </p:nvSpPr>
        <p:spPr>
          <a:xfrm>
            <a:off x="608916" y="1064091"/>
            <a:ext cx="7775044" cy="1644829"/>
          </a:xfrm>
          <a:prstGeom prst="round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eriod"/>
            </a:pPr>
            <a:r>
              <a:rPr lang="id-ID" dirty="0" smtClean="0"/>
              <a:t>Hubungan agama dan negara  yang bersifat antagonistik.</a:t>
            </a:r>
          </a:p>
          <a:p>
            <a:r>
              <a:rPr lang="id-ID" dirty="0"/>
              <a:t> </a:t>
            </a:r>
            <a:r>
              <a:rPr lang="id-ID" dirty="0" smtClean="0"/>
              <a:t>	</a:t>
            </a:r>
          </a:p>
          <a:p>
            <a:r>
              <a:rPr lang="id-ID" dirty="0" smtClean="0"/>
              <a:t>eksistensi islam pada politik waktu masa kemerdekaan dan sampai pada pasca revolusi pernah di anggap sebagai pesaing kekusaan yang dapat mengusik basis kebangsaan negara.</a:t>
            </a:r>
            <a:endParaRPr lang="id-ID" dirty="0"/>
          </a:p>
        </p:txBody>
      </p:sp>
      <p:sp>
        <p:nvSpPr>
          <p:cNvPr id="7" name="Rounded Rectangle 6"/>
          <p:cNvSpPr/>
          <p:nvPr/>
        </p:nvSpPr>
        <p:spPr>
          <a:xfrm>
            <a:off x="608916" y="2835219"/>
            <a:ext cx="7700392" cy="1836451"/>
          </a:xfrm>
          <a:prstGeom prst="round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eriod" startAt="2"/>
            </a:pPr>
            <a:r>
              <a:rPr lang="id-ID" dirty="0" smtClean="0"/>
              <a:t>Hubungan Agama  Dan Negara Yang Bersifat Akomodatif.</a:t>
            </a:r>
          </a:p>
          <a:p>
            <a:endParaRPr lang="id-ID" dirty="0"/>
          </a:p>
          <a:p>
            <a:r>
              <a:rPr lang="id-ID" dirty="0" smtClean="0"/>
              <a:t>Gejala menurunnya ketegangan hubungan antara islam dan negara mulai terlihat pada pertengahan 1980-an. Hal ini di tandai dengan semakin besarnya peluang umat islam dalam mengembangkan wacana politiknya serta munculnya kebijakan-kebijakan yang di anggap positif bagi umat islam.</a:t>
            </a:r>
            <a:endParaRPr lang="id-ID" dirty="0"/>
          </a:p>
        </p:txBody>
      </p:sp>
    </p:spTree>
    <p:extLst>
      <p:ext uri="{BB962C8B-B14F-4D97-AF65-F5344CB8AC3E}">
        <p14:creationId xmlns:p14="http://schemas.microsoft.com/office/powerpoint/2010/main" val="520702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3472" y="620688"/>
            <a:ext cx="7772400" cy="1780108"/>
          </a:xfrm>
        </p:spPr>
        <p:txBody>
          <a:bodyPr/>
          <a:lstStyle/>
          <a:p>
            <a:r>
              <a:rPr lang="id-ID" b="1" dirty="0" smtClean="0">
                <a:solidFill>
                  <a:schemeClr val="tx1"/>
                </a:solidFill>
              </a:rPr>
              <a:t>BAB 8</a:t>
            </a:r>
            <a:br>
              <a:rPr lang="id-ID" b="1" dirty="0" smtClean="0">
                <a:solidFill>
                  <a:schemeClr val="tx1"/>
                </a:solidFill>
              </a:rPr>
            </a:br>
            <a:r>
              <a:rPr lang="id-ID" b="1" dirty="0" smtClean="0">
                <a:solidFill>
                  <a:schemeClr val="tx1"/>
                </a:solidFill>
              </a:rPr>
              <a:t>NEGARA</a:t>
            </a:r>
            <a:endParaRPr lang="id-ID" b="1" dirty="0">
              <a:solidFill>
                <a:schemeClr val="tx1"/>
              </a:solidFill>
            </a:endParaRPr>
          </a:p>
        </p:txBody>
      </p:sp>
      <p:sp>
        <p:nvSpPr>
          <p:cNvPr id="3" name="Subtitle 2"/>
          <p:cNvSpPr>
            <a:spLocks noGrp="1"/>
          </p:cNvSpPr>
          <p:nvPr>
            <p:ph type="subTitle" idx="1"/>
          </p:nvPr>
        </p:nvSpPr>
        <p:spPr>
          <a:xfrm>
            <a:off x="2411760" y="5565536"/>
            <a:ext cx="6400800" cy="1208872"/>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685800" y="5565536"/>
            <a:ext cx="1292464" cy="1292464"/>
          </a:xfrm>
          <a:prstGeom prst="rect">
            <a:avLst/>
          </a:prstGeom>
        </p:spPr>
      </p:pic>
    </p:spTree>
    <p:extLst>
      <p:ext uri="{BB962C8B-B14F-4D97-AF65-F5344CB8AC3E}">
        <p14:creationId xmlns:p14="http://schemas.microsoft.com/office/powerpoint/2010/main" val="26059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1660" y="556495"/>
            <a:ext cx="6120680" cy="4590510"/>
          </a:xfrm>
          <a:prstGeom prst="rect">
            <a:avLst/>
          </a:prstGeom>
        </p:spPr>
      </p:pic>
      <p:pic>
        <p:nvPicPr>
          <p:cNvPr id="5" name="Picture 4"/>
          <p:cNvPicPr>
            <a:picLocks noChangeAspect="1"/>
          </p:cNvPicPr>
          <p:nvPr/>
        </p:nvPicPr>
        <p:blipFill>
          <a:blip r:embed="rId3"/>
          <a:stretch>
            <a:fillRect/>
          </a:stretch>
        </p:blipFill>
        <p:spPr>
          <a:xfrm>
            <a:off x="685800" y="5565536"/>
            <a:ext cx="1292464" cy="1292464"/>
          </a:xfrm>
          <a:prstGeom prst="rect">
            <a:avLst/>
          </a:prstGeom>
        </p:spPr>
      </p:pic>
      <p:sp>
        <p:nvSpPr>
          <p:cNvPr id="6" name="Rectangle 5"/>
          <p:cNvSpPr/>
          <p:nvPr/>
        </p:nvSpPr>
        <p:spPr>
          <a:xfrm>
            <a:off x="2915816" y="5796269"/>
            <a:ext cx="5472608" cy="830997"/>
          </a:xfrm>
          <a:prstGeom prst="rect">
            <a:avLst/>
          </a:prstGeom>
        </p:spPr>
        <p:txBody>
          <a:bodyPr wrap="square">
            <a:spAutoFit/>
          </a:bodyPr>
          <a:lstStyle/>
          <a:p>
            <a:r>
              <a:rPr lang="id-ID" sz="2400" b="1" dirty="0">
                <a:latin typeface="Agency FB" panose="020B0503020202020204" pitchFamily="34" charset="0"/>
              </a:rPr>
              <a:t>PENDIDIKAN PANCASILA DAN KEWARGANEGARAAN</a:t>
            </a:r>
          </a:p>
          <a:p>
            <a:pPr algn="ctr"/>
            <a:r>
              <a:rPr lang="id-ID" sz="2400" b="1" dirty="0">
                <a:latin typeface="Agency FB" panose="020B0503020202020204" pitchFamily="34" charset="0"/>
              </a:rPr>
              <a:t>INSTITUT BISNIS MUHAMMADIYAH BEKASI</a:t>
            </a:r>
          </a:p>
        </p:txBody>
      </p:sp>
    </p:spTree>
    <p:extLst>
      <p:ext uri="{BB962C8B-B14F-4D97-AF65-F5344CB8AC3E}">
        <p14:creationId xmlns:p14="http://schemas.microsoft.com/office/powerpoint/2010/main" val="1253267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174924" y="476672"/>
            <a:ext cx="6400800" cy="504056"/>
          </a:xfrm>
        </p:spPr>
        <p:style>
          <a:lnRef idx="1">
            <a:schemeClr val="dk1"/>
          </a:lnRef>
          <a:fillRef idx="3">
            <a:schemeClr val="dk1"/>
          </a:fillRef>
          <a:effectRef idx="2">
            <a:schemeClr val="dk1"/>
          </a:effectRef>
          <a:fontRef idx="minor">
            <a:schemeClr val="lt1"/>
          </a:fontRef>
        </p:style>
        <p:txBody>
          <a:bodyPr>
            <a:noAutofit/>
          </a:bodyPr>
          <a:lstStyle/>
          <a:p>
            <a:r>
              <a:rPr lang="id-ID" sz="2800" dirty="0" smtClean="0"/>
              <a:t>Tujuan dan fungsi Negara</a:t>
            </a:r>
            <a:endParaRPr lang="id-ID" sz="2800" dirty="0"/>
          </a:p>
        </p:txBody>
      </p:sp>
      <p:sp>
        <p:nvSpPr>
          <p:cNvPr id="10" name="Rounded Rectangle 9"/>
          <p:cNvSpPr/>
          <p:nvPr/>
        </p:nvSpPr>
        <p:spPr>
          <a:xfrm>
            <a:off x="1043608" y="1078592"/>
            <a:ext cx="6557888" cy="43666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85750" indent="-285750" algn="ctr">
              <a:buFont typeface="Wingdings" panose="05000000000000000000" pitchFamily="2" charset="2"/>
              <a:buChar char="v"/>
            </a:pPr>
            <a:r>
              <a:rPr lang="id-ID" b="1" dirty="0" smtClean="0"/>
              <a:t>Ada 4 Minimum Fungsi negara terlepas dari ideologi yang di anut oleh negara tersebut menurut miriam budiardjo :</a:t>
            </a:r>
          </a:p>
          <a:p>
            <a:pPr marL="342900" indent="-342900">
              <a:buFont typeface="+mj-lt"/>
              <a:buAutoNum type="arabicPeriod"/>
            </a:pPr>
            <a:r>
              <a:rPr lang="id-ID" b="1" dirty="0" smtClean="0"/>
              <a:t>Melaksanakan ketertiban. ( law and order)</a:t>
            </a:r>
          </a:p>
          <a:p>
            <a:pPr marL="342900" indent="-342900">
              <a:buFont typeface="+mj-lt"/>
              <a:buAutoNum type="arabicPeriod"/>
            </a:pPr>
            <a:r>
              <a:rPr lang="id-ID" b="1" dirty="0" smtClean="0"/>
              <a:t>Mengusahakan kesejahteraan dan kemakmuran rakyat nya.</a:t>
            </a:r>
          </a:p>
          <a:p>
            <a:pPr marL="342900" indent="-342900">
              <a:buFont typeface="+mj-lt"/>
              <a:buAutoNum type="arabicPeriod"/>
            </a:pPr>
            <a:r>
              <a:rPr lang="id-ID" b="1" dirty="0" smtClean="0"/>
              <a:t>Pertahanan.</a:t>
            </a:r>
          </a:p>
          <a:p>
            <a:pPr marL="342900" indent="-342900">
              <a:buFont typeface="+mj-lt"/>
              <a:buAutoNum type="arabicPeriod"/>
            </a:pPr>
            <a:r>
              <a:rPr lang="id-ID" b="1" dirty="0" smtClean="0"/>
              <a:t>Keadilan.</a:t>
            </a:r>
          </a:p>
          <a:p>
            <a:pPr marL="342900" indent="-342900">
              <a:buFont typeface="+mj-lt"/>
              <a:buAutoNum type="arabicPeriod"/>
            </a:pPr>
            <a:endParaRPr lang="id-ID" b="1" dirty="0" smtClean="0"/>
          </a:p>
          <a:p>
            <a:pPr marL="285750" indent="-285750">
              <a:buFont typeface="Wingdings" panose="05000000000000000000" pitchFamily="2" charset="2"/>
              <a:buChar char="v"/>
            </a:pPr>
            <a:r>
              <a:rPr lang="id-ID" b="1" dirty="0" smtClean="0"/>
              <a:t>Charles E meriam menyebut 5 Fungsi Negara :</a:t>
            </a:r>
          </a:p>
          <a:p>
            <a:pPr marL="342900" indent="-342900">
              <a:buFont typeface="+mj-lt"/>
              <a:buAutoNum type="arabicPeriod"/>
            </a:pPr>
            <a:r>
              <a:rPr lang="id-ID" b="1" dirty="0" smtClean="0"/>
              <a:t>Keamanan ekstern.</a:t>
            </a:r>
          </a:p>
          <a:p>
            <a:pPr marL="342900" indent="-342900">
              <a:buFont typeface="+mj-lt"/>
              <a:buAutoNum type="arabicPeriod"/>
            </a:pPr>
            <a:r>
              <a:rPr lang="id-ID" b="1" dirty="0" smtClean="0"/>
              <a:t>Ketertiban intern.</a:t>
            </a:r>
          </a:p>
          <a:p>
            <a:pPr marL="342900" indent="-342900">
              <a:buFont typeface="+mj-lt"/>
              <a:buAutoNum type="arabicPeriod"/>
            </a:pPr>
            <a:r>
              <a:rPr lang="id-ID" b="1" dirty="0" smtClean="0"/>
              <a:t>Keadilan</a:t>
            </a:r>
          </a:p>
          <a:p>
            <a:pPr marL="342900" indent="-342900">
              <a:buFont typeface="+mj-lt"/>
              <a:buAutoNum type="arabicPeriod"/>
            </a:pPr>
            <a:r>
              <a:rPr lang="id-ID" b="1" dirty="0" smtClean="0"/>
              <a:t>Kesejahteraan umum.</a:t>
            </a:r>
          </a:p>
          <a:p>
            <a:pPr marL="342900" indent="-342900">
              <a:buFont typeface="+mj-lt"/>
              <a:buAutoNum type="arabicPeriod"/>
            </a:pPr>
            <a:r>
              <a:rPr lang="id-ID" b="1" dirty="0" smtClean="0"/>
              <a:t>Kebebasan.</a:t>
            </a:r>
          </a:p>
          <a:p>
            <a:pPr marL="342900" indent="-342900">
              <a:buFont typeface="+mj-lt"/>
              <a:buAutoNum type="arabicPeriod"/>
            </a:pPr>
            <a:endParaRPr lang="id-ID" b="1" dirty="0" smtClean="0"/>
          </a:p>
          <a:p>
            <a:pPr marL="342900" indent="-342900">
              <a:buFont typeface="+mj-lt"/>
              <a:buAutoNum type="arabicPeriod"/>
            </a:pPr>
            <a:endParaRPr lang="id-ID" b="1" dirty="0" smtClean="0"/>
          </a:p>
          <a:p>
            <a:pPr marL="342900" indent="-342900">
              <a:buFont typeface="+mj-lt"/>
              <a:buAutoNum type="arabicPeriod"/>
            </a:pPr>
            <a:endParaRPr lang="id-ID" b="1" dirty="0"/>
          </a:p>
        </p:txBody>
      </p:sp>
      <p:pic>
        <p:nvPicPr>
          <p:cNvPr id="11" name="Picture 10"/>
          <p:cNvPicPr>
            <a:picLocks noChangeAspect="1"/>
          </p:cNvPicPr>
          <p:nvPr/>
        </p:nvPicPr>
        <p:blipFill>
          <a:blip r:embed="rId2"/>
          <a:stretch>
            <a:fillRect/>
          </a:stretch>
        </p:blipFill>
        <p:spPr>
          <a:xfrm>
            <a:off x="685800" y="5565536"/>
            <a:ext cx="1292464" cy="1292464"/>
          </a:xfrm>
          <a:prstGeom prst="rect">
            <a:avLst/>
          </a:prstGeom>
        </p:spPr>
      </p:pic>
      <p:sp>
        <p:nvSpPr>
          <p:cNvPr id="12" name="Rectangle 11"/>
          <p:cNvSpPr/>
          <p:nvPr/>
        </p:nvSpPr>
        <p:spPr>
          <a:xfrm>
            <a:off x="2627784" y="5796269"/>
            <a:ext cx="5328592" cy="830997"/>
          </a:xfrm>
          <a:prstGeom prst="rect">
            <a:avLst/>
          </a:prstGeom>
        </p:spPr>
        <p:txBody>
          <a:bodyPr wrap="square">
            <a:spAutoFit/>
          </a:bodyPr>
          <a:lstStyle/>
          <a:p>
            <a:r>
              <a:rPr lang="id-ID" sz="2400" b="1" dirty="0">
                <a:latin typeface="Agency FB" panose="020B0503020202020204" pitchFamily="34" charset="0"/>
              </a:rPr>
              <a:t>PENDIDIKAN PANCASILA DAN KEWARGANEGARAAN</a:t>
            </a:r>
          </a:p>
          <a:p>
            <a:pPr algn="ctr"/>
            <a:r>
              <a:rPr lang="id-ID" sz="2400" b="1" dirty="0">
                <a:latin typeface="Agency FB" panose="020B0503020202020204" pitchFamily="34" charset="0"/>
              </a:rPr>
              <a:t>INSTITUT BISNIS MUHAMMADIYAH BEKASI</a:t>
            </a:r>
          </a:p>
        </p:txBody>
      </p:sp>
    </p:spTree>
    <p:extLst>
      <p:ext uri="{BB962C8B-B14F-4D97-AF65-F5344CB8AC3E}">
        <p14:creationId xmlns:p14="http://schemas.microsoft.com/office/powerpoint/2010/main" val="866285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3648" y="476672"/>
            <a:ext cx="5904656"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2000" b="1" dirty="0" smtClean="0">
                <a:latin typeface="+mj-lt"/>
              </a:rPr>
              <a:t>Unsur-Unsur Negara</a:t>
            </a:r>
            <a:endParaRPr lang="id-ID" sz="2000" b="1" dirty="0">
              <a:latin typeface="+mj-lt"/>
            </a:endParaRPr>
          </a:p>
        </p:txBody>
      </p:sp>
      <p:sp>
        <p:nvSpPr>
          <p:cNvPr id="7" name="Rounded Rectangle 6"/>
          <p:cNvSpPr/>
          <p:nvPr/>
        </p:nvSpPr>
        <p:spPr>
          <a:xfrm>
            <a:off x="1403648" y="1412776"/>
            <a:ext cx="5904656" cy="35283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id-ID" dirty="0"/>
              <a:t> </a:t>
            </a:r>
            <a:r>
              <a:rPr lang="id-ID" dirty="0" smtClean="0"/>
              <a:t>Dalam rumusan konvensi montevideo tahun 1933 disebutkan bahwa negara harus memiliki tiga unsur penting: rakyat, wilayah, dan pemerintah. Sejalan dengan itu, Mac Iver merumuskan Bahwa suatu negara harus memenuhi unsur tersebut. Ketiga unsur ini oleh mahfud M.D. Disebut sebagai unsur konstitutif.</a:t>
            </a:r>
          </a:p>
          <a:p>
            <a:r>
              <a:rPr lang="id-ID" dirty="0" smtClean="0"/>
              <a:t>	</a:t>
            </a:r>
          </a:p>
          <a:p>
            <a:r>
              <a:rPr lang="id-ID" dirty="0" smtClean="0"/>
              <a:t>Tiga unsur ini perlu ditunjang dengan unsur lainnya, Seperti adanya konstitusi dan pengakuan dunia internasional yang oleh mahfud  disebut dengan unsur deklaratif.</a:t>
            </a:r>
            <a:endParaRPr lang="id-ID" dirty="0"/>
          </a:p>
        </p:txBody>
      </p:sp>
      <p:pic>
        <p:nvPicPr>
          <p:cNvPr id="8" name="Picture 7"/>
          <p:cNvPicPr>
            <a:picLocks noChangeAspect="1"/>
          </p:cNvPicPr>
          <p:nvPr/>
        </p:nvPicPr>
        <p:blipFill>
          <a:blip r:embed="rId2"/>
          <a:stretch>
            <a:fillRect/>
          </a:stretch>
        </p:blipFill>
        <p:spPr>
          <a:xfrm>
            <a:off x="685800" y="5565536"/>
            <a:ext cx="1292464" cy="1292464"/>
          </a:xfrm>
          <a:prstGeom prst="rect">
            <a:avLst/>
          </a:prstGeom>
        </p:spPr>
      </p:pic>
      <p:sp>
        <p:nvSpPr>
          <p:cNvPr id="9" name="Rectangle 8"/>
          <p:cNvSpPr/>
          <p:nvPr/>
        </p:nvSpPr>
        <p:spPr>
          <a:xfrm>
            <a:off x="2843808" y="5796269"/>
            <a:ext cx="5328592" cy="830997"/>
          </a:xfrm>
          <a:prstGeom prst="rect">
            <a:avLst/>
          </a:prstGeom>
        </p:spPr>
        <p:txBody>
          <a:bodyPr wrap="square">
            <a:spAutoFit/>
          </a:bodyPr>
          <a:lstStyle/>
          <a:p>
            <a:r>
              <a:rPr lang="id-ID" sz="2400" b="1" dirty="0">
                <a:latin typeface="Agency FB" panose="020B0503020202020204" pitchFamily="34" charset="0"/>
              </a:rPr>
              <a:t>PENDIDIKAN PANCASILA DAN KEWARGANEGARAAN</a:t>
            </a:r>
          </a:p>
          <a:p>
            <a:pPr algn="ctr"/>
            <a:r>
              <a:rPr lang="id-ID" sz="2400" b="1" dirty="0">
                <a:latin typeface="Agency FB" panose="020B0503020202020204" pitchFamily="34" charset="0"/>
              </a:rPr>
              <a:t>INSTITUT BISNIS MUHAMMADIYAH BEKASI</a:t>
            </a:r>
          </a:p>
        </p:txBody>
      </p:sp>
    </p:spTree>
    <p:extLst>
      <p:ext uri="{BB962C8B-B14F-4D97-AF65-F5344CB8AC3E}">
        <p14:creationId xmlns:p14="http://schemas.microsoft.com/office/powerpoint/2010/main" val="3571861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9552" y="5565536"/>
            <a:ext cx="1292464" cy="1292464"/>
          </a:xfrm>
          <a:prstGeom prst="rect">
            <a:avLst/>
          </a:prstGeom>
        </p:spPr>
      </p:pic>
      <p:sp>
        <p:nvSpPr>
          <p:cNvPr id="6" name="Notched Right Arrow 5"/>
          <p:cNvSpPr/>
          <p:nvPr/>
        </p:nvSpPr>
        <p:spPr>
          <a:xfrm>
            <a:off x="683568" y="1196752"/>
            <a:ext cx="1429315" cy="432047"/>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7" name="Rounded Rectangle 6"/>
          <p:cNvSpPr/>
          <p:nvPr/>
        </p:nvSpPr>
        <p:spPr>
          <a:xfrm>
            <a:off x="2332811" y="530678"/>
            <a:ext cx="4392488" cy="176419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d-ID" dirty="0" smtClean="0"/>
              <a:t>Rakyat: setiap negara tidak mungkin tanpa kehadiran warga atau rakyatnya.</a:t>
            </a:r>
          </a:p>
          <a:p>
            <a:r>
              <a:rPr lang="id-ID" dirty="0" smtClean="0"/>
              <a:t>Unsur rakyat sangat penting dalam sebuah negara yang secara konkret memiliki kepentingan agar negara itu berjalan baik.</a:t>
            </a:r>
            <a:endParaRPr lang="id-ID" dirty="0"/>
          </a:p>
        </p:txBody>
      </p:sp>
      <p:sp>
        <p:nvSpPr>
          <p:cNvPr id="8" name="Curved Left Arrow 7"/>
          <p:cNvSpPr/>
          <p:nvPr/>
        </p:nvSpPr>
        <p:spPr>
          <a:xfrm>
            <a:off x="6991672" y="1988840"/>
            <a:ext cx="833612" cy="1237029"/>
          </a:xfrm>
          <a:prstGeom prst="curvedLeftArrow">
            <a:avLst>
              <a:gd name="adj1" fmla="val 25000"/>
              <a:gd name="adj2" fmla="val 50000"/>
              <a:gd name="adj3" fmla="val 3381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9" name="Rounded Rectangle 8"/>
          <p:cNvSpPr/>
          <p:nvPr/>
        </p:nvSpPr>
        <p:spPr>
          <a:xfrm>
            <a:off x="2579320" y="2406402"/>
            <a:ext cx="4172784" cy="139393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d-ID" dirty="0" smtClean="0"/>
              <a:t> </a:t>
            </a:r>
            <a:r>
              <a:rPr lang="id-ID" dirty="0" smtClean="0">
                <a:solidFill>
                  <a:schemeClr val="tx1"/>
                </a:solidFill>
              </a:rPr>
              <a:t>Wilayah: wilayah dalam sebuah negara merupakan unsur yang harus ada.</a:t>
            </a:r>
          </a:p>
          <a:p>
            <a:r>
              <a:rPr lang="id-ID" dirty="0" smtClean="0">
                <a:solidFill>
                  <a:schemeClr val="tx1"/>
                </a:solidFill>
              </a:rPr>
              <a:t>Tidak mungkin ada negara jika tanpa ada batas-batas teritorial yang jelas .</a:t>
            </a:r>
            <a:endParaRPr lang="id-ID" dirty="0"/>
          </a:p>
        </p:txBody>
      </p:sp>
      <p:sp>
        <p:nvSpPr>
          <p:cNvPr id="10" name="Curved Right Arrow 9"/>
          <p:cNvSpPr/>
          <p:nvPr/>
        </p:nvSpPr>
        <p:spPr>
          <a:xfrm>
            <a:off x="1360691" y="3573016"/>
            <a:ext cx="972120" cy="1261113"/>
          </a:xfrm>
          <a:prstGeom prst="curvedRightArrow">
            <a:avLst>
              <a:gd name="adj1" fmla="val 28214"/>
              <a:gd name="adj2" fmla="val 50000"/>
              <a:gd name="adj3" fmla="val 2810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11" name="Rounded Rectangle 10"/>
          <p:cNvSpPr/>
          <p:nvPr/>
        </p:nvSpPr>
        <p:spPr>
          <a:xfrm>
            <a:off x="2456065" y="3911868"/>
            <a:ext cx="4145979" cy="130578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d-ID" dirty="0" smtClean="0">
                <a:solidFill>
                  <a:schemeClr val="tx1"/>
                </a:solidFill>
              </a:rPr>
              <a:t>Pemerintah:pemerintah adalah alat kelengkapan negara yang bertugas memimpin organisasi negara untuk mencapai tujuan negara.</a:t>
            </a:r>
            <a:endParaRPr lang="id-ID" dirty="0">
              <a:solidFill>
                <a:schemeClr val="tx1"/>
              </a:solidFill>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6257" y="652370"/>
            <a:ext cx="1751320" cy="12644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812" y="2294874"/>
            <a:ext cx="2077550" cy="11341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8409" y="3911867"/>
            <a:ext cx="2087016" cy="13057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Rectangle 14"/>
          <p:cNvSpPr/>
          <p:nvPr/>
        </p:nvSpPr>
        <p:spPr>
          <a:xfrm>
            <a:off x="2699792" y="5796269"/>
            <a:ext cx="5328592" cy="830997"/>
          </a:xfrm>
          <a:prstGeom prst="rect">
            <a:avLst/>
          </a:prstGeom>
        </p:spPr>
        <p:txBody>
          <a:bodyPr wrap="square">
            <a:spAutoFit/>
          </a:bodyPr>
          <a:lstStyle/>
          <a:p>
            <a:r>
              <a:rPr lang="id-ID" sz="2400" b="1" dirty="0" smtClean="0">
                <a:latin typeface="Agency FB" panose="020B0503020202020204" pitchFamily="34" charset="0"/>
              </a:rPr>
              <a:t>PENDIDIKAN PANCASILA DAN KEWARGANEGARAAN</a:t>
            </a:r>
          </a:p>
          <a:p>
            <a:pPr algn="ctr"/>
            <a:r>
              <a:rPr lang="id-ID" sz="2400" b="1" dirty="0" smtClean="0">
                <a:latin typeface="Agency FB" panose="020B0503020202020204" pitchFamily="34" charset="0"/>
              </a:rPr>
              <a:t>INSTITUT BISNIS MUHAMMADIYAH BEKASI</a:t>
            </a:r>
            <a:endParaRPr lang="id-ID" sz="2400" b="1" dirty="0">
              <a:latin typeface="Agency FB" panose="020B0503020202020204" pitchFamily="34" charset="0"/>
            </a:endParaRPr>
          </a:p>
        </p:txBody>
      </p:sp>
    </p:spTree>
    <p:extLst>
      <p:ext uri="{BB962C8B-B14F-4D97-AF65-F5344CB8AC3E}">
        <p14:creationId xmlns:p14="http://schemas.microsoft.com/office/powerpoint/2010/main" val="1967292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Diagonal Corner Rectangle 3"/>
          <p:cNvSpPr/>
          <p:nvPr/>
        </p:nvSpPr>
        <p:spPr>
          <a:xfrm>
            <a:off x="2195736" y="476672"/>
            <a:ext cx="4680520" cy="432048"/>
          </a:xfrm>
          <a:prstGeom prst="snip2Diag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d-ID" dirty="0" smtClean="0"/>
              <a:t>Beberapa Teori Tentang Terbentuknya Negara</a:t>
            </a:r>
            <a:endParaRPr lang="id-ID" dirty="0"/>
          </a:p>
        </p:txBody>
      </p:sp>
      <p:sp>
        <p:nvSpPr>
          <p:cNvPr id="5" name="Horizontal Scroll 4"/>
          <p:cNvSpPr/>
          <p:nvPr/>
        </p:nvSpPr>
        <p:spPr>
          <a:xfrm>
            <a:off x="323528" y="658168"/>
            <a:ext cx="8424936" cy="4664000"/>
          </a:xfrm>
          <a:prstGeom prst="horizontalScroll">
            <a:avLst/>
          </a:prstGeom>
          <a:solidFill>
            <a:srgbClr val="002060"/>
          </a:solidFill>
        </p:spPr>
        <p:style>
          <a:lnRef idx="2">
            <a:schemeClr val="accent1"/>
          </a:lnRef>
          <a:fillRef idx="1">
            <a:schemeClr val="lt1"/>
          </a:fillRef>
          <a:effectRef idx="0">
            <a:schemeClr val="accent1"/>
          </a:effectRef>
          <a:fontRef idx="minor">
            <a:schemeClr val="dk1"/>
          </a:fontRef>
        </p:style>
        <p:txBody>
          <a:bodyPr rtlCol="0" anchor="t"/>
          <a:lstStyle/>
          <a:p>
            <a:pPr marL="342900" indent="-342900">
              <a:buFont typeface="+mj-lt"/>
              <a:buAutoNum type="arabicPeriod"/>
            </a:pPr>
            <a:r>
              <a:rPr lang="id-ID" dirty="0" smtClean="0">
                <a:solidFill>
                  <a:schemeClr val="bg1"/>
                </a:solidFill>
              </a:rPr>
              <a:t>Teori ketuhanan: adalah teori asal mula negara, teori ini pun bersifat universal dan di temukan di dunia timur dan barat, baik dalam teori maupun praktik.</a:t>
            </a:r>
          </a:p>
          <a:p>
            <a:pPr marL="342900" indent="-342900">
              <a:buFont typeface="+mj-lt"/>
              <a:buAutoNum type="arabicPeriod"/>
            </a:pPr>
            <a:r>
              <a:rPr lang="id-ID" dirty="0" smtClean="0">
                <a:solidFill>
                  <a:schemeClr val="bg1"/>
                </a:solidFill>
              </a:rPr>
              <a:t>Teori kontrak sosial: adalah teori perjanjian masyarakat beranggapan bahwa negara dibentuk berdasarkan perjanjian-perjanjian masyarakat.</a:t>
            </a:r>
          </a:p>
          <a:p>
            <a:pPr marL="342900" indent="-342900">
              <a:buFont typeface="+mj-lt"/>
              <a:buAutoNum type="arabicPeriod"/>
            </a:pPr>
            <a:r>
              <a:rPr lang="id-ID" dirty="0" smtClean="0">
                <a:solidFill>
                  <a:schemeClr val="bg1"/>
                </a:solidFill>
              </a:rPr>
              <a:t>Teori kekuatan: dapat di artikan bahwa negara yang pertama adalah hasil dominasi dari kelompok yang kuat terhadap kelompok yang lemah.</a:t>
            </a:r>
          </a:p>
          <a:p>
            <a:pPr marL="342900" indent="-342900">
              <a:buFont typeface="+mj-lt"/>
              <a:buAutoNum type="arabicPeriod"/>
            </a:pPr>
            <a:r>
              <a:rPr lang="id-ID" dirty="0" smtClean="0">
                <a:solidFill>
                  <a:schemeClr val="bg1"/>
                </a:solidFill>
              </a:rPr>
              <a:t>Teori organis: tentang hakikat dan asal mula negara adalah suatu konsep biologis yang melukiskan negara dengan istilah-istilah ilmu alam.</a:t>
            </a:r>
          </a:p>
          <a:p>
            <a:pPr marL="342900" indent="-342900">
              <a:buFont typeface="+mj-lt"/>
              <a:buAutoNum type="arabicPeriod"/>
            </a:pPr>
            <a:r>
              <a:rPr lang="id-ID" dirty="0" smtClean="0">
                <a:solidFill>
                  <a:schemeClr val="bg1"/>
                </a:solidFill>
              </a:rPr>
              <a:t>Teori historis: adalah teori yang menyatakan bahwa lembaga-lembaga sosial tidak dibuat, tetapi tumbuh secara evolusioner sesuai kebutuhan manusia.</a:t>
            </a:r>
          </a:p>
          <a:p>
            <a:pPr marL="342900" indent="-342900">
              <a:buFont typeface="+mj-lt"/>
              <a:buAutoNum type="arabicPeriod"/>
            </a:pPr>
            <a:endParaRPr lang="id-ID" dirty="0">
              <a:solidFill>
                <a:schemeClr val="bg1"/>
              </a:solidFill>
            </a:endParaRPr>
          </a:p>
        </p:txBody>
      </p:sp>
      <p:pic>
        <p:nvPicPr>
          <p:cNvPr id="6" name="Picture 5"/>
          <p:cNvPicPr>
            <a:picLocks noChangeAspect="1"/>
          </p:cNvPicPr>
          <p:nvPr/>
        </p:nvPicPr>
        <p:blipFill>
          <a:blip r:embed="rId2"/>
          <a:stretch>
            <a:fillRect/>
          </a:stretch>
        </p:blipFill>
        <p:spPr>
          <a:xfrm>
            <a:off x="539552" y="5565536"/>
            <a:ext cx="1292464" cy="1292464"/>
          </a:xfrm>
          <a:prstGeom prst="rect">
            <a:avLst/>
          </a:prstGeom>
        </p:spPr>
      </p:pic>
      <p:sp>
        <p:nvSpPr>
          <p:cNvPr id="7" name="Rectangle 6"/>
          <p:cNvSpPr/>
          <p:nvPr/>
        </p:nvSpPr>
        <p:spPr>
          <a:xfrm>
            <a:off x="2627784" y="5796269"/>
            <a:ext cx="5328592" cy="830997"/>
          </a:xfrm>
          <a:prstGeom prst="rect">
            <a:avLst/>
          </a:prstGeom>
        </p:spPr>
        <p:txBody>
          <a:bodyPr wrap="square">
            <a:spAutoFit/>
          </a:bodyPr>
          <a:lstStyle/>
          <a:p>
            <a:r>
              <a:rPr lang="id-ID" sz="2400" b="1" dirty="0">
                <a:latin typeface="Agency FB" panose="020B0503020202020204" pitchFamily="34" charset="0"/>
              </a:rPr>
              <a:t>PENDIDIKAN PANCASILA DAN KEWARGANEGARAAN</a:t>
            </a:r>
          </a:p>
          <a:p>
            <a:pPr algn="ctr"/>
            <a:r>
              <a:rPr lang="id-ID" sz="2400" b="1" dirty="0">
                <a:latin typeface="Agency FB" panose="020B0503020202020204" pitchFamily="34" charset="0"/>
              </a:rPr>
              <a:t>INSTITUT BISNIS MUHAMMADIYAH BEKASI</a:t>
            </a:r>
          </a:p>
        </p:txBody>
      </p:sp>
      <p:sp>
        <p:nvSpPr>
          <p:cNvPr id="8" name="4-Point Star 7"/>
          <p:cNvSpPr/>
          <p:nvPr/>
        </p:nvSpPr>
        <p:spPr>
          <a:xfrm>
            <a:off x="757416" y="470868"/>
            <a:ext cx="502216" cy="432048"/>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9" name="4-Point Star 8"/>
          <p:cNvSpPr/>
          <p:nvPr/>
        </p:nvSpPr>
        <p:spPr>
          <a:xfrm>
            <a:off x="7417920" y="476672"/>
            <a:ext cx="576064" cy="466576"/>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0" name="Title 9"/>
          <p:cNvSpPr>
            <a:spLocks noGrp="1"/>
          </p:cNvSpPr>
          <p:nvPr>
            <p:ph type="ctrTitle"/>
          </p:nvPr>
        </p:nvSpPr>
        <p:spPr/>
        <p:txBody>
          <a:bodyPr/>
          <a:lstStyle/>
          <a:p>
            <a:r>
              <a:rPr lang="id-ID" dirty="0" smtClean="0"/>
              <a:t> </a:t>
            </a:r>
            <a:endParaRPr lang="id-ID" dirty="0"/>
          </a:p>
        </p:txBody>
      </p:sp>
      <p:sp>
        <p:nvSpPr>
          <p:cNvPr id="11" name="Subtitle 10"/>
          <p:cNvSpPr>
            <a:spLocks noGrp="1"/>
          </p:cNvSpPr>
          <p:nvPr>
            <p:ph type="subTitle" idx="1"/>
          </p:nvPr>
        </p:nvSpPr>
        <p:spPr/>
        <p:txBody>
          <a:bodyPr/>
          <a:lstStyle/>
          <a:p>
            <a:r>
              <a:rPr lang="id-ID" dirty="0" smtClean="0"/>
              <a:t> </a:t>
            </a:r>
            <a:endParaRPr lang="id-ID" dirty="0"/>
          </a:p>
        </p:txBody>
      </p:sp>
    </p:spTree>
    <p:extLst>
      <p:ext uri="{BB962C8B-B14F-4D97-AF65-F5344CB8AC3E}">
        <p14:creationId xmlns:p14="http://schemas.microsoft.com/office/powerpoint/2010/main" val="1049166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772400" cy="576064"/>
          </a:xfrm>
        </p:spPr>
        <p:txBody>
          <a:bodyPr>
            <a:normAutofit fontScale="90000"/>
          </a:bodyPr>
          <a:lstStyle/>
          <a:p>
            <a:r>
              <a:rPr lang="id-ID" dirty="0" smtClean="0">
                <a:solidFill>
                  <a:schemeClr val="tx1"/>
                </a:solidFill>
              </a:rPr>
              <a:t>Bentuk-bentuk negara</a:t>
            </a:r>
            <a:endParaRPr lang="id-ID" dirty="0">
              <a:solidFill>
                <a:schemeClr val="tx1"/>
              </a:solidFill>
            </a:endParaRPr>
          </a:p>
        </p:txBody>
      </p:sp>
      <p:sp>
        <p:nvSpPr>
          <p:cNvPr id="3" name="Subtitle 2"/>
          <p:cNvSpPr>
            <a:spLocks noGrp="1"/>
          </p:cNvSpPr>
          <p:nvPr>
            <p:ph type="subTitle" idx="1"/>
          </p:nvPr>
        </p:nvSpPr>
        <p:spPr>
          <a:xfrm>
            <a:off x="2176363" y="5794392"/>
            <a:ext cx="6400800" cy="792088"/>
          </a:xfrm>
        </p:spPr>
        <p:txBody>
          <a:bodyPr>
            <a:no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BEKASI</a:t>
            </a:r>
          </a:p>
          <a:p>
            <a:endParaRPr lang="id-ID" sz="2400" b="1" dirty="0">
              <a:solidFill>
                <a:schemeClr val="tx1"/>
              </a:solidFill>
              <a:latin typeface="Agency FB" panose="020B0503020202020204" pitchFamily="34" charset="0"/>
            </a:endParaRPr>
          </a:p>
        </p:txBody>
      </p:sp>
      <p:sp>
        <p:nvSpPr>
          <p:cNvPr id="4" name="Rounded Rectangle 3"/>
          <p:cNvSpPr/>
          <p:nvPr/>
        </p:nvSpPr>
        <p:spPr>
          <a:xfrm>
            <a:off x="2390304" y="1052736"/>
            <a:ext cx="439025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d-ID" sz="2000" dirty="0" smtClean="0">
                <a:solidFill>
                  <a:schemeClr val="tx1"/>
                </a:solidFill>
              </a:rPr>
              <a:t>Negara Kesatuan dan Negara Serikat</a:t>
            </a:r>
            <a:endParaRPr lang="id-ID" sz="2000" dirty="0">
              <a:solidFill>
                <a:schemeClr val="tx1"/>
              </a:solidFill>
            </a:endParaRPr>
          </a:p>
        </p:txBody>
      </p:sp>
      <p:sp>
        <p:nvSpPr>
          <p:cNvPr id="5" name="Rounded Rectangle 4"/>
          <p:cNvSpPr/>
          <p:nvPr/>
        </p:nvSpPr>
        <p:spPr>
          <a:xfrm>
            <a:off x="895122" y="2051150"/>
            <a:ext cx="2592288"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d-ID" dirty="0" smtClean="0">
                <a:solidFill>
                  <a:schemeClr val="tx1"/>
                </a:solidFill>
              </a:rPr>
              <a:t>Negara kesatuan  </a:t>
            </a:r>
            <a:endParaRPr lang="id-ID" dirty="0">
              <a:solidFill>
                <a:schemeClr val="tx1"/>
              </a:solidFill>
            </a:endParaRPr>
          </a:p>
        </p:txBody>
      </p:sp>
      <p:sp>
        <p:nvSpPr>
          <p:cNvPr id="6" name="Rounded Rectangle 5"/>
          <p:cNvSpPr/>
          <p:nvPr/>
        </p:nvSpPr>
        <p:spPr>
          <a:xfrm>
            <a:off x="5376763" y="2051150"/>
            <a:ext cx="287585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d-ID" dirty="0" smtClean="0">
                <a:solidFill>
                  <a:schemeClr val="tx1"/>
                </a:solidFill>
              </a:rPr>
              <a:t>Negara Serikat (federasi)</a:t>
            </a:r>
            <a:endParaRPr lang="id-ID" dirty="0">
              <a:solidFill>
                <a:schemeClr val="tx1"/>
              </a:solidFill>
            </a:endParaRPr>
          </a:p>
        </p:txBody>
      </p:sp>
      <p:sp>
        <p:nvSpPr>
          <p:cNvPr id="7" name="Down Arrow 6"/>
          <p:cNvSpPr/>
          <p:nvPr/>
        </p:nvSpPr>
        <p:spPr>
          <a:xfrm rot="1998644">
            <a:off x="2885564" y="1579619"/>
            <a:ext cx="243325" cy="44093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8" name="Down Arrow 7"/>
          <p:cNvSpPr/>
          <p:nvPr/>
        </p:nvSpPr>
        <p:spPr>
          <a:xfrm rot="18865404">
            <a:off x="5870109" y="1541633"/>
            <a:ext cx="246950" cy="49569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9" name="Rounded Rectangle 8"/>
          <p:cNvSpPr/>
          <p:nvPr/>
        </p:nvSpPr>
        <p:spPr>
          <a:xfrm>
            <a:off x="539552" y="2860128"/>
            <a:ext cx="3744416" cy="218679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342900" indent="-342900">
              <a:buAutoNum type="arabicPeriod"/>
            </a:pPr>
            <a:r>
              <a:rPr lang="id-ID" dirty="0" smtClean="0">
                <a:solidFill>
                  <a:schemeClr val="tx1"/>
                </a:solidFill>
              </a:rPr>
              <a:t>Negara kesatuan dengan sistem sentralisasi, dimana negara dan diatur oleh pusat.</a:t>
            </a:r>
          </a:p>
          <a:p>
            <a:pPr marL="342900" indent="-342900">
              <a:buAutoNum type="arabicPeriod"/>
            </a:pPr>
            <a:r>
              <a:rPr lang="id-ID" dirty="0" smtClean="0">
                <a:solidFill>
                  <a:schemeClr val="tx1"/>
                </a:solidFill>
              </a:rPr>
              <a:t>Negara dengan sistem desentralisasi, dimana kepala daerah diberi wewenang otonomi daerah</a:t>
            </a:r>
            <a:r>
              <a:rPr lang="id-ID" dirty="0" smtClean="0"/>
              <a:t>.</a:t>
            </a:r>
          </a:p>
        </p:txBody>
      </p:sp>
      <p:sp>
        <p:nvSpPr>
          <p:cNvPr id="10" name="Rounded Rectangle 9"/>
          <p:cNvSpPr/>
          <p:nvPr/>
        </p:nvSpPr>
        <p:spPr>
          <a:xfrm>
            <a:off x="4860032" y="2860128"/>
            <a:ext cx="3952528" cy="218679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id-ID" dirty="0" smtClean="0">
                <a:solidFill>
                  <a:schemeClr val="tx1"/>
                </a:solidFill>
              </a:rPr>
              <a:t>Penggabungan dari berbagai negara bagian menjadi negara serikat. Pada awalnya negara-negara tersebut ialah negara yang berdaulat, merdeka, dan berdiri sendiri sebelum akhirnya berganbung dalam serikat.</a:t>
            </a:r>
            <a:endParaRPr lang="id-ID" dirty="0">
              <a:solidFill>
                <a:schemeClr val="tx1"/>
              </a:solidFill>
            </a:endParaRPr>
          </a:p>
        </p:txBody>
      </p:sp>
      <p:pic>
        <p:nvPicPr>
          <p:cNvPr id="11" name="Picture 10"/>
          <p:cNvPicPr>
            <a:picLocks noChangeAspect="1"/>
          </p:cNvPicPr>
          <p:nvPr/>
        </p:nvPicPr>
        <p:blipFill>
          <a:blip r:embed="rId2"/>
          <a:stretch>
            <a:fillRect/>
          </a:stretch>
        </p:blipFill>
        <p:spPr>
          <a:xfrm>
            <a:off x="683568" y="5544204"/>
            <a:ext cx="1292464" cy="1292464"/>
          </a:xfrm>
          <a:prstGeom prst="rect">
            <a:avLst/>
          </a:prstGeom>
        </p:spPr>
      </p:pic>
      <p:cxnSp>
        <p:nvCxnSpPr>
          <p:cNvPr id="13" name="Straight Arrow Connector 12"/>
          <p:cNvCxnSpPr/>
          <p:nvPr/>
        </p:nvCxnSpPr>
        <p:spPr>
          <a:xfrm flipH="1">
            <a:off x="1976032" y="2497584"/>
            <a:ext cx="127574" cy="362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516216" y="2490391"/>
            <a:ext cx="264344" cy="369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4860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404664"/>
            <a:ext cx="7772400" cy="1224136"/>
          </a:xfrm>
        </p:spPr>
        <p:txBody>
          <a:bodyPr>
            <a:normAutofit fontScale="90000"/>
          </a:bodyPr>
          <a:lstStyle/>
          <a:p>
            <a:r>
              <a:rPr lang="id-ID" dirty="0" smtClean="0"/>
              <a:t>Negara Monarki, Oligarki, dan Demokrasi</a:t>
            </a:r>
            <a:endParaRPr lang="id-ID" dirty="0"/>
          </a:p>
        </p:txBody>
      </p:sp>
      <p:sp>
        <p:nvSpPr>
          <p:cNvPr id="3" name="Subtitle 2"/>
          <p:cNvSpPr>
            <a:spLocks noGrp="1"/>
          </p:cNvSpPr>
          <p:nvPr>
            <p:ph type="subTitle" idx="1"/>
          </p:nvPr>
        </p:nvSpPr>
        <p:spPr>
          <a:xfrm>
            <a:off x="2267744" y="5795404"/>
            <a:ext cx="6400800" cy="936104"/>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sp>
        <p:nvSpPr>
          <p:cNvPr id="5" name="Rounded Rectangle 4"/>
          <p:cNvSpPr/>
          <p:nvPr/>
        </p:nvSpPr>
        <p:spPr>
          <a:xfrm>
            <a:off x="417104" y="1988840"/>
            <a:ext cx="2088232" cy="43204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d-ID" dirty="0"/>
              <a:t>M</a:t>
            </a:r>
            <a:r>
              <a:rPr lang="id-ID" dirty="0" smtClean="0"/>
              <a:t>onarki</a:t>
            </a:r>
            <a:endParaRPr lang="id-ID" dirty="0"/>
          </a:p>
        </p:txBody>
      </p:sp>
      <p:sp>
        <p:nvSpPr>
          <p:cNvPr id="6" name="Rounded Rectangle 5"/>
          <p:cNvSpPr/>
          <p:nvPr/>
        </p:nvSpPr>
        <p:spPr>
          <a:xfrm>
            <a:off x="3491880" y="1772816"/>
            <a:ext cx="5040560" cy="86409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id-ID" dirty="0" smtClean="0"/>
              <a:t>Berasal dari kata Yunani, Monos dan arkien yang berarti bentuk pemerintahan yang hanya dikuasai satu orang saja.</a:t>
            </a:r>
            <a:endParaRPr lang="id-ID" dirty="0"/>
          </a:p>
        </p:txBody>
      </p:sp>
      <p:sp>
        <p:nvSpPr>
          <p:cNvPr id="7" name="Rounded Rectangle 6"/>
          <p:cNvSpPr/>
          <p:nvPr/>
        </p:nvSpPr>
        <p:spPr>
          <a:xfrm>
            <a:off x="417104" y="3284984"/>
            <a:ext cx="2088232" cy="36004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d-ID" dirty="0" smtClean="0"/>
              <a:t>Olgarki</a:t>
            </a:r>
            <a:endParaRPr lang="id-ID" dirty="0"/>
          </a:p>
        </p:txBody>
      </p:sp>
      <p:sp>
        <p:nvSpPr>
          <p:cNvPr id="8" name="Rounded Rectangle 7"/>
          <p:cNvSpPr/>
          <p:nvPr/>
        </p:nvSpPr>
        <p:spPr>
          <a:xfrm>
            <a:off x="3491880" y="3068960"/>
            <a:ext cx="5040560" cy="79208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id-ID" dirty="0" smtClean="0"/>
              <a:t>Negara yang hanya dipimpin oleh beberap orang, biasanya sistem seperti ini dipimpin oleh kelompok yang berasal dari kalangan Feodal.</a:t>
            </a:r>
            <a:endParaRPr lang="id-ID" dirty="0"/>
          </a:p>
        </p:txBody>
      </p:sp>
      <p:sp>
        <p:nvSpPr>
          <p:cNvPr id="9" name="Rounded Rectangle 8"/>
          <p:cNvSpPr/>
          <p:nvPr/>
        </p:nvSpPr>
        <p:spPr>
          <a:xfrm>
            <a:off x="467544" y="4365104"/>
            <a:ext cx="2037792" cy="43204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d-ID" dirty="0" smtClean="0"/>
              <a:t>Demokrasi</a:t>
            </a:r>
            <a:endParaRPr lang="id-ID" dirty="0"/>
          </a:p>
        </p:txBody>
      </p:sp>
      <p:sp>
        <p:nvSpPr>
          <p:cNvPr id="10" name="Rounded Rectangle 9"/>
          <p:cNvSpPr/>
          <p:nvPr/>
        </p:nvSpPr>
        <p:spPr>
          <a:xfrm>
            <a:off x="3491880" y="4365104"/>
            <a:ext cx="5040560" cy="72008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id-ID" dirty="0" smtClean="0"/>
              <a:t>Negara yang pimpinannya berada ditangan rakyat, dalam bentuknya negara berada sepenuhnya ditangan rakyat.</a:t>
            </a:r>
            <a:endParaRPr lang="id-ID" dirty="0"/>
          </a:p>
        </p:txBody>
      </p:sp>
      <p:sp>
        <p:nvSpPr>
          <p:cNvPr id="11" name="Right Arrow 10"/>
          <p:cNvSpPr/>
          <p:nvPr/>
        </p:nvSpPr>
        <p:spPr>
          <a:xfrm>
            <a:off x="2674572" y="2132856"/>
            <a:ext cx="648072" cy="21602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12" name="Right Arrow 11"/>
          <p:cNvSpPr/>
          <p:nvPr/>
        </p:nvSpPr>
        <p:spPr>
          <a:xfrm>
            <a:off x="2674572" y="3356992"/>
            <a:ext cx="648072" cy="18002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13" name="Right Arrow 12"/>
          <p:cNvSpPr/>
          <p:nvPr/>
        </p:nvSpPr>
        <p:spPr>
          <a:xfrm>
            <a:off x="2674572" y="4535264"/>
            <a:ext cx="648072" cy="18988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pic>
        <p:nvPicPr>
          <p:cNvPr id="15" name="Picture 14"/>
          <p:cNvPicPr>
            <a:picLocks noChangeAspect="1"/>
          </p:cNvPicPr>
          <p:nvPr/>
        </p:nvPicPr>
        <p:blipFill>
          <a:blip r:embed="rId2"/>
          <a:stretch>
            <a:fillRect/>
          </a:stretch>
        </p:blipFill>
        <p:spPr>
          <a:xfrm>
            <a:off x="683568" y="5589240"/>
            <a:ext cx="1292464" cy="1298561"/>
          </a:xfrm>
          <a:prstGeom prst="rect">
            <a:avLst/>
          </a:prstGeom>
        </p:spPr>
      </p:pic>
    </p:spTree>
    <p:extLst>
      <p:ext uri="{BB962C8B-B14F-4D97-AF65-F5344CB8AC3E}">
        <p14:creationId xmlns:p14="http://schemas.microsoft.com/office/powerpoint/2010/main" val="31064295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1460</TotalTime>
  <Words>809</Words>
  <Application>Microsoft Office PowerPoint</Application>
  <PresentationFormat>On-screen Show (4:3)</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Agency FB</vt:lpstr>
      <vt:lpstr>Candara</vt:lpstr>
      <vt:lpstr>Symbol</vt:lpstr>
      <vt:lpstr>Wingdings</vt:lpstr>
      <vt:lpstr>Waveform</vt:lpstr>
      <vt:lpstr>PowerPoint Presentation</vt:lpstr>
      <vt:lpstr>BAB 8 NEGARA</vt:lpstr>
      <vt:lpstr>PowerPoint Presentation</vt:lpstr>
      <vt:lpstr>PowerPoint Presentation</vt:lpstr>
      <vt:lpstr>PowerPoint Presentation</vt:lpstr>
      <vt:lpstr>PowerPoint Presentation</vt:lpstr>
      <vt:lpstr> </vt:lpstr>
      <vt:lpstr>Bentuk-bentuk negara</vt:lpstr>
      <vt:lpstr>Negara Monarki, Oligarki, dan Demokrasi</vt:lpstr>
      <vt:lpstr>Negara dan agama</vt:lpstr>
      <vt:lpstr> </vt:lpstr>
      <vt:lpstr> </vt:lpstr>
      <vt:lpstr> konsep relasi agama dan negara dalam islam</vt:lpstr>
      <vt:lpstr>Konsep relasi agama dan negara dalam islam dalam tiga paradigma, yaitu</vt:lpstr>
      <vt:lpstr>Hubungan Islam dan negara Indonesia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User</cp:lastModifiedBy>
  <cp:revision>114</cp:revision>
  <dcterms:created xsi:type="dcterms:W3CDTF">2020-02-25T12:00:26Z</dcterms:created>
  <dcterms:modified xsi:type="dcterms:W3CDTF">2020-09-28T06:56:10Z</dcterms:modified>
</cp:coreProperties>
</file>