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96" r:id="rId5"/>
    <p:sldId id="297" r:id="rId6"/>
    <p:sldId id="277" r:id="rId7"/>
    <p:sldId id="298" r:id="rId8"/>
    <p:sldId id="275" r:id="rId9"/>
    <p:sldId id="278" r:id="rId10"/>
    <p:sldId id="279" r:id="rId11"/>
    <p:sldId id="280" r:id="rId12"/>
    <p:sldId id="276" r:id="rId13"/>
    <p:sldId id="281" r:id="rId14"/>
    <p:sldId id="282" r:id="rId15"/>
    <p:sldId id="285" r:id="rId16"/>
    <p:sldId id="283" r:id="rId17"/>
    <p:sldId id="284" r:id="rId18"/>
    <p:sldId id="286" r:id="rId19"/>
    <p:sldId id="287" r:id="rId20"/>
    <p:sldId id="288" r:id="rId21"/>
    <p:sldId id="289" r:id="rId22"/>
    <p:sldId id="290" r:id="rId23"/>
    <p:sldId id="299" r:id="rId24"/>
    <p:sldId id="291" r:id="rId25"/>
    <p:sldId id="292" r:id="rId26"/>
    <p:sldId id="300" r:id="rId27"/>
    <p:sldId id="301" r:id="rId28"/>
    <p:sldId id="303" r:id="rId29"/>
    <p:sldId id="304" r:id="rId30"/>
    <p:sldId id="305" r:id="rId31"/>
    <p:sldId id="306" r:id="rId32"/>
    <p:sldId id="307" r:id="rId33"/>
    <p:sldId id="308" r:id="rId34"/>
    <p:sldId id="27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CE63B7-6E15-4D4D-AA32-9823768934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1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25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CE63B7-6E15-4D4D-AA32-9823768934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advernesia.com/wp-content/uploads/2017/12/Select-From-Selections.p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615" y="5494249"/>
            <a:ext cx="7765577" cy="928928"/>
          </a:xfrm>
        </p:spPr>
        <p:txBody>
          <a:bodyPr>
            <a:normAutofit/>
          </a:bodyPr>
          <a:lstStyle/>
          <a:p>
            <a:r>
              <a:rPr lang="en-US" sz="3600" dirty="0" err="1"/>
              <a:t>Pengertian</a:t>
            </a:r>
            <a:r>
              <a:rPr lang="en-US" sz="3600" dirty="0"/>
              <a:t> Microsoft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Riza Syahrial, </a:t>
            </a:r>
            <a:r>
              <a:rPr lang="en-US" dirty="0" err="1" smtClean="0"/>
              <a:t>MKom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2823" y="5131851"/>
            <a:ext cx="3331369" cy="724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en-US" sz="2800" dirty="0" err="1" smtClean="0"/>
              <a:t>Pertemuan</a:t>
            </a:r>
            <a:r>
              <a:rPr lang="en-US" sz="2800" dirty="0" smtClean="0"/>
              <a:t> 03 : </a:t>
            </a:r>
            <a:r>
              <a:rPr lang="en-US" sz="2800" dirty="0" err="1" smtClean="0"/>
              <a:t>ms.</a:t>
            </a:r>
            <a:r>
              <a:rPr lang="en-US" sz="2800" dirty="0" smtClean="0"/>
              <a:t> excel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Membuat</a:t>
            </a:r>
            <a:r>
              <a:rPr lang="en-US" dirty="0"/>
              <a:t> Worksheet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2084832"/>
            <a:ext cx="8488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worksheet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tab worksheet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091628"/>
            <a:ext cx="8124905" cy="238112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8584441" y="4763068"/>
            <a:ext cx="115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90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Menyimpan</a:t>
            </a:r>
            <a:r>
              <a:rPr lang="en-US" dirty="0"/>
              <a:t> Workbook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4128" y="208483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b="1" dirty="0" smtClean="0"/>
              <a:t>“File” </a:t>
            </a:r>
            <a:r>
              <a:rPr lang="en-US" dirty="0" err="1"/>
              <a:t>pada</a:t>
            </a:r>
            <a:r>
              <a:rPr lang="en-US" dirty="0"/>
              <a:t> Menu </a:t>
            </a:r>
            <a:r>
              <a:rPr lang="en-US" dirty="0" smtClean="0"/>
              <a:t>Bar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 smtClean="0"/>
              <a:t>“Save”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dialog Save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b="1" dirty="0" smtClean="0"/>
              <a:t>“Browse”</a:t>
            </a:r>
            <a:r>
              <a:rPr lang="en-US" dirty="0" smtClean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Save As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Workbook</a:t>
            </a:r>
          </a:p>
        </p:txBody>
      </p:sp>
    </p:spTree>
    <p:extLst>
      <p:ext uri="{BB962C8B-B14F-4D97-AF65-F5344CB8AC3E}">
        <p14:creationId xmlns:p14="http://schemas.microsoft.com/office/powerpoint/2010/main" val="338661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1" y="845380"/>
            <a:ext cx="106013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2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8" y="736941"/>
            <a:ext cx="6417433" cy="49247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99958" y="5911244"/>
            <a:ext cx="8488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b="1" dirty="0" smtClean="0"/>
              <a:t>“Save”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090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Worksheet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4128" y="2084832"/>
            <a:ext cx="42848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menambah</a:t>
            </a:r>
            <a:r>
              <a:rPr lang="en-US" sz="2000" dirty="0"/>
              <a:t> worksheet,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klik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+ (plus) </a:t>
            </a:r>
            <a:r>
              <a:rPr lang="en-US" sz="2000" dirty="0" err="1"/>
              <a:t>pada</a:t>
            </a:r>
            <a:r>
              <a:rPr lang="en-US" sz="2000" dirty="0"/>
              <a:t> tab sheet Microsoft Excel. </a:t>
            </a:r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menghapus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klik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sheet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dihapus</a:t>
            </a:r>
            <a:r>
              <a:rPr lang="en-US" sz="2000" dirty="0"/>
              <a:t>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pilih</a:t>
            </a:r>
            <a:r>
              <a:rPr lang="en-US" sz="2000" dirty="0"/>
              <a:t> delete.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408" y="1988969"/>
            <a:ext cx="5901367" cy="412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78257" y="641657"/>
            <a:ext cx="930322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Insert,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worksheet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Delete,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smtClean="0"/>
              <a:t>worksheet.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Rename,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tab yang </a:t>
            </a:r>
            <a:r>
              <a:rPr lang="en-US" dirty="0" err="1" smtClean="0"/>
              <a:t>disorot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Move </a:t>
            </a:r>
            <a:r>
              <a:rPr lang="en-US" b="1" dirty="0"/>
              <a:t>or </a:t>
            </a:r>
            <a:r>
              <a:rPr lang="en-US" b="1" dirty="0" smtClean="0"/>
              <a:t>Copy,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worksheet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menggandakan</a:t>
            </a:r>
            <a:r>
              <a:rPr lang="en-US" dirty="0"/>
              <a:t> </a:t>
            </a:r>
            <a:r>
              <a:rPr lang="en-US" dirty="0" smtClean="0"/>
              <a:t>worksheet.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View Code,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code Visual Basic / Macro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worksheet.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Protect Sheet,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mengamankan</a:t>
            </a:r>
            <a:r>
              <a:rPr lang="en-US" dirty="0"/>
              <a:t> worksheet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smtClean="0"/>
              <a:t>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Tab color,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tab sheet yang </a:t>
            </a:r>
            <a:r>
              <a:rPr lang="en-US" dirty="0" err="1"/>
              <a:t>disorot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Hide,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menyembunyikan</a:t>
            </a:r>
            <a:r>
              <a:rPr lang="en-US" dirty="0"/>
              <a:t> worksheet, </a:t>
            </a:r>
            <a:r>
              <a:rPr lang="en-US" dirty="0" err="1"/>
              <a:t>sehingga</a:t>
            </a:r>
            <a:r>
              <a:rPr lang="en-US" dirty="0"/>
              <a:t> worksheet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tab 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Unhide,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worksheet yang </a:t>
            </a:r>
            <a:r>
              <a:rPr lang="en-US" dirty="0" err="1"/>
              <a:t>disembunyikan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Select All,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worksheet </a:t>
            </a:r>
            <a:r>
              <a:rPr lang="en-US" dirty="0" err="1"/>
              <a:t>dalam</a:t>
            </a:r>
            <a:r>
              <a:rPr lang="en-US" dirty="0"/>
              <a:t> workbook </a:t>
            </a:r>
            <a:r>
              <a:rPr lang="en-US" dirty="0" err="1"/>
              <a:t>aktif</a:t>
            </a:r>
            <a:r>
              <a:rPr lang="en-US" dirty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1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Keyboard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4128" y="2084832"/>
            <a:ext cx="9430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Lihat</a:t>
            </a:r>
            <a:r>
              <a:rPr lang="en-US" sz="2000" dirty="0" smtClean="0"/>
              <a:t> </a:t>
            </a:r>
            <a:r>
              <a:rPr lang="en-US" sz="2000" dirty="0"/>
              <a:t>file </a:t>
            </a:r>
            <a:r>
              <a:rPr lang="en-US" sz="2000" dirty="0" err="1"/>
              <a:t>Pertemuan</a:t>
            </a:r>
            <a:r>
              <a:rPr lang="en-US" sz="2000" dirty="0"/>
              <a:t> 03 Shortcut Excel.docx</a:t>
            </a:r>
          </a:p>
        </p:txBody>
      </p:sp>
    </p:spTree>
    <p:extLst>
      <p:ext uri="{BB962C8B-B14F-4D97-AF65-F5344CB8AC3E}">
        <p14:creationId xmlns:p14="http://schemas.microsoft.com/office/powerpoint/2010/main" val="4206943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770672"/>
            <a:ext cx="9720072" cy="1010179"/>
          </a:xfrm>
        </p:spPr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Sel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4128" y="3289746"/>
            <a:ext cx="70788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Alamat</a:t>
            </a:r>
            <a:r>
              <a:rPr lang="en-US" sz="2000" dirty="0" smtClean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Excel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"Name Box" </a:t>
            </a:r>
            <a:r>
              <a:rPr lang="en-US" sz="2000" dirty="0" err="1"/>
              <a:t>pada</a:t>
            </a:r>
            <a:r>
              <a:rPr lang="en-US" sz="2000" dirty="0"/>
              <a:t> Workbook Microsoft Excel.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/>
              <a:t>pengertian</a:t>
            </a:r>
            <a:r>
              <a:rPr lang="en-US" sz="2000" dirty="0"/>
              <a:t> "range" </a:t>
            </a:r>
            <a:r>
              <a:rPr lang="en-US" sz="2000" dirty="0" err="1"/>
              <a:t>pada</a:t>
            </a:r>
            <a:r>
              <a:rPr lang="en-US" sz="2000" dirty="0"/>
              <a:t> Excel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sekelompok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yang </a:t>
            </a:r>
            <a:r>
              <a:rPr lang="en-US" sz="2000" dirty="0" err="1"/>
              <a:t>diidentifikasi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Range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hubungannya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yang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, semi </a:t>
            </a:r>
            <a:r>
              <a:rPr lang="en-US" sz="2000" dirty="0" err="1"/>
              <a:t>absolut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absolut</a:t>
            </a:r>
            <a:r>
              <a:rPr lang="en-US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57" y="3280467"/>
            <a:ext cx="3342857" cy="30761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24128" y="1780851"/>
            <a:ext cx="106787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Sel</a:t>
            </a:r>
            <a:r>
              <a:rPr lang="en-US" sz="2000" b="1" dirty="0"/>
              <a:t> di Excel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irisan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intersection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yang </a:t>
            </a:r>
            <a:r>
              <a:rPr lang="en-US" sz="2000" dirty="0" err="1"/>
              <a:t>direpresentasikan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yang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diidentifikasi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sel.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Misalkan</a:t>
            </a:r>
            <a:r>
              <a:rPr lang="en-US" sz="2000" dirty="0" smtClean="0"/>
              <a:t> </a:t>
            </a:r>
            <a:r>
              <a:rPr lang="en-US" sz="2000" dirty="0" err="1"/>
              <a:t>irisan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3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B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membentuk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B3.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2126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Range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4127" y="2084832"/>
            <a:ext cx="104410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Range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sekumpulan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yang </a:t>
            </a:r>
            <a:r>
              <a:rPr lang="en-US" sz="2000" dirty="0" err="1"/>
              <a:t>diidentifikasi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di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di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bawah</a:t>
            </a:r>
            <a:r>
              <a:rPr lang="en-US" sz="2000" dirty="0"/>
              <a:t>. </a:t>
            </a:r>
            <a:r>
              <a:rPr lang="en-US" sz="2000" dirty="0" err="1"/>
              <a:t>Misalkan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range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lembar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Excel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2 </a:t>
            </a:r>
            <a:r>
              <a:rPr lang="en-US" sz="2000" dirty="0" err="1"/>
              <a:t>cara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4126" y="3217373"/>
            <a:ext cx="6530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dirty="0" err="1"/>
              <a:t>Menggunakan</a:t>
            </a:r>
            <a:r>
              <a:rPr lang="en-US" sz="2000" dirty="0"/>
              <a:t> drag mouse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 err="1"/>
              <a:t>Klik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dilepas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Drag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berikutnya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err="1"/>
              <a:t>Menggunakan</a:t>
            </a:r>
            <a:r>
              <a:rPr lang="en-US" sz="2000" dirty="0"/>
              <a:t> keyboard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 err="1"/>
              <a:t>Pilih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 err="1"/>
              <a:t>Tekan</a:t>
            </a:r>
            <a:r>
              <a:rPr lang="en-US" sz="2000" dirty="0"/>
              <a:t> </a:t>
            </a:r>
            <a:r>
              <a:rPr lang="en-US" sz="2000" b="1" dirty="0"/>
              <a:t>Shift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dilepas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 err="1"/>
              <a:t>Arahkan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keyboard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entri</a:t>
            </a:r>
            <a:r>
              <a:rPr lang="en-US" sz="2000" dirty="0"/>
              <a:t> range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351" y="3100495"/>
            <a:ext cx="3903805" cy="21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4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641487"/>
            <a:ext cx="9720072" cy="1271719"/>
          </a:xfrm>
        </p:spPr>
        <p:txBody>
          <a:bodyPr>
            <a:normAutofit/>
          </a:bodyPr>
          <a:lstStyle/>
          <a:p>
            <a:r>
              <a:rPr lang="fr-FR" sz="4000" dirty="0" err="1"/>
              <a:t>Alamat</a:t>
            </a:r>
            <a:r>
              <a:rPr lang="fr-FR" sz="4000" dirty="0"/>
              <a:t> Sel </a:t>
            </a:r>
            <a:r>
              <a:rPr lang="fr-FR" sz="4000" dirty="0" err="1"/>
              <a:t>pada</a:t>
            </a:r>
            <a:r>
              <a:rPr lang="fr-FR" sz="4000" dirty="0"/>
              <a:t> Microsoft Excel (Relatif, Semi </a:t>
            </a:r>
            <a:r>
              <a:rPr lang="fr-FR" sz="4000" dirty="0" err="1"/>
              <a:t>Absolut</a:t>
            </a:r>
            <a:r>
              <a:rPr lang="fr-FR" sz="4000" dirty="0"/>
              <a:t>, dan </a:t>
            </a:r>
            <a:r>
              <a:rPr lang="fr-FR" sz="4000" dirty="0" err="1"/>
              <a:t>Absolut</a:t>
            </a:r>
            <a:r>
              <a:rPr lang="fr-FR" sz="4000" dirty="0"/>
              <a:t>)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024128" y="2295847"/>
            <a:ext cx="97200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yang </a:t>
            </a:r>
            <a:r>
              <a:rPr lang="en-US" sz="2000" dirty="0" err="1"/>
              <a:t>mengidentifikasi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Penggunaannya</a:t>
            </a:r>
            <a:r>
              <a:rPr lang="en-US" sz="2000" dirty="0" smtClean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membentuk</a:t>
            </a:r>
            <a:r>
              <a:rPr lang="en-US" sz="2000" dirty="0"/>
              <a:t> </a:t>
            </a:r>
            <a:r>
              <a:rPr lang="en-US" sz="2000" dirty="0" err="1"/>
              <a:t>pola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formula </a:t>
            </a:r>
            <a:r>
              <a:rPr lang="en-US" sz="2000" dirty="0" err="1"/>
              <a:t>terhadap</a:t>
            </a:r>
            <a:r>
              <a:rPr lang="en-US" sz="2000" dirty="0"/>
              <a:t> data-data </a:t>
            </a:r>
            <a:r>
              <a:rPr lang="en-US" sz="2000" dirty="0" err="1"/>
              <a:t>dalam</a:t>
            </a:r>
            <a:r>
              <a:rPr lang="en-US" sz="2000" dirty="0"/>
              <a:t> worksheet.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mengunci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Excel. </a:t>
            </a:r>
            <a:r>
              <a:rPr lang="en-US" sz="2000" dirty="0" err="1"/>
              <a:t>Terdapat</a:t>
            </a:r>
            <a:r>
              <a:rPr lang="en-US" sz="2000" dirty="0"/>
              <a:t> 3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, semi </a:t>
            </a:r>
            <a:r>
              <a:rPr lang="en-US" sz="2000" dirty="0" err="1"/>
              <a:t>absolut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absolut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9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Ms. excel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4128" y="2097445"/>
            <a:ext cx="9720073" cy="402336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34340" indent="-342900">
              <a:buFont typeface="Wingdings" panose="05000000000000000000" pitchFamily="2" charset="2"/>
              <a:buChar char="§"/>
            </a:pPr>
            <a:r>
              <a:rPr lang="en-US" dirty="0" smtClean="0"/>
              <a:t>Microsoft </a:t>
            </a:r>
            <a:r>
              <a:rPr lang="en-US" dirty="0"/>
              <a:t>Excel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Microsoft </a:t>
            </a:r>
            <a:r>
              <a:rPr lang="en-US" dirty="0" smtClean="0"/>
              <a:t>Office</a:t>
            </a:r>
          </a:p>
          <a:p>
            <a:pPr marL="43434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smtClean="0"/>
              <a:t>spreadsheet</a:t>
            </a:r>
          </a:p>
          <a:p>
            <a:pPr marL="43434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 smtClean="0"/>
              <a:t>perintah</a:t>
            </a:r>
            <a:endParaRPr lang="en-US" dirty="0"/>
          </a:p>
          <a:p>
            <a:pPr marL="434340" indent="-342900">
              <a:buFont typeface="Wingdings" panose="05000000000000000000" pitchFamily="2" charset="2"/>
              <a:buChar char="§"/>
            </a:pPr>
            <a:r>
              <a:rPr lang="en-US" dirty="0" smtClean="0"/>
              <a:t>Microsoft </a:t>
            </a:r>
            <a:r>
              <a:rPr lang="en-US" dirty="0"/>
              <a:t>Excel </a:t>
            </a:r>
            <a:r>
              <a:rPr lang="en-US" dirty="0" smtClean="0"/>
              <a:t>platform </a:t>
            </a:r>
            <a:r>
              <a:rPr lang="en-US" dirty="0"/>
              <a:t>Windows, </a:t>
            </a:r>
            <a:r>
              <a:rPr lang="en-US" dirty="0" err="1" smtClean="0"/>
              <a:t>MacOS</a:t>
            </a:r>
            <a:r>
              <a:rPr lang="en-US" dirty="0"/>
              <a:t>, Android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Apple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43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796232"/>
            <a:ext cx="9720072" cy="920027"/>
          </a:xfrm>
        </p:spPr>
        <p:txBody>
          <a:bodyPr/>
          <a:lstStyle/>
          <a:p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Relatif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7" y="2041045"/>
            <a:ext cx="100893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Excel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yang </a:t>
            </a:r>
            <a:r>
              <a:rPr lang="en-US" sz="2000" dirty="0" err="1"/>
              <a:t>berubah-ubah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letaknya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di-copy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. </a:t>
            </a:r>
            <a:r>
              <a:rPr lang="en-US" sz="2000" dirty="0" err="1"/>
              <a:t>Secara</a:t>
            </a:r>
            <a:r>
              <a:rPr lang="en-US" sz="2000" dirty="0"/>
              <a:t> default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Microsoft Excel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3792040"/>
            <a:ext cx="3463467" cy="18224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4127" y="3381494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Contoh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C2=A2+B2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4572" y="3381494"/>
            <a:ext cx="102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Hasilnya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83" y="3792040"/>
            <a:ext cx="3048000" cy="1971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176" y="3792040"/>
            <a:ext cx="34099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76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768537"/>
            <a:ext cx="9720072" cy="835621"/>
          </a:xfrm>
        </p:spPr>
        <p:txBody>
          <a:bodyPr/>
          <a:lstStyle/>
          <a:p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4127" y="1924148"/>
            <a:ext cx="9357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CTRL + ` </a:t>
            </a:r>
            <a:r>
              <a:rPr lang="en-US" sz="2000" dirty="0"/>
              <a:t>(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b="1" dirty="0"/>
              <a:t> `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diakritik</a:t>
            </a:r>
            <a:r>
              <a:rPr lang="en-US" sz="2000" dirty="0"/>
              <a:t> </a:t>
            </a:r>
            <a:r>
              <a:rPr lang="en-US" sz="2000" dirty="0" err="1"/>
              <a:t>terletak</a:t>
            </a:r>
            <a:r>
              <a:rPr lang="en-US" sz="2000" dirty="0"/>
              <a:t> di </a:t>
            </a:r>
            <a:r>
              <a:rPr lang="en-US" sz="2000" dirty="0" err="1"/>
              <a:t>samping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1 keyboard qwerty,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petik</a:t>
            </a:r>
            <a:r>
              <a:rPr lang="en-US" sz="2000" dirty="0"/>
              <a:t> ')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952023"/>
            <a:ext cx="2698026" cy="2843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99" y="2952023"/>
            <a:ext cx="7281821" cy="25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90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11" y="852503"/>
            <a:ext cx="9720072" cy="905960"/>
          </a:xfrm>
        </p:spPr>
        <p:txBody>
          <a:bodyPr/>
          <a:lstStyle/>
          <a:p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Semi Absolut</a:t>
            </a:r>
          </a:p>
        </p:txBody>
      </p:sp>
      <p:sp>
        <p:nvSpPr>
          <p:cNvPr id="4" name="Rectangle 3"/>
          <p:cNvSpPr/>
          <p:nvPr/>
        </p:nvSpPr>
        <p:spPr>
          <a:xfrm>
            <a:off x="985910" y="1758463"/>
            <a:ext cx="102401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semi </a:t>
            </a:r>
            <a:r>
              <a:rPr lang="en-US" sz="2000" dirty="0" err="1"/>
              <a:t>absolut</a:t>
            </a:r>
            <a:r>
              <a:rPr lang="en-US" sz="2000" dirty="0"/>
              <a:t> Excel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yang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absolut</a:t>
            </a:r>
            <a:r>
              <a:rPr lang="en-US" sz="2000" dirty="0"/>
              <a:t> di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pembentuknya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, </a:t>
            </a:r>
            <a:r>
              <a:rPr lang="en-US" sz="2000" dirty="0" err="1"/>
              <a:t>absolut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(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).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semi </a:t>
            </a:r>
            <a:r>
              <a:rPr lang="en-US" sz="2000" dirty="0" err="1"/>
              <a:t>absolut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b="1" dirty="0"/>
              <a:t>$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absolut</a:t>
            </a:r>
            <a:r>
              <a:rPr lang="en-US" sz="20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985909" y="30819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Misalkan</a:t>
            </a:r>
            <a:r>
              <a:rPr lang="en-US" dirty="0"/>
              <a:t>:</a:t>
            </a:r>
          </a:p>
          <a:p>
            <a:r>
              <a:rPr lang="en-US" dirty="0"/>
              <a:t>A$2 ⇒ </a:t>
            </a:r>
            <a:r>
              <a:rPr lang="en-US" dirty="0" err="1"/>
              <a:t>baris</a:t>
            </a:r>
            <a:r>
              <a:rPr lang="en-US" dirty="0"/>
              <a:t> 2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, </a:t>
            </a:r>
            <a:r>
              <a:rPr lang="en-US" dirty="0" err="1"/>
              <a:t>baris</a:t>
            </a:r>
            <a:r>
              <a:rPr lang="en-US" dirty="0"/>
              <a:t> 2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tetap</a:t>
            </a:r>
            <a:endParaRPr lang="en-US" dirty="0"/>
          </a:p>
          <a:p>
            <a:r>
              <a:rPr lang="en-US" dirty="0"/>
              <a:t>$A2 ⇒ </a:t>
            </a:r>
            <a:r>
              <a:rPr lang="en-US" dirty="0" err="1"/>
              <a:t>kolom</a:t>
            </a:r>
            <a:r>
              <a:rPr lang="en-US" dirty="0"/>
              <a:t> A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, </a:t>
            </a:r>
            <a:r>
              <a:rPr lang="en-US" dirty="0" err="1"/>
              <a:t>kolom</a:t>
            </a:r>
            <a:r>
              <a:rPr lang="en-US" dirty="0"/>
              <a:t> A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tetap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5908" y="3987862"/>
            <a:ext cx="4261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Contoh</a:t>
            </a:r>
            <a:r>
              <a:rPr lang="en-US" b="1" dirty="0"/>
              <a:t>:</a:t>
            </a:r>
            <a:r>
              <a:rPr lang="en-US" dirty="0"/>
              <a:t> D2=A$2+B2,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A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2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A$2.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20" y="4261722"/>
            <a:ext cx="6277851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11" y="852503"/>
            <a:ext cx="9720072" cy="905960"/>
          </a:xfrm>
        </p:spPr>
        <p:txBody>
          <a:bodyPr/>
          <a:lstStyle/>
          <a:p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smtClean="0"/>
              <a:t>Absolut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5908" y="1758463"/>
            <a:ext cx="102682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absolut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yang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absolut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barisnya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di-copy </a:t>
            </a:r>
            <a:r>
              <a:rPr lang="en-US" sz="2000" dirty="0" err="1"/>
              <a:t>ditempat</a:t>
            </a:r>
            <a:r>
              <a:rPr lang="en-US" sz="2000" dirty="0"/>
              <a:t> lain.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absolut</a:t>
            </a:r>
            <a:r>
              <a:rPr lang="en-US" sz="2000" dirty="0"/>
              <a:t>, </a:t>
            </a:r>
            <a:r>
              <a:rPr lang="en-US" sz="2000" dirty="0" err="1"/>
              <a:t>tambahkan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$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sel.</a:t>
            </a:r>
          </a:p>
        </p:txBody>
      </p:sp>
      <p:sp>
        <p:nvSpPr>
          <p:cNvPr id="5" name="Rectangle 4"/>
          <p:cNvSpPr/>
          <p:nvPr/>
        </p:nvSpPr>
        <p:spPr>
          <a:xfrm>
            <a:off x="985906" y="2826996"/>
            <a:ext cx="8200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000" b="1" dirty="0"/>
              <a:t>Contoh:</a:t>
            </a:r>
            <a:r>
              <a:rPr lang="sv-SE" sz="2000" dirty="0"/>
              <a:t> D2=$A$2+B2, baris dan kolom di alamat sel $A$2 bersifat absolut.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06" y="3440935"/>
            <a:ext cx="7737772" cy="28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07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94706"/>
            <a:ext cx="9720072" cy="723079"/>
          </a:xfrm>
        </p:spPr>
        <p:txBody>
          <a:bodyPr/>
          <a:lstStyle/>
          <a:p>
            <a:r>
              <a:rPr lang="en-US" dirty="0" err="1"/>
              <a:t>Memberi</a:t>
            </a:r>
            <a:r>
              <a:rPr lang="en-US" dirty="0"/>
              <a:t> Nama Range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4127" y="1840918"/>
            <a:ext cx="104973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Nama range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mengidentifikasi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range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Microsoft Excel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formula. </a:t>
            </a:r>
            <a:r>
              <a:rPr lang="en-US" sz="2000" dirty="0" err="1"/>
              <a:t>Misalkan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range A1:A7 yang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daftar</a:t>
            </a:r>
            <a:r>
              <a:rPr lang="en-US" sz="2000" dirty="0"/>
              <a:t> </a:t>
            </a:r>
            <a:r>
              <a:rPr lang="en-US" sz="2000" dirty="0" err="1"/>
              <a:t>gaji</a:t>
            </a:r>
            <a:r>
              <a:rPr lang="en-US" sz="2000" dirty="0"/>
              <a:t>.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range </a:t>
            </a:r>
            <a:r>
              <a:rPr lang="en-US" sz="2000" dirty="0" err="1"/>
              <a:t>gaji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perhitungan</a:t>
            </a:r>
            <a:r>
              <a:rPr lang="en-US" sz="2000" dirty="0"/>
              <a:t>. </a:t>
            </a:r>
            <a:r>
              <a:rPr lang="en-US" sz="2000" dirty="0" err="1"/>
              <a:t>Pemahaman</a:t>
            </a:r>
            <a:r>
              <a:rPr lang="en-US" sz="2000" dirty="0"/>
              <a:t> </a:t>
            </a:r>
            <a:r>
              <a:rPr lang="en-US" sz="2000" dirty="0" err="1"/>
              <a:t>memberi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range </a:t>
            </a:r>
            <a:r>
              <a:rPr lang="en-US" sz="2000" dirty="0" err="1"/>
              <a:t>pada</a:t>
            </a:r>
            <a:r>
              <a:rPr lang="en-US" sz="2000" dirty="0"/>
              <a:t> Excel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formula lookup functions. </a:t>
            </a:r>
            <a:r>
              <a:rPr lang="en-US" sz="2000" dirty="0" err="1"/>
              <a:t>Terdapat</a:t>
            </a:r>
            <a:r>
              <a:rPr lang="en-US" sz="2000" dirty="0"/>
              <a:t> 3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memberi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range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Namebox</a:t>
            </a:r>
            <a:r>
              <a:rPr lang="en-US" sz="2000" dirty="0"/>
              <a:t>, Create From Selection, </a:t>
            </a:r>
            <a:r>
              <a:rPr lang="en-US" sz="2000" dirty="0" err="1"/>
              <a:t>dan</a:t>
            </a:r>
            <a:r>
              <a:rPr lang="en-US" sz="2000" dirty="0"/>
              <a:t> Define Name.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4127" y="3818377"/>
            <a:ext cx="2680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Penulisan</a:t>
            </a:r>
            <a:r>
              <a:rPr lang="en-US" sz="2000" b="1" dirty="0"/>
              <a:t> Nama Range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4126" y="4256954"/>
            <a:ext cx="100612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Nama </a:t>
            </a:r>
            <a:r>
              <a:rPr lang="en-US" sz="2000" dirty="0"/>
              <a:t>range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diawali</a:t>
            </a:r>
            <a:r>
              <a:rPr lang="en-US" sz="2000" dirty="0"/>
              <a:t> 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valid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(a-Z), underscore (_) </a:t>
            </a:r>
            <a:r>
              <a:rPr lang="en-US" sz="2000" dirty="0" err="1"/>
              <a:t>atau</a:t>
            </a:r>
            <a:r>
              <a:rPr lang="en-US" sz="2000" dirty="0"/>
              <a:t> backslash </a:t>
            </a:r>
            <a:r>
              <a:rPr lang="en-US" sz="2000" dirty="0" smtClean="0"/>
              <a:t>(/).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Nama </a:t>
            </a:r>
            <a:r>
              <a:rPr lang="en-US" sz="2000" dirty="0"/>
              <a:t>range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 smtClean="0"/>
              <a:t>spasi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Maksimal</a:t>
            </a:r>
            <a:r>
              <a:rPr lang="en-US" sz="2000" dirty="0" smtClean="0"/>
              <a:t> </a:t>
            </a:r>
            <a:r>
              <a:rPr lang="en-US" sz="2000" dirty="0"/>
              <a:t>255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/>
              <a:t>case-sensitive, </a:t>
            </a:r>
            <a:r>
              <a:rPr lang="en-US" sz="2000" dirty="0" err="1"/>
              <a:t>misalkan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range "</a:t>
            </a:r>
            <a:r>
              <a:rPr lang="en-US" sz="2000" dirty="0" err="1"/>
              <a:t>Contoh</a:t>
            </a:r>
            <a:r>
              <a:rPr lang="en-US" sz="2000" dirty="0"/>
              <a:t>"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"</a:t>
            </a:r>
            <a:r>
              <a:rPr lang="en-US" sz="2000" dirty="0" err="1"/>
              <a:t>COntoH</a:t>
            </a:r>
            <a:r>
              <a:rPr lang="en-US" sz="2000" dirty="0" smtClean="0"/>
              <a:t>".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sel.</a:t>
            </a:r>
          </a:p>
        </p:txBody>
      </p:sp>
    </p:spTree>
    <p:extLst>
      <p:ext uri="{BB962C8B-B14F-4D97-AF65-F5344CB8AC3E}">
        <p14:creationId xmlns:p14="http://schemas.microsoft.com/office/powerpoint/2010/main" val="3446799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38434"/>
            <a:ext cx="9720072" cy="849689"/>
          </a:xfrm>
        </p:spPr>
        <p:txBody>
          <a:bodyPr/>
          <a:lstStyle/>
          <a:p>
            <a:r>
              <a:rPr lang="en-US" dirty="0" err="1"/>
              <a:t>Memberi</a:t>
            </a:r>
            <a:r>
              <a:rPr lang="en-US" dirty="0"/>
              <a:t> Nama Range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Namebox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1993484"/>
            <a:ext cx="101174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Namebox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yang paling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diterapkan</a:t>
            </a:r>
            <a:r>
              <a:rPr lang="en-US" sz="2000" dirty="0"/>
              <a:t>. </a:t>
            </a:r>
            <a:r>
              <a:rPr lang="en-US" sz="2000" dirty="0" err="1"/>
              <a:t>Namebox</a:t>
            </a:r>
            <a:r>
              <a:rPr lang="en-US" sz="2000" dirty="0"/>
              <a:t> </a:t>
            </a:r>
            <a:r>
              <a:rPr lang="en-US" sz="2000" dirty="0" err="1"/>
              <a:t>terletak</a:t>
            </a:r>
            <a:r>
              <a:rPr lang="en-US" sz="2000" dirty="0"/>
              <a:t> di </a:t>
            </a:r>
            <a:r>
              <a:rPr lang="en-US" sz="2000" dirty="0" err="1"/>
              <a:t>samping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formula.</a:t>
            </a:r>
          </a:p>
          <a:p>
            <a:pPr>
              <a:buFont typeface="+mj-lt"/>
              <a:buAutoNum type="arabicPeriod"/>
            </a:pPr>
            <a:r>
              <a:rPr lang="en-US" sz="2000" b="1" dirty="0" err="1"/>
              <a:t>Sorot</a:t>
            </a:r>
            <a:r>
              <a:rPr lang="en-US" sz="2000" b="1" dirty="0"/>
              <a:t> range yang </a:t>
            </a:r>
            <a:r>
              <a:rPr lang="en-US" sz="2000" b="1" dirty="0" err="1"/>
              <a:t>akan</a:t>
            </a:r>
            <a:r>
              <a:rPr lang="en-US" sz="2000" b="1" dirty="0"/>
              <a:t> </a:t>
            </a:r>
            <a:r>
              <a:rPr lang="en-US" sz="2000" b="1" dirty="0" err="1"/>
              <a:t>diberi</a:t>
            </a:r>
            <a:r>
              <a:rPr lang="en-US" sz="2000" b="1" dirty="0"/>
              <a:t> </a:t>
            </a:r>
            <a:r>
              <a:rPr lang="en-US" sz="2000" b="1" dirty="0" err="1"/>
              <a:t>nama</a:t>
            </a:r>
            <a:endParaRPr lang="en-US" sz="2000" b="1" dirty="0"/>
          </a:p>
          <a:p>
            <a:pPr>
              <a:buFont typeface="+mj-lt"/>
              <a:buAutoNum type="arabicPeriod"/>
            </a:pPr>
            <a:r>
              <a:rPr lang="en-US" sz="2000" b="1" dirty="0" err="1"/>
              <a:t>Klik</a:t>
            </a:r>
            <a:r>
              <a:rPr lang="en-US" sz="2000" b="1" dirty="0"/>
              <a:t> </a:t>
            </a:r>
            <a:r>
              <a:rPr lang="en-US" sz="2000" b="1" dirty="0" err="1"/>
              <a:t>Namebox</a:t>
            </a:r>
            <a:endParaRPr lang="en-US" sz="2000" b="1" dirty="0"/>
          </a:p>
          <a:p>
            <a:pPr>
              <a:buFont typeface="+mj-lt"/>
              <a:buAutoNum type="arabicPeriod"/>
            </a:pPr>
            <a:r>
              <a:rPr lang="en-US" sz="2000" b="1" dirty="0" err="1"/>
              <a:t>Tekan</a:t>
            </a:r>
            <a:r>
              <a:rPr lang="en-US" sz="2000" b="1" dirty="0"/>
              <a:t> Enter</a:t>
            </a:r>
          </a:p>
          <a:p>
            <a:r>
              <a:rPr lang="en-US" sz="2000" dirty="0" err="1"/>
              <a:t>Misalkan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range </a:t>
            </a:r>
            <a:r>
              <a:rPr lang="en-US" sz="2000" dirty="0" err="1"/>
              <a:t>dari</a:t>
            </a:r>
            <a:r>
              <a:rPr lang="en-US" sz="2000" dirty="0"/>
              <a:t> A1:A3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"</a:t>
            </a:r>
            <a:r>
              <a:rPr lang="en-US" sz="2000" dirty="0" err="1"/>
              <a:t>contoh</a:t>
            </a:r>
            <a:r>
              <a:rPr lang="en-US" sz="2000" dirty="0"/>
              <a:t>"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Formula SUM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range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4363548"/>
            <a:ext cx="1930087" cy="2086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775" y="4363548"/>
            <a:ext cx="2154776" cy="20477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870" y="4240253"/>
            <a:ext cx="4088072" cy="21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81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908773"/>
            <a:ext cx="9720072" cy="849689"/>
          </a:xfrm>
        </p:spPr>
        <p:txBody>
          <a:bodyPr>
            <a:noAutofit/>
          </a:bodyPr>
          <a:lstStyle/>
          <a:p>
            <a:r>
              <a:rPr lang="en-US" sz="4000" dirty="0" err="1"/>
              <a:t>Memberi</a:t>
            </a:r>
            <a:r>
              <a:rPr lang="en-US" sz="4000" dirty="0"/>
              <a:t> Nama Range </a:t>
            </a:r>
            <a:r>
              <a:rPr lang="en-US" sz="4000" dirty="0" err="1"/>
              <a:t>dengan</a:t>
            </a:r>
            <a:r>
              <a:rPr lang="en-US" sz="4000" dirty="0"/>
              <a:t> Create From Selection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4127" y="1875881"/>
            <a:ext cx="10159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b="1" dirty="0"/>
              <a:t>Create From Selection</a:t>
            </a:r>
            <a:r>
              <a:rPr lang="en-US" sz="2000" dirty="0"/>
              <a:t>,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range </a:t>
            </a:r>
            <a:r>
              <a:rPr lang="en-US" sz="2000" dirty="0" err="1"/>
              <a:t>sekaligus</a:t>
            </a:r>
            <a:r>
              <a:rPr lang="en-US" sz="2000" dirty="0"/>
              <a:t>.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langkah-langkah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b="1" dirty="0"/>
              <a:t>Create From Selection</a:t>
            </a:r>
            <a:endParaRPr lang="en-US" sz="2000" dirty="0"/>
          </a:p>
        </p:txBody>
      </p:sp>
      <p:pic>
        <p:nvPicPr>
          <p:cNvPr id="5122" name="Picture 2" descr="Select From Selection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7" y="4046278"/>
            <a:ext cx="3824741" cy="269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24127" y="265330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Sorot</a:t>
            </a:r>
            <a:r>
              <a:rPr lang="en-US" sz="2000" dirty="0" smtClean="0"/>
              <a:t> range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Klik</a:t>
            </a:r>
            <a:r>
              <a:rPr lang="en-US" sz="2000" dirty="0" smtClean="0"/>
              <a:t> </a:t>
            </a:r>
            <a:r>
              <a:rPr lang="en-US" sz="2000" dirty="0"/>
              <a:t>Create From Selection </a:t>
            </a:r>
            <a:r>
              <a:rPr lang="en-US" sz="2000" dirty="0" err="1"/>
              <a:t>pada</a:t>
            </a:r>
            <a:r>
              <a:rPr lang="en-US" sz="2000" dirty="0"/>
              <a:t> Formula </a:t>
            </a:r>
            <a:r>
              <a:rPr lang="en-US" sz="2000" dirty="0" smtClean="0"/>
              <a:t>Ribbon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Centang</a:t>
            </a:r>
            <a:r>
              <a:rPr lang="en-US" sz="2000" dirty="0" smtClean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Klik</a:t>
            </a:r>
            <a:r>
              <a:rPr lang="en-US" sz="2000" dirty="0"/>
              <a:t> OK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8868" y="3976742"/>
            <a:ext cx="71411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Top row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paling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anggotanya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 smtClean="0"/>
              <a:t>tersebut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Left </a:t>
            </a:r>
            <a:r>
              <a:rPr lang="en-US" sz="2000" b="1" dirty="0"/>
              <a:t>column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paling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anggotanya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Bottom </a:t>
            </a:r>
            <a:r>
              <a:rPr lang="en-US" sz="2000" b="1" dirty="0"/>
              <a:t>row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paling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anggotanya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Right </a:t>
            </a:r>
            <a:r>
              <a:rPr lang="en-US" sz="2000" b="1" dirty="0"/>
              <a:t>column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paling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anggotanya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0971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91" y="513982"/>
            <a:ext cx="5208637" cy="30085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472" y="513982"/>
            <a:ext cx="4080005" cy="29466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136" y="6827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1168" y="605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26" y="3795326"/>
            <a:ext cx="3723314" cy="23663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3440" y="38982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b="36552"/>
          <a:stretch/>
        </p:blipFill>
        <p:spPr>
          <a:xfrm>
            <a:off x="6592472" y="3666344"/>
            <a:ext cx="4732564" cy="27766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81168" y="37582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908773"/>
            <a:ext cx="9720072" cy="849689"/>
          </a:xfrm>
        </p:spPr>
        <p:txBody>
          <a:bodyPr>
            <a:noAutofit/>
          </a:bodyPr>
          <a:lstStyle/>
          <a:p>
            <a:r>
              <a:rPr lang="en-US" sz="4000" dirty="0" err="1"/>
              <a:t>Memberi</a:t>
            </a:r>
            <a:r>
              <a:rPr lang="en-US" sz="4000" dirty="0"/>
              <a:t> Nama Range </a:t>
            </a:r>
            <a:r>
              <a:rPr lang="en-US" sz="4000" dirty="0" err="1"/>
              <a:t>dengan</a:t>
            </a:r>
            <a:r>
              <a:rPr lang="en-US" sz="4000" dirty="0"/>
              <a:t> Defines Name Option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4127" y="2055113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langkah-langkah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Defines Name </a:t>
            </a:r>
            <a:r>
              <a:rPr lang="en-US" sz="2000" dirty="0" smtClean="0"/>
              <a:t>Option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Sorot</a:t>
            </a:r>
            <a:r>
              <a:rPr lang="en-US" sz="2000" dirty="0" smtClean="0"/>
              <a:t> </a:t>
            </a:r>
            <a:r>
              <a:rPr lang="en-US" sz="2000" dirty="0"/>
              <a:t>range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diberi</a:t>
            </a:r>
            <a:r>
              <a:rPr lang="en-US" sz="2000" dirty="0"/>
              <a:t> </a:t>
            </a:r>
            <a:r>
              <a:rPr lang="en-US" sz="2000" dirty="0" err="1" smtClean="0"/>
              <a:t>nama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Klik</a:t>
            </a:r>
            <a:r>
              <a:rPr lang="en-US" sz="2000" dirty="0" smtClean="0"/>
              <a:t> </a:t>
            </a:r>
            <a:r>
              <a:rPr lang="en-US" sz="2000" dirty="0"/>
              <a:t>Define Name </a:t>
            </a:r>
            <a:r>
              <a:rPr lang="en-US" sz="2000" dirty="0" err="1"/>
              <a:t>pada</a:t>
            </a:r>
            <a:r>
              <a:rPr lang="en-US" sz="2000" dirty="0"/>
              <a:t> Ribbon </a:t>
            </a:r>
            <a:r>
              <a:rPr lang="en-US" sz="2000" dirty="0" smtClean="0"/>
              <a:t>formula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/>
              <a:t>terbuka</a:t>
            </a:r>
            <a:r>
              <a:rPr lang="en-US" sz="2000" dirty="0"/>
              <a:t> </a:t>
            </a:r>
            <a:r>
              <a:rPr lang="en-US" sz="2000" dirty="0" err="1"/>
              <a:t>jendela</a:t>
            </a:r>
            <a:r>
              <a:rPr lang="en-US" sz="2000" dirty="0"/>
              <a:t> New </a:t>
            </a:r>
            <a:r>
              <a:rPr lang="en-US" sz="2000" dirty="0" smtClean="0"/>
              <a:t>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Ketik</a:t>
            </a:r>
            <a:r>
              <a:rPr lang="en-US" sz="2000" dirty="0" smtClean="0"/>
              <a:t> </a:t>
            </a:r>
            <a:r>
              <a:rPr lang="en-US" sz="2000" dirty="0" err="1"/>
              <a:t>nama</a:t>
            </a:r>
            <a:r>
              <a:rPr lang="en-US" sz="2000" dirty="0"/>
              <a:t> range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smtClean="0"/>
              <a:t>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Scope </a:t>
            </a:r>
            <a:r>
              <a:rPr lang="en-US" sz="2000" dirty="0" err="1"/>
              <a:t>pilih</a:t>
            </a:r>
            <a:r>
              <a:rPr lang="en-US" sz="2000" dirty="0"/>
              <a:t> sheet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beri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Workbook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range </a:t>
            </a:r>
            <a:r>
              <a:rPr lang="en-US" sz="2000" dirty="0" err="1"/>
              <a:t>berlaku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smtClean="0"/>
              <a:t>sheet.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Tambahkan</a:t>
            </a:r>
            <a:r>
              <a:rPr lang="en-US" sz="2000" dirty="0" smtClean="0"/>
              <a:t> </a:t>
            </a:r>
            <a:r>
              <a:rPr lang="en-US" sz="2000" dirty="0" err="1"/>
              <a:t>komentar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 smtClean="0"/>
              <a:t>diperlukan</a:t>
            </a:r>
            <a:endParaRPr lang="en-US" sz="20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664" y="2055113"/>
            <a:ext cx="5067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53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908773"/>
            <a:ext cx="9720072" cy="849689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Tipe</a:t>
            </a:r>
            <a:r>
              <a:rPr lang="en-US" sz="4000" dirty="0" smtClean="0"/>
              <a:t> data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24127" y="1988740"/>
            <a:ext cx="2411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Tipe</a:t>
            </a:r>
            <a:r>
              <a:rPr lang="en-US" sz="2000" b="1" dirty="0"/>
              <a:t> Data </a:t>
            </a:r>
            <a:r>
              <a:rPr lang="en-US" sz="2000" b="1" dirty="0" err="1"/>
              <a:t>Teks</a:t>
            </a:r>
            <a:r>
              <a:rPr lang="en-US" sz="2000" b="1" dirty="0"/>
              <a:t> (Text)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4127" y="2388850"/>
            <a:ext cx="97200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Microsoft Excel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string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.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,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.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formula Excel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format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teks</a:t>
            </a:r>
            <a:r>
              <a:rPr lang="en-US" sz="2000" dirty="0"/>
              <a:t>. Format </a:t>
            </a:r>
            <a:r>
              <a:rPr lang="en-US" sz="2000" dirty="0" err="1"/>
              <a:t>penulisan</a:t>
            </a:r>
            <a:r>
              <a:rPr lang="en-US" sz="2000" dirty="0"/>
              <a:t> Microsoft Word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terapkan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teks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66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Workbook &amp; Worksheet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Workbook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Worksheet </a:t>
            </a:r>
            <a:r>
              <a:rPr lang="en-US" dirty="0" err="1"/>
              <a:t>pada</a:t>
            </a:r>
            <a:r>
              <a:rPr lang="en-US" dirty="0"/>
              <a:t> Microsoft Excel. </a:t>
            </a:r>
          </a:p>
          <a:p>
            <a:pPr marL="54864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/>
              <a:t>Worksheet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data-data </a:t>
            </a:r>
            <a:r>
              <a:rPr lang="en-US" dirty="0" err="1"/>
              <a:t>tersimpan</a:t>
            </a:r>
            <a:r>
              <a:rPr lang="en-US" dirty="0"/>
              <a:t>. </a:t>
            </a:r>
            <a:endParaRPr lang="en-US" dirty="0" smtClean="0"/>
          </a:p>
          <a:p>
            <a:pPr marL="54864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Worksheet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diidentifikasi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Microsoft Excel. </a:t>
            </a:r>
            <a:endParaRPr lang="en-US" dirty="0" smtClean="0"/>
          </a:p>
          <a:p>
            <a:pPr marL="54864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/>
              <a:t>awal</a:t>
            </a:r>
            <a:r>
              <a:rPr lang="en-US" dirty="0"/>
              <a:t> Workbook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Worksheet,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. </a:t>
            </a:r>
            <a:endParaRPr lang="en-US" dirty="0" smtClean="0"/>
          </a:p>
          <a:p>
            <a:pPr marL="54864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data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string (</a:t>
            </a:r>
            <a:r>
              <a:rPr lang="en-US" dirty="0" err="1"/>
              <a:t>tulisan</a:t>
            </a:r>
            <a:r>
              <a:rPr lang="en-US" dirty="0"/>
              <a:t>),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formula Excel.</a:t>
            </a:r>
          </a:p>
        </p:txBody>
      </p:sp>
    </p:spTree>
    <p:extLst>
      <p:ext uri="{BB962C8B-B14F-4D97-AF65-F5344CB8AC3E}">
        <p14:creationId xmlns:p14="http://schemas.microsoft.com/office/powerpoint/2010/main" val="2883469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908773"/>
            <a:ext cx="9720072" cy="849689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Tipe</a:t>
            </a:r>
            <a:r>
              <a:rPr lang="en-US" sz="4000" dirty="0" smtClean="0"/>
              <a:t> data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024127" y="2019518"/>
            <a:ext cx="3124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Tipe</a:t>
            </a:r>
            <a:r>
              <a:rPr lang="en-US" sz="2000" b="1" dirty="0" smtClean="0"/>
              <a:t> </a:t>
            </a:r>
            <a:r>
              <a:rPr lang="en-US" sz="2000" b="1" dirty="0"/>
              <a:t>Data </a:t>
            </a:r>
            <a:r>
              <a:rPr lang="en-US" sz="2000" b="1" dirty="0" err="1"/>
              <a:t>Angka</a:t>
            </a:r>
            <a:r>
              <a:rPr lang="en-US" sz="2000" b="1" dirty="0"/>
              <a:t> (</a:t>
            </a:r>
            <a:r>
              <a:rPr lang="en-US" sz="2000" b="1" dirty="0" err="1"/>
              <a:t>Numerik</a:t>
            </a:r>
            <a:r>
              <a:rPr lang="en-US" sz="2000" b="1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4127" y="256548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formula Excel.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numerik</a:t>
            </a:r>
            <a:r>
              <a:rPr lang="en-US" sz="2000" dirty="0"/>
              <a:t>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0 1 2 3 4 5 6 7 8 9.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numerik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memuat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khusus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kegunaan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 </a:t>
            </a:r>
            <a:r>
              <a:rPr lang="en-US" sz="2000" dirty="0" err="1"/>
              <a:t>Adapun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fungsinya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numerik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181" y="2565485"/>
            <a:ext cx="2647950" cy="2505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360" y="4867772"/>
            <a:ext cx="34480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63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908773"/>
            <a:ext cx="9720072" cy="849689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Tipe</a:t>
            </a:r>
            <a:r>
              <a:rPr lang="en-US" sz="4000" dirty="0" smtClean="0"/>
              <a:t> data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24127" y="1988740"/>
            <a:ext cx="51306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Tipe</a:t>
            </a:r>
            <a:r>
              <a:rPr lang="en-US" sz="2000" b="1" dirty="0"/>
              <a:t> Data </a:t>
            </a:r>
            <a:r>
              <a:rPr lang="en-US" sz="2000" b="1" dirty="0" err="1"/>
              <a:t>Tanggal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Waktu</a:t>
            </a:r>
            <a:r>
              <a:rPr lang="en-US" sz="2000" b="1" dirty="0"/>
              <a:t> (Date and Time)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4127" y="2388850"/>
            <a:ext cx="97200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Tipe</a:t>
            </a:r>
            <a:r>
              <a:rPr lang="en-US" sz="2000" dirty="0"/>
              <a:t> data date and time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tanggal</a:t>
            </a:r>
            <a:r>
              <a:rPr lang="en-US" sz="2000" dirty="0"/>
              <a:t>,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kombinasi</a:t>
            </a:r>
            <a:r>
              <a:rPr lang="en-US" sz="2000" dirty="0"/>
              <a:t> </a:t>
            </a:r>
            <a:r>
              <a:rPr lang="en-US" sz="2000" dirty="0" err="1"/>
              <a:t>tanggal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. Format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 Date and Time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inggris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notasi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United States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b="1" dirty="0"/>
              <a:t>"mm/</a:t>
            </a:r>
            <a:r>
              <a:rPr lang="en-US" sz="2000" b="1" dirty="0" err="1"/>
              <a:t>dd</a:t>
            </a:r>
            <a:r>
              <a:rPr lang="en-US" sz="2000" b="1" dirty="0"/>
              <a:t>/</a:t>
            </a:r>
            <a:r>
              <a:rPr lang="en-US" sz="2000" b="1" dirty="0" err="1"/>
              <a:t>yy</a:t>
            </a:r>
            <a:r>
              <a:rPr lang="en-US" sz="2000" b="1" dirty="0"/>
              <a:t> time"</a:t>
            </a:r>
            <a:r>
              <a:rPr lang="en-US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9" y="3653548"/>
            <a:ext cx="34956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50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908773"/>
            <a:ext cx="9720072" cy="849689"/>
          </a:xfrm>
        </p:spPr>
        <p:txBody>
          <a:bodyPr>
            <a:noAutofit/>
          </a:bodyPr>
          <a:lstStyle/>
          <a:p>
            <a:r>
              <a:rPr lang="en-US" sz="4000" dirty="0"/>
              <a:t>Cara </a:t>
            </a:r>
            <a:r>
              <a:rPr lang="en-US" sz="4000" dirty="0" err="1"/>
              <a:t>Mengatur</a:t>
            </a:r>
            <a:r>
              <a:rPr lang="en-US" sz="4000" dirty="0"/>
              <a:t> </a:t>
            </a:r>
            <a:r>
              <a:rPr lang="en-US" sz="4000" dirty="0" err="1"/>
              <a:t>Lebar</a:t>
            </a:r>
            <a:r>
              <a:rPr lang="en-US" sz="4000" dirty="0"/>
              <a:t> </a:t>
            </a:r>
            <a:r>
              <a:rPr lang="en-US" sz="4000" dirty="0" err="1"/>
              <a:t>Kolom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Tinggi </a:t>
            </a:r>
            <a:r>
              <a:rPr lang="en-US" sz="4000" dirty="0" err="1"/>
              <a:t>Baris</a:t>
            </a:r>
            <a:r>
              <a:rPr lang="en-US" sz="4000" dirty="0"/>
              <a:t> Excel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123665" y="1758462"/>
            <a:ext cx="101630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Saat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termuat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sel</a:t>
            </a:r>
            <a:r>
              <a:rPr lang="en-US" sz="2000" dirty="0" smtClean="0"/>
              <a:t> Microsoft Excel </a:t>
            </a:r>
            <a:r>
              <a:rPr lang="en-US" sz="2000" dirty="0" err="1" smtClean="0"/>
              <a:t>melebihi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digit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ditampilkan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lebar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r>
              <a:rPr lang="en-US" sz="2000" dirty="0" smtClean="0"/>
              <a:t> </a:t>
            </a:r>
            <a:r>
              <a:rPr lang="en-US" sz="2000" dirty="0" err="1" smtClean="0"/>
              <a:t>sel</a:t>
            </a:r>
            <a:r>
              <a:rPr lang="en-US" sz="2000" dirty="0" smtClean="0"/>
              <a:t>, data </a:t>
            </a:r>
            <a:r>
              <a:rPr lang="en-US" sz="2000" dirty="0" err="1" smtClean="0"/>
              <a:t>teks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ditampilkan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sel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r>
              <a:rPr lang="en-US" sz="2000" dirty="0" smtClean="0"/>
              <a:t> </a:t>
            </a:r>
            <a:r>
              <a:rPr lang="en-US" sz="2000" dirty="0" err="1" smtClean="0"/>
              <a:t>sel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berikutnya</a:t>
            </a:r>
            <a:r>
              <a:rPr lang="en-US" sz="2000" dirty="0" smtClean="0"/>
              <a:t> </a:t>
            </a:r>
            <a:r>
              <a:rPr lang="en-US" sz="2000" dirty="0" err="1" smtClean="0"/>
              <a:t>kosong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begitu</a:t>
            </a:r>
            <a:r>
              <a:rPr lang="en-US" sz="2000" dirty="0" smtClean="0"/>
              <a:t> pula data </a:t>
            </a:r>
            <a:r>
              <a:rPr lang="en-US" sz="2000" dirty="0" err="1" smtClean="0"/>
              <a:t>numerik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diperpendek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notasi</a:t>
            </a:r>
            <a:r>
              <a:rPr lang="en-US" sz="2000" dirty="0" smtClean="0"/>
              <a:t> </a:t>
            </a:r>
            <a:r>
              <a:rPr lang="en-US" sz="2000" dirty="0" err="1" smtClean="0"/>
              <a:t>eksponensial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pagar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memperbaiki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, </a:t>
            </a:r>
            <a:r>
              <a:rPr lang="en-US" sz="2000" dirty="0" err="1" smtClean="0"/>
              <a:t>lebar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r>
              <a:rPr lang="en-US" sz="2000" dirty="0" smtClean="0"/>
              <a:t> </a:t>
            </a:r>
            <a:r>
              <a:rPr lang="en-US" sz="2000" dirty="0" err="1" smtClean="0"/>
              <a:t>sel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diperpanjang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Cara </a:t>
            </a:r>
            <a:r>
              <a:rPr lang="en-US" sz="2000" dirty="0" err="1" smtClean="0"/>
              <a:t>Mengatur</a:t>
            </a:r>
            <a:r>
              <a:rPr lang="en-US" sz="2000" dirty="0" smtClean="0"/>
              <a:t> </a:t>
            </a:r>
            <a:r>
              <a:rPr lang="en-US" sz="2000" dirty="0" err="1" smtClean="0"/>
              <a:t>Lebar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Tinggi </a:t>
            </a:r>
            <a:r>
              <a:rPr lang="en-US" sz="2000" dirty="0" err="1" smtClean="0"/>
              <a:t>Baris</a:t>
            </a:r>
            <a:r>
              <a:rPr lang="en-US" sz="2000" dirty="0" smtClean="0"/>
              <a:t> Excel.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123665" y="3640120"/>
            <a:ext cx="6701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Mengatur</a:t>
            </a:r>
            <a:r>
              <a:rPr lang="en-US" sz="2000" b="1" dirty="0"/>
              <a:t> </a:t>
            </a:r>
            <a:r>
              <a:rPr lang="en-US" sz="2000" b="1" dirty="0" err="1"/>
              <a:t>Lebar</a:t>
            </a:r>
            <a:r>
              <a:rPr lang="en-US" sz="2000" b="1" dirty="0"/>
              <a:t> </a:t>
            </a:r>
            <a:r>
              <a:rPr lang="en-US" sz="2000" b="1" dirty="0" err="1"/>
              <a:t>Kolom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 Tinggi </a:t>
            </a:r>
            <a:r>
              <a:rPr lang="en-US" sz="2000" b="1" dirty="0" err="1"/>
              <a:t>Baris</a:t>
            </a:r>
            <a:r>
              <a:rPr lang="en-US" sz="2000" b="1" dirty="0"/>
              <a:t> Excel </a:t>
            </a:r>
            <a:r>
              <a:rPr lang="en-US" sz="2000" b="1" dirty="0" err="1"/>
              <a:t>dengan</a:t>
            </a:r>
            <a:r>
              <a:rPr lang="en-US" sz="2000" b="1" dirty="0"/>
              <a:t> Mouse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40" y="4290672"/>
            <a:ext cx="4351811" cy="23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28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2241" y="703829"/>
            <a:ext cx="48307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Mengatur</a:t>
            </a:r>
            <a:r>
              <a:rPr lang="en-US" sz="2000" b="1" dirty="0"/>
              <a:t> Tinggi </a:t>
            </a:r>
            <a:r>
              <a:rPr lang="en-US" sz="2000" b="1" dirty="0" err="1"/>
              <a:t>Baris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Lebar</a:t>
            </a:r>
            <a:r>
              <a:rPr lang="en-US" sz="2000" b="1" dirty="0"/>
              <a:t> </a:t>
            </a:r>
            <a:r>
              <a:rPr lang="en-US" sz="2000" b="1" dirty="0" err="1"/>
              <a:t>Kolom</a:t>
            </a:r>
            <a:r>
              <a:rPr lang="en-US" sz="2000" b="1" dirty="0"/>
              <a:t> Excel </a:t>
            </a:r>
            <a:r>
              <a:rPr lang="en-US" sz="2000" b="1" dirty="0" err="1"/>
              <a:t>dengan</a:t>
            </a:r>
            <a:r>
              <a:rPr lang="en-US" sz="2000" b="1" dirty="0"/>
              <a:t> Menu Format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505" y="584522"/>
            <a:ext cx="4515431" cy="57853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2241" y="1705675"/>
            <a:ext cx="55813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Row Height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 smtClean="0"/>
              <a:t>Baris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AutoFit </a:t>
            </a:r>
            <a:r>
              <a:rPr lang="en-US" sz="2000" b="1" dirty="0"/>
              <a:t>Row Height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data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 smtClean="0"/>
              <a:t>sel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Column </a:t>
            </a:r>
            <a:r>
              <a:rPr lang="en-US" sz="2000" b="1" dirty="0"/>
              <a:t>Width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lebar</a:t>
            </a:r>
            <a:r>
              <a:rPr lang="en-US" sz="2000" dirty="0"/>
              <a:t> </a:t>
            </a:r>
            <a:r>
              <a:rPr lang="en-US" sz="2000" dirty="0" err="1" smtClean="0"/>
              <a:t>kolom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AutoFit </a:t>
            </a:r>
            <a:r>
              <a:rPr lang="en-US" sz="2000" b="1" dirty="0"/>
              <a:t>Column Width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lebar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data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1014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295" y="2540624"/>
            <a:ext cx="9720072" cy="1499616"/>
          </a:xfrm>
        </p:spPr>
        <p:txBody>
          <a:bodyPr/>
          <a:lstStyle/>
          <a:p>
            <a:pPr algn="ctr"/>
            <a:r>
              <a:rPr lang="en-US" dirty="0" err="1" smtClean="0"/>
              <a:t>Akhir</a:t>
            </a:r>
            <a:r>
              <a:rPr lang="en-US" dirty="0" smtClean="0"/>
              <a:t> PERTMUAN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2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75783"/>
            <a:ext cx="9720072" cy="834151"/>
          </a:xfrm>
        </p:spPr>
        <p:txBody>
          <a:bodyPr/>
          <a:lstStyle/>
          <a:p>
            <a:r>
              <a:rPr lang="en-US" dirty="0" smtClean="0"/>
              <a:t>Workbook &amp; Worksheet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1009934"/>
            <a:ext cx="9234373" cy="571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6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Workbook &amp; Worksheet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4128" y="2084832"/>
            <a:ext cx="106174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Title Bar </a:t>
            </a:r>
            <a:r>
              <a:rPr lang="en-US" dirty="0"/>
              <a:t>-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workbook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default </a:t>
            </a:r>
            <a:r>
              <a:rPr lang="en-US" dirty="0" err="1"/>
              <a:t>nama</a:t>
            </a:r>
            <a:r>
              <a:rPr lang="en-US" dirty="0"/>
              <a:t> workbook </a:t>
            </a:r>
            <a:r>
              <a:rPr lang="en-US" dirty="0" err="1"/>
              <a:t>pada</a:t>
            </a:r>
            <a:r>
              <a:rPr lang="en-US" dirty="0"/>
              <a:t> Microsoft Excel </a:t>
            </a:r>
            <a:r>
              <a:rPr lang="en-US" dirty="0" err="1"/>
              <a:t>adalah</a:t>
            </a:r>
            <a:r>
              <a:rPr lang="en-US" dirty="0"/>
              <a:t> "Book1</a:t>
            </a:r>
            <a:r>
              <a:rPr lang="en-US" dirty="0" smtClean="0"/>
              <a:t>".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Quick </a:t>
            </a:r>
            <a:r>
              <a:rPr lang="en-US" b="1" dirty="0"/>
              <a:t>Access Toolbar</a:t>
            </a:r>
            <a:r>
              <a:rPr lang="en-US" dirty="0"/>
              <a:t> -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Microsoft Excel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Quick Access </a:t>
            </a:r>
            <a:r>
              <a:rPr lang="en-US" dirty="0" smtClean="0"/>
              <a:t>Toolbar.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Kontrol</a:t>
            </a:r>
            <a:r>
              <a:rPr lang="en-US" b="1" dirty="0" smtClean="0"/>
              <a:t> </a:t>
            </a:r>
            <a:r>
              <a:rPr lang="en-US" b="1" dirty="0" err="1"/>
              <a:t>Jendela</a:t>
            </a:r>
            <a:r>
              <a:rPr lang="en-US" dirty="0"/>
              <a:t> -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Microsoft Excel, </a:t>
            </a:r>
            <a:r>
              <a:rPr lang="en-US" dirty="0" err="1"/>
              <a:t>yaitu</a:t>
            </a:r>
            <a:r>
              <a:rPr lang="en-US" dirty="0"/>
              <a:t>; maximize, minimize,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Microsoft </a:t>
            </a:r>
            <a:r>
              <a:rPr lang="en-US" dirty="0" smtClean="0"/>
              <a:t>Excel.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Menu </a:t>
            </a:r>
            <a:r>
              <a:rPr lang="en-US" b="1" dirty="0"/>
              <a:t>Bar</a:t>
            </a:r>
            <a:r>
              <a:rPr lang="en-US" dirty="0"/>
              <a:t> -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microsoft</a:t>
            </a:r>
            <a:r>
              <a:rPr lang="en-US" dirty="0"/>
              <a:t> Excel. </a:t>
            </a:r>
            <a:r>
              <a:rPr lang="en-US" dirty="0" err="1"/>
              <a:t>Setiap</a:t>
            </a:r>
            <a:r>
              <a:rPr lang="en-US" dirty="0"/>
              <a:t> menu bar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ribbon. Ribbon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ikon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command button. </a:t>
            </a:r>
            <a:r>
              <a:rPr lang="en-US" dirty="0" err="1"/>
              <a:t>Masing-masing</a:t>
            </a:r>
            <a:r>
              <a:rPr lang="en-US" dirty="0"/>
              <a:t> command button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Name </a:t>
            </a:r>
            <a:r>
              <a:rPr lang="en-US" b="1" dirty="0"/>
              <a:t>Box </a:t>
            </a:r>
            <a:r>
              <a:rPr lang="en-US" b="1" dirty="0" err="1"/>
              <a:t>atau</a:t>
            </a:r>
            <a:r>
              <a:rPr lang="en-US" b="1" dirty="0"/>
              <a:t> Kotak Nama </a:t>
            </a:r>
            <a:r>
              <a:rPr lang="en-US" dirty="0"/>
              <a:t>-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index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1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Caption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4128" y="2084832"/>
            <a:ext cx="104536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b="1" dirty="0"/>
              <a:t>Formula Bar </a:t>
            </a:r>
            <a:r>
              <a:rPr lang="en-US" dirty="0"/>
              <a:t>-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formula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formula bar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 startAt="6"/>
            </a:pPr>
            <a:endParaRPr lang="en-US" dirty="0"/>
          </a:p>
          <a:p>
            <a:pPr marL="342900" indent="-342900">
              <a:buFont typeface="+mj-lt"/>
              <a:buAutoNum type="arabicPeriod" startAt="6"/>
            </a:pPr>
            <a:r>
              <a:rPr lang="en-US" b="1" dirty="0"/>
              <a:t>Column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Kolom</a:t>
            </a:r>
            <a:r>
              <a:rPr lang="en-US" dirty="0"/>
              <a:t> -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diidentifikasi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A-XFD.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CTRL + →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Microsoft Excel 2016. </a:t>
            </a:r>
          </a:p>
          <a:p>
            <a:pPr marL="342900" indent="-342900">
              <a:buFont typeface="+mj-lt"/>
              <a:buAutoNum type="arabicPeriod" startAt="6"/>
            </a:pPr>
            <a:endParaRPr lang="en-US" b="1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b="1" dirty="0" smtClean="0"/>
              <a:t>Row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Baris</a:t>
            </a:r>
            <a:r>
              <a:rPr lang="en-US" dirty="0"/>
              <a:t> -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index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Microsoft Excel yang </a:t>
            </a:r>
            <a:r>
              <a:rPr lang="en-US" dirty="0" err="1"/>
              <a:t>diidentifikasi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1-1048576.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CTRL + ↓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Microsoft Excel </a:t>
            </a:r>
            <a:r>
              <a:rPr lang="en-US" dirty="0" smtClean="0"/>
              <a:t>2016.</a:t>
            </a:r>
          </a:p>
          <a:p>
            <a:pPr marL="342900" indent="-342900">
              <a:buFont typeface="+mj-lt"/>
              <a:buAutoNum type="arabicPeriod" startAt="6"/>
            </a:pPr>
            <a:endParaRPr lang="en-US" b="1" dirty="0"/>
          </a:p>
          <a:p>
            <a:pPr marL="342900" indent="-342900">
              <a:buFont typeface="+mj-lt"/>
              <a:buAutoNum type="arabicPeriod" startAt="6"/>
            </a:pPr>
            <a:r>
              <a:rPr lang="en-US" b="1" dirty="0" err="1" smtClean="0"/>
              <a:t>Sel</a:t>
            </a:r>
            <a:r>
              <a:rPr lang="en-US" b="1" dirty="0" smtClean="0"/>
              <a:t> </a:t>
            </a:r>
            <a:r>
              <a:rPr lang="en-US" b="1" dirty="0" err="1"/>
              <a:t>Aktif</a:t>
            </a:r>
            <a:r>
              <a:rPr lang="en-US" b="1" dirty="0"/>
              <a:t> </a:t>
            </a:r>
            <a:r>
              <a:rPr lang="en-US" dirty="0"/>
              <a:t>-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pointer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index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Name </a:t>
            </a:r>
            <a:r>
              <a:rPr lang="en-US" dirty="0" smtClean="0"/>
              <a:t>Box.</a:t>
            </a:r>
          </a:p>
          <a:p>
            <a:pPr marL="342900" indent="-342900">
              <a:buFont typeface="+mj-lt"/>
              <a:buAutoNum type="arabicPeriod" startAt="6"/>
            </a:pPr>
            <a:endParaRPr lang="en-US" b="1" dirty="0"/>
          </a:p>
          <a:p>
            <a:pPr marL="342900" indent="-342900">
              <a:buFont typeface="+mj-lt"/>
              <a:buAutoNum type="arabicPeriod" startAt="6"/>
            </a:pPr>
            <a:r>
              <a:rPr lang="en-US" b="1" dirty="0" smtClean="0"/>
              <a:t>Tab </a:t>
            </a:r>
            <a:r>
              <a:rPr lang="en-US" b="1" dirty="0"/>
              <a:t>Worksheet</a:t>
            </a:r>
            <a:r>
              <a:rPr lang="en-US" dirty="0"/>
              <a:t> -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worksheet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worksheet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 startAt="8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5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Caption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4128" y="2084832"/>
            <a:ext cx="104536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b="1" dirty="0" err="1" smtClean="0"/>
              <a:t>Lembar</a:t>
            </a:r>
            <a:r>
              <a:rPr lang="en-US" b="1" dirty="0" smtClean="0"/>
              <a:t> </a:t>
            </a:r>
            <a:r>
              <a:rPr lang="en-US" b="1" dirty="0" err="1"/>
              <a:t>Kerja</a:t>
            </a:r>
            <a:r>
              <a:rPr lang="en-US" b="1" dirty="0"/>
              <a:t> Excel -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Workbook.</a:t>
            </a:r>
          </a:p>
          <a:p>
            <a:pPr marL="342900" indent="-342900">
              <a:buFont typeface="+mj-lt"/>
              <a:buAutoNum type="arabicPeriod" startAt="11"/>
            </a:pPr>
            <a:endParaRPr lang="en-US" b="1" dirty="0" smtClean="0"/>
          </a:p>
          <a:p>
            <a:pPr marL="342900" indent="-342900">
              <a:buFont typeface="+mj-lt"/>
              <a:buAutoNum type="arabicPeriod" startAt="11"/>
            </a:pPr>
            <a:r>
              <a:rPr lang="en-US" b="1" dirty="0" smtClean="0"/>
              <a:t>Horizontal </a:t>
            </a:r>
            <a:r>
              <a:rPr lang="en-US" b="1" dirty="0"/>
              <a:t>Scroll Bar </a:t>
            </a:r>
            <a:r>
              <a:rPr lang="en-US" dirty="0"/>
              <a:t>-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menggeser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 startAt="11"/>
            </a:pPr>
            <a:endParaRPr lang="en-US" b="1" dirty="0" smtClean="0"/>
          </a:p>
          <a:p>
            <a:pPr marL="342900" indent="-342900">
              <a:buFont typeface="+mj-lt"/>
              <a:buAutoNum type="arabicPeriod" startAt="11"/>
            </a:pPr>
            <a:r>
              <a:rPr lang="en-US" b="1" dirty="0" smtClean="0"/>
              <a:t>Vertical </a:t>
            </a:r>
            <a:r>
              <a:rPr lang="en-US" b="1" dirty="0"/>
              <a:t>Scroll Bar - 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menggeser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 startAt="11"/>
            </a:pPr>
            <a:endParaRPr lang="en-US" b="1" dirty="0" smtClean="0"/>
          </a:p>
          <a:p>
            <a:pPr marL="342900" indent="-342900">
              <a:buFont typeface="+mj-lt"/>
              <a:buAutoNum type="arabicPeriod" startAt="11"/>
            </a:pPr>
            <a:r>
              <a:rPr lang="en-US" b="1" dirty="0" smtClean="0"/>
              <a:t>Page </a:t>
            </a:r>
            <a:r>
              <a:rPr lang="en-US" b="1" dirty="0"/>
              <a:t>View - 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memperkecil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memperbesar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 startAt="11"/>
            </a:pPr>
            <a:endParaRPr lang="en-US" b="1" dirty="0" smtClean="0"/>
          </a:p>
          <a:p>
            <a:pPr marL="342900" indent="-342900">
              <a:buFont typeface="+mj-lt"/>
              <a:buAutoNum type="arabicPeriod" startAt="11"/>
            </a:pPr>
            <a:r>
              <a:rPr lang="en-US" b="1" dirty="0" smtClean="0"/>
              <a:t>Status </a:t>
            </a:r>
            <a:r>
              <a:rPr lang="en-US" b="1" dirty="0"/>
              <a:t>Bar </a:t>
            </a:r>
            <a:r>
              <a:rPr lang="en-US" dirty="0"/>
              <a:t>-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proses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69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Membuat</a:t>
            </a:r>
            <a:r>
              <a:rPr lang="en-US" dirty="0"/>
              <a:t> Workbook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208483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Klik</a:t>
            </a:r>
            <a:r>
              <a:rPr lang="en-US" b="1" dirty="0"/>
              <a:t> File </a:t>
            </a:r>
            <a:r>
              <a:rPr lang="en-US" b="1" dirty="0" err="1"/>
              <a:t>pada</a:t>
            </a:r>
            <a:r>
              <a:rPr lang="en-US" b="1" dirty="0"/>
              <a:t> Menu </a:t>
            </a:r>
            <a:r>
              <a:rPr lang="en-US" b="1" dirty="0" smtClean="0"/>
              <a:t>Bar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Klik</a:t>
            </a:r>
            <a:r>
              <a:rPr lang="en-US" b="1" dirty="0" smtClean="0"/>
              <a:t> </a:t>
            </a:r>
            <a:r>
              <a:rPr lang="en-US" b="1" dirty="0"/>
              <a:t>New, </a:t>
            </a:r>
            <a:r>
              <a:rPr lang="en-US" b="1" dirty="0" err="1"/>
              <a:t>sehingga</a:t>
            </a:r>
            <a:r>
              <a:rPr lang="en-US" b="1" dirty="0"/>
              <a:t> </a:t>
            </a:r>
            <a:r>
              <a:rPr lang="en-US" b="1" dirty="0" err="1"/>
              <a:t>muncul</a:t>
            </a:r>
            <a:r>
              <a:rPr lang="en-US" b="1" dirty="0"/>
              <a:t> </a:t>
            </a:r>
            <a:r>
              <a:rPr lang="en-US" b="1" dirty="0" err="1"/>
              <a:t>jendela</a:t>
            </a:r>
            <a:r>
              <a:rPr lang="en-US" b="1" dirty="0"/>
              <a:t> dialog New </a:t>
            </a:r>
            <a:r>
              <a:rPr lang="en-US" b="1" dirty="0" smtClean="0"/>
              <a:t>Workbook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Klik</a:t>
            </a:r>
            <a:r>
              <a:rPr lang="en-US" b="1" dirty="0" smtClean="0"/>
              <a:t> </a:t>
            </a:r>
            <a:r>
              <a:rPr lang="en-US" b="1" dirty="0"/>
              <a:t>Blank </a:t>
            </a:r>
            <a:r>
              <a:rPr lang="en-US" b="1" dirty="0" smtClean="0"/>
              <a:t>Workbook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Maka</a:t>
            </a:r>
            <a:r>
              <a:rPr lang="en-US" b="1" dirty="0" smtClean="0"/>
              <a:t> </a:t>
            </a:r>
            <a:r>
              <a:rPr lang="en-US" b="1" dirty="0"/>
              <a:t>Workbook </a:t>
            </a:r>
            <a:r>
              <a:rPr lang="en-US" b="1" dirty="0" err="1"/>
              <a:t>baru</a:t>
            </a:r>
            <a:r>
              <a:rPr lang="en-US" b="1" dirty="0"/>
              <a:t> </a:t>
            </a:r>
            <a:r>
              <a:rPr lang="en-US" b="1" dirty="0" err="1"/>
              <a:t>berhasil</a:t>
            </a:r>
            <a:r>
              <a:rPr lang="en-US" b="1" dirty="0"/>
              <a:t> </a:t>
            </a:r>
            <a:r>
              <a:rPr lang="en-US" b="1" dirty="0" err="1"/>
              <a:t>dibuat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24128" y="4607089"/>
            <a:ext cx="8665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Anda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shortcut keyboard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workbook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b="1" dirty="0"/>
              <a:t>CTRL+N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774" y="1296537"/>
            <a:ext cx="4698107" cy="5183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96" y="586853"/>
            <a:ext cx="4203653" cy="51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36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577</TotalTime>
  <Words>1504</Words>
  <Application>Microsoft Office PowerPoint</Application>
  <PresentationFormat>Widescreen</PresentationFormat>
  <Paragraphs>187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Tw Cen MT</vt:lpstr>
      <vt:lpstr>Tw Cen MT Condensed</vt:lpstr>
      <vt:lpstr>Wingdings</vt:lpstr>
      <vt:lpstr>Wingdings 3</vt:lpstr>
      <vt:lpstr>Integral</vt:lpstr>
      <vt:lpstr>Pengertian Microsoft Excel</vt:lpstr>
      <vt:lpstr>Ms. excel</vt:lpstr>
      <vt:lpstr>Workbook &amp; Worksheet </vt:lpstr>
      <vt:lpstr>Workbook &amp; Worksheet </vt:lpstr>
      <vt:lpstr>Workbook &amp; Worksheet </vt:lpstr>
      <vt:lpstr>Menambahkan Caption Table</vt:lpstr>
      <vt:lpstr>Menambahkan Caption Table</vt:lpstr>
      <vt:lpstr>Cara Membuat Workbook Baru</vt:lpstr>
      <vt:lpstr>PowerPoint Presentation</vt:lpstr>
      <vt:lpstr>Cara Membuat Worksheet Baru</vt:lpstr>
      <vt:lpstr>Cara Menyimpan Workbook Baru</vt:lpstr>
      <vt:lpstr>PowerPoint Presentation</vt:lpstr>
      <vt:lpstr>PowerPoint Presentation</vt:lpstr>
      <vt:lpstr>Cara Menghapus dan Menambah Worksheet</vt:lpstr>
      <vt:lpstr>PowerPoint Presentation</vt:lpstr>
      <vt:lpstr>Shortcut Keyboard</vt:lpstr>
      <vt:lpstr>Pengertian Sel</vt:lpstr>
      <vt:lpstr>Pengertian Range</vt:lpstr>
      <vt:lpstr>Alamat Sel pada Microsoft Excel (Relatif, Semi Absolut, dan Absolut)</vt:lpstr>
      <vt:lpstr>Alamat Sel Relatif</vt:lpstr>
      <vt:lpstr>Melihat rumus</vt:lpstr>
      <vt:lpstr>Alamat Sel Semi Absolut</vt:lpstr>
      <vt:lpstr>Alamat Sel Absolut</vt:lpstr>
      <vt:lpstr>Memberi Nama Range</vt:lpstr>
      <vt:lpstr>Memberi Nama Range dengan Namebox</vt:lpstr>
      <vt:lpstr>Memberi Nama Range dengan Create From Selection</vt:lpstr>
      <vt:lpstr>PowerPoint Presentation</vt:lpstr>
      <vt:lpstr>Memberi Nama Range dengan Defines Name Option</vt:lpstr>
      <vt:lpstr>Tipe data</vt:lpstr>
      <vt:lpstr>Tipe data</vt:lpstr>
      <vt:lpstr>Tipe data</vt:lpstr>
      <vt:lpstr>Cara Mengatur Lebar Kolom dan Tinggi Baris Excel</vt:lpstr>
      <vt:lpstr>PowerPoint Presentation</vt:lpstr>
      <vt:lpstr>Akhir PERTMUAN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Mengatur Layout dan Huruf</dc:title>
  <dc:creator>Riza Syahrial</dc:creator>
  <cp:lastModifiedBy>Riza Syahrial</cp:lastModifiedBy>
  <cp:revision>118</cp:revision>
  <dcterms:created xsi:type="dcterms:W3CDTF">2020-10-05T05:46:09Z</dcterms:created>
  <dcterms:modified xsi:type="dcterms:W3CDTF">2020-10-21T10:53:25Z</dcterms:modified>
</cp:coreProperties>
</file>