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04" r:id="rId1"/>
  </p:sldMasterIdLst>
  <p:notesMasterIdLst>
    <p:notesMasterId r:id="rId26"/>
  </p:notesMasterIdLst>
  <p:handoutMasterIdLst>
    <p:handoutMasterId r:id="rId27"/>
  </p:handoutMasterIdLst>
  <p:sldIdLst>
    <p:sldId id="259" r:id="rId2"/>
    <p:sldId id="270" r:id="rId3"/>
    <p:sldId id="267" r:id="rId4"/>
    <p:sldId id="261" r:id="rId5"/>
    <p:sldId id="284" r:id="rId6"/>
    <p:sldId id="271" r:id="rId7"/>
    <p:sldId id="268" r:id="rId8"/>
    <p:sldId id="269" r:id="rId9"/>
    <p:sldId id="263" r:id="rId10"/>
    <p:sldId id="264" r:id="rId11"/>
    <p:sldId id="265" r:id="rId12"/>
    <p:sldId id="266" r:id="rId13"/>
    <p:sldId id="272" r:id="rId14"/>
    <p:sldId id="276" r:id="rId15"/>
    <p:sldId id="277" r:id="rId16"/>
    <p:sldId id="278" r:id="rId17"/>
    <p:sldId id="279" r:id="rId18"/>
    <p:sldId id="273" r:id="rId19"/>
    <p:sldId id="274" r:id="rId20"/>
    <p:sldId id="280" r:id="rId21"/>
    <p:sldId id="281" r:id="rId22"/>
    <p:sldId id="282" r:id="rId23"/>
    <p:sldId id="283" r:id="rId24"/>
    <p:sldId id="275"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ED6"/>
    <a:srgbClr val="0033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74" autoAdjust="0"/>
    <p:restoredTop sz="83977" autoAdjust="0"/>
  </p:normalViewPr>
  <p:slideViewPr>
    <p:cSldViewPr>
      <p:cViewPr varScale="1">
        <p:scale>
          <a:sx n="56" d="100"/>
          <a:sy n="56" d="100"/>
        </p:scale>
        <p:origin x="1672" y="44"/>
      </p:cViewPr>
      <p:guideLst>
        <p:guide orient="horz" pos="2160"/>
        <p:guide pos="2880"/>
      </p:guideLst>
    </p:cSldViewPr>
  </p:slideViewPr>
  <p:notesTextViewPr>
    <p:cViewPr>
      <p:scale>
        <a:sx n="400" d="100"/>
        <a:sy n="4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12/22/2020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4664189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12/22/2020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1812333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This template can be used as a starter file for presenting training materials in a group setting.</a:t>
            </a:r>
          </a:p>
          <a:p>
            <a:endParaRPr lang="en-US" dirty="0"/>
          </a:p>
          <a:p>
            <a:pPr lvl="0"/>
            <a:r>
              <a:rPr lang="en-US" sz="1200" b="1" dirty="0"/>
              <a:t>Sections</a:t>
            </a:r>
            <a:endParaRPr lang="en-US" sz="1200" b="0" dirty="0"/>
          </a:p>
          <a:p>
            <a:pPr lvl="0"/>
            <a:r>
              <a:rPr lang="en-US" sz="1200" b="0" dirty="0"/>
              <a:t>Right-click on a slide to add sections.</a:t>
            </a:r>
            <a:r>
              <a:rPr lang="en-US" sz="1200" b="0" baseline="0" dirty="0"/>
              <a:t> Sections can help to organize your slides or facilitate collaboration between multiple authors.</a:t>
            </a:r>
            <a:endParaRPr lang="en-US" sz="1200" b="0" dirty="0"/>
          </a:p>
          <a:p>
            <a:pPr lvl="0"/>
            <a:endParaRPr lang="en-US" sz="1200" b="1" dirty="0"/>
          </a:p>
          <a:p>
            <a:pPr lvl="0"/>
            <a:r>
              <a:rPr lang="en-US" sz="1200" b="1" dirty="0"/>
              <a:t>Notes</a:t>
            </a:r>
          </a:p>
          <a:p>
            <a:pPr lvl="0"/>
            <a:r>
              <a:rPr lang="en-US" sz="1200" dirty="0"/>
              <a:t>Use the Notes section for delivery notes or to provide additional details for the audience.</a:t>
            </a:r>
            <a:r>
              <a:rPr lang="en-US" sz="1200" baseline="0" dirty="0"/>
              <a:t> View these notes in Presentation View during your presentation. </a:t>
            </a:r>
          </a:p>
          <a:p>
            <a:pPr lvl="0">
              <a:buFontTx/>
              <a:buNone/>
            </a:pPr>
            <a:r>
              <a:rPr lang="en-US" sz="1200" dirty="0"/>
              <a:t>Keep in mind the font size (important for accessibility, visibility, videotaping, and online production)</a:t>
            </a:r>
          </a:p>
          <a:p>
            <a:pPr lvl="0"/>
            <a:endParaRPr lang="en-US" sz="1200" dirty="0"/>
          </a:p>
          <a:p>
            <a:pPr lvl="0">
              <a:buFontTx/>
              <a:buNone/>
            </a:pPr>
            <a:r>
              <a:rPr lang="en-US" sz="1200" b="1" dirty="0"/>
              <a:t>Coordinated colors </a:t>
            </a:r>
          </a:p>
          <a:p>
            <a:pPr lvl="0">
              <a:buFontTx/>
              <a:buNone/>
            </a:pPr>
            <a:r>
              <a:rPr lang="en-US" sz="1200" dirty="0"/>
              <a:t>Pay particular attention to the graphs, charts, and text boxes.</a:t>
            </a:r>
            <a:r>
              <a:rPr lang="en-US" sz="1200" baseline="0" dirty="0"/>
              <a:t> </a:t>
            </a:r>
            <a:endParaRPr lang="en-US" sz="1200" dirty="0"/>
          </a:p>
          <a:p>
            <a:pPr lvl="0"/>
            <a:r>
              <a:rPr lang="en-US" sz="1200" dirty="0"/>
              <a:t>Consider that attendees will print in black and white or </a:t>
            </a:r>
            <a:r>
              <a:rPr lang="en-US" sz="1200" dirty="0" err="1"/>
              <a:t>grayscale</a:t>
            </a:r>
            <a:r>
              <a:rPr lang="en-US" sz="1200" dirty="0"/>
              <a:t>. Run a test print to make sure your colors work when printed in pure black and white and </a:t>
            </a:r>
            <a:r>
              <a:rPr lang="en-US" sz="1200" dirty="0" err="1"/>
              <a:t>grayscale</a:t>
            </a:r>
            <a:r>
              <a:rPr lang="en-US" sz="1200" dirty="0"/>
              <a:t>.</a:t>
            </a:r>
          </a:p>
          <a:p>
            <a:pPr lvl="0">
              <a:buFontTx/>
              <a:buNone/>
            </a:pPr>
            <a:endParaRPr lang="en-US" sz="1200" dirty="0"/>
          </a:p>
          <a:p>
            <a:pPr lvl="0">
              <a:buFontTx/>
              <a:buNone/>
            </a:pPr>
            <a:r>
              <a:rPr lang="en-US" sz="1200" b="1" dirty="0"/>
              <a:t>Graphics, tables, and graphs</a:t>
            </a:r>
          </a:p>
          <a:p>
            <a:pPr lvl="0"/>
            <a:r>
              <a:rPr lang="en-US" sz="1200" dirty="0"/>
              <a:t>Keep it simple: If possible, use consistent, non-distracting styles and colors.</a:t>
            </a:r>
          </a:p>
          <a:p>
            <a:pPr lvl="0"/>
            <a:r>
              <a:rPr lang="en-US" sz="1200" dirty="0"/>
              <a:t>Label all graphs and tables.</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dirty="0"/>
              <a:t>Give a brief overview of the presentation.</a:t>
            </a:r>
            <a:r>
              <a:rPr lang="en-US" baseline="0" dirty="0"/>
              <a:t> D</a:t>
            </a:r>
            <a:r>
              <a:rPr lang="en-US" dirty="0"/>
              <a:t>escribe the major focus of the presentation and why it is important.</a:t>
            </a:r>
          </a:p>
          <a:p>
            <a:pPr>
              <a:lnSpc>
                <a:spcPct val="80000"/>
              </a:lnSpc>
            </a:pPr>
            <a:r>
              <a:rPr lang="en-US" dirty="0"/>
              <a:t>Introduce each of the major topics.</a:t>
            </a:r>
          </a:p>
          <a:p>
            <a:r>
              <a:rPr lang="en-US" dirty="0"/>
              <a:t>To provide a road map for the audience, you</a:t>
            </a:r>
            <a:r>
              <a:rPr lang="en-US" baseline="0" dirty="0"/>
              <a:t> can </a:t>
            </a:r>
            <a:r>
              <a:rPr lang="en-US" dirty="0"/>
              <a:t>repeat this Overview slide throughout the presentation, highlighting the particular topic you will discuss next.</a:t>
            </a:r>
          </a:p>
        </p:txBody>
      </p:sp>
      <p:sp>
        <p:nvSpPr>
          <p:cNvPr id="4" name="Slide Number Placeholder 3"/>
          <p:cNvSpPr>
            <a:spLocks noGrp="1"/>
          </p:cNvSpPr>
          <p:nvPr>
            <p:ph type="sldNum" sz="quarter" idx="10"/>
          </p:nvPr>
        </p:nvSpPr>
        <p:spPr/>
        <p:txBody>
          <a:bodyPr/>
          <a:lstStyle/>
          <a:p>
            <a:fld id="{EC6EAC7D-5A89-47C2-8ABA-56C9C2DEF7A4}" type="slidenum">
              <a:rPr lang="en-US" smtClean="0"/>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12/22/2020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extLst>
      <p:ext uri="{BB962C8B-B14F-4D97-AF65-F5344CB8AC3E}">
        <p14:creationId xmlns:p14="http://schemas.microsoft.com/office/powerpoint/2010/main" val="228046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7B281C-5159-4971-8228-52B9A72E9ED2}" type="datetimeFigureOut">
              <a:rPr lang="en-US" smtClean="0"/>
              <a:pPr/>
              <a:t>12/22/2020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extLst>
      <p:ext uri="{BB962C8B-B14F-4D97-AF65-F5344CB8AC3E}">
        <p14:creationId xmlns:p14="http://schemas.microsoft.com/office/powerpoint/2010/main" val="2456170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7B281C-5159-4971-8228-52B9A72E9ED2}" type="datetimeFigureOut">
              <a:rPr lang="en-US" smtClean="0"/>
              <a:pPr/>
              <a:t>12/22/2020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53882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7B281C-5159-4971-8228-52B9A72E9ED2}" type="datetimeFigureOut">
              <a:rPr lang="en-US" smtClean="0"/>
              <a:pPr/>
              <a:t>12/22/2020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extLst>
      <p:ext uri="{BB962C8B-B14F-4D97-AF65-F5344CB8AC3E}">
        <p14:creationId xmlns:p14="http://schemas.microsoft.com/office/powerpoint/2010/main" val="30829127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7B281C-5159-4971-8228-52B9A72E9ED2}" type="datetimeFigureOut">
              <a:rPr lang="en-US" smtClean="0"/>
              <a:pPr/>
              <a:t>12/22/2020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318677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7B281C-5159-4971-8228-52B9A72E9ED2}" type="datetimeFigureOut">
              <a:rPr lang="en-US" smtClean="0"/>
              <a:pPr/>
              <a:t>12/22/2020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extLst>
      <p:ext uri="{BB962C8B-B14F-4D97-AF65-F5344CB8AC3E}">
        <p14:creationId xmlns:p14="http://schemas.microsoft.com/office/powerpoint/2010/main" val="26074725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12/22/2020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extLst>
      <p:ext uri="{BB962C8B-B14F-4D97-AF65-F5344CB8AC3E}">
        <p14:creationId xmlns:p14="http://schemas.microsoft.com/office/powerpoint/2010/main" val="1945080746"/>
      </p:ext>
    </p:extLst>
  </p:cSld>
  <p:clrMapOvr>
    <a:masterClrMapping/>
  </p:clrMapOvr>
  <p:transition spd="slow">
    <p:wipe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12/22/2020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extLst>
      <p:ext uri="{BB962C8B-B14F-4D97-AF65-F5344CB8AC3E}">
        <p14:creationId xmlns:p14="http://schemas.microsoft.com/office/powerpoint/2010/main" val="3649178853"/>
      </p:ext>
    </p:extLst>
  </p:cSld>
  <p:clrMapOvr>
    <a:masterClrMapping/>
  </p:clrMapOvr>
  <p:transition spd="slow">
    <p:wipe dir="d"/>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a:t>Click to edit master title style</a:t>
            </a:r>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a:t>Company Logo</a:t>
            </a:r>
          </a:p>
        </p:txBody>
      </p:sp>
    </p:spTree>
    <p:extLst>
      <p:ext uri="{BB962C8B-B14F-4D97-AF65-F5344CB8AC3E}">
        <p14:creationId xmlns:p14="http://schemas.microsoft.com/office/powerpoint/2010/main" val="1550270400"/>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1_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a:t>Click to edit master title style</a:t>
            </a:r>
          </a:p>
        </p:txBody>
      </p:sp>
      <p:sp>
        <p:nvSpPr>
          <p:cNvPr id="4" name="Date Placeholder 3"/>
          <p:cNvSpPr>
            <a:spLocks noGrp="1"/>
          </p:cNvSpPr>
          <p:nvPr>
            <p:ph type="dt" sz="half" idx="10"/>
          </p:nvPr>
        </p:nvSpPr>
        <p:spPr/>
        <p:txBody>
          <a:bodyPr/>
          <a:lstStyle/>
          <a:p>
            <a:fld id="{757B281C-5159-4971-8228-52B9A72E9ED2}" type="datetimeFigureOut">
              <a:rPr lang="en-US" smtClean="0"/>
              <a:pPr/>
              <a:t>12/22/2020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a:t>Company Logo</a:t>
            </a:r>
          </a:p>
        </p:txBody>
      </p:sp>
    </p:spTree>
    <p:extLst>
      <p:ext uri="{BB962C8B-B14F-4D97-AF65-F5344CB8AC3E}">
        <p14:creationId xmlns:p14="http://schemas.microsoft.com/office/powerpoint/2010/main" val="21514813"/>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a:t>Click To Edit Master Title Style</a:t>
            </a:r>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12/22/2020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12/22/2020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extLst>
      <p:ext uri="{BB962C8B-B14F-4D97-AF65-F5344CB8AC3E}">
        <p14:creationId xmlns:p14="http://schemas.microsoft.com/office/powerpoint/2010/main" val="2531878699"/>
      </p:ext>
    </p:extLst>
  </p:cSld>
  <p:clrMapOvr>
    <a:masterClrMapping/>
  </p:clrMapOvr>
  <p:transition spd="slow">
    <p:wipe dir="d"/>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pPr/>
              <a:t>12/22/2020</a:t>
            </a:fld>
            <a:endParaRPr lang="en-US" dirty="0"/>
          </a:p>
        </p:txBody>
      </p:sp>
      <p:sp>
        <p:nvSpPr>
          <p:cNvPr id="4" name="Footer Placeholder 4"/>
          <p:cNvSpPr>
            <a:spLocks noGrp="1"/>
          </p:cNvSpPr>
          <p:nvPr>
            <p:ph type="ftr" sz="quarter" idx="11"/>
          </p:nvPr>
        </p:nvSpPr>
        <p:spPr>
          <a:xfrm>
            <a:off x="3352800" y="6356350"/>
            <a:ext cx="2895600" cy="365125"/>
          </a:xfrm>
        </p:spPr>
        <p:txBody>
          <a:bodyPr/>
          <a:lstStyle/>
          <a:p>
            <a:endParaRPr lang="en-US" dirty="0"/>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7B281C-5159-4971-8228-52B9A72E9ED2}" type="datetimeFigureOut">
              <a:rPr lang="en-US" smtClean="0"/>
              <a:pPr/>
              <a:t>12/22/2020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extLst>
      <p:ext uri="{BB962C8B-B14F-4D97-AF65-F5344CB8AC3E}">
        <p14:creationId xmlns:p14="http://schemas.microsoft.com/office/powerpoint/2010/main" val="3132780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7B281C-5159-4971-8228-52B9A72E9ED2}" type="datetimeFigureOut">
              <a:rPr lang="en-US" smtClean="0"/>
              <a:pPr/>
              <a:t>12/22/2020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extLst>
      <p:ext uri="{BB962C8B-B14F-4D97-AF65-F5344CB8AC3E}">
        <p14:creationId xmlns:p14="http://schemas.microsoft.com/office/powerpoint/2010/main" val="2300311381"/>
      </p:ext>
    </p:extLst>
  </p:cSld>
  <p:clrMapOvr>
    <a:masterClrMapping/>
  </p:clrMapOvr>
  <p:transition spd="slow">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7B281C-5159-4971-8228-52B9A72E9ED2}" type="datetimeFigureOut">
              <a:rPr lang="en-US" smtClean="0"/>
              <a:pPr/>
              <a:t>12/22/2020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extLst>
      <p:ext uri="{BB962C8B-B14F-4D97-AF65-F5344CB8AC3E}">
        <p14:creationId xmlns:p14="http://schemas.microsoft.com/office/powerpoint/2010/main" val="3565376991"/>
      </p:ext>
    </p:extLst>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7B281C-5159-4971-8228-52B9A72E9ED2}" type="datetimeFigureOut">
              <a:rPr lang="en-US" smtClean="0"/>
              <a:pPr/>
              <a:t>12/22/2020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spTree>
    <p:extLst>
      <p:ext uri="{BB962C8B-B14F-4D97-AF65-F5344CB8AC3E}">
        <p14:creationId xmlns:p14="http://schemas.microsoft.com/office/powerpoint/2010/main" val="2137021495"/>
      </p:ext>
    </p:extLst>
  </p:cSld>
  <p:clrMapOvr>
    <a:masterClrMapping/>
  </p:clrMapOvr>
  <p:transition spd="slow">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pPr/>
              <a:t>12/22/2020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extLst>
      <p:ext uri="{BB962C8B-B14F-4D97-AF65-F5344CB8AC3E}">
        <p14:creationId xmlns:p14="http://schemas.microsoft.com/office/powerpoint/2010/main" val="3528500248"/>
      </p:ext>
    </p:extLst>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12/22/2020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extLst>
      <p:ext uri="{BB962C8B-B14F-4D97-AF65-F5344CB8AC3E}">
        <p14:creationId xmlns:p14="http://schemas.microsoft.com/office/powerpoint/2010/main" val="2105820654"/>
      </p:ext>
    </p:extLst>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12/22/2020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extLst>
      <p:ext uri="{BB962C8B-B14F-4D97-AF65-F5344CB8AC3E}">
        <p14:creationId xmlns:p14="http://schemas.microsoft.com/office/powerpoint/2010/main" val="922812941"/>
      </p:ext>
    </p:extLst>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57B281C-5159-4971-8228-52B9A72E9ED2}" type="datetimeFigureOut">
              <a:rPr lang="en-US" smtClean="0"/>
              <a:pPr/>
              <a:t>12/22/2020</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33D6E5A2-EC83-451F-A719-9AC1370DD5CF}" type="slidenum">
              <a:rPr lang="en-US" smtClean="0"/>
              <a:pPr/>
              <a:t>‹#›</a:t>
            </a:fld>
            <a:endParaRPr lang="en-US" dirty="0"/>
          </a:p>
        </p:txBody>
      </p:sp>
    </p:spTree>
    <p:extLst>
      <p:ext uri="{BB962C8B-B14F-4D97-AF65-F5344CB8AC3E}">
        <p14:creationId xmlns:p14="http://schemas.microsoft.com/office/powerpoint/2010/main" val="1523390473"/>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 id="2147483822" r:id="rId18"/>
    <p:sldLayoutId id="2147483650" r:id="rId19"/>
    <p:sldLayoutId id="2147483663" r:id="rId20"/>
  </p:sldLayoutIdLst>
  <p:transition spd="slow">
    <p:wipe dir="d"/>
  </p:transition>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notesSlide" Target="../notesSlides/notesSlide2.xml"/><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9" name="Straight Connector 8">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6225" y="0"/>
            <a:ext cx="9144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0381" y="3681413"/>
            <a:ext cx="357266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4073" y="-8467"/>
            <a:ext cx="2255511"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0547" y="-8467"/>
            <a:ext cx="1941419"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215" y="3048000"/>
            <a:ext cx="2444751"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841" y="-8467"/>
            <a:ext cx="2140744"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36715" y="3589867"/>
            <a:ext cx="136286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Shape 35">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62215" y="-8467"/>
            <a:ext cx="6881785"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custDataLst>
              <p:tags r:id="rId2"/>
            </p:custDataLst>
          </p:nvPr>
        </p:nvSpPr>
        <p:spPr>
          <a:xfrm>
            <a:off x="3314352" y="1020871"/>
            <a:ext cx="5220569" cy="2849671"/>
          </a:xfrm>
        </p:spPr>
        <p:txBody>
          <a:bodyPr vert="horz" lIns="91440" tIns="45720" rIns="91440" bIns="45720" rtlCol="0" anchor="b">
            <a:normAutofit/>
          </a:bodyPr>
          <a:lstStyle/>
          <a:p>
            <a:pPr marL="62865" marR="0" algn="l">
              <a:spcAft>
                <a:spcPts val="1000"/>
              </a:spcAft>
            </a:pPr>
            <a:r>
              <a:rPr lang="en-US" sz="5200" cap="all" spc="200">
                <a:solidFill>
                  <a:srgbClr val="FFFFFF"/>
                </a:solidFill>
              </a:rPr>
              <a:t>KUTIPAN DAN RUJUKAN</a:t>
            </a:r>
            <a:endParaRPr lang="en-US" sz="5200" cap="all" spc="200">
              <a:solidFill>
                <a:srgbClr val="FFFFFF"/>
              </a:solidFill>
              <a:effectLst/>
            </a:endParaRPr>
          </a:p>
        </p:txBody>
      </p:sp>
      <p:sp>
        <p:nvSpPr>
          <p:cNvPr id="3" name="Subtitle 2"/>
          <p:cNvSpPr>
            <a:spLocks noGrp="1"/>
          </p:cNvSpPr>
          <p:nvPr>
            <p:ph type="subTitle" idx="1"/>
            <p:custDataLst>
              <p:tags r:id="rId3"/>
            </p:custDataLst>
          </p:nvPr>
        </p:nvSpPr>
        <p:spPr>
          <a:xfrm>
            <a:off x="3411078" y="3962088"/>
            <a:ext cx="4584057" cy="1186108"/>
          </a:xfrm>
        </p:spPr>
        <p:txBody>
          <a:bodyPr vert="horz" lIns="91440" tIns="45720" rIns="91440" bIns="45720" rtlCol="0" anchor="t">
            <a:normAutofit/>
          </a:bodyPr>
          <a:lstStyle/>
          <a:p>
            <a:pPr algn="l"/>
            <a:r>
              <a:rPr lang="en-US" sz="1800">
                <a:solidFill>
                  <a:srgbClr val="FFFFFF">
                    <a:alpha val="70000"/>
                  </a:srgbClr>
                </a:solidFill>
                <a:latin typeface="+mn-lt"/>
              </a:rPr>
              <a:t>Kartijan St. Batuah</a:t>
            </a:r>
          </a:p>
          <a:p>
            <a:pPr algn="l"/>
            <a:r>
              <a:rPr lang="en-US" sz="1800">
                <a:solidFill>
                  <a:srgbClr val="FFFFFF">
                    <a:alpha val="70000"/>
                  </a:srgbClr>
                </a:solidFill>
                <a:latin typeface="+mn-lt"/>
              </a:rPr>
              <a:t> Desember  2020</a:t>
            </a:r>
          </a:p>
        </p:txBody>
      </p:sp>
      <p:sp>
        <p:nvSpPr>
          <p:cNvPr id="38" name="Isosceles Triangle 37">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019339" y="3294792"/>
            <a:ext cx="220660" cy="13982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cSld>
  <p:clrMapOvr>
    <a:overrideClrMapping bg1="dk1" tx1="lt1" bg2="dk2" tx2="lt2" accent1="accent1" accent2="accent2" accent3="accent3" accent4="accent4" accent5="accent5" accent6="accent6" hlink="hlink" folHlink="folHlink"/>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65032" y="0"/>
            <a:ext cx="9144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599781" y="3681413"/>
            <a:ext cx="3572669"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93473" y="-8467"/>
            <a:ext cx="2255512"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09947" y="-8467"/>
            <a:ext cx="1941419"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6616" y="3048000"/>
            <a:ext cx="2444750"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08241" y="-8467"/>
            <a:ext cx="2140744"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6115" y="3589867"/>
            <a:ext cx="1362870"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FA2C5AC-0E6F-4AE3-8462-CB547EB0592D}"/>
              </a:ext>
            </a:extLst>
          </p:cNvPr>
          <p:cNvSpPr>
            <a:spLocks noGrp="1"/>
          </p:cNvSpPr>
          <p:nvPr>
            <p:ph type="title"/>
          </p:nvPr>
        </p:nvSpPr>
        <p:spPr>
          <a:xfrm>
            <a:off x="508000" y="609600"/>
            <a:ext cx="2882531" cy="5175624"/>
          </a:xfrm>
        </p:spPr>
        <p:txBody>
          <a:bodyPr anchor="ctr">
            <a:normAutofit/>
          </a:bodyPr>
          <a:lstStyle/>
          <a:p>
            <a:r>
              <a:rPr lang="en-US">
                <a:solidFill>
                  <a:schemeClr val="tx1">
                    <a:lumMod val="85000"/>
                    <a:lumOff val="15000"/>
                  </a:schemeClr>
                </a:solidFill>
              </a:rPr>
              <a:t>FUNGSI PENYEBUTAN SUMBER</a:t>
            </a:r>
            <a:endParaRPr lang="en-ID">
              <a:solidFill>
                <a:schemeClr val="tx1">
                  <a:lumMod val="85000"/>
                  <a:lumOff val="15000"/>
                </a:schemeClr>
              </a:solidFill>
            </a:endParaRPr>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11615" y="-8467"/>
            <a:ext cx="5332385"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9C73693-7873-46C0-96EF-BBD9F36FAAEC}"/>
              </a:ext>
            </a:extLst>
          </p:cNvPr>
          <p:cNvSpPr>
            <a:spLocks noGrp="1"/>
          </p:cNvSpPr>
          <p:nvPr>
            <p:ph idx="1"/>
          </p:nvPr>
        </p:nvSpPr>
        <p:spPr>
          <a:xfrm>
            <a:off x="4587063" y="609601"/>
            <a:ext cx="4133472" cy="5175624"/>
          </a:xfrm>
        </p:spPr>
        <p:txBody>
          <a:bodyPr anchor="ctr">
            <a:normAutofit/>
          </a:bodyPr>
          <a:lstStyle/>
          <a:p>
            <a:pPr marL="0" marR="0">
              <a:spcBef>
                <a:spcPts val="0"/>
              </a:spcBef>
              <a:spcAft>
                <a:spcPts val="300"/>
              </a:spcAft>
            </a:pPr>
            <a:r>
              <a:rPr lang="en-ID">
                <a:solidFill>
                  <a:srgbClr val="FFFFFF"/>
                </a:solidFill>
              </a:rPr>
              <a:t>Fungsi penyebutan sumber adalah 1) penghargaan terhadap penulis yang dikutip karya atau pendapatnya, 2) aspek legalitas untuk izin penggunaan karya penulis yang dikutip, dan 3) etika dalam masyarakat ilmiah dan akademis. </a:t>
            </a:r>
          </a:p>
        </p:txBody>
      </p:sp>
    </p:spTree>
    <p:extLst>
      <p:ext uri="{BB962C8B-B14F-4D97-AF65-F5344CB8AC3E}">
        <p14:creationId xmlns:p14="http://schemas.microsoft.com/office/powerpoint/2010/main" val="2167341247"/>
      </p:ext>
    </p:extLst>
  </p:cSld>
  <p:clrMapOvr>
    <a:overrideClrMapping bg1="dk1" tx1="lt1" bg2="dk2" tx2="lt2" accent1="accent1" accent2="accent2" accent3="accent3" accent4="accent4" accent5="accent5" accent6="accent6" hlink="hlink" folHlink="folHlink"/>
  </p:clrMapOvr>
  <p:transition spd="slow">
    <p:wipe dir="d"/>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65032" y="0"/>
            <a:ext cx="9144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599781" y="3681413"/>
            <a:ext cx="3572669"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93473" y="-8467"/>
            <a:ext cx="2255512"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09947" y="-8467"/>
            <a:ext cx="1941419"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6616" y="3048000"/>
            <a:ext cx="2444750"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08241" y="-8467"/>
            <a:ext cx="2140744"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6115" y="3589867"/>
            <a:ext cx="1362870"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37AA812-5F6B-4598-8009-609AD846A2B9}"/>
              </a:ext>
            </a:extLst>
          </p:cNvPr>
          <p:cNvSpPr>
            <a:spLocks noGrp="1"/>
          </p:cNvSpPr>
          <p:nvPr>
            <p:ph type="title"/>
          </p:nvPr>
        </p:nvSpPr>
        <p:spPr>
          <a:xfrm>
            <a:off x="508000" y="609600"/>
            <a:ext cx="2882531" cy="5175624"/>
          </a:xfrm>
        </p:spPr>
        <p:txBody>
          <a:bodyPr anchor="ctr">
            <a:normAutofit/>
          </a:bodyPr>
          <a:lstStyle/>
          <a:p>
            <a:r>
              <a:rPr lang="en-US">
                <a:solidFill>
                  <a:schemeClr val="tx1">
                    <a:lumMod val="85000"/>
                    <a:lumOff val="15000"/>
                  </a:schemeClr>
                </a:solidFill>
              </a:rPr>
              <a:t>PLAGIAT</a:t>
            </a:r>
            <a:endParaRPr lang="en-ID">
              <a:solidFill>
                <a:schemeClr val="tx1">
                  <a:lumMod val="85000"/>
                  <a:lumOff val="15000"/>
                </a:schemeClr>
              </a:solidFill>
            </a:endParaRPr>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11615" y="-8467"/>
            <a:ext cx="5332385"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FE3E2A3-F3B7-4455-8849-0449C522184E}"/>
              </a:ext>
            </a:extLst>
          </p:cNvPr>
          <p:cNvSpPr>
            <a:spLocks noGrp="1"/>
          </p:cNvSpPr>
          <p:nvPr>
            <p:ph idx="1"/>
          </p:nvPr>
        </p:nvSpPr>
        <p:spPr>
          <a:xfrm>
            <a:off x="4587063" y="609601"/>
            <a:ext cx="4133472" cy="5175624"/>
          </a:xfrm>
        </p:spPr>
        <p:txBody>
          <a:bodyPr anchor="ctr">
            <a:normAutofit/>
          </a:bodyPr>
          <a:lstStyle/>
          <a:p>
            <a:pPr marL="0" marR="0">
              <a:spcBef>
                <a:spcPts val="0"/>
              </a:spcBef>
              <a:spcAft>
                <a:spcPts val="300"/>
              </a:spcAft>
            </a:pPr>
            <a:r>
              <a:rPr lang="en-ID">
                <a:solidFill>
                  <a:srgbClr val="FFFFFF"/>
                </a:solidFill>
              </a:rPr>
              <a:t>Ada delapan hal yang dianggap sebagai tindakan plagiat, sebagaimana diambil dari Booth (1995) dan Gibaldi (1999). 1) mengakui tulisan orang lain sebagai tulisan sendiri, 2) mengakui gagasan orang lain sebagai pemikiran sendiri, 3) mengakui temuan orang lain sebagai kepunyaan sendiri, 4) mengakui karya kelompok sebagai kepunyaan atau hasil sendiri, </a:t>
            </a:r>
          </a:p>
        </p:txBody>
      </p:sp>
    </p:spTree>
    <p:extLst>
      <p:ext uri="{BB962C8B-B14F-4D97-AF65-F5344CB8AC3E}">
        <p14:creationId xmlns:p14="http://schemas.microsoft.com/office/powerpoint/2010/main" val="615790953"/>
      </p:ext>
    </p:extLst>
  </p:cSld>
  <p:clrMapOvr>
    <a:overrideClrMapping bg1="dk1" tx1="lt1" bg2="dk2" tx2="lt2" accent1="accent1" accent2="accent2" accent3="accent3" accent4="accent4" accent5="accent5" accent6="accent6" hlink="hlink" folHlink="folHlink"/>
  </p:clrMapOvr>
  <p:transition spd="slow">
    <p:wipe dir="d"/>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65032" y="0"/>
            <a:ext cx="9144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599781" y="3681413"/>
            <a:ext cx="3572669"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93473" y="-8467"/>
            <a:ext cx="2255512"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09947" y="-8467"/>
            <a:ext cx="1941419"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6616" y="3048000"/>
            <a:ext cx="2444750"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08241" y="-8467"/>
            <a:ext cx="2140744"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6115" y="3589867"/>
            <a:ext cx="1362870"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9F58671-AF6D-442F-8F4E-2B0D769ABC0A}"/>
              </a:ext>
            </a:extLst>
          </p:cNvPr>
          <p:cNvSpPr>
            <a:spLocks noGrp="1"/>
          </p:cNvSpPr>
          <p:nvPr>
            <p:ph type="title"/>
          </p:nvPr>
        </p:nvSpPr>
        <p:spPr>
          <a:xfrm>
            <a:off x="508000" y="609600"/>
            <a:ext cx="2882531" cy="5175624"/>
          </a:xfrm>
        </p:spPr>
        <p:txBody>
          <a:bodyPr anchor="ctr">
            <a:normAutofit/>
          </a:bodyPr>
          <a:lstStyle/>
          <a:p>
            <a:r>
              <a:rPr lang="en-US">
                <a:solidFill>
                  <a:schemeClr val="tx1">
                    <a:lumMod val="85000"/>
                    <a:lumOff val="15000"/>
                  </a:schemeClr>
                </a:solidFill>
              </a:rPr>
              <a:t>PLAGIAT</a:t>
            </a:r>
            <a:endParaRPr lang="en-ID">
              <a:solidFill>
                <a:schemeClr val="tx1">
                  <a:lumMod val="85000"/>
                  <a:lumOff val="15000"/>
                </a:schemeClr>
              </a:solidFill>
            </a:endParaRPr>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11615" y="-8467"/>
            <a:ext cx="5332385"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A772CB5A-6E9D-405F-B5F9-7FF8E83D0E81}"/>
              </a:ext>
            </a:extLst>
          </p:cNvPr>
          <p:cNvSpPr>
            <a:spLocks noGrp="1"/>
          </p:cNvSpPr>
          <p:nvPr>
            <p:ph idx="1"/>
          </p:nvPr>
        </p:nvSpPr>
        <p:spPr>
          <a:xfrm>
            <a:off x="4587063" y="609601"/>
            <a:ext cx="4133472" cy="5175624"/>
          </a:xfrm>
        </p:spPr>
        <p:txBody>
          <a:bodyPr anchor="ctr">
            <a:normAutofit/>
          </a:bodyPr>
          <a:lstStyle/>
          <a:p>
            <a:pPr>
              <a:lnSpc>
                <a:spcPct val="90000"/>
              </a:lnSpc>
            </a:pPr>
            <a:r>
              <a:rPr lang="en-ID">
                <a:solidFill>
                  <a:srgbClr val="FFFFFF"/>
                </a:solidFill>
              </a:rPr>
              <a:t>5) menyajikan tulisan yang sama dalam kesempatan yang berbeda tanpa menyebutkan asal-usuknya, 6) menyalin (mengutip langsung) bagian tertentu dari tulisan orang lain tanpa menyebutkan sumbernya dan tanpa membubuhkan tanda petik, meringkas dengan cara memotong teks tanpa menyebutkan sumbernya dan tanpa membubuhkan tanda petik, 7) meringkas dan memparafrasekan (mengutip tak langsung) tanpa menyebutkan sumbernya, dan 8) meringkas dan memparafrasekan dengan menyebut sumbernya, tetapi rangkaian kalimat dan pilihan katanya masih terlalu sama dengan sumbernya.</a:t>
            </a:r>
          </a:p>
        </p:txBody>
      </p:sp>
    </p:spTree>
    <p:extLst>
      <p:ext uri="{BB962C8B-B14F-4D97-AF65-F5344CB8AC3E}">
        <p14:creationId xmlns:p14="http://schemas.microsoft.com/office/powerpoint/2010/main" val="3392347372"/>
      </p:ext>
    </p:extLst>
  </p:cSld>
  <p:clrMapOvr>
    <a:overrideClrMapping bg1="dk1" tx1="lt1" bg2="dk2" tx2="lt2" accent1="accent1" accent2="accent2" accent3="accent3" accent4="accent4" accent5="accent5" accent6="accent6" hlink="hlink" folHlink="folHlink"/>
  </p:clrMapOvr>
  <p:transition spd="slow">
    <p:wipe dir="d"/>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65032" y="0"/>
            <a:ext cx="9144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599781" y="3681413"/>
            <a:ext cx="3572669"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93473" y="-8467"/>
            <a:ext cx="2255512"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09947" y="-8467"/>
            <a:ext cx="1941419"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6616" y="3048000"/>
            <a:ext cx="2444750"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08241" y="-8467"/>
            <a:ext cx="2140744"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6115" y="3589867"/>
            <a:ext cx="1362870"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3843657-900F-4ECE-85DF-907B4C6D8C5B}"/>
              </a:ext>
            </a:extLst>
          </p:cNvPr>
          <p:cNvSpPr>
            <a:spLocks noGrp="1"/>
          </p:cNvSpPr>
          <p:nvPr>
            <p:ph type="title"/>
          </p:nvPr>
        </p:nvSpPr>
        <p:spPr>
          <a:xfrm>
            <a:off x="508000" y="609600"/>
            <a:ext cx="2882531" cy="5175624"/>
          </a:xfrm>
        </p:spPr>
        <p:txBody>
          <a:bodyPr anchor="ctr">
            <a:normAutofit/>
          </a:bodyPr>
          <a:lstStyle/>
          <a:p>
            <a:r>
              <a:rPr lang="en-US">
                <a:solidFill>
                  <a:schemeClr val="tx1">
                    <a:lumMod val="85000"/>
                    <a:lumOff val="15000"/>
                  </a:schemeClr>
                </a:solidFill>
              </a:rPr>
              <a:t>RUJUKAN</a:t>
            </a:r>
            <a:endParaRPr lang="en-ID">
              <a:solidFill>
                <a:schemeClr val="tx1">
                  <a:lumMod val="85000"/>
                  <a:lumOff val="15000"/>
                </a:schemeClr>
              </a:solidFill>
            </a:endParaRPr>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11615" y="-8467"/>
            <a:ext cx="5332385"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C455DCB-5E6F-4AB5-A5F1-372CD6FA8EFA}"/>
              </a:ext>
            </a:extLst>
          </p:cNvPr>
          <p:cNvSpPr>
            <a:spLocks noGrp="1"/>
          </p:cNvSpPr>
          <p:nvPr>
            <p:ph idx="1"/>
          </p:nvPr>
        </p:nvSpPr>
        <p:spPr>
          <a:xfrm>
            <a:off x="4587063" y="609601"/>
            <a:ext cx="4133472" cy="5175624"/>
          </a:xfrm>
        </p:spPr>
        <p:txBody>
          <a:bodyPr anchor="ctr">
            <a:normAutofit/>
          </a:bodyPr>
          <a:lstStyle/>
          <a:p>
            <a:r>
              <a:rPr lang="en-ID" b="1" i="1">
                <a:solidFill>
                  <a:srgbClr val="FFFFFF"/>
                </a:solidFill>
                <a:effectLst/>
                <a:latin typeface="Ubuntu"/>
              </a:rPr>
              <a:t> </a:t>
            </a:r>
            <a:r>
              <a:rPr lang="en-ID">
                <a:solidFill>
                  <a:srgbClr val="FFFFFF"/>
                </a:solidFill>
              </a:rPr>
              <a:t> SISTEM PERUJUKAN Sistem rujukan digunakan sebagai sumber referensi, jika penulis 1) menggunakan kutipan dengan berbagai cara yang disebutkan di atas, 2) menjelaskan dengan kata-kata sendiri pendapat penulis atau sumber lain, 3) meminjam tabel, peta, atau diagram dari suatu sumber, 4) menyusun diagram berdasarkan data penulis atau sumber lain, 5) menyajikan suatu pembuktian khusus yang bukan suatu pengetahuan umum, dan 6) merujuk pada bagian lain pada teks. </a:t>
            </a:r>
          </a:p>
        </p:txBody>
      </p:sp>
    </p:spTree>
    <p:extLst>
      <p:ext uri="{BB962C8B-B14F-4D97-AF65-F5344CB8AC3E}">
        <p14:creationId xmlns:p14="http://schemas.microsoft.com/office/powerpoint/2010/main" val="3295681508"/>
      </p:ext>
    </p:extLst>
  </p:cSld>
  <p:clrMapOvr>
    <a:overrideClrMapping bg1="dk1" tx1="lt1" bg2="dk2" tx2="lt2" accent1="accent1" accent2="accent2" accent3="accent3" accent4="accent4" accent5="accent5" accent6="accent6" hlink="hlink" folHlink="folHlink"/>
  </p:clrMapOvr>
  <p:transition spd="slow">
    <p:wipe dir="d"/>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65032" y="0"/>
            <a:ext cx="9144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599781" y="3681413"/>
            <a:ext cx="3572669"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93473" y="-8467"/>
            <a:ext cx="2255512"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09947" y="-8467"/>
            <a:ext cx="1941419"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6616" y="3048000"/>
            <a:ext cx="2444750"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08241" y="-8467"/>
            <a:ext cx="2140744"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6115" y="3589867"/>
            <a:ext cx="1362870"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56DD9CD-1AC8-4BC3-A03B-C742D1408860}"/>
              </a:ext>
            </a:extLst>
          </p:cNvPr>
          <p:cNvSpPr>
            <a:spLocks noGrp="1"/>
          </p:cNvSpPr>
          <p:nvPr>
            <p:ph type="title"/>
          </p:nvPr>
        </p:nvSpPr>
        <p:spPr>
          <a:xfrm>
            <a:off x="508000" y="609600"/>
            <a:ext cx="2882531" cy="5175624"/>
          </a:xfrm>
        </p:spPr>
        <p:txBody>
          <a:bodyPr anchor="ctr">
            <a:normAutofit/>
          </a:bodyPr>
          <a:lstStyle/>
          <a:p>
            <a:endParaRPr lang="en-ID">
              <a:solidFill>
                <a:schemeClr val="tx1">
                  <a:lumMod val="85000"/>
                  <a:lumOff val="15000"/>
                </a:schemeClr>
              </a:solidFill>
            </a:endParaRPr>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11615" y="-8467"/>
            <a:ext cx="5332385"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A6D49A55-3F26-413E-BF5E-597996721B7D}"/>
              </a:ext>
            </a:extLst>
          </p:cNvPr>
          <p:cNvSpPr>
            <a:spLocks noGrp="1"/>
          </p:cNvSpPr>
          <p:nvPr>
            <p:ph idx="1"/>
          </p:nvPr>
        </p:nvSpPr>
        <p:spPr>
          <a:xfrm>
            <a:off x="4587063" y="609601"/>
            <a:ext cx="4133472" cy="5175624"/>
          </a:xfrm>
        </p:spPr>
        <p:txBody>
          <a:bodyPr anchor="ctr">
            <a:normAutofit/>
          </a:bodyPr>
          <a:lstStyle/>
          <a:p>
            <a:r>
              <a:rPr lang="en-ID">
                <a:solidFill>
                  <a:srgbClr val="FFFFFF"/>
                </a:solidFill>
              </a:rPr>
              <a:t>ada dua sistem perujukan sumber bacaan yang sering digunakan sebagai dasar kutipan, yaitu Sistem Catatan dan Sistem Langsung. a. Sistem catatan (note-bibliography) menyajikan informasi mengenai sumber dalam bentuk catatan kaki (footnotes) atau catatan belakang (endnotes) atau langsung dalam daftar pustaka (bibliography). Beberapa bidang ilmu sudah tidak lagi menggunakan sistem catatan, tetapi menggunakan sistem langsung.</a:t>
            </a:r>
          </a:p>
        </p:txBody>
      </p:sp>
    </p:spTree>
    <p:extLst>
      <p:ext uri="{BB962C8B-B14F-4D97-AF65-F5344CB8AC3E}">
        <p14:creationId xmlns:p14="http://schemas.microsoft.com/office/powerpoint/2010/main" val="2116650516"/>
      </p:ext>
    </p:extLst>
  </p:cSld>
  <p:clrMapOvr>
    <a:overrideClrMapping bg1="dk1" tx1="lt1" bg2="dk2" tx2="lt2" accent1="accent1" accent2="accent2" accent3="accent3" accent4="accent4" accent5="accent5" accent6="accent6" hlink="hlink" folHlink="folHlink"/>
  </p:clrMapOvr>
  <p:transition spd="slow">
    <p:wipe dir="d"/>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65032" y="0"/>
            <a:ext cx="9144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599781" y="3681413"/>
            <a:ext cx="3572669"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93473" y="-8467"/>
            <a:ext cx="2255512"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09947" y="-8467"/>
            <a:ext cx="1941419"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6616" y="3048000"/>
            <a:ext cx="2444750"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08241" y="-8467"/>
            <a:ext cx="2140744"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6115" y="3589867"/>
            <a:ext cx="1362870"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1D8B3E7-E437-4052-AE2D-112514EC1315}"/>
              </a:ext>
            </a:extLst>
          </p:cNvPr>
          <p:cNvSpPr>
            <a:spLocks noGrp="1"/>
          </p:cNvSpPr>
          <p:nvPr>
            <p:ph type="title"/>
          </p:nvPr>
        </p:nvSpPr>
        <p:spPr>
          <a:xfrm>
            <a:off x="508000" y="609600"/>
            <a:ext cx="2882531" cy="5175624"/>
          </a:xfrm>
        </p:spPr>
        <p:txBody>
          <a:bodyPr anchor="ctr">
            <a:normAutofit/>
          </a:bodyPr>
          <a:lstStyle/>
          <a:p>
            <a:endParaRPr lang="en-ID">
              <a:solidFill>
                <a:schemeClr val="tx1">
                  <a:lumMod val="85000"/>
                  <a:lumOff val="15000"/>
                </a:schemeClr>
              </a:solidFill>
            </a:endParaRPr>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11615" y="-8467"/>
            <a:ext cx="5332385"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F6AF3C6-FC2E-4DD3-8A5A-C9D724B9D894}"/>
              </a:ext>
            </a:extLst>
          </p:cNvPr>
          <p:cNvSpPr>
            <a:spLocks noGrp="1"/>
          </p:cNvSpPr>
          <p:nvPr>
            <p:ph idx="1"/>
          </p:nvPr>
        </p:nvSpPr>
        <p:spPr>
          <a:xfrm>
            <a:off x="4587063" y="609601"/>
            <a:ext cx="4133472" cy="5175624"/>
          </a:xfrm>
        </p:spPr>
        <p:txBody>
          <a:bodyPr anchor="ctr">
            <a:normAutofit/>
          </a:bodyPr>
          <a:lstStyle/>
          <a:p>
            <a:r>
              <a:rPr lang="en-ID">
                <a:solidFill>
                  <a:srgbClr val="FFFFFF"/>
                </a:solidFill>
              </a:rPr>
              <a:t>b. Sistem langsung (parenthetical-references) yang menempatkan informasi mengenai sumber dalam tanda kurung dan diletakkan (a) langsung pada bagian yang dikutip, (b) pada daftar kutipan (list of work cited), atau (c) pada daftar pustaka. Cara kedua ini adalah cara yang direkomendasikan oleh MLA (The Modern Language Association) dan APA (The American Psychological Association).</a:t>
            </a:r>
          </a:p>
        </p:txBody>
      </p:sp>
    </p:spTree>
    <p:extLst>
      <p:ext uri="{BB962C8B-B14F-4D97-AF65-F5344CB8AC3E}">
        <p14:creationId xmlns:p14="http://schemas.microsoft.com/office/powerpoint/2010/main" val="3135969158"/>
      </p:ext>
    </p:extLst>
  </p:cSld>
  <p:clrMapOvr>
    <a:overrideClrMapping bg1="dk1" tx1="lt1" bg2="dk2" tx2="lt2" accent1="accent1" accent2="accent2" accent3="accent3" accent4="accent4" accent5="accent5" accent6="accent6" hlink="hlink" folHlink="folHlink"/>
  </p:clrMapOvr>
  <p:transition spd="slow">
    <p:wipe dir="d"/>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65032" y="0"/>
            <a:ext cx="9144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599781" y="3681413"/>
            <a:ext cx="3572669"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93473" y="-8467"/>
            <a:ext cx="2255512"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09947" y="-8467"/>
            <a:ext cx="1941419"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6616" y="3048000"/>
            <a:ext cx="2444750"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08241" y="-8467"/>
            <a:ext cx="2140744"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6115" y="3589867"/>
            <a:ext cx="1362870"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1A2C0F6-BF71-4AAD-A629-70C51AFEF26D}"/>
              </a:ext>
            </a:extLst>
          </p:cNvPr>
          <p:cNvSpPr>
            <a:spLocks noGrp="1"/>
          </p:cNvSpPr>
          <p:nvPr>
            <p:ph type="title"/>
          </p:nvPr>
        </p:nvSpPr>
        <p:spPr>
          <a:xfrm>
            <a:off x="508000" y="609600"/>
            <a:ext cx="2882531" cy="5175624"/>
          </a:xfrm>
        </p:spPr>
        <p:txBody>
          <a:bodyPr anchor="ctr">
            <a:normAutofit/>
          </a:bodyPr>
          <a:lstStyle/>
          <a:p>
            <a:endParaRPr lang="en-ID">
              <a:solidFill>
                <a:schemeClr val="tx1">
                  <a:lumMod val="85000"/>
                  <a:lumOff val="15000"/>
                </a:schemeClr>
              </a:solidFill>
            </a:endParaRPr>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11615" y="-8467"/>
            <a:ext cx="5332385"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084EBBE-ABDE-46A6-8B2E-52911BF9905B}"/>
              </a:ext>
            </a:extLst>
          </p:cNvPr>
          <p:cNvSpPr>
            <a:spLocks noGrp="1"/>
          </p:cNvSpPr>
          <p:nvPr>
            <p:ph idx="1"/>
          </p:nvPr>
        </p:nvSpPr>
        <p:spPr>
          <a:xfrm>
            <a:off x="4587063" y="609601"/>
            <a:ext cx="4133472" cy="5175624"/>
          </a:xfrm>
        </p:spPr>
        <p:txBody>
          <a:bodyPr anchor="ctr">
            <a:normAutofit/>
          </a:bodyPr>
          <a:lstStyle/>
          <a:p>
            <a:r>
              <a:rPr lang="en-ID">
                <a:solidFill>
                  <a:srgbClr val="FFFFFF"/>
                </a:solidFill>
              </a:rPr>
              <a:t>A. SISTEM CATATAN Sistem catatan dilakukan dengan mencantumkan pemarkah angka arab di akhir setiap kutipan. Angka arab tersebut mengacu kepada catatan yang berisi informasi dari sumber kutipan. Angka itu diletakkan langsung di akhir kutipan dan terletak setengah spasi ke atas.</a:t>
            </a:r>
          </a:p>
        </p:txBody>
      </p:sp>
    </p:spTree>
    <p:extLst>
      <p:ext uri="{BB962C8B-B14F-4D97-AF65-F5344CB8AC3E}">
        <p14:creationId xmlns:p14="http://schemas.microsoft.com/office/powerpoint/2010/main" val="1665225842"/>
      </p:ext>
    </p:extLst>
  </p:cSld>
  <p:clrMapOvr>
    <a:overrideClrMapping bg1="dk1" tx1="lt1" bg2="dk2" tx2="lt2" accent1="accent1" accent2="accent2" accent3="accent3" accent4="accent4" accent5="accent5" accent6="accent6" hlink="hlink" folHlink="folHlink"/>
  </p:clrMapOvr>
  <p:transition spd="slow">
    <p:wipe dir="d"/>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65032" y="0"/>
            <a:ext cx="9144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599781" y="3681413"/>
            <a:ext cx="3572669"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93473" y="-8467"/>
            <a:ext cx="2255512"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09947" y="-8467"/>
            <a:ext cx="1941419"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6616" y="3048000"/>
            <a:ext cx="2444750"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08241" y="-8467"/>
            <a:ext cx="2140744"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6115" y="3589867"/>
            <a:ext cx="1362870"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C9F77D7-4CFB-4744-B8FD-3E0BCFFFA5CD}"/>
              </a:ext>
            </a:extLst>
          </p:cNvPr>
          <p:cNvSpPr>
            <a:spLocks noGrp="1"/>
          </p:cNvSpPr>
          <p:nvPr>
            <p:ph type="title"/>
          </p:nvPr>
        </p:nvSpPr>
        <p:spPr>
          <a:xfrm>
            <a:off x="508000" y="609600"/>
            <a:ext cx="2882531" cy="5175624"/>
          </a:xfrm>
        </p:spPr>
        <p:txBody>
          <a:bodyPr anchor="ctr">
            <a:normAutofit/>
          </a:bodyPr>
          <a:lstStyle/>
          <a:p>
            <a:endParaRPr lang="en-ID">
              <a:solidFill>
                <a:schemeClr val="tx1">
                  <a:lumMod val="85000"/>
                  <a:lumOff val="15000"/>
                </a:schemeClr>
              </a:solidFill>
            </a:endParaRPr>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11615" y="-8467"/>
            <a:ext cx="5332385"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AB98DDB-34D6-4A90-8D7C-9C4DBE4C181D}"/>
              </a:ext>
            </a:extLst>
          </p:cNvPr>
          <p:cNvSpPr>
            <a:spLocks noGrp="1"/>
          </p:cNvSpPr>
          <p:nvPr>
            <p:ph idx="1"/>
          </p:nvPr>
        </p:nvSpPr>
        <p:spPr>
          <a:xfrm>
            <a:off x="4587063" y="609601"/>
            <a:ext cx="4133472" cy="5175624"/>
          </a:xfrm>
        </p:spPr>
        <p:txBody>
          <a:bodyPr anchor="ctr">
            <a:normAutofit/>
          </a:bodyPr>
          <a:lstStyle/>
          <a:p>
            <a:r>
              <a:rPr lang="en-ID">
                <a:solidFill>
                  <a:srgbClr val="FFFFFF"/>
                </a:solidFill>
              </a:rPr>
              <a:t>Ada dua cara penempatan catatan. (1) Catatan dapat ditempatkan di bawah halaman yang sama dengan nomor pemarkah dan disebut catatan kaki (footnotes). (2) Catatan dapat pula ditempatkan pada akhir setiap bab atau sebuah tulisan dan disebut catatan belakang (endnotes). Biasanya, untuk catatan belakang, penomoran kutipan dilakukan secara berurutan dalam satu bab dan dimulai lagi dengan angka satu pada bab berikutnya. Untuk catatan kaki, urutan angka dapat berlaku sepanjang tulisan atau karya ilmiah. </a:t>
            </a:r>
          </a:p>
        </p:txBody>
      </p:sp>
    </p:spTree>
    <p:extLst>
      <p:ext uri="{BB962C8B-B14F-4D97-AF65-F5344CB8AC3E}">
        <p14:creationId xmlns:p14="http://schemas.microsoft.com/office/powerpoint/2010/main" val="3005549098"/>
      </p:ext>
    </p:extLst>
  </p:cSld>
  <p:clrMapOvr>
    <a:overrideClrMapping bg1="dk1" tx1="lt1" bg2="dk2" tx2="lt2" accent1="accent1" accent2="accent2" accent3="accent3" accent4="accent4" accent5="accent5" accent6="accent6" hlink="hlink" folHlink="folHlink"/>
  </p:clrMapOvr>
  <p:transition spd="slow">
    <p:wipe dir="d"/>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5" name="Rectangle 14">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65032" y="0"/>
            <a:ext cx="9144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599781" y="3681413"/>
            <a:ext cx="3572669"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1"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93473" y="-8467"/>
            <a:ext cx="2255512"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09947" y="-8467"/>
            <a:ext cx="1941419"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6616" y="3048000"/>
            <a:ext cx="2444750"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08241" y="-8467"/>
            <a:ext cx="2140744"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6115" y="3589867"/>
            <a:ext cx="1362870"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4847589-275D-4BDA-A3E0-69853C73576D}"/>
              </a:ext>
            </a:extLst>
          </p:cNvPr>
          <p:cNvSpPr>
            <a:spLocks noGrp="1"/>
          </p:cNvSpPr>
          <p:nvPr>
            <p:ph type="title"/>
          </p:nvPr>
        </p:nvSpPr>
        <p:spPr>
          <a:xfrm>
            <a:off x="508000" y="609600"/>
            <a:ext cx="2882531" cy="5175624"/>
          </a:xfrm>
        </p:spPr>
        <p:txBody>
          <a:bodyPr anchor="ctr">
            <a:normAutofit/>
          </a:bodyPr>
          <a:lstStyle/>
          <a:p>
            <a:r>
              <a:rPr lang="en-US">
                <a:solidFill>
                  <a:schemeClr val="tx1">
                    <a:lumMod val="85000"/>
                    <a:lumOff val="15000"/>
                  </a:schemeClr>
                </a:solidFill>
              </a:rPr>
              <a:t>FUNGSI CATATAN KAKI</a:t>
            </a:r>
            <a:endParaRPr lang="en-ID">
              <a:solidFill>
                <a:schemeClr val="tx1">
                  <a:lumMod val="85000"/>
                  <a:lumOff val="15000"/>
                </a:schemeClr>
              </a:solidFill>
            </a:endParaRPr>
          </a:p>
        </p:txBody>
      </p:sp>
      <p:sp>
        <p:nvSpPr>
          <p:cNvPr id="31" name="Freeform: Shape 30">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11615" y="-8467"/>
            <a:ext cx="5332385"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BAC77DB-3932-4553-8A7F-29788C65D9D7}"/>
              </a:ext>
            </a:extLst>
          </p:cNvPr>
          <p:cNvSpPr>
            <a:spLocks noGrp="1"/>
          </p:cNvSpPr>
          <p:nvPr>
            <p:ph idx="1"/>
          </p:nvPr>
        </p:nvSpPr>
        <p:spPr>
          <a:xfrm>
            <a:off x="4587063" y="609601"/>
            <a:ext cx="4133472" cy="5175624"/>
          </a:xfrm>
        </p:spPr>
        <p:txBody>
          <a:bodyPr anchor="ctr">
            <a:normAutofit/>
          </a:bodyPr>
          <a:lstStyle/>
          <a:p>
            <a:r>
              <a:rPr lang="en-ID">
                <a:solidFill>
                  <a:srgbClr val="FFFFFF"/>
                </a:solidFill>
              </a:rPr>
              <a:t>ada empat fungsi catatan kaki dan catatan belakang. 1. Untuk menyusun pembuktian, khususnya yang berkaitan dengan pembuktian kebenaran yang dilakukan oleh penulis lain; 2. Untuk referensi atau untuk menyatakan utang budi kepada penulis yang teksnya digunakan sebagia bahan kutipan; 3. Untuk menyampaikan keterangan tambahan yang dibutuhkan, namun tidak berkaitan langsung dengan karya ilmiah yang ditulis, dan 4. Untuk merujuk pada bagian lain dari karya ilmiah.</a:t>
            </a:r>
          </a:p>
        </p:txBody>
      </p:sp>
    </p:spTree>
    <p:extLst>
      <p:ext uri="{BB962C8B-B14F-4D97-AF65-F5344CB8AC3E}">
        <p14:creationId xmlns:p14="http://schemas.microsoft.com/office/powerpoint/2010/main" val="771048712"/>
      </p:ext>
    </p:extLst>
  </p:cSld>
  <p:clrMapOvr>
    <a:overrideClrMapping bg1="dk1" tx1="lt1" bg2="dk2" tx2="lt2" accent1="accent1" accent2="accent2" accent3="accent3" accent4="accent4" accent5="accent5" accent6="accent6" hlink="hlink" folHlink="folHlink"/>
  </p:clrMapOvr>
  <p:transition spd="slow">
    <p:wipe dir="d"/>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65032" y="0"/>
            <a:ext cx="9144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599781" y="3681413"/>
            <a:ext cx="3572669"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93473" y="-8467"/>
            <a:ext cx="2255512"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09947" y="-8467"/>
            <a:ext cx="1941419"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6616" y="3048000"/>
            <a:ext cx="2444750"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08241" y="-8467"/>
            <a:ext cx="2140744"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6115" y="3589867"/>
            <a:ext cx="1362870"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88247CE-9F8E-473D-8A0D-9E17C10A39DB}"/>
              </a:ext>
            </a:extLst>
          </p:cNvPr>
          <p:cNvSpPr>
            <a:spLocks noGrp="1"/>
          </p:cNvSpPr>
          <p:nvPr>
            <p:ph type="title"/>
          </p:nvPr>
        </p:nvSpPr>
        <p:spPr>
          <a:xfrm>
            <a:off x="508000" y="609600"/>
            <a:ext cx="2882531" cy="5175624"/>
          </a:xfrm>
        </p:spPr>
        <p:txBody>
          <a:bodyPr anchor="ctr">
            <a:normAutofit/>
          </a:bodyPr>
          <a:lstStyle/>
          <a:p>
            <a:r>
              <a:rPr lang="en-US" sz="3300">
                <a:solidFill>
                  <a:schemeClr val="tx1">
                    <a:lumMod val="85000"/>
                    <a:lumOff val="15000"/>
                  </a:schemeClr>
                </a:solidFill>
              </a:rPr>
              <a:t>KELENGKAPAN REFERENSI</a:t>
            </a:r>
            <a:endParaRPr lang="en-ID" sz="3300">
              <a:solidFill>
                <a:schemeClr val="tx1">
                  <a:lumMod val="85000"/>
                  <a:lumOff val="15000"/>
                </a:schemeClr>
              </a:solidFill>
            </a:endParaRPr>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11615" y="-8467"/>
            <a:ext cx="5332385"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80480CB-0481-4361-BC88-1626DD6D8869}"/>
              </a:ext>
            </a:extLst>
          </p:cNvPr>
          <p:cNvSpPr>
            <a:spLocks noGrp="1"/>
          </p:cNvSpPr>
          <p:nvPr>
            <p:ph idx="1"/>
          </p:nvPr>
        </p:nvSpPr>
        <p:spPr>
          <a:xfrm>
            <a:off x="4587063" y="609601"/>
            <a:ext cx="4133472" cy="5175624"/>
          </a:xfrm>
        </p:spPr>
        <p:txBody>
          <a:bodyPr anchor="ctr">
            <a:normAutofit/>
          </a:bodyPr>
          <a:lstStyle/>
          <a:p>
            <a:pPr>
              <a:lnSpc>
                <a:spcPct val="90000"/>
              </a:lnSpc>
            </a:pPr>
            <a:r>
              <a:rPr lang="en-ID" sz="1500" dirty="0" err="1">
                <a:solidFill>
                  <a:srgbClr val="FFFFFF"/>
                </a:solidFill>
              </a:rPr>
              <a:t>Unsur-unsur</a:t>
            </a:r>
            <a:r>
              <a:rPr lang="en-ID" sz="1500" dirty="0">
                <a:solidFill>
                  <a:srgbClr val="FFFFFF"/>
                </a:solidFill>
              </a:rPr>
              <a:t> yang </a:t>
            </a:r>
            <a:r>
              <a:rPr lang="en-ID" sz="1500" dirty="0" err="1">
                <a:solidFill>
                  <a:srgbClr val="FFFFFF"/>
                </a:solidFill>
              </a:rPr>
              <a:t>harus</a:t>
            </a:r>
            <a:r>
              <a:rPr lang="en-ID" sz="1500" dirty="0">
                <a:solidFill>
                  <a:srgbClr val="FFFFFF"/>
                </a:solidFill>
              </a:rPr>
              <a:t> </a:t>
            </a:r>
            <a:r>
              <a:rPr lang="en-ID" sz="1500" dirty="0" err="1">
                <a:solidFill>
                  <a:srgbClr val="FFFFFF"/>
                </a:solidFill>
              </a:rPr>
              <a:t>dicantumkan</a:t>
            </a:r>
            <a:r>
              <a:rPr lang="en-ID" sz="1500" dirty="0">
                <a:solidFill>
                  <a:srgbClr val="FFFFFF"/>
                </a:solidFill>
              </a:rPr>
              <a:t> </a:t>
            </a:r>
            <a:r>
              <a:rPr lang="en-ID" sz="1500" dirty="0" err="1">
                <a:solidFill>
                  <a:srgbClr val="FFFFFF"/>
                </a:solidFill>
              </a:rPr>
              <a:t>dalam</a:t>
            </a:r>
            <a:r>
              <a:rPr lang="en-ID" sz="1500" dirty="0">
                <a:solidFill>
                  <a:srgbClr val="FFFFFF"/>
                </a:solidFill>
              </a:rPr>
              <a:t> </a:t>
            </a:r>
            <a:r>
              <a:rPr lang="en-ID" sz="1500" dirty="0" err="1">
                <a:solidFill>
                  <a:srgbClr val="FFFFFF"/>
                </a:solidFill>
              </a:rPr>
              <a:t>menyusun</a:t>
            </a:r>
            <a:r>
              <a:rPr lang="en-ID" sz="1500" dirty="0">
                <a:solidFill>
                  <a:srgbClr val="FFFFFF"/>
                </a:solidFill>
              </a:rPr>
              <a:t> </a:t>
            </a:r>
            <a:r>
              <a:rPr lang="en-ID" sz="1500" dirty="0" err="1">
                <a:solidFill>
                  <a:srgbClr val="FFFFFF"/>
                </a:solidFill>
              </a:rPr>
              <a:t>referensi</a:t>
            </a:r>
            <a:r>
              <a:rPr lang="en-ID" sz="1500" dirty="0">
                <a:solidFill>
                  <a:srgbClr val="FFFFFF"/>
                </a:solidFill>
              </a:rPr>
              <a:t> </a:t>
            </a:r>
            <a:r>
              <a:rPr lang="en-ID" sz="1500" dirty="0" err="1">
                <a:solidFill>
                  <a:srgbClr val="FFFFFF"/>
                </a:solidFill>
              </a:rPr>
              <a:t>pertama</a:t>
            </a:r>
            <a:r>
              <a:rPr lang="en-ID" sz="1500" dirty="0">
                <a:solidFill>
                  <a:srgbClr val="FFFFFF"/>
                </a:solidFill>
              </a:rPr>
              <a:t> </a:t>
            </a:r>
            <a:r>
              <a:rPr lang="en-ID" sz="1500" dirty="0" err="1">
                <a:solidFill>
                  <a:srgbClr val="FFFFFF"/>
                </a:solidFill>
              </a:rPr>
              <a:t>adalah</a:t>
            </a:r>
            <a:r>
              <a:rPr lang="en-ID" sz="1500" dirty="0">
                <a:solidFill>
                  <a:srgbClr val="FFFFFF"/>
                </a:solidFill>
              </a:rPr>
              <a:t> 1) </a:t>
            </a:r>
            <a:r>
              <a:rPr lang="en-ID" sz="1500" dirty="0" err="1">
                <a:solidFill>
                  <a:srgbClr val="FFFFFF"/>
                </a:solidFill>
              </a:rPr>
              <a:t>nama</a:t>
            </a:r>
            <a:r>
              <a:rPr lang="en-ID" sz="1500" dirty="0">
                <a:solidFill>
                  <a:srgbClr val="FFFFFF"/>
                </a:solidFill>
              </a:rPr>
              <a:t> </a:t>
            </a:r>
            <a:r>
              <a:rPr lang="en-ID" sz="1500" dirty="0" err="1">
                <a:solidFill>
                  <a:srgbClr val="FFFFFF"/>
                </a:solidFill>
              </a:rPr>
              <a:t>penulis</a:t>
            </a:r>
            <a:r>
              <a:rPr lang="en-ID" sz="1500" dirty="0">
                <a:solidFill>
                  <a:srgbClr val="FFFFFF"/>
                </a:solidFill>
              </a:rPr>
              <a:t> yang </a:t>
            </a:r>
            <a:r>
              <a:rPr lang="en-ID" sz="1500" dirty="0" err="1">
                <a:solidFill>
                  <a:srgbClr val="FFFFFF"/>
                </a:solidFill>
              </a:rPr>
              <a:t>diawali</a:t>
            </a:r>
            <a:r>
              <a:rPr lang="en-ID" sz="1500" dirty="0">
                <a:solidFill>
                  <a:srgbClr val="FFFFFF"/>
                </a:solidFill>
              </a:rPr>
              <a:t> </a:t>
            </a:r>
            <a:r>
              <a:rPr lang="en-ID" sz="1500" dirty="0" err="1">
                <a:solidFill>
                  <a:srgbClr val="FFFFFF"/>
                </a:solidFill>
              </a:rPr>
              <a:t>dengan</a:t>
            </a:r>
            <a:r>
              <a:rPr lang="en-ID" sz="1500" dirty="0">
                <a:solidFill>
                  <a:srgbClr val="FFFFFF"/>
                </a:solidFill>
              </a:rPr>
              <a:t> </a:t>
            </a:r>
            <a:r>
              <a:rPr lang="en-ID" sz="1500" dirty="0" err="1">
                <a:solidFill>
                  <a:srgbClr val="FFFFFF"/>
                </a:solidFill>
              </a:rPr>
              <a:t>penulisan</a:t>
            </a:r>
            <a:r>
              <a:rPr lang="en-ID" sz="1500" dirty="0">
                <a:solidFill>
                  <a:srgbClr val="FFFFFF"/>
                </a:solidFill>
              </a:rPr>
              <a:t> </a:t>
            </a:r>
            <a:r>
              <a:rPr lang="en-ID" sz="1500" dirty="0" err="1">
                <a:solidFill>
                  <a:srgbClr val="FFFFFF"/>
                </a:solidFill>
              </a:rPr>
              <a:t>nama</a:t>
            </a:r>
            <a:r>
              <a:rPr lang="en-ID" sz="1500" dirty="0">
                <a:solidFill>
                  <a:srgbClr val="FFFFFF"/>
                </a:solidFill>
              </a:rPr>
              <a:t> </a:t>
            </a:r>
            <a:r>
              <a:rPr lang="en-ID" sz="1500" dirty="0" err="1">
                <a:solidFill>
                  <a:srgbClr val="FFFFFF"/>
                </a:solidFill>
              </a:rPr>
              <a:t>diri</a:t>
            </a:r>
            <a:r>
              <a:rPr lang="en-ID" sz="1500" dirty="0">
                <a:solidFill>
                  <a:srgbClr val="FFFFFF"/>
                </a:solidFill>
              </a:rPr>
              <a:t> </a:t>
            </a:r>
            <a:r>
              <a:rPr lang="en-ID" sz="1500" dirty="0" err="1">
                <a:solidFill>
                  <a:srgbClr val="FFFFFF"/>
                </a:solidFill>
              </a:rPr>
              <a:t>diikuti</a:t>
            </a:r>
            <a:r>
              <a:rPr lang="en-ID" sz="1500" dirty="0">
                <a:solidFill>
                  <a:srgbClr val="FFFFFF"/>
                </a:solidFill>
              </a:rPr>
              <a:t> </a:t>
            </a:r>
            <a:r>
              <a:rPr lang="en-ID" sz="1500" dirty="0" err="1">
                <a:solidFill>
                  <a:srgbClr val="FFFFFF"/>
                </a:solidFill>
              </a:rPr>
              <a:t>nama</a:t>
            </a:r>
            <a:r>
              <a:rPr lang="en-ID" sz="1500" dirty="0">
                <a:solidFill>
                  <a:srgbClr val="FFFFFF"/>
                </a:solidFill>
              </a:rPr>
              <a:t> </a:t>
            </a:r>
            <a:r>
              <a:rPr lang="en-ID" sz="1500" dirty="0" err="1">
                <a:solidFill>
                  <a:srgbClr val="FFFFFF"/>
                </a:solidFill>
              </a:rPr>
              <a:t>keluarga</a:t>
            </a:r>
            <a:r>
              <a:rPr lang="en-ID" sz="1500" dirty="0">
                <a:solidFill>
                  <a:srgbClr val="FFFFFF"/>
                </a:solidFill>
              </a:rPr>
              <a:t>, 2) </a:t>
            </a:r>
            <a:r>
              <a:rPr lang="en-ID" sz="1500" dirty="0" err="1">
                <a:solidFill>
                  <a:srgbClr val="FFFFFF"/>
                </a:solidFill>
              </a:rPr>
              <a:t>judul</a:t>
            </a:r>
            <a:r>
              <a:rPr lang="en-ID" sz="1500" dirty="0">
                <a:solidFill>
                  <a:srgbClr val="FFFFFF"/>
                </a:solidFill>
              </a:rPr>
              <a:t> </a:t>
            </a:r>
            <a:r>
              <a:rPr lang="en-ID" sz="1500" dirty="0" err="1">
                <a:solidFill>
                  <a:srgbClr val="FFFFFF"/>
                </a:solidFill>
              </a:rPr>
              <a:t>karya</a:t>
            </a:r>
            <a:r>
              <a:rPr lang="en-ID" sz="1500" dirty="0">
                <a:solidFill>
                  <a:srgbClr val="FFFFFF"/>
                </a:solidFill>
              </a:rPr>
              <a:t> </a:t>
            </a:r>
            <a:r>
              <a:rPr lang="en-ID" sz="1500" dirty="0" err="1">
                <a:solidFill>
                  <a:srgbClr val="FFFFFF"/>
                </a:solidFill>
              </a:rPr>
              <a:t>tulis</a:t>
            </a:r>
            <a:r>
              <a:rPr lang="en-ID" sz="1500" dirty="0">
                <a:solidFill>
                  <a:srgbClr val="FFFFFF"/>
                </a:solidFill>
              </a:rPr>
              <a:t> yang </a:t>
            </a:r>
            <a:r>
              <a:rPr lang="en-ID" sz="1500" dirty="0" err="1">
                <a:solidFill>
                  <a:srgbClr val="FFFFFF"/>
                </a:solidFill>
              </a:rPr>
              <a:t>dicetak</a:t>
            </a:r>
            <a:r>
              <a:rPr lang="en-ID" sz="1500" dirty="0">
                <a:solidFill>
                  <a:srgbClr val="FFFFFF"/>
                </a:solidFill>
              </a:rPr>
              <a:t> miring </a:t>
            </a:r>
            <a:r>
              <a:rPr lang="en-ID" sz="1500" dirty="0" err="1">
                <a:solidFill>
                  <a:srgbClr val="FFFFFF"/>
                </a:solidFill>
              </a:rPr>
              <a:t>dengan</a:t>
            </a:r>
            <a:r>
              <a:rPr lang="en-ID" sz="1500" dirty="0">
                <a:solidFill>
                  <a:srgbClr val="FFFFFF"/>
                </a:solidFill>
              </a:rPr>
              <a:t> </a:t>
            </a:r>
            <a:r>
              <a:rPr lang="en-ID" sz="1500" dirty="0" err="1">
                <a:solidFill>
                  <a:srgbClr val="FFFFFF"/>
                </a:solidFill>
              </a:rPr>
              <a:t>menggunakan</a:t>
            </a:r>
            <a:r>
              <a:rPr lang="en-ID" sz="1500" dirty="0">
                <a:solidFill>
                  <a:srgbClr val="FFFFFF"/>
                </a:solidFill>
              </a:rPr>
              <a:t> </a:t>
            </a:r>
            <a:r>
              <a:rPr lang="en-ID" sz="1500" dirty="0" err="1">
                <a:solidFill>
                  <a:srgbClr val="FFFFFF"/>
                </a:solidFill>
              </a:rPr>
              <a:t>huruf</a:t>
            </a:r>
            <a:r>
              <a:rPr lang="en-ID" sz="1500" dirty="0">
                <a:solidFill>
                  <a:srgbClr val="FFFFFF"/>
                </a:solidFill>
              </a:rPr>
              <a:t> </a:t>
            </a:r>
            <a:r>
              <a:rPr lang="en-ID" sz="1500" dirty="0" err="1">
                <a:solidFill>
                  <a:srgbClr val="FFFFFF"/>
                </a:solidFill>
              </a:rPr>
              <a:t>besar</a:t>
            </a:r>
            <a:r>
              <a:rPr lang="en-ID" sz="1500" dirty="0">
                <a:solidFill>
                  <a:srgbClr val="FFFFFF"/>
                </a:solidFill>
              </a:rPr>
              <a:t> </a:t>
            </a:r>
            <a:r>
              <a:rPr lang="en-ID" sz="1500" dirty="0" err="1">
                <a:solidFill>
                  <a:srgbClr val="FFFFFF"/>
                </a:solidFill>
              </a:rPr>
              <a:t>untuk</a:t>
            </a:r>
            <a:r>
              <a:rPr lang="en-ID" sz="1500" dirty="0">
                <a:solidFill>
                  <a:srgbClr val="FFFFFF"/>
                </a:solidFill>
              </a:rPr>
              <a:t> </a:t>
            </a:r>
            <a:r>
              <a:rPr lang="en-ID" sz="1500" dirty="0" err="1">
                <a:solidFill>
                  <a:srgbClr val="FFFFFF"/>
                </a:solidFill>
              </a:rPr>
              <a:t>huruf</a:t>
            </a:r>
            <a:r>
              <a:rPr lang="en-ID" sz="1500" dirty="0">
                <a:solidFill>
                  <a:srgbClr val="FFFFFF"/>
                </a:solidFill>
              </a:rPr>
              <a:t> </a:t>
            </a:r>
            <a:r>
              <a:rPr lang="en-ID" sz="1500" dirty="0" err="1">
                <a:solidFill>
                  <a:srgbClr val="FFFFFF"/>
                </a:solidFill>
              </a:rPr>
              <a:t>pertama</a:t>
            </a:r>
            <a:r>
              <a:rPr lang="en-ID" sz="1500" dirty="0">
                <a:solidFill>
                  <a:srgbClr val="FFFFFF"/>
                </a:solidFill>
              </a:rPr>
              <a:t> </a:t>
            </a:r>
            <a:r>
              <a:rPr lang="en-ID" sz="1500" dirty="0" err="1">
                <a:solidFill>
                  <a:srgbClr val="FFFFFF"/>
                </a:solidFill>
              </a:rPr>
              <a:t>kecuali</a:t>
            </a:r>
            <a:r>
              <a:rPr lang="en-ID" sz="1500" dirty="0">
                <a:solidFill>
                  <a:srgbClr val="FFFFFF"/>
                </a:solidFill>
              </a:rPr>
              <a:t> kata </a:t>
            </a:r>
            <a:r>
              <a:rPr lang="en-ID" sz="1500" dirty="0" err="1">
                <a:solidFill>
                  <a:srgbClr val="FFFFFF"/>
                </a:solidFill>
              </a:rPr>
              <a:t>sambung</a:t>
            </a:r>
            <a:r>
              <a:rPr lang="en-ID" sz="1500" dirty="0">
                <a:solidFill>
                  <a:srgbClr val="FFFFFF"/>
                </a:solidFill>
              </a:rPr>
              <a:t> dan kata </a:t>
            </a:r>
            <a:r>
              <a:rPr lang="en-ID" sz="1500" dirty="0" err="1">
                <a:solidFill>
                  <a:srgbClr val="FFFFFF"/>
                </a:solidFill>
              </a:rPr>
              <a:t>depan</a:t>
            </a:r>
            <a:r>
              <a:rPr lang="en-ID" sz="1500" dirty="0">
                <a:solidFill>
                  <a:srgbClr val="FFFFFF"/>
                </a:solidFill>
              </a:rPr>
              <a:t>, dan 3) data </a:t>
            </a:r>
            <a:r>
              <a:rPr lang="en-ID" sz="1500" dirty="0" err="1">
                <a:solidFill>
                  <a:srgbClr val="FFFFFF"/>
                </a:solidFill>
              </a:rPr>
              <a:t>publikasi</a:t>
            </a:r>
            <a:r>
              <a:rPr lang="en-ID" sz="1500" dirty="0">
                <a:solidFill>
                  <a:srgbClr val="FFFFFF"/>
                </a:solidFill>
              </a:rPr>
              <a:t> </a:t>
            </a:r>
            <a:r>
              <a:rPr lang="en-ID" sz="1500" dirty="0" err="1">
                <a:solidFill>
                  <a:srgbClr val="FFFFFF"/>
                </a:solidFill>
              </a:rPr>
              <a:t>berisi</a:t>
            </a:r>
            <a:r>
              <a:rPr lang="en-ID" sz="1500" dirty="0">
                <a:solidFill>
                  <a:srgbClr val="FFFFFF"/>
                </a:solidFill>
              </a:rPr>
              <a:t> </a:t>
            </a:r>
            <a:r>
              <a:rPr lang="en-ID" sz="1500" dirty="0" err="1">
                <a:solidFill>
                  <a:srgbClr val="FFFFFF"/>
                </a:solidFill>
              </a:rPr>
              <a:t>nama</a:t>
            </a:r>
            <a:r>
              <a:rPr lang="en-ID" sz="1500" dirty="0">
                <a:solidFill>
                  <a:srgbClr val="FFFFFF"/>
                </a:solidFill>
              </a:rPr>
              <a:t> </a:t>
            </a:r>
            <a:r>
              <a:rPr lang="en-ID" sz="1500" dirty="0" err="1">
                <a:solidFill>
                  <a:srgbClr val="FFFFFF"/>
                </a:solidFill>
              </a:rPr>
              <a:t>tempat</a:t>
            </a:r>
            <a:r>
              <a:rPr lang="en-ID" sz="1500" dirty="0">
                <a:solidFill>
                  <a:srgbClr val="FFFFFF"/>
                </a:solidFill>
              </a:rPr>
              <a:t> (</a:t>
            </a:r>
            <a:r>
              <a:rPr lang="en-ID" sz="1500" dirty="0" err="1">
                <a:solidFill>
                  <a:srgbClr val="FFFFFF"/>
                </a:solidFill>
              </a:rPr>
              <a:t>kota</a:t>
            </a:r>
            <a:r>
              <a:rPr lang="en-ID" sz="1500" dirty="0">
                <a:solidFill>
                  <a:srgbClr val="FFFFFF"/>
                </a:solidFill>
              </a:rPr>
              <a:t>), </a:t>
            </a:r>
            <a:r>
              <a:rPr lang="en-ID" sz="1500" dirty="0" err="1">
                <a:solidFill>
                  <a:srgbClr val="FFFFFF"/>
                </a:solidFill>
              </a:rPr>
              <a:t>koma</a:t>
            </a:r>
            <a:r>
              <a:rPr lang="en-ID" sz="1500" dirty="0">
                <a:solidFill>
                  <a:srgbClr val="FFFFFF"/>
                </a:solidFill>
              </a:rPr>
              <a:t>, dan </a:t>
            </a:r>
            <a:r>
              <a:rPr lang="en-ID" sz="1500" dirty="0" err="1">
                <a:solidFill>
                  <a:srgbClr val="FFFFFF"/>
                </a:solidFill>
              </a:rPr>
              <a:t>tahun</a:t>
            </a:r>
            <a:r>
              <a:rPr lang="en-ID" sz="1500" dirty="0">
                <a:solidFill>
                  <a:srgbClr val="FFFFFF"/>
                </a:solidFill>
              </a:rPr>
              <a:t> </a:t>
            </a:r>
            <a:r>
              <a:rPr lang="en-ID" sz="1500" dirty="0" err="1">
                <a:solidFill>
                  <a:srgbClr val="FFFFFF"/>
                </a:solidFill>
              </a:rPr>
              <a:t>terbitan</a:t>
            </a:r>
            <a:r>
              <a:rPr lang="en-ID" sz="1500" dirty="0">
                <a:solidFill>
                  <a:srgbClr val="FFFFFF"/>
                </a:solidFill>
              </a:rPr>
              <a:t> yang </a:t>
            </a:r>
            <a:r>
              <a:rPr lang="en-ID" sz="1500" dirty="0" err="1">
                <a:solidFill>
                  <a:srgbClr val="FFFFFF"/>
                </a:solidFill>
              </a:rPr>
              <a:t>diletakkan</a:t>
            </a:r>
            <a:r>
              <a:rPr lang="en-ID" sz="1500" dirty="0">
                <a:solidFill>
                  <a:srgbClr val="FFFFFF"/>
                </a:solidFill>
              </a:rPr>
              <a:t> di </a:t>
            </a:r>
            <a:r>
              <a:rPr lang="en-ID" sz="1500" dirty="0" err="1">
                <a:solidFill>
                  <a:srgbClr val="FFFFFF"/>
                </a:solidFill>
              </a:rPr>
              <a:t>antara</a:t>
            </a:r>
            <a:r>
              <a:rPr lang="en-ID" sz="1500" dirty="0">
                <a:solidFill>
                  <a:srgbClr val="FFFFFF"/>
                </a:solidFill>
              </a:rPr>
              <a:t> </a:t>
            </a:r>
            <a:r>
              <a:rPr lang="en-ID" sz="1500" dirty="0" err="1">
                <a:solidFill>
                  <a:srgbClr val="FFFFFF"/>
                </a:solidFill>
              </a:rPr>
              <a:t>tanda</a:t>
            </a:r>
            <a:r>
              <a:rPr lang="en-ID" sz="1500" dirty="0">
                <a:solidFill>
                  <a:srgbClr val="FFFFFF"/>
                </a:solidFill>
              </a:rPr>
              <a:t> </a:t>
            </a:r>
            <a:r>
              <a:rPr lang="en-ID" sz="1500" dirty="0" err="1">
                <a:solidFill>
                  <a:srgbClr val="FFFFFF"/>
                </a:solidFill>
              </a:rPr>
              <a:t>kurung</a:t>
            </a:r>
            <a:r>
              <a:rPr lang="en-ID" sz="1500" dirty="0">
                <a:solidFill>
                  <a:srgbClr val="FFFFFF"/>
                </a:solidFill>
              </a:rPr>
              <a:t>, dan </a:t>
            </a:r>
            <a:r>
              <a:rPr lang="en-ID" sz="1500" dirty="0" err="1">
                <a:solidFill>
                  <a:srgbClr val="FFFFFF"/>
                </a:solidFill>
              </a:rPr>
              <a:t>nomor</a:t>
            </a:r>
            <a:r>
              <a:rPr lang="en-ID" sz="1500" dirty="0">
                <a:solidFill>
                  <a:srgbClr val="FFFFFF"/>
                </a:solidFill>
              </a:rPr>
              <a:t> </a:t>
            </a:r>
            <a:r>
              <a:rPr lang="en-ID" sz="1500" dirty="0" err="1">
                <a:solidFill>
                  <a:srgbClr val="FFFFFF"/>
                </a:solidFill>
              </a:rPr>
              <a:t>halaman</a:t>
            </a:r>
            <a:r>
              <a:rPr lang="en-ID" sz="1500" dirty="0">
                <a:solidFill>
                  <a:srgbClr val="FFFFFF"/>
                </a:solidFill>
              </a:rPr>
              <a:t> yang </a:t>
            </a:r>
            <a:r>
              <a:rPr lang="en-ID" sz="1500" dirty="0" err="1">
                <a:solidFill>
                  <a:srgbClr val="FFFFFF"/>
                </a:solidFill>
              </a:rPr>
              <a:t>diletakkan</a:t>
            </a:r>
            <a:r>
              <a:rPr lang="en-ID" sz="1500" dirty="0">
                <a:solidFill>
                  <a:srgbClr val="FFFFFF"/>
                </a:solidFill>
              </a:rPr>
              <a:t> di </a:t>
            </a:r>
            <a:r>
              <a:rPr lang="en-ID" sz="1500" dirty="0" err="1">
                <a:solidFill>
                  <a:srgbClr val="FFFFFF"/>
                </a:solidFill>
              </a:rPr>
              <a:t>luar</a:t>
            </a:r>
            <a:r>
              <a:rPr lang="en-ID" sz="1500" dirty="0">
                <a:solidFill>
                  <a:srgbClr val="FFFFFF"/>
                </a:solidFill>
              </a:rPr>
              <a:t> </a:t>
            </a:r>
            <a:r>
              <a:rPr lang="en-ID" sz="1500" dirty="0" err="1">
                <a:solidFill>
                  <a:srgbClr val="FFFFFF"/>
                </a:solidFill>
              </a:rPr>
              <a:t>tanda</a:t>
            </a:r>
            <a:r>
              <a:rPr lang="en-ID" sz="1500" dirty="0">
                <a:solidFill>
                  <a:srgbClr val="FFFFFF"/>
                </a:solidFill>
              </a:rPr>
              <a:t> </a:t>
            </a:r>
            <a:r>
              <a:rPr lang="en-ID" sz="1500" dirty="0" err="1">
                <a:solidFill>
                  <a:srgbClr val="FFFFFF"/>
                </a:solidFill>
              </a:rPr>
              <a:t>kurung</a:t>
            </a:r>
            <a:r>
              <a:rPr lang="en-ID" sz="1500" dirty="0">
                <a:solidFill>
                  <a:srgbClr val="FFFFFF"/>
                </a:solidFill>
              </a:rPr>
              <a:t>, </a:t>
            </a:r>
            <a:r>
              <a:rPr lang="en-ID" sz="1500" dirty="0" err="1">
                <a:solidFill>
                  <a:srgbClr val="FFFFFF"/>
                </a:solidFill>
              </a:rPr>
              <a:t>contoh</a:t>
            </a:r>
            <a:r>
              <a:rPr lang="en-ID" sz="1500" dirty="0">
                <a:solidFill>
                  <a:srgbClr val="FFFFFF"/>
                </a:solidFill>
              </a:rPr>
              <a:t>: (Jakarta: </a:t>
            </a:r>
            <a:r>
              <a:rPr lang="en-ID" sz="1500" dirty="0" err="1">
                <a:solidFill>
                  <a:srgbClr val="FFFFFF"/>
                </a:solidFill>
              </a:rPr>
              <a:t>Djambatan</a:t>
            </a:r>
            <a:r>
              <a:rPr lang="en-ID" sz="1500" dirty="0">
                <a:solidFill>
                  <a:srgbClr val="FFFFFF"/>
                </a:solidFill>
              </a:rPr>
              <a:t>, 1967), 49-51. 4) </a:t>
            </a:r>
            <a:r>
              <a:rPr lang="en-ID" sz="1500" dirty="0" err="1">
                <a:solidFill>
                  <a:srgbClr val="FFFFFF"/>
                </a:solidFill>
              </a:rPr>
              <a:t>untuk</a:t>
            </a:r>
            <a:r>
              <a:rPr lang="en-ID" sz="1500" dirty="0">
                <a:solidFill>
                  <a:srgbClr val="FFFFFF"/>
                </a:solidFill>
              </a:rPr>
              <a:t> </a:t>
            </a:r>
            <a:r>
              <a:rPr lang="en-ID" sz="1500" dirty="0" err="1">
                <a:solidFill>
                  <a:srgbClr val="FFFFFF"/>
                </a:solidFill>
              </a:rPr>
              <a:t>kutipan</a:t>
            </a:r>
            <a:r>
              <a:rPr lang="en-ID" sz="1500" dirty="0">
                <a:solidFill>
                  <a:srgbClr val="FFFFFF"/>
                </a:solidFill>
              </a:rPr>
              <a:t> </a:t>
            </a:r>
            <a:r>
              <a:rPr lang="en-ID" sz="1500" dirty="0" err="1">
                <a:solidFill>
                  <a:srgbClr val="FFFFFF"/>
                </a:solidFill>
              </a:rPr>
              <a:t>dari</a:t>
            </a:r>
            <a:r>
              <a:rPr lang="en-ID" sz="1500" dirty="0">
                <a:solidFill>
                  <a:srgbClr val="FFFFFF"/>
                </a:solidFill>
              </a:rPr>
              <a:t> </a:t>
            </a:r>
            <a:r>
              <a:rPr lang="en-ID" sz="1500" dirty="0" err="1">
                <a:solidFill>
                  <a:srgbClr val="FFFFFF"/>
                </a:solidFill>
              </a:rPr>
              <a:t>buku</a:t>
            </a:r>
            <a:r>
              <a:rPr lang="en-ID" sz="1500" dirty="0">
                <a:solidFill>
                  <a:srgbClr val="FFFFFF"/>
                </a:solidFill>
              </a:rPr>
              <a:t> </a:t>
            </a:r>
            <a:r>
              <a:rPr lang="en-ID" sz="1500" dirty="0" err="1">
                <a:solidFill>
                  <a:srgbClr val="FFFFFF"/>
                </a:solidFill>
              </a:rPr>
              <a:t>berjilid</a:t>
            </a:r>
            <a:r>
              <a:rPr lang="en-ID" sz="1500" dirty="0">
                <a:solidFill>
                  <a:srgbClr val="FFFFFF"/>
                </a:solidFill>
              </a:rPr>
              <a:t> </a:t>
            </a:r>
            <a:r>
              <a:rPr lang="en-ID" sz="1500" dirty="0" err="1">
                <a:solidFill>
                  <a:srgbClr val="FFFFFF"/>
                </a:solidFill>
              </a:rPr>
              <a:t>atau</a:t>
            </a:r>
            <a:r>
              <a:rPr lang="en-ID" sz="1500" dirty="0">
                <a:solidFill>
                  <a:srgbClr val="FFFFFF"/>
                </a:solidFill>
              </a:rPr>
              <a:t> </a:t>
            </a:r>
            <a:r>
              <a:rPr lang="en-ID" sz="1500" dirty="0" err="1">
                <a:solidFill>
                  <a:srgbClr val="FFFFFF"/>
                </a:solidFill>
              </a:rPr>
              <a:t>dari</a:t>
            </a:r>
            <a:r>
              <a:rPr lang="en-ID" sz="1500" dirty="0">
                <a:solidFill>
                  <a:srgbClr val="FFFFFF"/>
                </a:solidFill>
              </a:rPr>
              <a:t> </a:t>
            </a:r>
            <a:r>
              <a:rPr lang="en-ID" sz="1500" dirty="0" err="1">
                <a:solidFill>
                  <a:srgbClr val="FFFFFF"/>
                </a:solidFill>
              </a:rPr>
              <a:t>jurnal</a:t>
            </a:r>
            <a:r>
              <a:rPr lang="en-ID" sz="1500" dirty="0">
                <a:solidFill>
                  <a:srgbClr val="FFFFFF"/>
                </a:solidFill>
              </a:rPr>
              <a:t>/</a:t>
            </a:r>
            <a:r>
              <a:rPr lang="en-ID" sz="1500" dirty="0" err="1">
                <a:solidFill>
                  <a:srgbClr val="FFFFFF"/>
                </a:solidFill>
              </a:rPr>
              <a:t>majalah</a:t>
            </a:r>
            <a:r>
              <a:rPr lang="en-ID" sz="1500" dirty="0">
                <a:solidFill>
                  <a:srgbClr val="FFFFFF"/>
                </a:solidFill>
              </a:rPr>
              <a:t> </a:t>
            </a:r>
            <a:r>
              <a:rPr lang="en-ID" sz="1500" dirty="0" err="1">
                <a:solidFill>
                  <a:srgbClr val="FFFFFF"/>
                </a:solidFill>
              </a:rPr>
              <a:t>ilmiah</a:t>
            </a:r>
            <a:r>
              <a:rPr lang="en-ID" sz="1500" dirty="0">
                <a:solidFill>
                  <a:srgbClr val="FFFFFF"/>
                </a:solidFill>
              </a:rPr>
              <a:t>, </a:t>
            </a:r>
            <a:r>
              <a:rPr lang="en-ID" sz="1500" dirty="0" err="1">
                <a:solidFill>
                  <a:srgbClr val="FFFFFF"/>
                </a:solidFill>
              </a:rPr>
              <a:t>nomor</a:t>
            </a:r>
            <a:r>
              <a:rPr lang="en-ID" sz="1500" dirty="0">
                <a:solidFill>
                  <a:srgbClr val="FFFFFF"/>
                </a:solidFill>
              </a:rPr>
              <a:t> </a:t>
            </a:r>
            <a:r>
              <a:rPr lang="en-ID" sz="1500" dirty="0" err="1">
                <a:solidFill>
                  <a:srgbClr val="FFFFFF"/>
                </a:solidFill>
              </a:rPr>
              <a:t>jilid</a:t>
            </a:r>
            <a:r>
              <a:rPr lang="en-ID" sz="1500" dirty="0">
                <a:solidFill>
                  <a:srgbClr val="FFFFFF"/>
                </a:solidFill>
              </a:rPr>
              <a:t> </a:t>
            </a:r>
            <a:r>
              <a:rPr lang="en-ID" sz="1500" dirty="0" err="1">
                <a:solidFill>
                  <a:srgbClr val="FFFFFF"/>
                </a:solidFill>
              </a:rPr>
              <a:t>menggunakan</a:t>
            </a:r>
            <a:r>
              <a:rPr lang="en-ID" sz="1500" dirty="0">
                <a:solidFill>
                  <a:srgbClr val="FFFFFF"/>
                </a:solidFill>
              </a:rPr>
              <a:t> </a:t>
            </a:r>
            <a:r>
              <a:rPr lang="en-ID" sz="1500" dirty="0" err="1">
                <a:solidFill>
                  <a:srgbClr val="FFFFFF"/>
                </a:solidFill>
              </a:rPr>
              <a:t>angka</a:t>
            </a:r>
            <a:r>
              <a:rPr lang="en-ID" sz="1500" dirty="0">
                <a:solidFill>
                  <a:srgbClr val="FFFFFF"/>
                </a:solidFill>
              </a:rPr>
              <a:t> </a:t>
            </a:r>
            <a:r>
              <a:rPr lang="en-ID" sz="1500" dirty="0" err="1">
                <a:solidFill>
                  <a:srgbClr val="FFFFFF"/>
                </a:solidFill>
              </a:rPr>
              <a:t>romawi</a:t>
            </a:r>
            <a:r>
              <a:rPr lang="en-ID" sz="1500" dirty="0">
                <a:solidFill>
                  <a:srgbClr val="FFFFFF"/>
                </a:solidFill>
              </a:rPr>
              <a:t> </a:t>
            </a:r>
            <a:r>
              <a:rPr lang="en-ID" sz="1500" dirty="0" err="1">
                <a:solidFill>
                  <a:srgbClr val="FFFFFF"/>
                </a:solidFill>
              </a:rPr>
              <a:t>atau</a:t>
            </a:r>
            <a:r>
              <a:rPr lang="en-ID" sz="1500" dirty="0">
                <a:solidFill>
                  <a:srgbClr val="FFFFFF"/>
                </a:solidFill>
              </a:rPr>
              <a:t> </a:t>
            </a:r>
            <a:r>
              <a:rPr lang="en-ID" sz="1500" dirty="0" err="1">
                <a:solidFill>
                  <a:srgbClr val="FFFFFF"/>
                </a:solidFill>
              </a:rPr>
              <a:t>angka</a:t>
            </a:r>
            <a:r>
              <a:rPr lang="en-ID" sz="1500" dirty="0">
                <a:solidFill>
                  <a:srgbClr val="FFFFFF"/>
                </a:solidFill>
              </a:rPr>
              <a:t> </a:t>
            </a:r>
            <a:r>
              <a:rPr lang="en-ID" sz="1500" dirty="0" err="1">
                <a:solidFill>
                  <a:srgbClr val="FFFFFF"/>
                </a:solidFill>
              </a:rPr>
              <a:t>arab</a:t>
            </a:r>
            <a:r>
              <a:rPr lang="en-ID" sz="1500" dirty="0">
                <a:solidFill>
                  <a:srgbClr val="FFFFFF"/>
                </a:solidFill>
              </a:rPr>
              <a:t>, </a:t>
            </a:r>
            <a:r>
              <a:rPr lang="en-ID" sz="1500" dirty="0" err="1">
                <a:solidFill>
                  <a:srgbClr val="FFFFFF"/>
                </a:solidFill>
              </a:rPr>
              <a:t>diikuti</a:t>
            </a:r>
            <a:r>
              <a:rPr lang="en-ID" sz="1500" dirty="0">
                <a:solidFill>
                  <a:srgbClr val="FFFFFF"/>
                </a:solidFill>
              </a:rPr>
              <a:t> </a:t>
            </a:r>
            <a:r>
              <a:rPr lang="en-ID" sz="1500" dirty="0" err="1">
                <a:solidFill>
                  <a:srgbClr val="FFFFFF"/>
                </a:solidFill>
              </a:rPr>
              <a:t>dengan</a:t>
            </a:r>
            <a:r>
              <a:rPr lang="en-ID" sz="1500" dirty="0">
                <a:solidFill>
                  <a:srgbClr val="FFFFFF"/>
                </a:solidFill>
              </a:rPr>
              <a:t> data </a:t>
            </a:r>
            <a:r>
              <a:rPr lang="en-ID" sz="1500" dirty="0" err="1">
                <a:solidFill>
                  <a:srgbClr val="FFFFFF"/>
                </a:solidFill>
              </a:rPr>
              <a:t>publikasi</a:t>
            </a:r>
            <a:r>
              <a:rPr lang="en-ID" sz="1500" dirty="0">
                <a:solidFill>
                  <a:srgbClr val="FFFFFF"/>
                </a:solidFill>
              </a:rPr>
              <a:t> </a:t>
            </a:r>
            <a:r>
              <a:rPr lang="en-ID" sz="1500" dirty="0" err="1">
                <a:solidFill>
                  <a:srgbClr val="FFFFFF"/>
                </a:solidFill>
              </a:rPr>
              <a:t>dalam</a:t>
            </a:r>
            <a:r>
              <a:rPr lang="en-ID" sz="1500" dirty="0">
                <a:solidFill>
                  <a:srgbClr val="FFFFFF"/>
                </a:solidFill>
              </a:rPr>
              <a:t> </a:t>
            </a:r>
            <a:r>
              <a:rPr lang="en-ID" sz="1500" dirty="0" err="1">
                <a:solidFill>
                  <a:srgbClr val="FFFFFF"/>
                </a:solidFill>
              </a:rPr>
              <a:t>kurung</a:t>
            </a:r>
            <a:r>
              <a:rPr lang="en-ID" sz="1500" dirty="0">
                <a:solidFill>
                  <a:srgbClr val="FFFFFF"/>
                </a:solidFill>
              </a:rPr>
              <a:t>, </a:t>
            </a:r>
            <a:r>
              <a:rPr lang="en-ID" sz="1500" dirty="0" err="1">
                <a:solidFill>
                  <a:srgbClr val="FFFFFF"/>
                </a:solidFill>
              </a:rPr>
              <a:t>kota</a:t>
            </a:r>
            <a:r>
              <a:rPr lang="en-ID" sz="1500" dirty="0">
                <a:solidFill>
                  <a:srgbClr val="FFFFFF"/>
                </a:solidFill>
              </a:rPr>
              <a:t>, dan </a:t>
            </a:r>
            <a:r>
              <a:rPr lang="en-ID" sz="1500" dirty="0" err="1">
                <a:solidFill>
                  <a:srgbClr val="FFFFFF"/>
                </a:solidFill>
              </a:rPr>
              <a:t>diakhiri</a:t>
            </a:r>
            <a:r>
              <a:rPr lang="en-ID" sz="1500" dirty="0">
                <a:solidFill>
                  <a:srgbClr val="FFFFFF"/>
                </a:solidFill>
              </a:rPr>
              <a:t> </a:t>
            </a:r>
            <a:r>
              <a:rPr lang="en-ID" sz="1500" dirty="0" err="1">
                <a:solidFill>
                  <a:srgbClr val="FFFFFF"/>
                </a:solidFill>
              </a:rPr>
              <a:t>nomor</a:t>
            </a:r>
            <a:r>
              <a:rPr lang="en-ID" sz="1500" dirty="0">
                <a:solidFill>
                  <a:srgbClr val="FFFFFF"/>
                </a:solidFill>
              </a:rPr>
              <a:t> </a:t>
            </a:r>
            <a:r>
              <a:rPr lang="en-ID" sz="1500" dirty="0" err="1">
                <a:solidFill>
                  <a:srgbClr val="FFFFFF"/>
                </a:solidFill>
              </a:rPr>
              <a:t>halaman</a:t>
            </a:r>
            <a:r>
              <a:rPr lang="en-ID" sz="1500" dirty="0">
                <a:solidFill>
                  <a:srgbClr val="FFFFFF"/>
                </a:solidFill>
              </a:rPr>
              <a:t> yang </a:t>
            </a:r>
            <a:r>
              <a:rPr lang="en-ID" sz="1500" dirty="0" err="1">
                <a:solidFill>
                  <a:srgbClr val="FFFFFF"/>
                </a:solidFill>
              </a:rPr>
              <a:t>menggunakan</a:t>
            </a:r>
            <a:r>
              <a:rPr lang="en-ID" sz="1500" dirty="0">
                <a:solidFill>
                  <a:srgbClr val="FFFFFF"/>
                </a:solidFill>
              </a:rPr>
              <a:t> </a:t>
            </a:r>
            <a:r>
              <a:rPr lang="en-ID" sz="1500" dirty="0" err="1">
                <a:solidFill>
                  <a:srgbClr val="FFFFFF"/>
                </a:solidFill>
              </a:rPr>
              <a:t>angka</a:t>
            </a:r>
            <a:r>
              <a:rPr lang="en-ID" sz="1500" dirty="0">
                <a:solidFill>
                  <a:srgbClr val="FFFFFF"/>
                </a:solidFill>
              </a:rPr>
              <a:t> </a:t>
            </a:r>
            <a:r>
              <a:rPr lang="en-ID" sz="1500" dirty="0" err="1">
                <a:solidFill>
                  <a:srgbClr val="FFFFFF"/>
                </a:solidFill>
              </a:rPr>
              <a:t>arab</a:t>
            </a:r>
            <a:r>
              <a:rPr lang="en-ID" sz="1500" dirty="0">
                <a:solidFill>
                  <a:srgbClr val="FFFFFF"/>
                </a:solidFill>
              </a:rPr>
              <a:t>, </a:t>
            </a:r>
            <a:r>
              <a:rPr lang="en-ID" sz="1500" dirty="0" err="1">
                <a:solidFill>
                  <a:srgbClr val="FFFFFF"/>
                </a:solidFill>
              </a:rPr>
              <a:t>contoh</a:t>
            </a:r>
            <a:r>
              <a:rPr lang="en-ID" sz="1500" dirty="0">
                <a:solidFill>
                  <a:srgbClr val="FFFFFF"/>
                </a:solidFill>
              </a:rPr>
              <a:t>: MSI, 1 (April, 1963): 27-30.</a:t>
            </a:r>
          </a:p>
        </p:txBody>
      </p:sp>
    </p:spTree>
    <p:extLst>
      <p:ext uri="{BB962C8B-B14F-4D97-AF65-F5344CB8AC3E}">
        <p14:creationId xmlns:p14="http://schemas.microsoft.com/office/powerpoint/2010/main" val="1516117770"/>
      </p:ext>
    </p:extLst>
  </p:cSld>
  <p:clrMapOvr>
    <a:overrideClrMapping bg1="dk1" tx1="lt1" bg2="dk2" tx2="lt2" accent1="accent1" accent2="accent2" accent3="accent3" accent4="accent4" accent5="accent5" accent6="accent6" hlink="hlink" folHlink="folHlink"/>
  </p:clrMapOvr>
  <p:transition spd="slow">
    <p:wipe dir="d"/>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8" name="Straight Connector 7">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9" name="Rectangle 18">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6225" y="0"/>
            <a:ext cx="9144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0381" y="3681413"/>
            <a:ext cx="357266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4073" y="-8467"/>
            <a:ext cx="2255511"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0547" y="-8467"/>
            <a:ext cx="1941419"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215" y="3048000"/>
            <a:ext cx="2444751"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841" y="-8467"/>
            <a:ext cx="2140744"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36715" y="3589867"/>
            <a:ext cx="136286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Shape 34">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62215" y="-8467"/>
            <a:ext cx="6881785"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4CCABF-CB82-49F8-96D8-DFD42F4C2465}"/>
              </a:ext>
            </a:extLst>
          </p:cNvPr>
          <p:cNvSpPr>
            <a:spLocks noGrp="1"/>
          </p:cNvSpPr>
          <p:nvPr>
            <p:ph type="title"/>
          </p:nvPr>
        </p:nvSpPr>
        <p:spPr>
          <a:xfrm>
            <a:off x="3314352" y="1020871"/>
            <a:ext cx="5220569" cy="2849671"/>
          </a:xfrm>
        </p:spPr>
        <p:txBody>
          <a:bodyPr vert="horz" lIns="91440" tIns="45720" rIns="91440" bIns="45720" rtlCol="0" anchor="b">
            <a:normAutofit/>
          </a:bodyPr>
          <a:lstStyle/>
          <a:p>
            <a:pPr>
              <a:lnSpc>
                <a:spcPct val="90000"/>
              </a:lnSpc>
            </a:pPr>
            <a:r>
              <a:rPr lang="en-US" sz="1300" dirty="0">
                <a:solidFill>
                  <a:srgbClr val="FFFFFF"/>
                </a:solidFill>
              </a:rPr>
              <a:t>KUTIPAN </a:t>
            </a:r>
            <a:br>
              <a:rPr lang="en-US" sz="1300" dirty="0">
                <a:solidFill>
                  <a:srgbClr val="FFFFFF"/>
                </a:solidFill>
              </a:rPr>
            </a:br>
            <a:r>
              <a:rPr lang="en-US" sz="1300" dirty="0" err="1">
                <a:solidFill>
                  <a:srgbClr val="FFFFFF"/>
                </a:solidFill>
              </a:rPr>
              <a:t>Kutipan</a:t>
            </a:r>
            <a:r>
              <a:rPr lang="en-US" sz="1300" dirty="0">
                <a:solidFill>
                  <a:srgbClr val="FFFFFF"/>
                </a:solidFill>
              </a:rPr>
              <a:t> </a:t>
            </a:r>
            <a:r>
              <a:rPr lang="en-US" sz="1300" dirty="0" err="1">
                <a:solidFill>
                  <a:srgbClr val="FFFFFF"/>
                </a:solidFill>
              </a:rPr>
              <a:t>adalah</a:t>
            </a:r>
            <a:r>
              <a:rPr lang="en-US" sz="1300" dirty="0">
                <a:solidFill>
                  <a:srgbClr val="FFFFFF"/>
                </a:solidFill>
              </a:rPr>
              <a:t> </a:t>
            </a:r>
            <a:r>
              <a:rPr lang="en-US" sz="1300" dirty="0" err="1">
                <a:solidFill>
                  <a:srgbClr val="FFFFFF"/>
                </a:solidFill>
              </a:rPr>
              <a:t>bagian</a:t>
            </a:r>
            <a:r>
              <a:rPr lang="en-US" sz="1300" dirty="0">
                <a:solidFill>
                  <a:srgbClr val="FFFFFF"/>
                </a:solidFill>
              </a:rPr>
              <a:t> </a:t>
            </a:r>
            <a:r>
              <a:rPr lang="en-US" sz="1300" dirty="0" err="1">
                <a:solidFill>
                  <a:srgbClr val="FFFFFF"/>
                </a:solidFill>
              </a:rPr>
              <a:t>dari</a:t>
            </a:r>
            <a:r>
              <a:rPr lang="en-US" sz="1300" dirty="0">
                <a:solidFill>
                  <a:srgbClr val="FFFFFF"/>
                </a:solidFill>
              </a:rPr>
              <a:t> </a:t>
            </a:r>
            <a:r>
              <a:rPr lang="en-US" sz="1300" dirty="0" err="1">
                <a:solidFill>
                  <a:srgbClr val="FFFFFF"/>
                </a:solidFill>
              </a:rPr>
              <a:t>pernyataan</a:t>
            </a:r>
            <a:r>
              <a:rPr lang="en-US" sz="1300" dirty="0">
                <a:solidFill>
                  <a:srgbClr val="FFFFFF"/>
                </a:solidFill>
              </a:rPr>
              <a:t>, </a:t>
            </a:r>
            <a:r>
              <a:rPr lang="en-US" sz="1300" dirty="0" err="1">
                <a:solidFill>
                  <a:srgbClr val="FFFFFF"/>
                </a:solidFill>
              </a:rPr>
              <a:t>pendapat</a:t>
            </a:r>
            <a:r>
              <a:rPr lang="en-US" sz="1300" dirty="0">
                <a:solidFill>
                  <a:srgbClr val="FFFFFF"/>
                </a:solidFill>
              </a:rPr>
              <a:t>, </a:t>
            </a:r>
            <a:r>
              <a:rPr lang="en-US" sz="1300" dirty="0" err="1">
                <a:solidFill>
                  <a:srgbClr val="FFFFFF"/>
                </a:solidFill>
              </a:rPr>
              <a:t>buah</a:t>
            </a:r>
            <a:r>
              <a:rPr lang="en-US" sz="1300" dirty="0">
                <a:solidFill>
                  <a:srgbClr val="FFFFFF"/>
                </a:solidFill>
              </a:rPr>
              <a:t> </a:t>
            </a:r>
            <a:r>
              <a:rPr lang="en-US" sz="1300" dirty="0" err="1">
                <a:solidFill>
                  <a:srgbClr val="FFFFFF"/>
                </a:solidFill>
              </a:rPr>
              <a:t>pikiran</a:t>
            </a:r>
            <a:r>
              <a:rPr lang="en-US" sz="1300" dirty="0">
                <a:solidFill>
                  <a:srgbClr val="FFFFFF"/>
                </a:solidFill>
              </a:rPr>
              <a:t>, </a:t>
            </a:r>
            <a:r>
              <a:rPr lang="en-US" sz="1300" dirty="0" err="1">
                <a:solidFill>
                  <a:srgbClr val="FFFFFF"/>
                </a:solidFill>
              </a:rPr>
              <a:t>definisi</a:t>
            </a:r>
            <a:r>
              <a:rPr lang="en-US" sz="1300" dirty="0">
                <a:solidFill>
                  <a:srgbClr val="FFFFFF"/>
                </a:solidFill>
              </a:rPr>
              <a:t>, </a:t>
            </a:r>
            <a:r>
              <a:rPr lang="en-US" sz="1300" dirty="0" err="1">
                <a:solidFill>
                  <a:srgbClr val="FFFFFF"/>
                </a:solidFill>
              </a:rPr>
              <a:t>rumusan</a:t>
            </a:r>
            <a:r>
              <a:rPr lang="en-US" sz="1300" dirty="0">
                <a:solidFill>
                  <a:srgbClr val="FFFFFF"/>
                </a:solidFill>
              </a:rPr>
              <a:t>, </a:t>
            </a:r>
            <a:r>
              <a:rPr lang="en-US" sz="1300" dirty="0" err="1">
                <a:solidFill>
                  <a:srgbClr val="FFFFFF"/>
                </a:solidFill>
              </a:rPr>
              <a:t>atau</a:t>
            </a:r>
            <a:r>
              <a:rPr lang="en-US" sz="1300" dirty="0">
                <a:solidFill>
                  <a:srgbClr val="FFFFFF"/>
                </a:solidFill>
              </a:rPr>
              <a:t> </a:t>
            </a:r>
            <a:r>
              <a:rPr lang="en-US" sz="1300" dirty="0" err="1">
                <a:solidFill>
                  <a:srgbClr val="FFFFFF"/>
                </a:solidFill>
              </a:rPr>
              <a:t>hasil</a:t>
            </a:r>
            <a:r>
              <a:rPr lang="en-US" sz="1300" dirty="0">
                <a:solidFill>
                  <a:srgbClr val="FFFFFF"/>
                </a:solidFill>
              </a:rPr>
              <a:t> </a:t>
            </a:r>
            <a:r>
              <a:rPr lang="en-US" sz="1300" dirty="0" err="1">
                <a:solidFill>
                  <a:srgbClr val="FFFFFF"/>
                </a:solidFill>
              </a:rPr>
              <a:t>penelitian</a:t>
            </a:r>
            <a:r>
              <a:rPr lang="en-US" sz="1300" dirty="0">
                <a:solidFill>
                  <a:srgbClr val="FFFFFF"/>
                </a:solidFill>
              </a:rPr>
              <a:t> </a:t>
            </a:r>
            <a:r>
              <a:rPr lang="en-US" sz="1300" dirty="0" err="1">
                <a:solidFill>
                  <a:srgbClr val="FFFFFF"/>
                </a:solidFill>
              </a:rPr>
              <a:t>dari</a:t>
            </a:r>
            <a:r>
              <a:rPr lang="en-US" sz="1300" dirty="0">
                <a:solidFill>
                  <a:srgbClr val="FFFFFF"/>
                </a:solidFill>
              </a:rPr>
              <a:t> </a:t>
            </a:r>
            <a:r>
              <a:rPr lang="en-US" sz="1300" dirty="0" err="1">
                <a:solidFill>
                  <a:srgbClr val="FFFFFF"/>
                </a:solidFill>
              </a:rPr>
              <a:t>penulis</a:t>
            </a:r>
            <a:r>
              <a:rPr lang="en-US" sz="1300" dirty="0">
                <a:solidFill>
                  <a:srgbClr val="FFFFFF"/>
                </a:solidFill>
              </a:rPr>
              <a:t> lain </a:t>
            </a:r>
            <a:r>
              <a:rPr lang="en-US" sz="1300" dirty="0" err="1">
                <a:solidFill>
                  <a:srgbClr val="FFFFFF"/>
                </a:solidFill>
              </a:rPr>
              <a:t>atau</a:t>
            </a:r>
            <a:r>
              <a:rPr lang="en-US" sz="1300" dirty="0">
                <a:solidFill>
                  <a:srgbClr val="FFFFFF"/>
                </a:solidFill>
              </a:rPr>
              <a:t> </a:t>
            </a:r>
            <a:r>
              <a:rPr lang="en-US" sz="1300" dirty="0" err="1">
                <a:solidFill>
                  <a:srgbClr val="FFFFFF"/>
                </a:solidFill>
              </a:rPr>
              <a:t>penulis</a:t>
            </a:r>
            <a:r>
              <a:rPr lang="en-US" sz="1300" dirty="0">
                <a:solidFill>
                  <a:srgbClr val="FFFFFF"/>
                </a:solidFill>
              </a:rPr>
              <a:t> </a:t>
            </a:r>
            <a:r>
              <a:rPr lang="en-US" sz="1300" dirty="0" err="1">
                <a:solidFill>
                  <a:srgbClr val="FFFFFF"/>
                </a:solidFill>
              </a:rPr>
              <a:t>sendiri</a:t>
            </a:r>
            <a:r>
              <a:rPr lang="en-US" sz="1300" dirty="0">
                <a:solidFill>
                  <a:srgbClr val="FFFFFF"/>
                </a:solidFill>
              </a:rPr>
              <a:t> yang </a:t>
            </a:r>
            <a:r>
              <a:rPr lang="en-US" sz="1300" dirty="0" err="1">
                <a:solidFill>
                  <a:srgbClr val="FFFFFF"/>
                </a:solidFill>
              </a:rPr>
              <a:t>telah</a:t>
            </a:r>
            <a:r>
              <a:rPr lang="en-US" sz="1300" dirty="0">
                <a:solidFill>
                  <a:srgbClr val="FFFFFF"/>
                </a:solidFill>
              </a:rPr>
              <a:t> </a:t>
            </a:r>
            <a:r>
              <a:rPr lang="en-US" sz="1300" dirty="0" err="1">
                <a:solidFill>
                  <a:srgbClr val="FFFFFF"/>
                </a:solidFill>
              </a:rPr>
              <a:t>terdokumentasi</a:t>
            </a:r>
            <a:r>
              <a:rPr lang="en-US" sz="1300" dirty="0">
                <a:solidFill>
                  <a:srgbClr val="FFFFFF"/>
                </a:solidFill>
              </a:rPr>
              <a:t>. </a:t>
            </a:r>
            <a:r>
              <a:rPr lang="en-US" sz="1300" dirty="0" err="1">
                <a:solidFill>
                  <a:srgbClr val="FFFFFF"/>
                </a:solidFill>
              </a:rPr>
              <a:t>Kutipan</a:t>
            </a:r>
            <a:r>
              <a:rPr lang="en-US" sz="1300" dirty="0">
                <a:solidFill>
                  <a:srgbClr val="FFFFFF"/>
                </a:solidFill>
              </a:rPr>
              <a:t> </a:t>
            </a:r>
            <a:r>
              <a:rPr lang="en-US" sz="1300" dirty="0" err="1">
                <a:solidFill>
                  <a:srgbClr val="FFFFFF"/>
                </a:solidFill>
              </a:rPr>
              <a:t>dilakukan</a:t>
            </a:r>
            <a:r>
              <a:rPr lang="en-US" sz="1300" dirty="0">
                <a:solidFill>
                  <a:srgbClr val="FFFFFF"/>
                </a:solidFill>
              </a:rPr>
              <a:t> </a:t>
            </a:r>
            <a:r>
              <a:rPr lang="en-US" sz="1300" dirty="0" err="1">
                <a:solidFill>
                  <a:srgbClr val="FFFFFF"/>
                </a:solidFill>
              </a:rPr>
              <a:t>apabila</a:t>
            </a:r>
            <a:r>
              <a:rPr lang="en-US" sz="1300" dirty="0">
                <a:solidFill>
                  <a:srgbClr val="FFFFFF"/>
                </a:solidFill>
              </a:rPr>
              <a:t> </a:t>
            </a:r>
            <a:r>
              <a:rPr lang="en-US" sz="1300" dirty="0" err="1">
                <a:solidFill>
                  <a:srgbClr val="FFFFFF"/>
                </a:solidFill>
              </a:rPr>
              <a:t>penulis</a:t>
            </a:r>
            <a:r>
              <a:rPr lang="en-US" sz="1300" dirty="0">
                <a:solidFill>
                  <a:srgbClr val="FFFFFF"/>
                </a:solidFill>
              </a:rPr>
              <a:t> </a:t>
            </a:r>
            <a:r>
              <a:rPr lang="en-US" sz="1300" dirty="0" err="1">
                <a:solidFill>
                  <a:srgbClr val="FFFFFF"/>
                </a:solidFill>
              </a:rPr>
              <a:t>sudah</a:t>
            </a:r>
            <a:r>
              <a:rPr lang="en-US" sz="1300" dirty="0">
                <a:solidFill>
                  <a:srgbClr val="FFFFFF"/>
                </a:solidFill>
              </a:rPr>
              <a:t> </a:t>
            </a:r>
            <a:r>
              <a:rPr lang="en-US" sz="1300" dirty="0" err="1">
                <a:solidFill>
                  <a:srgbClr val="FFFFFF"/>
                </a:solidFill>
              </a:rPr>
              <a:t>memperoleh</a:t>
            </a:r>
            <a:r>
              <a:rPr lang="en-US" sz="1300" dirty="0">
                <a:solidFill>
                  <a:srgbClr val="FFFFFF"/>
                </a:solidFill>
              </a:rPr>
              <a:t> </a:t>
            </a:r>
            <a:r>
              <a:rPr lang="en-US" sz="1300" dirty="0" err="1">
                <a:solidFill>
                  <a:srgbClr val="FFFFFF"/>
                </a:solidFill>
              </a:rPr>
              <a:t>sebuah</a:t>
            </a:r>
            <a:r>
              <a:rPr lang="en-US" sz="1300" dirty="0">
                <a:solidFill>
                  <a:srgbClr val="FFFFFF"/>
                </a:solidFill>
              </a:rPr>
              <a:t> </a:t>
            </a:r>
            <a:r>
              <a:rPr lang="en-US" sz="1300" dirty="0" err="1">
                <a:solidFill>
                  <a:srgbClr val="FFFFFF"/>
                </a:solidFill>
              </a:rPr>
              <a:t>kerangka</a:t>
            </a:r>
            <a:r>
              <a:rPr lang="en-US" sz="1300" dirty="0">
                <a:solidFill>
                  <a:srgbClr val="FFFFFF"/>
                </a:solidFill>
              </a:rPr>
              <a:t> </a:t>
            </a:r>
            <a:r>
              <a:rPr lang="en-US" sz="1300" dirty="0" err="1">
                <a:solidFill>
                  <a:srgbClr val="FFFFFF"/>
                </a:solidFill>
              </a:rPr>
              <a:t>berpikir</a:t>
            </a:r>
            <a:r>
              <a:rPr lang="en-US" sz="1300" dirty="0">
                <a:solidFill>
                  <a:srgbClr val="FFFFFF"/>
                </a:solidFill>
              </a:rPr>
              <a:t>. </a:t>
            </a:r>
            <a:r>
              <a:rPr lang="en-US" sz="1300" dirty="0" err="1">
                <a:solidFill>
                  <a:srgbClr val="FFFFFF"/>
                </a:solidFill>
              </a:rPr>
              <a:t>walaupun</a:t>
            </a:r>
            <a:r>
              <a:rPr lang="en-US" sz="1300" dirty="0">
                <a:solidFill>
                  <a:srgbClr val="FFFFFF"/>
                </a:solidFill>
              </a:rPr>
              <a:t> </a:t>
            </a:r>
            <a:r>
              <a:rPr lang="en-US" sz="1300" dirty="0" err="1">
                <a:solidFill>
                  <a:srgbClr val="FFFFFF"/>
                </a:solidFill>
              </a:rPr>
              <a:t>kutipan</a:t>
            </a:r>
            <a:r>
              <a:rPr lang="en-US" sz="1300" dirty="0">
                <a:solidFill>
                  <a:srgbClr val="FFFFFF"/>
                </a:solidFill>
              </a:rPr>
              <a:t> </a:t>
            </a:r>
            <a:r>
              <a:rPr lang="en-US" sz="1300" dirty="0" err="1">
                <a:solidFill>
                  <a:srgbClr val="FFFFFF"/>
                </a:solidFill>
              </a:rPr>
              <a:t>atas</a:t>
            </a:r>
            <a:r>
              <a:rPr lang="en-US" sz="1300" dirty="0">
                <a:solidFill>
                  <a:srgbClr val="FFFFFF"/>
                </a:solidFill>
              </a:rPr>
              <a:t> </a:t>
            </a:r>
            <a:r>
              <a:rPr lang="en-US" sz="1300" dirty="0" err="1">
                <a:solidFill>
                  <a:srgbClr val="FFFFFF"/>
                </a:solidFill>
              </a:rPr>
              <a:t>pendapat</a:t>
            </a:r>
            <a:r>
              <a:rPr lang="en-US" sz="1300" dirty="0">
                <a:solidFill>
                  <a:srgbClr val="FFFFFF"/>
                </a:solidFill>
              </a:rPr>
              <a:t> </a:t>
            </a:r>
            <a:r>
              <a:rPr lang="en-US" sz="1300" dirty="0" err="1">
                <a:solidFill>
                  <a:srgbClr val="FFFFFF"/>
                </a:solidFill>
              </a:rPr>
              <a:t>seorang</a:t>
            </a:r>
            <a:r>
              <a:rPr lang="en-US" sz="1300" dirty="0">
                <a:solidFill>
                  <a:srgbClr val="FFFFFF"/>
                </a:solidFill>
              </a:rPr>
              <a:t> </a:t>
            </a:r>
            <a:r>
              <a:rPr lang="en-US" sz="1300" dirty="0" err="1">
                <a:solidFill>
                  <a:srgbClr val="FFFFFF"/>
                </a:solidFill>
              </a:rPr>
              <a:t>ahli</a:t>
            </a:r>
            <a:r>
              <a:rPr lang="en-US" sz="1300" dirty="0">
                <a:solidFill>
                  <a:srgbClr val="FFFFFF"/>
                </a:solidFill>
              </a:rPr>
              <a:t> </a:t>
            </a:r>
            <a:r>
              <a:rPr lang="en-US" sz="1300" dirty="0" err="1">
                <a:solidFill>
                  <a:srgbClr val="FFFFFF"/>
                </a:solidFill>
              </a:rPr>
              <a:t>itu</a:t>
            </a:r>
            <a:r>
              <a:rPr lang="en-US" sz="1300" dirty="0">
                <a:solidFill>
                  <a:srgbClr val="FFFFFF"/>
                </a:solidFill>
              </a:rPr>
              <a:t> </a:t>
            </a:r>
            <a:r>
              <a:rPr lang="en-US" sz="1300" dirty="0" err="1">
                <a:solidFill>
                  <a:srgbClr val="FFFFFF"/>
                </a:solidFill>
              </a:rPr>
              <a:t>diperkenankan</a:t>
            </a:r>
            <a:r>
              <a:rPr lang="en-US" sz="1300" dirty="0">
                <a:solidFill>
                  <a:srgbClr val="FFFFFF"/>
                </a:solidFill>
              </a:rPr>
              <a:t>, </a:t>
            </a:r>
            <a:r>
              <a:rPr lang="en-US" sz="1300" dirty="0" err="1">
                <a:solidFill>
                  <a:srgbClr val="FFFFFF"/>
                </a:solidFill>
              </a:rPr>
              <a:t>tidak</a:t>
            </a:r>
            <a:r>
              <a:rPr lang="en-US" sz="1300" dirty="0">
                <a:solidFill>
                  <a:srgbClr val="FFFFFF"/>
                </a:solidFill>
              </a:rPr>
              <a:t> </a:t>
            </a:r>
            <a:r>
              <a:rPr lang="en-US" sz="1300" dirty="0" err="1">
                <a:solidFill>
                  <a:srgbClr val="FFFFFF"/>
                </a:solidFill>
              </a:rPr>
              <a:t>berarti</a:t>
            </a:r>
            <a:r>
              <a:rPr lang="en-US" sz="1300" dirty="0">
                <a:solidFill>
                  <a:srgbClr val="FFFFFF"/>
                </a:solidFill>
              </a:rPr>
              <a:t>  </a:t>
            </a:r>
            <a:r>
              <a:rPr lang="en-US" sz="1300" dirty="0" err="1">
                <a:solidFill>
                  <a:srgbClr val="FFFFFF"/>
                </a:solidFill>
              </a:rPr>
              <a:t>keseluruhan</a:t>
            </a:r>
            <a:r>
              <a:rPr lang="en-US" sz="1300" dirty="0">
                <a:solidFill>
                  <a:srgbClr val="FFFFFF"/>
                </a:solidFill>
              </a:rPr>
              <a:t> </a:t>
            </a:r>
            <a:r>
              <a:rPr lang="en-US" sz="1300" dirty="0" err="1">
                <a:solidFill>
                  <a:srgbClr val="FFFFFF"/>
                </a:solidFill>
              </a:rPr>
              <a:t>sebuah</a:t>
            </a:r>
            <a:r>
              <a:rPr lang="en-US" sz="1300" dirty="0">
                <a:solidFill>
                  <a:srgbClr val="FFFFFF"/>
                </a:solidFill>
              </a:rPr>
              <a:t> tulisan </a:t>
            </a:r>
            <a:r>
              <a:rPr lang="en-US" sz="1300" dirty="0" err="1">
                <a:solidFill>
                  <a:srgbClr val="FFFFFF"/>
                </a:solidFill>
              </a:rPr>
              <a:t>dapat</a:t>
            </a:r>
            <a:r>
              <a:rPr lang="en-US" sz="1300" dirty="0">
                <a:solidFill>
                  <a:srgbClr val="FFFFFF"/>
                </a:solidFill>
              </a:rPr>
              <a:t> </a:t>
            </a:r>
            <a:r>
              <a:rPr lang="en-US" sz="1300" dirty="0" err="1">
                <a:solidFill>
                  <a:srgbClr val="FFFFFF"/>
                </a:solidFill>
              </a:rPr>
              <a:t>terdiri</a:t>
            </a:r>
            <a:r>
              <a:rPr lang="en-US" sz="1300" dirty="0">
                <a:solidFill>
                  <a:srgbClr val="FFFFFF"/>
                </a:solidFill>
              </a:rPr>
              <a:t>  </a:t>
            </a:r>
            <a:r>
              <a:rPr lang="en-US" sz="1300" dirty="0" err="1">
                <a:solidFill>
                  <a:srgbClr val="FFFFFF"/>
                </a:solidFill>
              </a:rPr>
              <a:t>atas</a:t>
            </a:r>
            <a:r>
              <a:rPr lang="en-US" sz="1300" dirty="0">
                <a:solidFill>
                  <a:srgbClr val="FFFFFF"/>
                </a:solidFill>
              </a:rPr>
              <a:t> </a:t>
            </a:r>
            <a:r>
              <a:rPr lang="en-US" sz="1300" dirty="0" err="1">
                <a:solidFill>
                  <a:srgbClr val="FFFFFF"/>
                </a:solidFill>
              </a:rPr>
              <a:t>kutipan-kutipan</a:t>
            </a:r>
            <a:r>
              <a:rPr lang="en-US" sz="1300" dirty="0">
                <a:solidFill>
                  <a:srgbClr val="FFFFFF"/>
                </a:solidFill>
              </a:rPr>
              <a:t>. Garis </a:t>
            </a:r>
            <a:r>
              <a:rPr lang="en-US" sz="1300" dirty="0" err="1">
                <a:solidFill>
                  <a:srgbClr val="FFFFFF"/>
                </a:solidFill>
              </a:rPr>
              <a:t>besar</a:t>
            </a:r>
            <a:r>
              <a:rPr lang="en-US" sz="1300" dirty="0">
                <a:solidFill>
                  <a:srgbClr val="FFFFFF"/>
                </a:solidFill>
              </a:rPr>
              <a:t> </a:t>
            </a:r>
            <a:r>
              <a:rPr lang="en-US" sz="1300" dirty="0" err="1">
                <a:solidFill>
                  <a:srgbClr val="FFFFFF"/>
                </a:solidFill>
              </a:rPr>
              <a:t>kerangka</a:t>
            </a:r>
            <a:r>
              <a:rPr lang="en-US" sz="1300" dirty="0">
                <a:solidFill>
                  <a:srgbClr val="FFFFFF"/>
                </a:solidFill>
              </a:rPr>
              <a:t> </a:t>
            </a:r>
            <a:r>
              <a:rPr lang="en-US" sz="1300" dirty="0" err="1">
                <a:solidFill>
                  <a:srgbClr val="FFFFFF"/>
                </a:solidFill>
              </a:rPr>
              <a:t>karangan</a:t>
            </a:r>
            <a:r>
              <a:rPr lang="en-US" sz="1300" dirty="0">
                <a:solidFill>
                  <a:srgbClr val="FFFFFF"/>
                </a:solidFill>
              </a:rPr>
              <a:t> </a:t>
            </a:r>
            <a:r>
              <a:rPr lang="en-US" sz="1300" dirty="0" err="1">
                <a:solidFill>
                  <a:srgbClr val="FFFFFF"/>
                </a:solidFill>
              </a:rPr>
              <a:t>serta</a:t>
            </a:r>
            <a:r>
              <a:rPr lang="en-US" sz="1300" dirty="0">
                <a:solidFill>
                  <a:srgbClr val="FFFFFF"/>
                </a:solidFill>
              </a:rPr>
              <a:t> </a:t>
            </a:r>
            <a:r>
              <a:rPr lang="en-US" sz="1300" dirty="0" err="1">
                <a:solidFill>
                  <a:srgbClr val="FFFFFF"/>
                </a:solidFill>
              </a:rPr>
              <a:t>kesimpulan</a:t>
            </a:r>
            <a:r>
              <a:rPr lang="en-US" sz="1300" dirty="0">
                <a:solidFill>
                  <a:srgbClr val="FFFFFF"/>
                </a:solidFill>
              </a:rPr>
              <a:t> yang </a:t>
            </a:r>
            <a:r>
              <a:rPr lang="en-US" sz="1300" dirty="0" err="1">
                <a:solidFill>
                  <a:srgbClr val="FFFFFF"/>
                </a:solidFill>
              </a:rPr>
              <a:t>dibuat</a:t>
            </a:r>
            <a:r>
              <a:rPr lang="en-US" sz="1300" dirty="0">
                <a:solidFill>
                  <a:srgbClr val="FFFFFF"/>
                </a:solidFill>
              </a:rPr>
              <a:t> </a:t>
            </a:r>
            <a:r>
              <a:rPr lang="en-US" sz="1300" dirty="0" err="1">
                <a:solidFill>
                  <a:srgbClr val="FFFFFF"/>
                </a:solidFill>
              </a:rPr>
              <a:t>harus</a:t>
            </a:r>
            <a:r>
              <a:rPr lang="en-US" sz="1300" dirty="0">
                <a:solidFill>
                  <a:srgbClr val="FFFFFF"/>
                </a:solidFill>
              </a:rPr>
              <a:t> </a:t>
            </a:r>
            <a:r>
              <a:rPr lang="en-US" sz="1300" dirty="0" err="1">
                <a:solidFill>
                  <a:srgbClr val="FFFFFF"/>
                </a:solidFill>
              </a:rPr>
              <a:t>merupakan</a:t>
            </a:r>
            <a:r>
              <a:rPr lang="en-US" sz="1300" dirty="0">
                <a:solidFill>
                  <a:srgbClr val="FFFFFF"/>
                </a:solidFill>
              </a:rPr>
              <a:t> </a:t>
            </a:r>
            <a:r>
              <a:rPr lang="en-US" sz="1300" dirty="0" err="1">
                <a:solidFill>
                  <a:srgbClr val="FFFFFF"/>
                </a:solidFill>
              </a:rPr>
              <a:t>pendapat</a:t>
            </a:r>
            <a:r>
              <a:rPr lang="en-US" sz="1300" dirty="0">
                <a:solidFill>
                  <a:srgbClr val="FFFFFF"/>
                </a:solidFill>
              </a:rPr>
              <a:t> </a:t>
            </a:r>
            <a:r>
              <a:rPr lang="en-US" sz="1300" dirty="0" err="1">
                <a:solidFill>
                  <a:srgbClr val="FFFFFF"/>
                </a:solidFill>
              </a:rPr>
              <a:t>penulis</a:t>
            </a:r>
            <a:r>
              <a:rPr lang="en-US" sz="1300" dirty="0">
                <a:solidFill>
                  <a:srgbClr val="FFFFFF"/>
                </a:solidFill>
              </a:rPr>
              <a:t> </a:t>
            </a:r>
            <a:r>
              <a:rPr lang="en-US" sz="1300" dirty="0" err="1">
                <a:solidFill>
                  <a:srgbClr val="FFFFFF"/>
                </a:solidFill>
              </a:rPr>
              <a:t>sendiri</a:t>
            </a:r>
            <a:r>
              <a:rPr lang="en-US" sz="1300" dirty="0">
                <a:solidFill>
                  <a:srgbClr val="FFFFFF"/>
                </a:solidFill>
              </a:rPr>
              <a:t>. </a:t>
            </a:r>
            <a:r>
              <a:rPr lang="en-US" sz="1300" dirty="0" err="1">
                <a:solidFill>
                  <a:srgbClr val="FFFFFF"/>
                </a:solidFill>
              </a:rPr>
              <a:t>Kutipan-kutipan</a:t>
            </a:r>
            <a:r>
              <a:rPr lang="en-US" sz="1300" dirty="0">
                <a:solidFill>
                  <a:srgbClr val="FFFFFF"/>
                </a:solidFill>
              </a:rPr>
              <a:t> </a:t>
            </a:r>
            <a:r>
              <a:rPr lang="en-US" sz="1300" dirty="0" err="1">
                <a:solidFill>
                  <a:srgbClr val="FFFFFF"/>
                </a:solidFill>
              </a:rPr>
              <a:t>hanya</a:t>
            </a:r>
            <a:r>
              <a:rPr lang="en-US" sz="1300" dirty="0">
                <a:solidFill>
                  <a:srgbClr val="FFFFFF"/>
                </a:solidFill>
              </a:rPr>
              <a:t> </a:t>
            </a:r>
            <a:r>
              <a:rPr lang="en-US" sz="1300" dirty="0" err="1">
                <a:solidFill>
                  <a:srgbClr val="FFFFFF"/>
                </a:solidFill>
              </a:rPr>
              <a:t>berfungsi</a:t>
            </a:r>
            <a:r>
              <a:rPr lang="en-US" sz="1300" dirty="0">
                <a:solidFill>
                  <a:srgbClr val="FFFFFF"/>
                </a:solidFill>
              </a:rPr>
              <a:t> </a:t>
            </a:r>
            <a:r>
              <a:rPr lang="en-US" sz="1300" dirty="0" err="1">
                <a:solidFill>
                  <a:srgbClr val="FFFFFF"/>
                </a:solidFill>
              </a:rPr>
              <a:t>sebagai</a:t>
            </a:r>
            <a:r>
              <a:rPr lang="en-US" sz="1300" dirty="0">
                <a:solidFill>
                  <a:srgbClr val="FFFFFF"/>
                </a:solidFill>
              </a:rPr>
              <a:t> </a:t>
            </a:r>
            <a:r>
              <a:rPr lang="en-US" sz="1300" dirty="0" err="1">
                <a:solidFill>
                  <a:srgbClr val="FFFFFF"/>
                </a:solidFill>
              </a:rPr>
              <a:t>bahan</a:t>
            </a:r>
            <a:r>
              <a:rPr lang="en-US" sz="1300" dirty="0">
                <a:solidFill>
                  <a:srgbClr val="FFFFFF"/>
                </a:solidFill>
              </a:rPr>
              <a:t> </a:t>
            </a:r>
            <a:r>
              <a:rPr lang="en-US" sz="1300" dirty="0" err="1">
                <a:solidFill>
                  <a:srgbClr val="FFFFFF"/>
                </a:solidFill>
              </a:rPr>
              <a:t>bukti</a:t>
            </a:r>
            <a:r>
              <a:rPr lang="en-US" sz="1300" dirty="0">
                <a:solidFill>
                  <a:srgbClr val="FFFFFF"/>
                </a:solidFill>
              </a:rPr>
              <a:t> </a:t>
            </a:r>
            <a:r>
              <a:rPr lang="en-US" sz="1300" dirty="0" err="1">
                <a:solidFill>
                  <a:srgbClr val="FFFFFF"/>
                </a:solidFill>
              </a:rPr>
              <a:t>untuk</a:t>
            </a:r>
            <a:r>
              <a:rPr lang="en-US" sz="1300" dirty="0">
                <a:solidFill>
                  <a:srgbClr val="FFFFFF"/>
                </a:solidFill>
              </a:rPr>
              <a:t> </a:t>
            </a:r>
            <a:r>
              <a:rPr lang="en-US" sz="1300" dirty="0" err="1">
                <a:solidFill>
                  <a:srgbClr val="FFFFFF"/>
                </a:solidFill>
              </a:rPr>
              <a:t>menunjang</a:t>
            </a:r>
            <a:r>
              <a:rPr lang="en-US" sz="1300" dirty="0">
                <a:solidFill>
                  <a:srgbClr val="FFFFFF"/>
                </a:solidFill>
              </a:rPr>
              <a:t> </a:t>
            </a:r>
            <a:r>
              <a:rPr lang="en-US" sz="1300" dirty="0" err="1">
                <a:solidFill>
                  <a:srgbClr val="FFFFFF"/>
                </a:solidFill>
              </a:rPr>
              <a:t>pendapat</a:t>
            </a:r>
            <a:r>
              <a:rPr lang="en-US" sz="1300" dirty="0">
                <a:solidFill>
                  <a:srgbClr val="FFFFFF"/>
                </a:solidFill>
              </a:rPr>
              <a:t> </a:t>
            </a:r>
            <a:r>
              <a:rPr lang="en-US" sz="1300" dirty="0" err="1">
                <a:solidFill>
                  <a:srgbClr val="FFFFFF"/>
                </a:solidFill>
              </a:rPr>
              <a:t>penulis</a:t>
            </a:r>
            <a:r>
              <a:rPr lang="en-US" sz="1300" dirty="0">
                <a:solidFill>
                  <a:srgbClr val="FFFFFF"/>
                </a:solidFill>
              </a:rPr>
              <a:t>. </a:t>
            </a:r>
            <a:endParaRPr lang="en-US" sz="1300" cap="all" spc="200" dirty="0">
              <a:solidFill>
                <a:srgbClr val="FFFFFF"/>
              </a:solidFill>
            </a:endParaRPr>
          </a:p>
        </p:txBody>
      </p:sp>
      <p:sp>
        <p:nvSpPr>
          <p:cNvPr id="37" name="Isosceles Triangle 36">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019339" y="3294792"/>
            <a:ext cx="220660" cy="13982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0863628"/>
      </p:ext>
    </p:extLst>
  </p:cSld>
  <p:clrMapOvr>
    <a:overrideClrMapping bg1="dk1" tx1="lt1" bg2="dk2" tx2="lt2" accent1="accent1" accent2="accent2" accent3="accent3" accent4="accent4" accent5="accent5" accent6="accent6" hlink="hlink" folHlink="folHlink"/>
  </p:clrMapOvr>
  <p:transition spd="slow">
    <p:wipe dir="d"/>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65032" y="0"/>
            <a:ext cx="9144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599781" y="3681413"/>
            <a:ext cx="3572669"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93473" y="-8467"/>
            <a:ext cx="2255512"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09947" y="-8467"/>
            <a:ext cx="1941419"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6616" y="3048000"/>
            <a:ext cx="2444750"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08241" y="-8467"/>
            <a:ext cx="2140744"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6115" y="3589867"/>
            <a:ext cx="1362870"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57290DF-DDD9-42CF-AB59-03A4333C2B09}"/>
              </a:ext>
            </a:extLst>
          </p:cNvPr>
          <p:cNvSpPr>
            <a:spLocks noGrp="1"/>
          </p:cNvSpPr>
          <p:nvPr>
            <p:ph type="title"/>
          </p:nvPr>
        </p:nvSpPr>
        <p:spPr>
          <a:xfrm>
            <a:off x="508000" y="609600"/>
            <a:ext cx="2882531" cy="5175624"/>
          </a:xfrm>
        </p:spPr>
        <p:txBody>
          <a:bodyPr anchor="ctr">
            <a:normAutofit/>
          </a:bodyPr>
          <a:lstStyle/>
          <a:p>
            <a:r>
              <a:rPr lang="en-US" dirty="0" err="1">
                <a:solidFill>
                  <a:schemeClr val="tx1">
                    <a:lumMod val="85000"/>
                    <a:lumOff val="15000"/>
                  </a:schemeClr>
                </a:solidFill>
              </a:rPr>
              <a:t>Kelengkapan</a:t>
            </a:r>
            <a:r>
              <a:rPr lang="en-US" dirty="0">
                <a:solidFill>
                  <a:schemeClr val="tx1">
                    <a:lumMod val="85000"/>
                    <a:lumOff val="15000"/>
                  </a:schemeClr>
                </a:solidFill>
              </a:rPr>
              <a:t> </a:t>
            </a:r>
            <a:r>
              <a:rPr lang="en-US" dirty="0" err="1">
                <a:solidFill>
                  <a:schemeClr val="tx1">
                    <a:lumMod val="85000"/>
                    <a:lumOff val="15000"/>
                  </a:schemeClr>
                </a:solidFill>
              </a:rPr>
              <a:t>Referensi</a:t>
            </a:r>
            <a:endParaRPr lang="en-ID" dirty="0">
              <a:solidFill>
                <a:schemeClr val="tx1">
                  <a:lumMod val="85000"/>
                  <a:lumOff val="15000"/>
                </a:schemeClr>
              </a:solidFill>
            </a:endParaRPr>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11615" y="-8467"/>
            <a:ext cx="5332385"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31E1E5A-448A-4455-98D4-3C58780877D3}"/>
              </a:ext>
            </a:extLst>
          </p:cNvPr>
          <p:cNvSpPr>
            <a:spLocks noGrp="1"/>
          </p:cNvSpPr>
          <p:nvPr>
            <p:ph idx="1"/>
          </p:nvPr>
        </p:nvSpPr>
        <p:spPr>
          <a:xfrm>
            <a:off x="4587063" y="609601"/>
            <a:ext cx="4133472" cy="5175624"/>
          </a:xfrm>
        </p:spPr>
        <p:txBody>
          <a:bodyPr anchor="ctr">
            <a:normAutofit/>
          </a:bodyPr>
          <a:lstStyle/>
          <a:p>
            <a:r>
              <a:rPr lang="en-ID">
                <a:solidFill>
                  <a:srgbClr val="FFFFFF"/>
                </a:solidFill>
              </a:rPr>
              <a:t>Jika dalam sistem catatan terjadi perujukan lanjutan yang merujuk pada sumber yang sama, digunakan singkatan yang berasal dari bahasa Latin untuk merujuk pada sumber pertama. Ketiga jenis singkatan itu adalah sebagai berikut. </a:t>
            </a:r>
          </a:p>
        </p:txBody>
      </p:sp>
    </p:spTree>
    <p:extLst>
      <p:ext uri="{BB962C8B-B14F-4D97-AF65-F5344CB8AC3E}">
        <p14:creationId xmlns:p14="http://schemas.microsoft.com/office/powerpoint/2010/main" val="422240379"/>
      </p:ext>
    </p:extLst>
  </p:cSld>
  <p:clrMapOvr>
    <a:overrideClrMapping bg1="dk1" tx1="lt1" bg2="dk2" tx2="lt2" accent1="accent1" accent2="accent2" accent3="accent3" accent4="accent4" accent5="accent5" accent6="accent6" hlink="hlink" folHlink="folHlink"/>
  </p:clrMapOvr>
  <p:transition spd="slow">
    <p:wipe dir="d"/>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65032" y="0"/>
            <a:ext cx="9144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599781" y="3681413"/>
            <a:ext cx="3572669"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93473" y="-8467"/>
            <a:ext cx="2255512"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09947" y="-8467"/>
            <a:ext cx="1941419"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6616" y="3048000"/>
            <a:ext cx="2444750"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08241" y="-8467"/>
            <a:ext cx="2140744"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6115" y="3589867"/>
            <a:ext cx="1362870"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7422079-4333-4486-9489-2CD3D4CDD012}"/>
              </a:ext>
            </a:extLst>
          </p:cNvPr>
          <p:cNvSpPr>
            <a:spLocks noGrp="1"/>
          </p:cNvSpPr>
          <p:nvPr>
            <p:ph type="title"/>
          </p:nvPr>
        </p:nvSpPr>
        <p:spPr>
          <a:xfrm>
            <a:off x="508000" y="609600"/>
            <a:ext cx="2882531" cy="5175624"/>
          </a:xfrm>
        </p:spPr>
        <p:txBody>
          <a:bodyPr anchor="ctr">
            <a:normAutofit/>
          </a:bodyPr>
          <a:lstStyle/>
          <a:p>
            <a:r>
              <a:rPr lang="en-US" dirty="0" err="1">
                <a:solidFill>
                  <a:schemeClr val="tx1">
                    <a:lumMod val="85000"/>
                    <a:lumOff val="15000"/>
                  </a:schemeClr>
                </a:solidFill>
              </a:rPr>
              <a:t>Kelengkapan</a:t>
            </a:r>
            <a:r>
              <a:rPr lang="en-US" dirty="0">
                <a:solidFill>
                  <a:schemeClr val="tx1">
                    <a:lumMod val="85000"/>
                    <a:lumOff val="15000"/>
                  </a:schemeClr>
                </a:solidFill>
              </a:rPr>
              <a:t> </a:t>
            </a:r>
            <a:r>
              <a:rPr lang="en-US" dirty="0" err="1">
                <a:solidFill>
                  <a:schemeClr val="tx1">
                    <a:lumMod val="85000"/>
                    <a:lumOff val="15000"/>
                  </a:schemeClr>
                </a:solidFill>
              </a:rPr>
              <a:t>Referensi</a:t>
            </a:r>
            <a:endParaRPr lang="en-ID" dirty="0">
              <a:solidFill>
                <a:schemeClr val="tx1">
                  <a:lumMod val="85000"/>
                  <a:lumOff val="15000"/>
                </a:schemeClr>
              </a:solidFill>
            </a:endParaRPr>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11615" y="-8467"/>
            <a:ext cx="5332385"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556F397-2C68-408D-BEF3-9CEBD4E6BC88}"/>
              </a:ext>
            </a:extLst>
          </p:cNvPr>
          <p:cNvSpPr>
            <a:spLocks noGrp="1"/>
          </p:cNvSpPr>
          <p:nvPr>
            <p:ph idx="1"/>
          </p:nvPr>
        </p:nvSpPr>
        <p:spPr>
          <a:xfrm>
            <a:off x="4587063" y="609601"/>
            <a:ext cx="4133472" cy="5175624"/>
          </a:xfrm>
        </p:spPr>
        <p:txBody>
          <a:bodyPr anchor="ctr">
            <a:normAutofit/>
          </a:bodyPr>
          <a:lstStyle/>
          <a:p>
            <a:r>
              <a:rPr lang="en-ID">
                <a:solidFill>
                  <a:srgbClr val="FFFFFF"/>
                </a:solidFill>
              </a:rPr>
              <a:t>a. Ibid. : singkatan ini berasal dari kata lengkap ibidem yang berarti ‘pada tempat yang sama’ . Singkatan ini digunakan jika perujukan lanjutan mengacu langsung pada karya yang disebut dalam perujukan nomor sebelumnya. Jika nomor halaman pengacuan sama, tidak perlu dicantumkan nomor halaman. Jika nomor halamannya berbeda, setelah Ibid dicantumkan nomor halamannya. Ibid, harus diikuti oleh titik dan dicetak miring. Contoh: Ibid., 87. </a:t>
            </a:r>
          </a:p>
        </p:txBody>
      </p:sp>
    </p:spTree>
    <p:extLst>
      <p:ext uri="{BB962C8B-B14F-4D97-AF65-F5344CB8AC3E}">
        <p14:creationId xmlns:p14="http://schemas.microsoft.com/office/powerpoint/2010/main" val="3776821285"/>
      </p:ext>
    </p:extLst>
  </p:cSld>
  <p:clrMapOvr>
    <a:overrideClrMapping bg1="dk1" tx1="lt1" bg2="dk2" tx2="lt2" accent1="accent1" accent2="accent2" accent3="accent3" accent4="accent4" accent5="accent5" accent6="accent6" hlink="hlink" folHlink="folHlink"/>
  </p:clrMapOvr>
  <p:transition spd="slow">
    <p:wipe dir="d"/>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65032" y="0"/>
            <a:ext cx="9144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599781" y="3681413"/>
            <a:ext cx="3572669"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93473" y="-8467"/>
            <a:ext cx="2255512"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09947" y="-8467"/>
            <a:ext cx="1941419"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6616" y="3048000"/>
            <a:ext cx="2444750"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08241" y="-8467"/>
            <a:ext cx="2140744"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6115" y="3589867"/>
            <a:ext cx="1362870"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AF3CD04-3804-40A6-8276-2F41AA6801BE}"/>
              </a:ext>
            </a:extLst>
          </p:cNvPr>
          <p:cNvSpPr>
            <a:spLocks noGrp="1"/>
          </p:cNvSpPr>
          <p:nvPr>
            <p:ph type="title"/>
          </p:nvPr>
        </p:nvSpPr>
        <p:spPr>
          <a:xfrm>
            <a:off x="508000" y="609600"/>
            <a:ext cx="2882531" cy="5175624"/>
          </a:xfrm>
        </p:spPr>
        <p:txBody>
          <a:bodyPr anchor="ctr">
            <a:normAutofit/>
          </a:bodyPr>
          <a:lstStyle/>
          <a:p>
            <a:r>
              <a:rPr lang="en-US" dirty="0" err="1">
                <a:solidFill>
                  <a:schemeClr val="tx1">
                    <a:lumMod val="85000"/>
                    <a:lumOff val="15000"/>
                  </a:schemeClr>
                </a:solidFill>
              </a:rPr>
              <a:t>Kelengkapan</a:t>
            </a:r>
            <a:r>
              <a:rPr lang="en-US" dirty="0">
                <a:solidFill>
                  <a:schemeClr val="tx1">
                    <a:lumMod val="85000"/>
                    <a:lumOff val="15000"/>
                  </a:schemeClr>
                </a:solidFill>
              </a:rPr>
              <a:t> </a:t>
            </a:r>
            <a:r>
              <a:rPr lang="en-US" dirty="0" err="1">
                <a:solidFill>
                  <a:schemeClr val="tx1">
                    <a:lumMod val="85000"/>
                    <a:lumOff val="15000"/>
                  </a:schemeClr>
                </a:solidFill>
              </a:rPr>
              <a:t>Referensi</a:t>
            </a:r>
            <a:endParaRPr lang="en-ID" dirty="0">
              <a:solidFill>
                <a:schemeClr val="tx1">
                  <a:lumMod val="85000"/>
                  <a:lumOff val="15000"/>
                </a:schemeClr>
              </a:solidFill>
            </a:endParaRPr>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11615" y="-8467"/>
            <a:ext cx="5332385"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A77BD888-0B51-499D-93D1-453EFEF859AD}"/>
              </a:ext>
            </a:extLst>
          </p:cNvPr>
          <p:cNvSpPr>
            <a:spLocks noGrp="1"/>
          </p:cNvSpPr>
          <p:nvPr>
            <p:ph idx="1"/>
          </p:nvPr>
        </p:nvSpPr>
        <p:spPr>
          <a:xfrm>
            <a:off x="4587063" y="609601"/>
            <a:ext cx="4133472" cy="5175624"/>
          </a:xfrm>
        </p:spPr>
        <p:txBody>
          <a:bodyPr anchor="ctr">
            <a:normAutofit/>
          </a:bodyPr>
          <a:lstStyle/>
          <a:p>
            <a:r>
              <a:rPr lang="en-ID">
                <a:solidFill>
                  <a:srgbClr val="FFFFFF"/>
                </a:solidFill>
              </a:rPr>
              <a:t>b. Op.cit. : singkatan ini berasal dari gabungan kata opere citato yang berarti ‘pada karya yang telah dikutip’. Singkatan ini digunakan jika perujukan lanjutan mengacu pada perujukan pertama yang berasal dari buku, namun diselingi oleh perujukan lain. Teknik penulisannya adalah menggunakan nama keluarga penulis, diikuti oleh Op.Cit., diikuti oleh nomor halaman, jika halaman perujukannya berbeda dari perujukan pertama. Contoh: Keraf, op.cit., 37</a:t>
            </a:r>
          </a:p>
        </p:txBody>
      </p:sp>
    </p:spTree>
    <p:extLst>
      <p:ext uri="{BB962C8B-B14F-4D97-AF65-F5344CB8AC3E}">
        <p14:creationId xmlns:p14="http://schemas.microsoft.com/office/powerpoint/2010/main" val="3443666235"/>
      </p:ext>
    </p:extLst>
  </p:cSld>
  <p:clrMapOvr>
    <a:overrideClrMapping bg1="dk1" tx1="lt1" bg2="dk2" tx2="lt2" accent1="accent1" accent2="accent2" accent3="accent3" accent4="accent4" accent5="accent5" accent6="accent6" hlink="hlink" folHlink="folHlink"/>
  </p:clrMapOvr>
  <p:transition spd="slow">
    <p:wipe dir="d"/>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65032" y="0"/>
            <a:ext cx="9144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599781" y="3681413"/>
            <a:ext cx="3572669"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93473" y="-8467"/>
            <a:ext cx="2255512"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09947" y="-8467"/>
            <a:ext cx="1941419"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6616" y="3048000"/>
            <a:ext cx="2444750"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08241" y="-8467"/>
            <a:ext cx="2140744"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6115" y="3589867"/>
            <a:ext cx="1362870"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F1FA0CA-85AB-40F1-A3A0-E18F18BBD2E7}"/>
              </a:ext>
            </a:extLst>
          </p:cNvPr>
          <p:cNvSpPr>
            <a:spLocks noGrp="1"/>
          </p:cNvSpPr>
          <p:nvPr>
            <p:ph type="title"/>
          </p:nvPr>
        </p:nvSpPr>
        <p:spPr>
          <a:xfrm>
            <a:off x="508000" y="609600"/>
            <a:ext cx="2882531" cy="5175624"/>
          </a:xfrm>
        </p:spPr>
        <p:txBody>
          <a:bodyPr anchor="ctr">
            <a:normAutofit/>
          </a:bodyPr>
          <a:lstStyle/>
          <a:p>
            <a:r>
              <a:rPr lang="en-US" dirty="0" err="1">
                <a:solidFill>
                  <a:schemeClr val="tx1">
                    <a:lumMod val="85000"/>
                    <a:lumOff val="15000"/>
                  </a:schemeClr>
                </a:solidFill>
              </a:rPr>
              <a:t>Kelengkaan</a:t>
            </a:r>
            <a:r>
              <a:rPr lang="en-US" dirty="0">
                <a:solidFill>
                  <a:schemeClr val="tx1">
                    <a:lumMod val="85000"/>
                    <a:lumOff val="15000"/>
                  </a:schemeClr>
                </a:solidFill>
              </a:rPr>
              <a:t> </a:t>
            </a:r>
            <a:r>
              <a:rPr lang="en-US" dirty="0" err="1">
                <a:solidFill>
                  <a:schemeClr val="tx1">
                    <a:lumMod val="85000"/>
                    <a:lumOff val="15000"/>
                  </a:schemeClr>
                </a:solidFill>
              </a:rPr>
              <a:t>Referensi</a:t>
            </a:r>
            <a:endParaRPr lang="en-ID" dirty="0">
              <a:solidFill>
                <a:schemeClr val="tx1">
                  <a:lumMod val="85000"/>
                  <a:lumOff val="15000"/>
                </a:schemeClr>
              </a:solidFill>
            </a:endParaRPr>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11615" y="-8467"/>
            <a:ext cx="5332385"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A8C7F37-E2C6-49E5-A4B0-09355E7BFCC6}"/>
              </a:ext>
            </a:extLst>
          </p:cNvPr>
          <p:cNvSpPr>
            <a:spLocks noGrp="1"/>
          </p:cNvSpPr>
          <p:nvPr>
            <p:ph idx="1"/>
          </p:nvPr>
        </p:nvSpPr>
        <p:spPr>
          <a:xfrm>
            <a:off x="4587063" y="609601"/>
            <a:ext cx="4133472" cy="5175624"/>
          </a:xfrm>
        </p:spPr>
        <p:txBody>
          <a:bodyPr anchor="ctr">
            <a:normAutofit/>
          </a:bodyPr>
          <a:lstStyle/>
          <a:p>
            <a:pPr>
              <a:lnSpc>
                <a:spcPct val="90000"/>
              </a:lnSpc>
            </a:pPr>
            <a:r>
              <a:rPr lang="en-ID" sz="1700">
                <a:solidFill>
                  <a:srgbClr val="FFFFFF"/>
                </a:solidFill>
              </a:rPr>
              <a:t>c. Loc.Cit: singkatan ini berasal dari gabungan kata loco citato yang berarti ‘pada tempat yang telah dikutip’. Singkatan ini digunakan jika perujukan lanjutan mengacu pada perujukan pertama yang berasal dari artikel dalam bunga rampai/antologi, majalah, ensiklopedia, surat kabar, namun diselingi oleh perujukan lain. Oleh karena hanya merupakan bagian dari suatu buku, majalah, surat kabar (atau opus, ‘karya’), artikel dirujuk dengan locus yang berarti ‘tempat’. Teknik penulisannya adalah menggunakan nama keluarga penulis, diikuti oleh Loc.Cit, diikuti oleh nomor halaman, jika halaman perujukannya berbeda dari perujukan pertama. Contoh: Anjuang, loc.cit, 40. </a:t>
            </a:r>
          </a:p>
        </p:txBody>
      </p:sp>
    </p:spTree>
    <p:extLst>
      <p:ext uri="{BB962C8B-B14F-4D97-AF65-F5344CB8AC3E}">
        <p14:creationId xmlns:p14="http://schemas.microsoft.com/office/powerpoint/2010/main" val="1147319120"/>
      </p:ext>
    </p:extLst>
  </p:cSld>
  <p:clrMapOvr>
    <a:overrideClrMapping bg1="dk1" tx1="lt1" bg2="dk2" tx2="lt2" accent1="accent1" accent2="accent2" accent3="accent3" accent4="accent4" accent5="accent5" accent6="accent6" hlink="hlink" folHlink="folHlink"/>
  </p:clrMapOvr>
  <p:transition spd="slow">
    <p:wipe dir="d"/>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4E026-5825-454E-8942-5FEACAB4C1F3}"/>
              </a:ext>
            </a:extLst>
          </p:cNvPr>
          <p:cNvSpPr>
            <a:spLocks noGrp="1"/>
          </p:cNvSpPr>
          <p:nvPr>
            <p:ph type="title"/>
          </p:nvPr>
        </p:nvSpPr>
        <p:spPr>
          <a:xfrm>
            <a:off x="3164852" y="4735775"/>
            <a:ext cx="5255248" cy="1245732"/>
          </a:xfrm>
        </p:spPr>
        <p:txBody>
          <a:bodyPr anchor="t">
            <a:normAutofit/>
          </a:bodyPr>
          <a:lstStyle/>
          <a:p>
            <a:r>
              <a:rPr lang="en-US" dirty="0">
                <a:solidFill>
                  <a:srgbClr val="FFFFFF"/>
                </a:solidFill>
              </a:rPr>
              <a:t> </a:t>
            </a:r>
            <a:r>
              <a:rPr lang="en-US" dirty="0" err="1">
                <a:solidFill>
                  <a:srgbClr val="FFFFFF"/>
                </a:solidFill>
              </a:rPr>
              <a:t>sumber</a:t>
            </a:r>
            <a:r>
              <a:rPr lang="en-US" dirty="0">
                <a:solidFill>
                  <a:srgbClr val="FFFFFF"/>
                </a:solidFill>
              </a:rPr>
              <a:t> UTAMA</a:t>
            </a:r>
            <a:endParaRPr lang="en-ID" dirty="0">
              <a:solidFill>
                <a:srgbClr val="FFFFFF"/>
              </a:solidFill>
            </a:endParaRPr>
          </a:p>
        </p:txBody>
      </p:sp>
      <p:sp>
        <p:nvSpPr>
          <p:cNvPr id="3" name="Content Placeholder 2">
            <a:extLst>
              <a:ext uri="{FF2B5EF4-FFF2-40B4-BE49-F238E27FC236}">
                <a16:creationId xmlns:a16="http://schemas.microsoft.com/office/drawing/2014/main" id="{7C3F3706-3A6A-4CC3-8921-C0C0DB7E582B}"/>
              </a:ext>
            </a:extLst>
          </p:cNvPr>
          <p:cNvSpPr>
            <a:spLocks noGrp="1"/>
          </p:cNvSpPr>
          <p:nvPr>
            <p:ph idx="1"/>
          </p:nvPr>
        </p:nvSpPr>
        <p:spPr>
          <a:xfrm>
            <a:off x="1835697" y="965864"/>
            <a:ext cx="6584404" cy="3450370"/>
          </a:xfrm>
        </p:spPr>
        <p:txBody>
          <a:bodyPr anchor="b">
            <a:normAutofit/>
          </a:bodyPr>
          <a:lstStyle/>
          <a:p>
            <a:r>
              <a:rPr lang="en-US" sz="1700" dirty="0">
                <a:solidFill>
                  <a:srgbClr val="FFFFFF"/>
                </a:solidFill>
              </a:rPr>
              <a:t>WASSALAMUALAIKUM WRWB.</a:t>
            </a:r>
            <a:endParaRPr lang="en-ID" sz="1700" dirty="0">
              <a:solidFill>
                <a:srgbClr val="FFFFFF"/>
              </a:solidFill>
            </a:endParaRPr>
          </a:p>
        </p:txBody>
      </p:sp>
      <p:sp>
        <p:nvSpPr>
          <p:cNvPr id="9" name="TextBox 8">
            <a:extLst>
              <a:ext uri="{FF2B5EF4-FFF2-40B4-BE49-F238E27FC236}">
                <a16:creationId xmlns:a16="http://schemas.microsoft.com/office/drawing/2014/main" id="{8404012F-DF78-44C1-A262-CE915D206F4A}"/>
              </a:ext>
            </a:extLst>
          </p:cNvPr>
          <p:cNvSpPr txBox="1"/>
          <p:nvPr/>
        </p:nvSpPr>
        <p:spPr>
          <a:xfrm>
            <a:off x="2286000" y="2967335"/>
            <a:ext cx="4572000" cy="923330"/>
          </a:xfrm>
          <a:prstGeom prst="rect">
            <a:avLst/>
          </a:prstGeom>
          <a:noFill/>
        </p:spPr>
        <p:txBody>
          <a:bodyPr wrap="square">
            <a:spAutoFit/>
          </a:bodyPr>
          <a:lstStyle/>
          <a:p>
            <a:r>
              <a:rPr lang="en-ID" dirty="0"/>
              <a:t>http://www.academic.ibs.ac.id/admin/download/KUTIPAN%20DAN%20SISTEM%20RUJUKAN.pdf</a:t>
            </a:r>
          </a:p>
        </p:txBody>
      </p:sp>
    </p:spTree>
    <p:extLst>
      <p:ext uri="{BB962C8B-B14F-4D97-AF65-F5344CB8AC3E}">
        <p14:creationId xmlns:p14="http://schemas.microsoft.com/office/powerpoint/2010/main" val="3019417611"/>
      </p:ext>
    </p:extLst>
  </p:cSld>
  <p:clrMapOvr>
    <a:overrideClrMapping bg1="dk1" tx1="lt1" bg2="dk2" tx2="lt2" accent1="accent1" accent2="accent2" accent3="accent3" accent4="accent4" accent5="accent5" accent6="accent6" hlink="hlink" folHlink="folHlink"/>
  </p:clrMapOvr>
  <p:transition spd="slow">
    <p:wipe dir="d"/>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8" name="Straight Connector 7">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9" name="Rectangle 18">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6225" y="0"/>
            <a:ext cx="9144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0381" y="3681413"/>
            <a:ext cx="357266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4073" y="-8467"/>
            <a:ext cx="2255511"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0547" y="-8467"/>
            <a:ext cx="1941419"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215" y="3048000"/>
            <a:ext cx="2444751"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841" y="-8467"/>
            <a:ext cx="2140744"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36715" y="3589867"/>
            <a:ext cx="136286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Shape 34">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62215" y="-8467"/>
            <a:ext cx="6881785"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61794-5B61-4729-8F3B-62DCB207553A}"/>
              </a:ext>
            </a:extLst>
          </p:cNvPr>
          <p:cNvSpPr>
            <a:spLocks noGrp="1"/>
          </p:cNvSpPr>
          <p:nvPr>
            <p:ph type="title"/>
          </p:nvPr>
        </p:nvSpPr>
        <p:spPr>
          <a:xfrm>
            <a:off x="3314352" y="1020871"/>
            <a:ext cx="5220569" cy="2849671"/>
          </a:xfrm>
        </p:spPr>
        <p:txBody>
          <a:bodyPr vert="horz" lIns="91440" tIns="45720" rIns="91440" bIns="45720" rtlCol="0" anchor="b">
            <a:normAutofit/>
          </a:bodyPr>
          <a:lstStyle/>
          <a:p>
            <a:pPr>
              <a:lnSpc>
                <a:spcPct val="90000"/>
              </a:lnSpc>
            </a:pPr>
            <a:r>
              <a:rPr lang="en-US" sz="1300">
                <a:solidFill>
                  <a:srgbClr val="FFFFFF"/>
                </a:solidFill>
              </a:rPr>
              <a:t> MANFAAT  PENGGUNAAN KUTIPAN, </a:t>
            </a:r>
            <a:br>
              <a:rPr lang="en-US" sz="1300">
                <a:solidFill>
                  <a:srgbClr val="FFFFFF"/>
                </a:solidFill>
              </a:rPr>
            </a:br>
            <a:r>
              <a:rPr lang="en-US" sz="1300">
                <a:solidFill>
                  <a:srgbClr val="FFFFFF"/>
                </a:solidFill>
              </a:rPr>
              <a:t> (1) untuk menegaskan isi uraian,</a:t>
            </a:r>
            <a:br>
              <a:rPr lang="en-US" sz="1300">
                <a:solidFill>
                  <a:srgbClr val="FFFFFF"/>
                </a:solidFill>
              </a:rPr>
            </a:br>
            <a:r>
              <a:rPr lang="en-US" sz="1300">
                <a:solidFill>
                  <a:srgbClr val="FFFFFF"/>
                </a:solidFill>
              </a:rPr>
              <a:t> (2) untuk membuktikan kebenaran dari sebuah pernyataan yang dibuat oleh penulis,</a:t>
            </a:r>
            <a:br>
              <a:rPr lang="en-US" sz="1300">
                <a:solidFill>
                  <a:srgbClr val="FFFFFF"/>
                </a:solidFill>
              </a:rPr>
            </a:br>
            <a:r>
              <a:rPr lang="en-US" sz="1300">
                <a:solidFill>
                  <a:srgbClr val="FFFFFF"/>
                </a:solidFill>
              </a:rPr>
              <a:t> (3) untuk memperlihatkan kepada pembaca materi dan teori yang digunakan penulis,</a:t>
            </a:r>
            <a:br>
              <a:rPr lang="en-US" sz="1300">
                <a:solidFill>
                  <a:srgbClr val="FFFFFF"/>
                </a:solidFill>
              </a:rPr>
            </a:br>
            <a:r>
              <a:rPr lang="en-US" sz="1300">
                <a:solidFill>
                  <a:srgbClr val="FFFFFF"/>
                </a:solidFill>
              </a:rPr>
              <a:t> (4) untuk mengkaji interpretasi penulis terhadap bahan kutipan yang digunakan, (5) untuk menunjukkan bagian atau aspek topik yang akan dibahas, dan</a:t>
            </a:r>
            <a:br>
              <a:rPr lang="en-US" sz="1300">
                <a:solidFill>
                  <a:srgbClr val="FFFFFF"/>
                </a:solidFill>
              </a:rPr>
            </a:br>
            <a:r>
              <a:rPr lang="en-US" sz="1300">
                <a:solidFill>
                  <a:srgbClr val="FFFFFF"/>
                </a:solidFill>
              </a:rPr>
              <a:t> (6) untuk mencegah penggunaan dan pengakuan bahan tulisan orang lain sebagai milik sendiri (plagiat)</a:t>
            </a:r>
            <a:endParaRPr lang="en-US" sz="1300" cap="none" spc="200">
              <a:solidFill>
                <a:srgbClr val="FFFFFF"/>
              </a:solidFill>
            </a:endParaRPr>
          </a:p>
        </p:txBody>
      </p:sp>
      <p:sp>
        <p:nvSpPr>
          <p:cNvPr id="37" name="Isosceles Triangle 36">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019339" y="3294792"/>
            <a:ext cx="220660" cy="13982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6179939"/>
      </p:ext>
    </p:extLst>
  </p:cSld>
  <p:clrMapOvr>
    <a:overrideClrMapping bg1="dk1" tx1="lt1" bg2="dk2" tx2="lt2" accent1="accent1" accent2="accent2" accent3="accent3" accent4="accent4" accent5="accent5" accent6="accent6" hlink="hlink" folHlink="folHlink"/>
  </p:clrMapOvr>
  <p:transition spd="slow">
    <p:wipe dir="d"/>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ectangle 11">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65032" y="0"/>
            <a:ext cx="9144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599781" y="3681413"/>
            <a:ext cx="3572669"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93473" y="-8467"/>
            <a:ext cx="2255512"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09947" y="-8467"/>
            <a:ext cx="1941419"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6616" y="3048000"/>
            <a:ext cx="2444750"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08241" y="-8467"/>
            <a:ext cx="2140744"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6115" y="3589867"/>
            <a:ext cx="1362870"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custDataLst>
              <p:tags r:id="rId2"/>
            </p:custDataLst>
          </p:nvPr>
        </p:nvSpPr>
        <p:spPr>
          <a:xfrm>
            <a:off x="508000" y="609600"/>
            <a:ext cx="2882531" cy="5175624"/>
          </a:xfrm>
        </p:spPr>
        <p:txBody>
          <a:bodyPr anchor="ctr">
            <a:normAutofit/>
          </a:bodyPr>
          <a:lstStyle/>
          <a:p>
            <a:r>
              <a:rPr lang="en-ID" b="1">
                <a:solidFill>
                  <a:schemeClr val="tx1">
                    <a:lumMod val="85000"/>
                    <a:lumOff val="15000"/>
                  </a:schemeClr>
                </a:solidFill>
                <a:latin typeface="Book Antiqua" panose="02040602050305030304" pitchFamily="18" charset="0"/>
                <a:ea typeface="Calibri" panose="020F0502020204030204" pitchFamily="34" charset="0"/>
                <a:cs typeface="Times New Roman" panose="02020603050405020304" pitchFamily="18" charset="0"/>
              </a:rPr>
              <a:t>BEBERAPA CARA MENGUTIP </a:t>
            </a:r>
            <a:br>
              <a:rPr lang="en-ID" b="1">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rPr>
            </a:br>
            <a:endParaRPr lang="en-US" b="1">
              <a:solidFill>
                <a:schemeClr val="tx1">
                  <a:lumMod val="85000"/>
                  <a:lumOff val="15000"/>
                </a:schemeClr>
              </a:solidFill>
            </a:endParaRPr>
          </a:p>
        </p:txBody>
      </p:sp>
      <p:sp>
        <p:nvSpPr>
          <p:cNvPr id="28" name="Freeform: Shape 27">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11615" y="-8467"/>
            <a:ext cx="5332385"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Content Placeholder 4"/>
          <p:cNvSpPr>
            <a:spLocks noGrp="1"/>
          </p:cNvSpPr>
          <p:nvPr>
            <p:ph idx="1"/>
            <p:custDataLst>
              <p:tags r:id="rId3"/>
            </p:custDataLst>
          </p:nvPr>
        </p:nvSpPr>
        <p:spPr>
          <a:xfrm>
            <a:off x="4561458" y="1988840"/>
            <a:ext cx="4133472" cy="5175624"/>
          </a:xfrm>
        </p:spPr>
        <p:txBody>
          <a:bodyPr anchor="ctr">
            <a:normAutofit/>
          </a:bodyPr>
          <a:lstStyle/>
          <a:p>
            <a:pPr marL="0" marR="0" indent="0">
              <a:spcBef>
                <a:spcPts val="0"/>
              </a:spcBef>
              <a:spcAft>
                <a:spcPts val="300"/>
              </a:spcAft>
              <a:buNone/>
            </a:pPr>
            <a:endParaRPr lang="en-ID"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300"/>
              </a:spcAft>
            </a:pPr>
            <a:r>
              <a:rPr lang="en-ID" dirty="0" err="1">
                <a:solidFill>
                  <a:srgbClr val="FFFFFF"/>
                </a:solidFill>
              </a:rPr>
              <a:t>Beberapa</a:t>
            </a:r>
            <a:r>
              <a:rPr lang="en-ID" dirty="0">
                <a:solidFill>
                  <a:srgbClr val="FFFFFF"/>
                </a:solidFill>
              </a:rPr>
              <a:t> </a:t>
            </a:r>
            <a:r>
              <a:rPr lang="en-ID" dirty="0" err="1">
                <a:solidFill>
                  <a:srgbClr val="FFFFFF"/>
                </a:solidFill>
              </a:rPr>
              <a:t>cara</a:t>
            </a:r>
            <a:r>
              <a:rPr lang="en-ID" dirty="0">
                <a:solidFill>
                  <a:srgbClr val="FFFFFF"/>
                </a:solidFill>
              </a:rPr>
              <a:t> </a:t>
            </a:r>
            <a:r>
              <a:rPr lang="en-ID" dirty="0" err="1">
                <a:solidFill>
                  <a:srgbClr val="FFFFFF"/>
                </a:solidFill>
              </a:rPr>
              <a:t>mengutip</a:t>
            </a:r>
            <a:r>
              <a:rPr lang="en-ID" dirty="0">
                <a:solidFill>
                  <a:srgbClr val="FFFFFF"/>
                </a:solidFill>
              </a:rPr>
              <a:t> </a:t>
            </a:r>
          </a:p>
          <a:p>
            <a:pPr marL="0" marR="0">
              <a:spcBef>
                <a:spcPts val="0"/>
              </a:spcBef>
              <a:spcAft>
                <a:spcPts val="300"/>
              </a:spcAft>
            </a:pPr>
            <a:r>
              <a:rPr lang="en-ID" dirty="0">
                <a:solidFill>
                  <a:srgbClr val="FFFFFF"/>
                </a:solidFill>
              </a:rPr>
              <a:t>A. </a:t>
            </a:r>
            <a:r>
              <a:rPr lang="en-ID" dirty="0" err="1">
                <a:solidFill>
                  <a:srgbClr val="FFFFFF"/>
                </a:solidFill>
              </a:rPr>
              <a:t>Kutipan</a:t>
            </a:r>
            <a:r>
              <a:rPr lang="en-ID" dirty="0">
                <a:solidFill>
                  <a:srgbClr val="FFFFFF"/>
                </a:solidFill>
              </a:rPr>
              <a:t> </a:t>
            </a:r>
            <a:r>
              <a:rPr lang="en-ID" dirty="0" err="1">
                <a:solidFill>
                  <a:srgbClr val="FFFFFF"/>
                </a:solidFill>
              </a:rPr>
              <a:t>Langsung</a:t>
            </a:r>
            <a:endParaRPr lang="en-ID" dirty="0">
              <a:solidFill>
                <a:srgbClr val="FFFFFF"/>
              </a:solidFill>
            </a:endParaRPr>
          </a:p>
          <a:p>
            <a:pPr marL="0" marR="0">
              <a:spcBef>
                <a:spcPts val="0"/>
              </a:spcBef>
              <a:spcAft>
                <a:spcPts val="300"/>
              </a:spcAft>
            </a:pPr>
            <a:r>
              <a:rPr lang="en-ID" dirty="0">
                <a:solidFill>
                  <a:srgbClr val="FFFFFF"/>
                </a:solidFill>
              </a:rPr>
              <a:t> </a:t>
            </a:r>
            <a:r>
              <a:rPr lang="en-ID" dirty="0" err="1">
                <a:solidFill>
                  <a:srgbClr val="FFFFFF"/>
                </a:solidFill>
              </a:rPr>
              <a:t>Kutipan</a:t>
            </a:r>
            <a:r>
              <a:rPr lang="en-ID" dirty="0">
                <a:solidFill>
                  <a:srgbClr val="FFFFFF"/>
                </a:solidFill>
              </a:rPr>
              <a:t> </a:t>
            </a:r>
            <a:r>
              <a:rPr lang="en-ID" dirty="0" err="1">
                <a:solidFill>
                  <a:srgbClr val="FFFFFF"/>
                </a:solidFill>
              </a:rPr>
              <a:t>langsung</a:t>
            </a:r>
            <a:r>
              <a:rPr lang="en-ID" dirty="0">
                <a:solidFill>
                  <a:srgbClr val="FFFFFF"/>
                </a:solidFill>
              </a:rPr>
              <a:t> </a:t>
            </a:r>
            <a:r>
              <a:rPr lang="en-ID" dirty="0" err="1">
                <a:solidFill>
                  <a:srgbClr val="FFFFFF"/>
                </a:solidFill>
              </a:rPr>
              <a:t>adalah</a:t>
            </a:r>
            <a:r>
              <a:rPr lang="en-ID" dirty="0">
                <a:solidFill>
                  <a:srgbClr val="FFFFFF"/>
                </a:solidFill>
              </a:rPr>
              <a:t> </a:t>
            </a:r>
            <a:r>
              <a:rPr lang="en-ID" dirty="0" err="1">
                <a:solidFill>
                  <a:srgbClr val="FFFFFF"/>
                </a:solidFill>
              </a:rPr>
              <a:t>cuplikan</a:t>
            </a:r>
            <a:r>
              <a:rPr lang="en-ID" dirty="0">
                <a:solidFill>
                  <a:srgbClr val="FFFFFF"/>
                </a:solidFill>
              </a:rPr>
              <a:t> tulisan orang lain </a:t>
            </a:r>
            <a:r>
              <a:rPr lang="en-ID" dirty="0" err="1">
                <a:solidFill>
                  <a:srgbClr val="FFFFFF"/>
                </a:solidFill>
              </a:rPr>
              <a:t>tanpa</a:t>
            </a:r>
            <a:r>
              <a:rPr lang="en-ID" dirty="0">
                <a:solidFill>
                  <a:srgbClr val="FFFFFF"/>
                </a:solidFill>
              </a:rPr>
              <a:t> </a:t>
            </a:r>
            <a:r>
              <a:rPr lang="en-ID" dirty="0" err="1">
                <a:solidFill>
                  <a:srgbClr val="FFFFFF"/>
                </a:solidFill>
              </a:rPr>
              <a:t>perubahan</a:t>
            </a:r>
            <a:r>
              <a:rPr lang="en-ID" dirty="0">
                <a:solidFill>
                  <a:srgbClr val="FFFFFF"/>
                </a:solidFill>
              </a:rPr>
              <a:t> </a:t>
            </a:r>
            <a:r>
              <a:rPr lang="en-ID" dirty="0" err="1">
                <a:solidFill>
                  <a:srgbClr val="FFFFFF"/>
                </a:solidFill>
              </a:rPr>
              <a:t>ke</a:t>
            </a:r>
            <a:r>
              <a:rPr lang="en-ID" dirty="0">
                <a:solidFill>
                  <a:srgbClr val="FFFFFF"/>
                </a:solidFill>
              </a:rPr>
              <a:t> </a:t>
            </a:r>
            <a:r>
              <a:rPr lang="en-ID" dirty="0" err="1">
                <a:solidFill>
                  <a:srgbClr val="FFFFFF"/>
                </a:solidFill>
              </a:rPr>
              <a:t>dalam</a:t>
            </a:r>
            <a:r>
              <a:rPr lang="en-ID" dirty="0">
                <a:solidFill>
                  <a:srgbClr val="FFFFFF"/>
                </a:solidFill>
              </a:rPr>
              <a:t> </a:t>
            </a:r>
            <a:r>
              <a:rPr lang="en-ID" dirty="0" err="1">
                <a:solidFill>
                  <a:srgbClr val="FFFFFF"/>
                </a:solidFill>
              </a:rPr>
              <a:t>karya</a:t>
            </a:r>
            <a:r>
              <a:rPr lang="en-ID" dirty="0">
                <a:solidFill>
                  <a:srgbClr val="FFFFFF"/>
                </a:solidFill>
              </a:rPr>
              <a:t> </a:t>
            </a:r>
            <a:r>
              <a:rPr lang="en-ID" dirty="0" err="1">
                <a:solidFill>
                  <a:srgbClr val="FFFFFF"/>
                </a:solidFill>
              </a:rPr>
              <a:t>tulis</a:t>
            </a:r>
            <a:r>
              <a:rPr lang="en-ID" dirty="0">
                <a:solidFill>
                  <a:srgbClr val="FFFFFF"/>
                </a:solidFill>
              </a:rPr>
              <a:t> </a:t>
            </a:r>
            <a:r>
              <a:rPr lang="en-ID" dirty="0" err="1">
                <a:solidFill>
                  <a:srgbClr val="FFFFFF"/>
                </a:solidFill>
              </a:rPr>
              <a:t>kita</a:t>
            </a:r>
            <a:r>
              <a:rPr lang="en-ID" dirty="0">
                <a:solidFill>
                  <a:srgbClr val="FFFFFF"/>
                </a:solidFill>
              </a:rPr>
              <a:t>. </a:t>
            </a:r>
            <a:r>
              <a:rPr lang="en-ID" dirty="0" err="1">
                <a:solidFill>
                  <a:srgbClr val="FFFFFF"/>
                </a:solidFill>
              </a:rPr>
              <a:t>Perhatikan</a:t>
            </a:r>
            <a:r>
              <a:rPr lang="en-ID" dirty="0">
                <a:solidFill>
                  <a:srgbClr val="FFFFFF"/>
                </a:solidFill>
              </a:rPr>
              <a:t>!</a:t>
            </a:r>
          </a:p>
          <a:p>
            <a:pPr marL="0" marR="0">
              <a:spcBef>
                <a:spcPts val="0"/>
              </a:spcBef>
              <a:spcAft>
                <a:spcPts val="300"/>
              </a:spcAft>
            </a:pPr>
            <a:r>
              <a:rPr lang="en-ID" dirty="0">
                <a:solidFill>
                  <a:srgbClr val="FFFFFF"/>
                </a:solidFill>
              </a:rPr>
              <a:t>  1. </a:t>
            </a:r>
            <a:r>
              <a:rPr lang="en-ID" dirty="0" err="1">
                <a:solidFill>
                  <a:srgbClr val="FFFFFF"/>
                </a:solidFill>
              </a:rPr>
              <a:t>Tidak</a:t>
            </a:r>
            <a:r>
              <a:rPr lang="en-ID" dirty="0">
                <a:solidFill>
                  <a:srgbClr val="FFFFFF"/>
                </a:solidFill>
              </a:rPr>
              <a:t> </a:t>
            </a:r>
            <a:r>
              <a:rPr lang="en-ID" dirty="0" err="1">
                <a:solidFill>
                  <a:srgbClr val="FFFFFF"/>
                </a:solidFill>
              </a:rPr>
              <a:t>boleh</a:t>
            </a:r>
            <a:r>
              <a:rPr lang="en-ID" dirty="0">
                <a:solidFill>
                  <a:srgbClr val="FFFFFF"/>
                </a:solidFill>
              </a:rPr>
              <a:t> </a:t>
            </a:r>
            <a:r>
              <a:rPr lang="en-ID" dirty="0" err="1">
                <a:solidFill>
                  <a:srgbClr val="FFFFFF"/>
                </a:solidFill>
              </a:rPr>
              <a:t>mengadakan</a:t>
            </a:r>
            <a:r>
              <a:rPr lang="en-ID" dirty="0">
                <a:solidFill>
                  <a:srgbClr val="FFFFFF"/>
                </a:solidFill>
              </a:rPr>
              <a:t> </a:t>
            </a:r>
            <a:r>
              <a:rPr lang="en-ID" dirty="0" err="1">
                <a:solidFill>
                  <a:srgbClr val="FFFFFF"/>
                </a:solidFill>
              </a:rPr>
              <a:t>perubahan</a:t>
            </a:r>
            <a:r>
              <a:rPr lang="en-ID" dirty="0">
                <a:solidFill>
                  <a:srgbClr val="FFFFFF"/>
                </a:solidFill>
              </a:rPr>
              <a:t> </a:t>
            </a:r>
            <a:r>
              <a:rPr lang="en-ID" dirty="0" err="1">
                <a:solidFill>
                  <a:srgbClr val="FFFFFF"/>
                </a:solidFill>
              </a:rPr>
              <a:t>terhadap</a:t>
            </a:r>
            <a:r>
              <a:rPr lang="en-ID" dirty="0">
                <a:solidFill>
                  <a:srgbClr val="FFFFFF"/>
                </a:solidFill>
              </a:rPr>
              <a:t> </a:t>
            </a:r>
            <a:r>
              <a:rPr lang="en-ID" dirty="0" err="1">
                <a:solidFill>
                  <a:srgbClr val="FFFFFF"/>
                </a:solidFill>
              </a:rPr>
              <a:t>teks</a:t>
            </a:r>
            <a:r>
              <a:rPr lang="en-ID" dirty="0">
                <a:solidFill>
                  <a:srgbClr val="FFFFFF"/>
                </a:solidFill>
              </a:rPr>
              <a:t> </a:t>
            </a:r>
            <a:r>
              <a:rPr lang="en-ID" dirty="0" err="1">
                <a:solidFill>
                  <a:srgbClr val="FFFFFF"/>
                </a:solidFill>
              </a:rPr>
              <a:t>asli</a:t>
            </a:r>
            <a:r>
              <a:rPr lang="en-ID" dirty="0">
                <a:solidFill>
                  <a:srgbClr val="FFFFFF"/>
                </a:solidFill>
              </a:rPr>
              <a:t> yang </a:t>
            </a:r>
            <a:r>
              <a:rPr lang="en-ID" dirty="0" err="1">
                <a:solidFill>
                  <a:srgbClr val="FFFFFF"/>
                </a:solidFill>
              </a:rPr>
              <a:t>dikutip</a:t>
            </a:r>
            <a:r>
              <a:rPr lang="en-ID" dirty="0">
                <a:solidFill>
                  <a:srgbClr val="FFFFFF"/>
                </a:solidFill>
              </a:rPr>
              <a:t>. 2. Harus </a:t>
            </a:r>
            <a:r>
              <a:rPr lang="en-ID" dirty="0" err="1">
                <a:solidFill>
                  <a:srgbClr val="FFFFFF"/>
                </a:solidFill>
              </a:rPr>
              <a:t>menggunaan</a:t>
            </a:r>
            <a:r>
              <a:rPr lang="en-ID" dirty="0">
                <a:solidFill>
                  <a:srgbClr val="FFFFFF"/>
                </a:solidFill>
              </a:rPr>
              <a:t> </a:t>
            </a:r>
            <a:r>
              <a:rPr lang="en-ID" dirty="0" err="1">
                <a:solidFill>
                  <a:srgbClr val="FFFFFF"/>
                </a:solidFill>
              </a:rPr>
              <a:t>tanda</a:t>
            </a:r>
            <a:r>
              <a:rPr lang="en-ID" dirty="0">
                <a:solidFill>
                  <a:srgbClr val="FFFFFF"/>
                </a:solidFill>
              </a:rPr>
              <a:t> [sic!], </a:t>
            </a:r>
            <a:r>
              <a:rPr lang="en-ID" dirty="0" err="1">
                <a:solidFill>
                  <a:srgbClr val="FFFFFF"/>
                </a:solidFill>
              </a:rPr>
              <a:t>jika</a:t>
            </a:r>
            <a:r>
              <a:rPr lang="en-ID" dirty="0">
                <a:solidFill>
                  <a:srgbClr val="FFFFFF"/>
                </a:solidFill>
              </a:rPr>
              <a:t> </a:t>
            </a:r>
            <a:r>
              <a:rPr lang="en-ID" dirty="0" err="1">
                <a:solidFill>
                  <a:srgbClr val="FFFFFF"/>
                </a:solidFill>
              </a:rPr>
              <a:t>ada</a:t>
            </a:r>
            <a:r>
              <a:rPr lang="en-ID" dirty="0">
                <a:solidFill>
                  <a:srgbClr val="FFFFFF"/>
                </a:solidFill>
              </a:rPr>
              <a:t> </a:t>
            </a:r>
            <a:r>
              <a:rPr lang="en-ID" dirty="0" err="1">
                <a:solidFill>
                  <a:srgbClr val="FFFFFF"/>
                </a:solidFill>
              </a:rPr>
              <a:t>kesalahan</a:t>
            </a:r>
            <a:r>
              <a:rPr lang="en-ID" dirty="0">
                <a:solidFill>
                  <a:srgbClr val="FFFFFF"/>
                </a:solidFill>
              </a:rPr>
              <a:t> </a:t>
            </a:r>
            <a:r>
              <a:rPr lang="en-ID" dirty="0" err="1">
                <a:solidFill>
                  <a:srgbClr val="FFFFFF"/>
                </a:solidFill>
              </a:rPr>
              <a:t>dalam</a:t>
            </a:r>
            <a:r>
              <a:rPr lang="en-ID" dirty="0">
                <a:solidFill>
                  <a:srgbClr val="FFFFFF"/>
                </a:solidFill>
              </a:rPr>
              <a:t> </a:t>
            </a:r>
            <a:r>
              <a:rPr lang="en-ID" dirty="0" err="1">
                <a:solidFill>
                  <a:srgbClr val="FFFFFF"/>
                </a:solidFill>
              </a:rPr>
              <a:t>teks</a:t>
            </a:r>
            <a:r>
              <a:rPr lang="en-ID" dirty="0">
                <a:solidFill>
                  <a:srgbClr val="FFFFFF"/>
                </a:solidFill>
              </a:rPr>
              <a:t> </a:t>
            </a:r>
            <a:r>
              <a:rPr lang="en-ID" dirty="0" err="1">
                <a:solidFill>
                  <a:srgbClr val="FFFFFF"/>
                </a:solidFill>
              </a:rPr>
              <a:t>asli</a:t>
            </a:r>
            <a:r>
              <a:rPr lang="en-ID" dirty="0">
                <a:solidFill>
                  <a:srgbClr val="FFFFFF"/>
                </a:solidFill>
              </a:rPr>
              <a:t>. </a:t>
            </a:r>
            <a:endParaRPr lang="en-US" dirty="0">
              <a:solidFill>
                <a:srgbClr val="FFFFFF"/>
              </a:solidFill>
            </a:endParaRPr>
          </a:p>
        </p:txBody>
      </p:sp>
    </p:spTree>
    <p:custDataLst>
      <p:tags r:id="rId1"/>
    </p:custDataLst>
  </p:cSld>
  <p:clrMapOvr>
    <a:overrideClrMapping bg1="dk1" tx1="lt1" bg2="dk2" tx2="lt2" accent1="accent1" accent2="accent2" accent3="accent3" accent4="accent4" accent5="accent5" accent6="accent6" hlink="hlink" folHlink="folHlink"/>
  </p:clrMapOvr>
  <p:transition spd="slow">
    <p:wipe dir="d"/>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9" name="Straight Connector 8">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6225" y="0"/>
            <a:ext cx="9144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0381" y="3681413"/>
            <a:ext cx="357266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4073" y="-8467"/>
            <a:ext cx="2255511"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0547" y="-8467"/>
            <a:ext cx="1941419"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215" y="3048000"/>
            <a:ext cx="2444751"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841" y="-8467"/>
            <a:ext cx="2140744"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36715" y="3589867"/>
            <a:ext cx="136286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Shape 35">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62215" y="-8467"/>
            <a:ext cx="6881785"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692F05-D455-40BD-9E59-15B8B2431679}"/>
              </a:ext>
            </a:extLst>
          </p:cNvPr>
          <p:cNvSpPr>
            <a:spLocks noGrp="1"/>
          </p:cNvSpPr>
          <p:nvPr>
            <p:ph type="title"/>
          </p:nvPr>
        </p:nvSpPr>
        <p:spPr>
          <a:xfrm>
            <a:off x="3349250" y="3681413"/>
            <a:ext cx="5220569" cy="2849671"/>
          </a:xfrm>
        </p:spPr>
        <p:txBody>
          <a:bodyPr vert="horz" lIns="91440" tIns="45720" rIns="91440" bIns="45720" rtlCol="0" anchor="b">
            <a:normAutofit fontScale="90000"/>
          </a:bodyPr>
          <a:lstStyle/>
          <a:p>
            <a:r>
              <a:rPr lang="en-ID" sz="3200" dirty="0">
                <a:solidFill>
                  <a:srgbClr val="FFFFFF"/>
                </a:solidFill>
              </a:rPr>
              <a:t>3. </a:t>
            </a:r>
            <a:r>
              <a:rPr lang="en-ID" sz="3200" dirty="0" err="1">
                <a:solidFill>
                  <a:srgbClr val="FFFFFF"/>
                </a:solidFill>
              </a:rPr>
              <a:t>Menggunakan</a:t>
            </a:r>
            <a:r>
              <a:rPr lang="en-ID" sz="3200" dirty="0">
                <a:solidFill>
                  <a:srgbClr val="FFFFFF"/>
                </a:solidFill>
              </a:rPr>
              <a:t> </a:t>
            </a:r>
            <a:r>
              <a:rPr lang="en-ID" sz="3200" dirty="0" err="1">
                <a:solidFill>
                  <a:srgbClr val="FFFFFF"/>
                </a:solidFill>
              </a:rPr>
              <a:t>tiga</a:t>
            </a:r>
            <a:r>
              <a:rPr lang="en-ID" sz="3200" dirty="0">
                <a:solidFill>
                  <a:srgbClr val="FFFFFF"/>
                </a:solidFill>
              </a:rPr>
              <a:t> </a:t>
            </a:r>
            <a:r>
              <a:rPr lang="en-ID" sz="3200" dirty="0" err="1">
                <a:solidFill>
                  <a:srgbClr val="FFFFFF"/>
                </a:solidFill>
              </a:rPr>
              <a:t>titik</a:t>
            </a:r>
            <a:r>
              <a:rPr lang="en-ID" sz="3200" dirty="0">
                <a:solidFill>
                  <a:srgbClr val="FFFFFF"/>
                </a:solidFill>
              </a:rPr>
              <a:t> </a:t>
            </a:r>
            <a:r>
              <a:rPr lang="en-ID" sz="3200" dirty="0" err="1">
                <a:solidFill>
                  <a:srgbClr val="FFFFFF"/>
                </a:solidFill>
              </a:rPr>
              <a:t>berspasi</a:t>
            </a:r>
            <a:r>
              <a:rPr lang="en-ID" sz="3200" dirty="0">
                <a:solidFill>
                  <a:srgbClr val="FFFFFF"/>
                </a:solidFill>
              </a:rPr>
              <a:t> [. . .] </a:t>
            </a:r>
            <a:r>
              <a:rPr lang="en-ID" sz="3200" dirty="0" err="1">
                <a:solidFill>
                  <a:srgbClr val="FFFFFF"/>
                </a:solidFill>
              </a:rPr>
              <a:t>jika</a:t>
            </a:r>
            <a:r>
              <a:rPr lang="en-ID" sz="3200" dirty="0">
                <a:solidFill>
                  <a:srgbClr val="FFFFFF"/>
                </a:solidFill>
              </a:rPr>
              <a:t> </a:t>
            </a:r>
            <a:r>
              <a:rPr lang="en-ID" sz="3200" dirty="0" err="1">
                <a:solidFill>
                  <a:srgbClr val="FFFFFF"/>
                </a:solidFill>
              </a:rPr>
              <a:t>ada</a:t>
            </a:r>
            <a:r>
              <a:rPr lang="en-ID" sz="3200" dirty="0">
                <a:solidFill>
                  <a:srgbClr val="FFFFFF"/>
                </a:solidFill>
              </a:rPr>
              <a:t> </a:t>
            </a:r>
            <a:r>
              <a:rPr lang="en-ID" sz="3200" dirty="0" err="1">
                <a:solidFill>
                  <a:srgbClr val="FFFFFF"/>
                </a:solidFill>
              </a:rPr>
              <a:t>bagian</a:t>
            </a:r>
            <a:r>
              <a:rPr lang="en-ID" sz="3200" dirty="0">
                <a:solidFill>
                  <a:srgbClr val="FFFFFF"/>
                </a:solidFill>
              </a:rPr>
              <a:t> </a:t>
            </a:r>
            <a:r>
              <a:rPr lang="en-ID" sz="3200" dirty="0" err="1">
                <a:solidFill>
                  <a:srgbClr val="FFFFFF"/>
                </a:solidFill>
              </a:rPr>
              <a:t>dari</a:t>
            </a:r>
            <a:r>
              <a:rPr lang="en-ID" sz="3200" dirty="0">
                <a:solidFill>
                  <a:srgbClr val="FFFFFF"/>
                </a:solidFill>
              </a:rPr>
              <a:t> </a:t>
            </a:r>
            <a:r>
              <a:rPr lang="en-ID" sz="3200" dirty="0" err="1">
                <a:solidFill>
                  <a:srgbClr val="FFFFFF"/>
                </a:solidFill>
              </a:rPr>
              <a:t>kutipan</a:t>
            </a:r>
            <a:r>
              <a:rPr lang="en-ID" sz="3200" dirty="0">
                <a:solidFill>
                  <a:srgbClr val="FFFFFF"/>
                </a:solidFill>
              </a:rPr>
              <a:t> yang </a:t>
            </a:r>
            <a:r>
              <a:rPr lang="en-ID" sz="3200" dirty="0" err="1">
                <a:solidFill>
                  <a:srgbClr val="FFFFFF"/>
                </a:solidFill>
              </a:rPr>
              <a:t>dihilangkan</a:t>
            </a:r>
            <a:r>
              <a:rPr lang="en-ID" sz="3200" dirty="0">
                <a:solidFill>
                  <a:srgbClr val="FFFFFF"/>
                </a:solidFill>
              </a:rPr>
              <a:t>. 4. </a:t>
            </a:r>
            <a:r>
              <a:rPr lang="en-ID" sz="3200" dirty="0" err="1">
                <a:solidFill>
                  <a:srgbClr val="FFFFFF"/>
                </a:solidFill>
              </a:rPr>
              <a:t>Mencantumkan</a:t>
            </a:r>
            <a:r>
              <a:rPr lang="en-ID" sz="3200" dirty="0">
                <a:solidFill>
                  <a:srgbClr val="FFFFFF"/>
                </a:solidFill>
              </a:rPr>
              <a:t> </a:t>
            </a:r>
            <a:r>
              <a:rPr lang="en-ID" sz="3200" dirty="0" err="1">
                <a:solidFill>
                  <a:srgbClr val="FFFFFF"/>
                </a:solidFill>
              </a:rPr>
              <a:t>sumber</a:t>
            </a:r>
            <a:r>
              <a:rPr lang="en-ID" sz="3200" dirty="0">
                <a:solidFill>
                  <a:srgbClr val="FFFFFF"/>
                </a:solidFill>
              </a:rPr>
              <a:t> </a:t>
            </a:r>
            <a:r>
              <a:rPr lang="en-ID" sz="3200" dirty="0" err="1">
                <a:solidFill>
                  <a:srgbClr val="FFFFFF"/>
                </a:solidFill>
              </a:rPr>
              <a:t>kutipan</a:t>
            </a:r>
            <a:r>
              <a:rPr lang="en-ID" sz="3200" dirty="0">
                <a:solidFill>
                  <a:srgbClr val="FFFFFF"/>
                </a:solidFill>
              </a:rPr>
              <a:t> </a:t>
            </a:r>
            <a:r>
              <a:rPr lang="en-ID" sz="3200" dirty="0" err="1">
                <a:solidFill>
                  <a:srgbClr val="FFFFFF"/>
                </a:solidFill>
              </a:rPr>
              <a:t>dengan</a:t>
            </a:r>
            <a:r>
              <a:rPr lang="en-ID" sz="3200" dirty="0">
                <a:solidFill>
                  <a:srgbClr val="FFFFFF"/>
                </a:solidFill>
              </a:rPr>
              <a:t> </a:t>
            </a:r>
            <a:r>
              <a:rPr lang="en-ID" sz="3200" dirty="0" err="1">
                <a:solidFill>
                  <a:srgbClr val="FFFFFF"/>
                </a:solidFill>
              </a:rPr>
              <a:t>sistem</a:t>
            </a:r>
            <a:r>
              <a:rPr lang="en-ID" sz="3200" dirty="0">
                <a:solidFill>
                  <a:srgbClr val="FFFFFF"/>
                </a:solidFill>
              </a:rPr>
              <a:t> MLA, APA, </a:t>
            </a:r>
            <a:r>
              <a:rPr lang="en-ID" sz="3200" dirty="0" err="1">
                <a:solidFill>
                  <a:srgbClr val="FFFFFF"/>
                </a:solidFill>
              </a:rPr>
              <a:t>atau</a:t>
            </a:r>
            <a:r>
              <a:rPr lang="en-ID" sz="3200" dirty="0">
                <a:solidFill>
                  <a:srgbClr val="FFFFFF"/>
                </a:solidFill>
              </a:rPr>
              <a:t> </a:t>
            </a:r>
            <a:r>
              <a:rPr lang="en-ID" sz="3200" dirty="0" err="1">
                <a:solidFill>
                  <a:srgbClr val="FFFFFF"/>
                </a:solidFill>
              </a:rPr>
              <a:t>sistem</a:t>
            </a:r>
            <a:r>
              <a:rPr lang="en-ID" sz="3200" dirty="0">
                <a:solidFill>
                  <a:srgbClr val="FFFFFF"/>
                </a:solidFill>
              </a:rPr>
              <a:t> yang </a:t>
            </a:r>
            <a:r>
              <a:rPr lang="en-ID" sz="3200" dirty="0" err="1">
                <a:solidFill>
                  <a:srgbClr val="FFFFFF"/>
                </a:solidFill>
              </a:rPr>
              <a:t>berlaku</a:t>
            </a:r>
            <a:r>
              <a:rPr lang="en-ID" sz="3200" dirty="0">
                <a:solidFill>
                  <a:srgbClr val="FFFFFF"/>
                </a:solidFill>
              </a:rPr>
              <a:t> </a:t>
            </a:r>
            <a:r>
              <a:rPr lang="en-ID" sz="3200" dirty="0" err="1">
                <a:solidFill>
                  <a:srgbClr val="FFFFFF"/>
                </a:solidFill>
              </a:rPr>
              <a:t>sesuai</a:t>
            </a:r>
            <a:r>
              <a:rPr lang="en-ID" sz="3200" dirty="0">
                <a:solidFill>
                  <a:srgbClr val="FFFFFF"/>
                </a:solidFill>
              </a:rPr>
              <a:t> </a:t>
            </a:r>
            <a:r>
              <a:rPr lang="en-ID" sz="3200" dirty="0" err="1">
                <a:solidFill>
                  <a:srgbClr val="FFFFFF"/>
                </a:solidFill>
              </a:rPr>
              <a:t>dengan</a:t>
            </a:r>
            <a:r>
              <a:rPr lang="en-ID" sz="3200" dirty="0">
                <a:solidFill>
                  <a:srgbClr val="FFFFFF"/>
                </a:solidFill>
              </a:rPr>
              <a:t> </a:t>
            </a:r>
            <a:r>
              <a:rPr lang="en-ID" sz="3200" dirty="0" err="1">
                <a:solidFill>
                  <a:srgbClr val="FFFFFF"/>
                </a:solidFill>
              </a:rPr>
              <a:t>selingkung</a:t>
            </a:r>
            <a:r>
              <a:rPr lang="en-ID" sz="3200" dirty="0">
                <a:solidFill>
                  <a:srgbClr val="FFFFFF"/>
                </a:solidFill>
              </a:rPr>
              <a:t> </a:t>
            </a:r>
            <a:r>
              <a:rPr lang="en-ID" sz="3200" dirty="0" err="1">
                <a:solidFill>
                  <a:srgbClr val="FFFFFF"/>
                </a:solidFill>
              </a:rPr>
              <a:t>bidang</a:t>
            </a:r>
            <a:r>
              <a:rPr lang="en-ID" sz="3200" dirty="0">
                <a:solidFill>
                  <a:srgbClr val="FFFFFF"/>
                </a:solidFill>
              </a:rPr>
              <a:t>.</a:t>
            </a:r>
            <a:endParaRPr lang="en-US" sz="5200" dirty="0">
              <a:solidFill>
                <a:srgbClr val="FFFFFF"/>
              </a:solidFill>
            </a:endParaRPr>
          </a:p>
        </p:txBody>
      </p:sp>
      <p:sp>
        <p:nvSpPr>
          <p:cNvPr id="38" name="Isosceles Triangle 37">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019339" y="3294792"/>
            <a:ext cx="220660" cy="13982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6838135"/>
      </p:ext>
    </p:extLst>
  </p:cSld>
  <p:clrMapOvr>
    <a:overrideClrMapping bg1="dk1" tx1="lt1" bg2="dk2" tx2="lt2" accent1="accent1" accent2="accent2" accent3="accent3" accent4="accent4" accent5="accent5" accent6="accent6" hlink="hlink" folHlink="folHlink"/>
  </p:clrMapOvr>
  <p:transition spd="slow">
    <p:wipe dir="d"/>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65032" y="0"/>
            <a:ext cx="9144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599781" y="3681413"/>
            <a:ext cx="3572669"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93473" y="-8467"/>
            <a:ext cx="2255512"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09947" y="-8467"/>
            <a:ext cx="1941419"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6616" y="3048000"/>
            <a:ext cx="2444750"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08241" y="-8467"/>
            <a:ext cx="2140744"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6115" y="3589867"/>
            <a:ext cx="1362870"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DC288B9-C493-4438-B17C-8E463CF6EF4D}"/>
              </a:ext>
            </a:extLst>
          </p:cNvPr>
          <p:cNvSpPr>
            <a:spLocks noGrp="1"/>
          </p:cNvSpPr>
          <p:nvPr>
            <p:ph type="title"/>
          </p:nvPr>
        </p:nvSpPr>
        <p:spPr>
          <a:xfrm>
            <a:off x="508000" y="609600"/>
            <a:ext cx="2882531" cy="5175624"/>
          </a:xfrm>
        </p:spPr>
        <p:txBody>
          <a:bodyPr anchor="ctr">
            <a:normAutofit/>
          </a:bodyPr>
          <a:lstStyle/>
          <a:p>
            <a:br>
              <a:rPr lang="en-US" dirty="0">
                <a:solidFill>
                  <a:schemeClr val="tx1">
                    <a:lumMod val="85000"/>
                    <a:lumOff val="15000"/>
                  </a:schemeClr>
                </a:solidFill>
              </a:rPr>
            </a:br>
            <a:br>
              <a:rPr lang="en-US" dirty="0">
                <a:solidFill>
                  <a:schemeClr val="tx1">
                    <a:lumMod val="85000"/>
                    <a:lumOff val="15000"/>
                  </a:schemeClr>
                </a:solidFill>
              </a:rPr>
            </a:br>
            <a:r>
              <a:rPr lang="en-US" dirty="0">
                <a:solidFill>
                  <a:schemeClr val="tx1">
                    <a:lumMod val="85000"/>
                    <a:lumOff val="15000"/>
                  </a:schemeClr>
                </a:solidFill>
              </a:rPr>
              <a:t>KUTIPAN LAANGSUNG</a:t>
            </a:r>
            <a:endParaRPr lang="en-ID" dirty="0">
              <a:solidFill>
                <a:schemeClr val="tx1">
                  <a:lumMod val="85000"/>
                  <a:lumOff val="15000"/>
                </a:schemeClr>
              </a:solidFill>
            </a:endParaRPr>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11615" y="-8467"/>
            <a:ext cx="5332385"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AF064CC-7B2C-46B4-9DA6-6999889477E0}"/>
              </a:ext>
            </a:extLst>
          </p:cNvPr>
          <p:cNvSpPr>
            <a:spLocks noGrp="1"/>
          </p:cNvSpPr>
          <p:nvPr>
            <p:ph idx="1"/>
          </p:nvPr>
        </p:nvSpPr>
        <p:spPr>
          <a:xfrm>
            <a:off x="3505299" y="1916832"/>
            <a:ext cx="5039244" cy="4094381"/>
          </a:xfrm>
        </p:spPr>
        <p:txBody>
          <a:bodyPr anchor="ctr">
            <a:normAutofit/>
          </a:bodyPr>
          <a:lstStyle/>
          <a:p>
            <a:pPr marL="0" indent="0">
              <a:buNone/>
            </a:pPr>
            <a:r>
              <a:rPr lang="en-ID" dirty="0">
                <a:solidFill>
                  <a:srgbClr val="FFFFFF"/>
                </a:solidFill>
              </a:rPr>
              <a:t>Ada </a:t>
            </a:r>
            <a:r>
              <a:rPr lang="en-ID" dirty="0" err="1">
                <a:solidFill>
                  <a:srgbClr val="FFFFFF"/>
                </a:solidFill>
              </a:rPr>
              <a:t>dua</a:t>
            </a:r>
            <a:r>
              <a:rPr lang="en-ID" dirty="0">
                <a:solidFill>
                  <a:srgbClr val="FFFFFF"/>
                </a:solidFill>
              </a:rPr>
              <a:t> </a:t>
            </a:r>
            <a:r>
              <a:rPr lang="en-ID" dirty="0" err="1">
                <a:solidFill>
                  <a:srgbClr val="FFFFFF"/>
                </a:solidFill>
              </a:rPr>
              <a:t>cara</a:t>
            </a:r>
            <a:r>
              <a:rPr lang="en-ID" dirty="0">
                <a:solidFill>
                  <a:srgbClr val="FFFFFF"/>
                </a:solidFill>
              </a:rPr>
              <a:t> </a:t>
            </a:r>
            <a:r>
              <a:rPr lang="en-ID" dirty="0" err="1">
                <a:solidFill>
                  <a:srgbClr val="FFFFFF"/>
                </a:solidFill>
              </a:rPr>
              <a:t>melakukan</a:t>
            </a:r>
            <a:r>
              <a:rPr lang="en-ID" dirty="0">
                <a:solidFill>
                  <a:srgbClr val="FFFFFF"/>
                </a:solidFill>
              </a:rPr>
              <a:t> </a:t>
            </a:r>
            <a:r>
              <a:rPr lang="en-ID" dirty="0" err="1">
                <a:solidFill>
                  <a:srgbClr val="FFFFFF"/>
                </a:solidFill>
              </a:rPr>
              <a:t>kutipan</a:t>
            </a:r>
            <a:r>
              <a:rPr lang="en-ID" dirty="0">
                <a:solidFill>
                  <a:srgbClr val="FFFFFF"/>
                </a:solidFill>
              </a:rPr>
              <a:t> </a:t>
            </a:r>
            <a:r>
              <a:rPr lang="en-ID" dirty="0" err="1">
                <a:solidFill>
                  <a:srgbClr val="FFFFFF"/>
                </a:solidFill>
              </a:rPr>
              <a:t>langsung</a:t>
            </a:r>
            <a:r>
              <a:rPr lang="en-ID" dirty="0">
                <a:solidFill>
                  <a:srgbClr val="FFFFFF"/>
                </a:solidFill>
              </a:rPr>
              <a:t>, </a:t>
            </a:r>
            <a:r>
              <a:rPr lang="en-ID" dirty="0" err="1">
                <a:solidFill>
                  <a:srgbClr val="FFFFFF"/>
                </a:solidFill>
              </a:rPr>
              <a:t>yaitu</a:t>
            </a:r>
            <a:r>
              <a:rPr lang="en-ID" dirty="0">
                <a:solidFill>
                  <a:srgbClr val="FFFFFF"/>
                </a:solidFill>
              </a:rPr>
              <a:t> </a:t>
            </a:r>
            <a:r>
              <a:rPr lang="en-ID" dirty="0" err="1">
                <a:solidFill>
                  <a:srgbClr val="FFFFFF"/>
                </a:solidFill>
              </a:rPr>
              <a:t>kutipan</a:t>
            </a:r>
            <a:r>
              <a:rPr lang="en-ID" dirty="0">
                <a:solidFill>
                  <a:srgbClr val="FFFFFF"/>
                </a:solidFill>
              </a:rPr>
              <a:t> </a:t>
            </a:r>
            <a:r>
              <a:rPr lang="en-ID" dirty="0" err="1">
                <a:solidFill>
                  <a:srgbClr val="FFFFFF"/>
                </a:solidFill>
              </a:rPr>
              <a:t>langsung</a:t>
            </a:r>
            <a:r>
              <a:rPr lang="en-ID" dirty="0">
                <a:solidFill>
                  <a:srgbClr val="FFFFFF"/>
                </a:solidFill>
              </a:rPr>
              <a:t> </a:t>
            </a:r>
            <a:r>
              <a:rPr lang="en-ID" dirty="0" err="1">
                <a:solidFill>
                  <a:srgbClr val="FFFFFF"/>
                </a:solidFill>
              </a:rPr>
              <a:t>pendek</a:t>
            </a:r>
            <a:r>
              <a:rPr lang="en-ID" dirty="0">
                <a:solidFill>
                  <a:srgbClr val="FFFFFF"/>
                </a:solidFill>
              </a:rPr>
              <a:t> dan </a:t>
            </a:r>
            <a:r>
              <a:rPr lang="en-ID" dirty="0" err="1">
                <a:solidFill>
                  <a:srgbClr val="FFFFFF"/>
                </a:solidFill>
              </a:rPr>
              <a:t>kutipan</a:t>
            </a:r>
            <a:r>
              <a:rPr lang="en-ID" dirty="0">
                <a:solidFill>
                  <a:srgbClr val="FFFFFF"/>
                </a:solidFill>
              </a:rPr>
              <a:t> </a:t>
            </a:r>
            <a:r>
              <a:rPr lang="en-ID" dirty="0" err="1">
                <a:solidFill>
                  <a:srgbClr val="FFFFFF"/>
                </a:solidFill>
              </a:rPr>
              <a:t>langsung</a:t>
            </a:r>
            <a:r>
              <a:rPr lang="en-ID" dirty="0">
                <a:solidFill>
                  <a:srgbClr val="FFFFFF"/>
                </a:solidFill>
              </a:rPr>
              <a:t> </a:t>
            </a:r>
            <a:r>
              <a:rPr lang="en-ID" dirty="0" err="1">
                <a:solidFill>
                  <a:srgbClr val="FFFFFF"/>
                </a:solidFill>
              </a:rPr>
              <a:t>panjang</a:t>
            </a:r>
            <a:r>
              <a:rPr lang="en-ID" dirty="0">
                <a:solidFill>
                  <a:srgbClr val="FFFFFF"/>
                </a:solidFill>
              </a:rPr>
              <a:t>. 1. </a:t>
            </a:r>
            <a:r>
              <a:rPr lang="en-ID" dirty="0" err="1">
                <a:solidFill>
                  <a:srgbClr val="FFFFFF"/>
                </a:solidFill>
              </a:rPr>
              <a:t>Kutipan</a:t>
            </a:r>
            <a:r>
              <a:rPr lang="en-ID" dirty="0">
                <a:solidFill>
                  <a:srgbClr val="FFFFFF"/>
                </a:solidFill>
              </a:rPr>
              <a:t> </a:t>
            </a:r>
            <a:r>
              <a:rPr lang="en-ID" dirty="0" err="1">
                <a:solidFill>
                  <a:srgbClr val="FFFFFF"/>
                </a:solidFill>
              </a:rPr>
              <a:t>Langsung</a:t>
            </a:r>
            <a:r>
              <a:rPr lang="en-ID" dirty="0">
                <a:solidFill>
                  <a:srgbClr val="FFFFFF"/>
                </a:solidFill>
              </a:rPr>
              <a:t> </a:t>
            </a:r>
            <a:r>
              <a:rPr lang="en-ID" dirty="0" err="1">
                <a:solidFill>
                  <a:srgbClr val="FFFFFF"/>
                </a:solidFill>
              </a:rPr>
              <a:t>Pendek</a:t>
            </a:r>
            <a:r>
              <a:rPr lang="en-ID" dirty="0">
                <a:solidFill>
                  <a:srgbClr val="FFFFFF"/>
                </a:solidFill>
              </a:rPr>
              <a:t> (</a:t>
            </a:r>
            <a:r>
              <a:rPr lang="en-ID" dirty="0" err="1">
                <a:solidFill>
                  <a:srgbClr val="FFFFFF"/>
                </a:solidFill>
              </a:rPr>
              <a:t>tidak</a:t>
            </a:r>
            <a:r>
              <a:rPr lang="en-ID" dirty="0">
                <a:solidFill>
                  <a:srgbClr val="FFFFFF"/>
                </a:solidFill>
              </a:rPr>
              <a:t> </a:t>
            </a:r>
            <a:r>
              <a:rPr lang="en-ID" dirty="0" err="1">
                <a:solidFill>
                  <a:srgbClr val="FFFFFF"/>
                </a:solidFill>
              </a:rPr>
              <a:t>lebih</a:t>
            </a:r>
            <a:r>
              <a:rPr lang="en-ID" dirty="0">
                <a:solidFill>
                  <a:srgbClr val="FFFFFF"/>
                </a:solidFill>
              </a:rPr>
              <a:t> </a:t>
            </a:r>
            <a:r>
              <a:rPr lang="en-ID" dirty="0" err="1">
                <a:solidFill>
                  <a:srgbClr val="FFFFFF"/>
                </a:solidFill>
              </a:rPr>
              <a:t>dari</a:t>
            </a:r>
            <a:r>
              <a:rPr lang="en-ID" dirty="0">
                <a:solidFill>
                  <a:srgbClr val="FFFFFF"/>
                </a:solidFill>
              </a:rPr>
              <a:t> </a:t>
            </a:r>
            <a:r>
              <a:rPr lang="en-ID" dirty="0" err="1">
                <a:solidFill>
                  <a:srgbClr val="FFFFFF"/>
                </a:solidFill>
              </a:rPr>
              <a:t>empat</a:t>
            </a:r>
            <a:r>
              <a:rPr lang="en-ID" dirty="0">
                <a:solidFill>
                  <a:srgbClr val="FFFFFF"/>
                </a:solidFill>
              </a:rPr>
              <a:t> baris) </a:t>
            </a:r>
            <a:r>
              <a:rPr lang="en-ID" dirty="0" err="1">
                <a:solidFill>
                  <a:srgbClr val="FFFFFF"/>
                </a:solidFill>
              </a:rPr>
              <a:t>dilakukan</a:t>
            </a:r>
            <a:r>
              <a:rPr lang="en-ID" dirty="0">
                <a:solidFill>
                  <a:srgbClr val="FFFFFF"/>
                </a:solidFill>
              </a:rPr>
              <a:t> </a:t>
            </a:r>
            <a:r>
              <a:rPr lang="en-ID" dirty="0" err="1">
                <a:solidFill>
                  <a:srgbClr val="FFFFFF"/>
                </a:solidFill>
              </a:rPr>
              <a:t>dengan</a:t>
            </a:r>
            <a:r>
              <a:rPr lang="en-ID" dirty="0">
                <a:solidFill>
                  <a:srgbClr val="FFFFFF"/>
                </a:solidFill>
              </a:rPr>
              <a:t> </a:t>
            </a:r>
            <a:r>
              <a:rPr lang="en-ID" dirty="0" err="1">
                <a:solidFill>
                  <a:srgbClr val="FFFFFF"/>
                </a:solidFill>
              </a:rPr>
              <a:t>cara</a:t>
            </a:r>
            <a:r>
              <a:rPr lang="en-ID" dirty="0">
                <a:solidFill>
                  <a:srgbClr val="FFFFFF"/>
                </a:solidFill>
              </a:rPr>
              <a:t> • </a:t>
            </a:r>
            <a:r>
              <a:rPr lang="en-ID" dirty="0" err="1">
                <a:solidFill>
                  <a:srgbClr val="FFFFFF"/>
                </a:solidFill>
              </a:rPr>
              <a:t>diintegrasikan</a:t>
            </a:r>
            <a:r>
              <a:rPr lang="en-ID" dirty="0">
                <a:solidFill>
                  <a:srgbClr val="FFFFFF"/>
                </a:solidFill>
              </a:rPr>
              <a:t> </a:t>
            </a:r>
            <a:r>
              <a:rPr lang="en-ID" dirty="0" err="1">
                <a:solidFill>
                  <a:srgbClr val="FFFFFF"/>
                </a:solidFill>
              </a:rPr>
              <a:t>langsung</a:t>
            </a:r>
            <a:r>
              <a:rPr lang="en-ID" dirty="0">
                <a:solidFill>
                  <a:srgbClr val="FFFFFF"/>
                </a:solidFill>
              </a:rPr>
              <a:t> </a:t>
            </a:r>
            <a:r>
              <a:rPr lang="en-ID" dirty="0" err="1">
                <a:solidFill>
                  <a:srgbClr val="FFFFFF"/>
                </a:solidFill>
              </a:rPr>
              <a:t>dengan</a:t>
            </a:r>
            <a:r>
              <a:rPr lang="en-ID" dirty="0">
                <a:solidFill>
                  <a:srgbClr val="FFFFFF"/>
                </a:solidFill>
              </a:rPr>
              <a:t> </a:t>
            </a:r>
            <a:r>
              <a:rPr lang="en-ID" dirty="0" err="1">
                <a:solidFill>
                  <a:srgbClr val="FFFFFF"/>
                </a:solidFill>
              </a:rPr>
              <a:t>teks</a:t>
            </a:r>
            <a:r>
              <a:rPr lang="en-ID" dirty="0">
                <a:solidFill>
                  <a:srgbClr val="FFFFFF"/>
                </a:solidFill>
              </a:rPr>
              <a:t>, • </a:t>
            </a:r>
            <a:r>
              <a:rPr lang="en-ID" dirty="0" err="1">
                <a:solidFill>
                  <a:srgbClr val="FFFFFF"/>
                </a:solidFill>
              </a:rPr>
              <a:t>diberi</a:t>
            </a:r>
            <a:r>
              <a:rPr lang="en-ID" dirty="0">
                <a:solidFill>
                  <a:srgbClr val="FFFFFF"/>
                </a:solidFill>
              </a:rPr>
              <a:t> </a:t>
            </a:r>
            <a:r>
              <a:rPr lang="en-ID" dirty="0" err="1">
                <a:solidFill>
                  <a:srgbClr val="FFFFFF"/>
                </a:solidFill>
              </a:rPr>
              <a:t>berjarak</a:t>
            </a:r>
            <a:r>
              <a:rPr lang="en-ID" dirty="0">
                <a:solidFill>
                  <a:srgbClr val="FFFFFF"/>
                </a:solidFill>
              </a:rPr>
              <a:t> </a:t>
            </a:r>
            <a:r>
              <a:rPr lang="en-ID" dirty="0" err="1">
                <a:solidFill>
                  <a:srgbClr val="FFFFFF"/>
                </a:solidFill>
              </a:rPr>
              <a:t>antarbaris</a:t>
            </a:r>
            <a:r>
              <a:rPr lang="en-ID" dirty="0">
                <a:solidFill>
                  <a:srgbClr val="FFFFFF"/>
                </a:solidFill>
              </a:rPr>
              <a:t> yang </a:t>
            </a:r>
            <a:r>
              <a:rPr lang="en-ID" dirty="0" err="1">
                <a:solidFill>
                  <a:srgbClr val="FFFFFF"/>
                </a:solidFill>
              </a:rPr>
              <a:t>sama</a:t>
            </a:r>
            <a:r>
              <a:rPr lang="en-ID" dirty="0">
                <a:solidFill>
                  <a:srgbClr val="FFFFFF"/>
                </a:solidFill>
              </a:rPr>
              <a:t> </a:t>
            </a:r>
            <a:r>
              <a:rPr lang="en-ID" dirty="0" err="1">
                <a:solidFill>
                  <a:srgbClr val="FFFFFF"/>
                </a:solidFill>
              </a:rPr>
              <a:t>dengan</a:t>
            </a:r>
            <a:r>
              <a:rPr lang="en-ID" dirty="0">
                <a:solidFill>
                  <a:srgbClr val="FFFFFF"/>
                </a:solidFill>
              </a:rPr>
              <a:t> </a:t>
            </a:r>
            <a:r>
              <a:rPr lang="en-ID" dirty="0" err="1">
                <a:solidFill>
                  <a:srgbClr val="FFFFFF"/>
                </a:solidFill>
              </a:rPr>
              <a:t>teks</a:t>
            </a:r>
            <a:r>
              <a:rPr lang="en-ID" dirty="0">
                <a:solidFill>
                  <a:srgbClr val="FFFFFF"/>
                </a:solidFill>
              </a:rPr>
              <a:t>, • </a:t>
            </a:r>
            <a:r>
              <a:rPr lang="en-ID" dirty="0" err="1">
                <a:solidFill>
                  <a:srgbClr val="FFFFFF"/>
                </a:solidFill>
              </a:rPr>
              <a:t>diapit</a:t>
            </a:r>
            <a:r>
              <a:rPr lang="en-ID" dirty="0">
                <a:solidFill>
                  <a:srgbClr val="FFFFFF"/>
                </a:solidFill>
              </a:rPr>
              <a:t> oleh </a:t>
            </a:r>
            <a:r>
              <a:rPr lang="en-ID" dirty="0" err="1">
                <a:solidFill>
                  <a:srgbClr val="FFFFFF"/>
                </a:solidFill>
              </a:rPr>
              <a:t>tanda</a:t>
            </a:r>
            <a:r>
              <a:rPr lang="en-ID" dirty="0">
                <a:solidFill>
                  <a:srgbClr val="FFFFFF"/>
                </a:solidFill>
              </a:rPr>
              <a:t> </a:t>
            </a:r>
            <a:r>
              <a:rPr lang="en-ID" dirty="0" err="1">
                <a:solidFill>
                  <a:srgbClr val="FFFFFF"/>
                </a:solidFill>
              </a:rPr>
              <a:t>kutip</a:t>
            </a:r>
            <a:r>
              <a:rPr lang="en-ID" dirty="0">
                <a:solidFill>
                  <a:srgbClr val="FFFFFF"/>
                </a:solidFill>
              </a:rPr>
              <a:t>, dan • </a:t>
            </a:r>
            <a:r>
              <a:rPr lang="en-ID" dirty="0" err="1">
                <a:solidFill>
                  <a:srgbClr val="FFFFFF"/>
                </a:solidFill>
              </a:rPr>
              <a:t>disebut</a:t>
            </a:r>
            <a:r>
              <a:rPr lang="en-ID" dirty="0">
                <a:solidFill>
                  <a:srgbClr val="FFFFFF"/>
                </a:solidFill>
              </a:rPr>
              <a:t> </a:t>
            </a:r>
            <a:r>
              <a:rPr lang="en-ID" dirty="0" err="1">
                <a:solidFill>
                  <a:srgbClr val="FFFFFF"/>
                </a:solidFill>
              </a:rPr>
              <a:t>sumber</a:t>
            </a:r>
            <a:r>
              <a:rPr lang="en-ID" dirty="0">
                <a:solidFill>
                  <a:srgbClr val="FFFFFF"/>
                </a:solidFill>
              </a:rPr>
              <a:t> </a:t>
            </a:r>
            <a:r>
              <a:rPr lang="en-ID" dirty="0" err="1">
                <a:solidFill>
                  <a:srgbClr val="FFFFFF"/>
                </a:solidFill>
              </a:rPr>
              <a:t>kutipan</a:t>
            </a:r>
            <a:r>
              <a:rPr lang="en-ID" dirty="0">
                <a:solidFill>
                  <a:srgbClr val="FFFFFF"/>
                </a:solidFill>
              </a:rPr>
              <a:t>. </a:t>
            </a:r>
          </a:p>
        </p:txBody>
      </p:sp>
    </p:spTree>
    <p:extLst>
      <p:ext uri="{BB962C8B-B14F-4D97-AF65-F5344CB8AC3E}">
        <p14:creationId xmlns:p14="http://schemas.microsoft.com/office/powerpoint/2010/main" val="2561588634"/>
      </p:ext>
    </p:extLst>
  </p:cSld>
  <p:clrMapOvr>
    <a:overrideClrMapping bg1="dk1" tx1="lt1" bg2="dk2" tx2="lt2" accent1="accent1" accent2="accent2" accent3="accent3" accent4="accent4" accent5="accent5" accent6="accent6" hlink="hlink" folHlink="folHlink"/>
  </p:clrMapOvr>
  <p:transition spd="slow">
    <p:wipe dir="d"/>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65032" y="0"/>
            <a:ext cx="9144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599781" y="3681413"/>
            <a:ext cx="3572669"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93473" y="-8467"/>
            <a:ext cx="2255512"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09947" y="-8467"/>
            <a:ext cx="1941419"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6616" y="3048000"/>
            <a:ext cx="2444750"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08241" y="-8467"/>
            <a:ext cx="2140744"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6115" y="3589867"/>
            <a:ext cx="1362870"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7E524B2-6E23-4E8B-99A3-BA2ADA294AA7}"/>
              </a:ext>
            </a:extLst>
          </p:cNvPr>
          <p:cNvSpPr>
            <a:spLocks noGrp="1"/>
          </p:cNvSpPr>
          <p:nvPr>
            <p:ph type="title"/>
          </p:nvPr>
        </p:nvSpPr>
        <p:spPr>
          <a:xfrm>
            <a:off x="508000" y="609600"/>
            <a:ext cx="2882531" cy="5175624"/>
          </a:xfrm>
        </p:spPr>
        <p:txBody>
          <a:bodyPr anchor="ctr">
            <a:normAutofit/>
          </a:bodyPr>
          <a:lstStyle/>
          <a:p>
            <a:r>
              <a:rPr lang="en-US">
                <a:solidFill>
                  <a:schemeClr val="tx1">
                    <a:lumMod val="85000"/>
                    <a:lumOff val="15000"/>
                  </a:schemeClr>
                </a:solidFill>
              </a:rPr>
              <a:t>KUTIPAN LANGSUNG</a:t>
            </a:r>
            <a:endParaRPr lang="en-ID">
              <a:solidFill>
                <a:schemeClr val="tx1">
                  <a:lumMod val="85000"/>
                  <a:lumOff val="15000"/>
                </a:schemeClr>
              </a:solidFill>
            </a:endParaRPr>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11615" y="-8467"/>
            <a:ext cx="5332385"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19B6453-2052-4B41-AF82-3870DEA4F270}"/>
              </a:ext>
            </a:extLst>
          </p:cNvPr>
          <p:cNvSpPr>
            <a:spLocks noGrp="1"/>
          </p:cNvSpPr>
          <p:nvPr>
            <p:ph idx="1"/>
          </p:nvPr>
        </p:nvSpPr>
        <p:spPr>
          <a:xfrm>
            <a:off x="4587063" y="609601"/>
            <a:ext cx="4133472" cy="5175624"/>
          </a:xfrm>
        </p:spPr>
        <p:txBody>
          <a:bodyPr anchor="ctr">
            <a:normAutofit/>
          </a:bodyPr>
          <a:lstStyle/>
          <a:p>
            <a:r>
              <a:rPr lang="en-ID">
                <a:solidFill>
                  <a:srgbClr val="FFFFFF"/>
                </a:solidFill>
              </a:rPr>
              <a:t>2. Kutipan Langsung Panjang (lebih dari empat baris) dilakukan dengan cara • dipisahkan dari teks dengan spasi (jarak antarbaris) lebih dari teks, • diberi berjarak rapat antarbaris dalam kutipan, • disebut sumber kutipan, dan • boleh diapit tanda kutip, boleh juga tidak. </a:t>
            </a:r>
          </a:p>
        </p:txBody>
      </p:sp>
    </p:spTree>
    <p:extLst>
      <p:ext uri="{BB962C8B-B14F-4D97-AF65-F5344CB8AC3E}">
        <p14:creationId xmlns:p14="http://schemas.microsoft.com/office/powerpoint/2010/main" val="2854055648"/>
      </p:ext>
    </p:extLst>
  </p:cSld>
  <p:clrMapOvr>
    <a:overrideClrMapping bg1="dk1" tx1="lt1" bg2="dk2" tx2="lt2" accent1="accent1" accent2="accent2" accent3="accent3" accent4="accent4" accent5="accent5" accent6="accent6" hlink="hlink" folHlink="folHlink"/>
  </p:clrMapOvr>
  <p:transition spd="slow">
    <p:wipe dir="d"/>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7" name="Rectangle 76">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9" name="Straight Connector 78">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65032" y="0"/>
            <a:ext cx="9144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599781" y="3681413"/>
            <a:ext cx="3572669"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83"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93473" y="-8467"/>
            <a:ext cx="2255512"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5"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09947" y="-8467"/>
            <a:ext cx="1941419"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7" name="Isosceles Triangle 86">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6616" y="3048000"/>
            <a:ext cx="2444750"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9"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08241" y="-8467"/>
            <a:ext cx="2140744"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1" name="Isosceles Triangle 90">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6115" y="3589867"/>
            <a:ext cx="1362870"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80F0C17-5D5B-40A1-9B4B-DEE066B4CEEE}"/>
              </a:ext>
            </a:extLst>
          </p:cNvPr>
          <p:cNvSpPr>
            <a:spLocks noGrp="1"/>
          </p:cNvSpPr>
          <p:nvPr>
            <p:ph type="title"/>
          </p:nvPr>
        </p:nvSpPr>
        <p:spPr>
          <a:xfrm>
            <a:off x="508000" y="609600"/>
            <a:ext cx="2882531" cy="5175624"/>
          </a:xfrm>
        </p:spPr>
        <p:txBody>
          <a:bodyPr anchor="ctr">
            <a:normAutofit/>
          </a:bodyPr>
          <a:lstStyle/>
          <a:p>
            <a:r>
              <a:rPr lang="en-US">
                <a:solidFill>
                  <a:schemeClr val="tx1">
                    <a:lumMod val="85000"/>
                    <a:lumOff val="15000"/>
                  </a:schemeClr>
                </a:solidFill>
              </a:rPr>
              <a:t>KUTIPAN TAK LANGSUNG</a:t>
            </a:r>
            <a:endParaRPr lang="en-ID">
              <a:solidFill>
                <a:schemeClr val="tx1">
                  <a:lumMod val="85000"/>
                  <a:lumOff val="15000"/>
                </a:schemeClr>
              </a:solidFill>
            </a:endParaRPr>
          </a:p>
        </p:txBody>
      </p:sp>
      <p:sp>
        <p:nvSpPr>
          <p:cNvPr id="93" name="Freeform: Shape 92">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11615" y="-8467"/>
            <a:ext cx="5332385"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0" name="Content Placeholder 1029">
            <a:extLst>
              <a:ext uri="{FF2B5EF4-FFF2-40B4-BE49-F238E27FC236}">
                <a16:creationId xmlns:a16="http://schemas.microsoft.com/office/drawing/2014/main" id="{37203AA6-7524-4F8E-95FE-6ECF20DF7E35}"/>
              </a:ext>
            </a:extLst>
          </p:cNvPr>
          <p:cNvSpPr>
            <a:spLocks noGrp="1"/>
          </p:cNvSpPr>
          <p:nvPr>
            <p:ph idx="1"/>
          </p:nvPr>
        </p:nvSpPr>
        <p:spPr>
          <a:xfrm>
            <a:off x="3811614" y="575311"/>
            <a:ext cx="4908921" cy="5175624"/>
          </a:xfrm>
        </p:spPr>
        <p:txBody>
          <a:bodyPr anchor="ctr">
            <a:normAutofit/>
          </a:bodyPr>
          <a:lstStyle/>
          <a:p>
            <a:r>
              <a:rPr lang="en-ID" b="1">
                <a:solidFill>
                  <a:srgbClr val="FFFFFF"/>
                </a:solidFill>
              </a:rPr>
              <a:t>B. Kutipan Tak Langsung (Inti Sari Pendapat) Kutipan tak langsung adalah kutipan yang diuraikan kembali dengan kata-kata sendiri.</a:t>
            </a:r>
          </a:p>
          <a:p>
            <a:r>
              <a:rPr lang="en-ID" b="1">
                <a:solidFill>
                  <a:srgbClr val="FFFFFF"/>
                </a:solidFill>
              </a:rPr>
              <a:t>Pengutip harus memahami inti sari dari bagian yang dikutip secara tidak langsung itu.  Kutipan tidak langsung dapat dibuat secara panjang maupun pendek dengan cara • diintegrasikan dengan teks, • diberi jarak antarbaris yang sama dengan teks, • tidak diapit tanda kutip, dan • dicantumkan sumber kutipan dengan sistem MLA, APA, atau selingkung bidang</a:t>
            </a:r>
          </a:p>
        </p:txBody>
      </p:sp>
    </p:spTree>
    <p:extLst>
      <p:ext uri="{BB962C8B-B14F-4D97-AF65-F5344CB8AC3E}">
        <p14:creationId xmlns:p14="http://schemas.microsoft.com/office/powerpoint/2010/main" val="4002679845"/>
      </p:ext>
    </p:extLst>
  </p:cSld>
  <p:clrMapOvr>
    <a:overrideClrMapping bg1="dk1" tx1="lt1" bg2="dk2" tx2="lt2" accent1="accent1" accent2="accent2" accent3="accent3" accent4="accent4" accent5="accent5" accent6="accent6" hlink="hlink" folHlink="folHlink"/>
  </p:clrMapOvr>
  <p:transition spd="slow">
    <p:wipe dir="d"/>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65032" y="0"/>
            <a:ext cx="9144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599781" y="3681413"/>
            <a:ext cx="3572669"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93473" y="-8467"/>
            <a:ext cx="2255512"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09947" y="-8467"/>
            <a:ext cx="1941419"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6616" y="3048000"/>
            <a:ext cx="2444750"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08241" y="-8467"/>
            <a:ext cx="2140744"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6115" y="3589867"/>
            <a:ext cx="1362870"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F100306-A74A-4B4A-8888-D44FE47EC955}"/>
              </a:ext>
            </a:extLst>
          </p:cNvPr>
          <p:cNvSpPr>
            <a:spLocks noGrp="1"/>
          </p:cNvSpPr>
          <p:nvPr>
            <p:ph type="title"/>
          </p:nvPr>
        </p:nvSpPr>
        <p:spPr>
          <a:xfrm>
            <a:off x="508000" y="609600"/>
            <a:ext cx="2882531" cy="5175624"/>
          </a:xfrm>
        </p:spPr>
        <p:txBody>
          <a:bodyPr anchor="ctr">
            <a:normAutofit/>
          </a:bodyPr>
          <a:lstStyle/>
          <a:p>
            <a:r>
              <a:rPr lang="en-US">
                <a:solidFill>
                  <a:schemeClr val="tx1">
                    <a:lumMod val="85000"/>
                    <a:lumOff val="15000"/>
                  </a:schemeClr>
                </a:solidFill>
              </a:rPr>
              <a:t>PLAGIARISME</a:t>
            </a:r>
            <a:endParaRPr lang="en-ID">
              <a:solidFill>
                <a:schemeClr val="tx1">
                  <a:lumMod val="85000"/>
                  <a:lumOff val="15000"/>
                </a:schemeClr>
              </a:solidFill>
            </a:endParaRPr>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11615" y="-8467"/>
            <a:ext cx="5332385"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865CA7C-55B0-414C-88B0-5F4B8EE266D9}"/>
              </a:ext>
            </a:extLst>
          </p:cNvPr>
          <p:cNvSpPr>
            <a:spLocks noGrp="1"/>
          </p:cNvSpPr>
          <p:nvPr>
            <p:ph idx="1"/>
          </p:nvPr>
        </p:nvSpPr>
        <p:spPr>
          <a:xfrm>
            <a:off x="4587063" y="609601"/>
            <a:ext cx="4133472" cy="5175624"/>
          </a:xfrm>
        </p:spPr>
        <p:txBody>
          <a:bodyPr anchor="ctr">
            <a:normAutofit/>
          </a:bodyPr>
          <a:lstStyle/>
          <a:p>
            <a:r>
              <a:rPr lang="en-ID">
                <a:solidFill>
                  <a:srgbClr val="FFFFFF"/>
                </a:solidFill>
              </a:rPr>
              <a:t>PLAGIARISME Penyebutan sumber kutipan dalam mengutip sangat penting. Bahkan, penyebutan sumber merupakan sebuah tindakan legal untuk tidak dianggap sebagai plagiator. Sumber tidak perlu disebut jika pengetahuan yang dikutip telah bersifat umum atau jika pendapat atau fakta yang dikutip mudah diperiksa dan diteliti kebenarannya. </a:t>
            </a:r>
          </a:p>
        </p:txBody>
      </p:sp>
    </p:spTree>
    <p:extLst>
      <p:ext uri="{BB962C8B-B14F-4D97-AF65-F5344CB8AC3E}">
        <p14:creationId xmlns:p14="http://schemas.microsoft.com/office/powerpoint/2010/main" val="1006869217"/>
      </p:ext>
    </p:extLst>
  </p:cSld>
  <p:clrMapOvr>
    <a:overrideClrMapping bg1="dk1" tx1="lt1" bg2="dk2" tx2="lt2" accent1="accent1" accent2="accent2" accent3="accent3" accent4="accent4" accent5="accent5" accent6="accent6" hlink="hlink" folHlink="folHlink"/>
  </p:clrMapOvr>
  <p:transition spd="slow">
    <p:wipe dir="d"/>
  </p:transition>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ags/tag4.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5.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6.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1868</Words>
  <Application>Microsoft Office PowerPoint</Application>
  <PresentationFormat>On-screen Show (4:3)</PresentationFormat>
  <Paragraphs>70</Paragraphs>
  <Slides>24</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Book Antiqua</vt:lpstr>
      <vt:lpstr>Calibri</vt:lpstr>
      <vt:lpstr>Georgia</vt:lpstr>
      <vt:lpstr>Trebuchet MS</vt:lpstr>
      <vt:lpstr>Ubuntu</vt:lpstr>
      <vt:lpstr>Wingdings 3</vt:lpstr>
      <vt:lpstr>Facet</vt:lpstr>
      <vt:lpstr>KUTIPAN DAN RUJUKAN</vt:lpstr>
      <vt:lpstr>KUTIPAN  Kutipan adalah bagian dari pernyataan, pendapat, buah pikiran, definisi, rumusan, atau hasil penelitian dari penulis lain atau penulis sendiri yang telah terdokumentasi. Kutipan dilakukan apabila penulis sudah memperoleh sebuah kerangka berpikir. walaupun kutipan atas pendapat seorang ahli itu diperkenankan, tidak berarti  keseluruhan sebuah tulisan dapat terdiri  atas kutipan-kutipan. Garis besar kerangka karangan serta kesimpulan yang dibuat harus merupakan pendapat penulis sendiri. Kutipan-kutipan hanya berfungsi sebagai bahan bukti untuk menunjang pendapat penulis. </vt:lpstr>
      <vt:lpstr> MANFAAT  PENGGUNAAN KUTIPAN,   (1) untuk menegaskan isi uraian,  (2) untuk membuktikan kebenaran dari sebuah pernyataan yang dibuat oleh penulis,  (3) untuk memperlihatkan kepada pembaca materi dan teori yang digunakan penulis,  (4) untuk mengkaji interpretasi penulis terhadap bahan kutipan yang digunakan, (5) untuk menunjukkan bagian atau aspek topik yang akan dibahas, dan  (6) untuk mencegah penggunaan dan pengakuan bahan tulisan orang lain sebagai milik sendiri (plagiat)</vt:lpstr>
      <vt:lpstr>BEBERAPA CARA MENGUTIP  </vt:lpstr>
      <vt:lpstr>3. Menggunakan tiga titik berspasi [. . .] jika ada bagian dari kutipan yang dihilangkan. 4. Mencantumkan sumber kutipan dengan sistem MLA, APA, atau sistem yang berlaku sesuai dengan selingkung bidang.</vt:lpstr>
      <vt:lpstr>  KUTIPAN LAANGSUNG</vt:lpstr>
      <vt:lpstr>KUTIPAN LANGSUNG</vt:lpstr>
      <vt:lpstr>KUTIPAN TAK LANGSUNG</vt:lpstr>
      <vt:lpstr>PLAGIARISME</vt:lpstr>
      <vt:lpstr>FUNGSI PENYEBUTAN SUMBER</vt:lpstr>
      <vt:lpstr>PLAGIAT</vt:lpstr>
      <vt:lpstr>PLAGIAT</vt:lpstr>
      <vt:lpstr>RUJUKAN</vt:lpstr>
      <vt:lpstr>PowerPoint Presentation</vt:lpstr>
      <vt:lpstr>PowerPoint Presentation</vt:lpstr>
      <vt:lpstr>PowerPoint Presentation</vt:lpstr>
      <vt:lpstr>PowerPoint Presentation</vt:lpstr>
      <vt:lpstr>FUNGSI CATATAN KAKI</vt:lpstr>
      <vt:lpstr>KELENGKAPAN REFERENSI</vt:lpstr>
      <vt:lpstr>Kelengkapan Referensi</vt:lpstr>
      <vt:lpstr>Kelengkapan Referensi</vt:lpstr>
      <vt:lpstr>Kelengkapan Referensi</vt:lpstr>
      <vt:lpstr>Kelengkaan Referensi</vt:lpstr>
      <vt:lpstr> sumber UTAMA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2020-12-22T06:51:59Z</dcterms:created>
  <dcterms:modified xsi:type="dcterms:W3CDTF">2020-12-22T07:02:50Z</dcterms:modified>
</cp:coreProperties>
</file>