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70" r:id="rId3"/>
    <p:sldId id="267" r:id="rId4"/>
    <p:sldId id="261" r:id="rId5"/>
    <p:sldId id="271" r:id="rId6"/>
    <p:sldId id="268" r:id="rId7"/>
    <p:sldId id="269" r:id="rId8"/>
    <p:sldId id="263" r:id="rId9"/>
    <p:sldId id="264" r:id="rId10"/>
    <p:sldId id="265" r:id="rId11"/>
    <p:sldId id="266" r:id="rId12"/>
    <p:sldId id="272" r:id="rId13"/>
    <p:sldId id="273" r:id="rId14"/>
    <p:sldId id="27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>
        <p:scale>
          <a:sx n="75" d="100"/>
          <a:sy n="75" d="100"/>
        </p:scale>
        <p:origin x="1112" y="-376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1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3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Give a brief overview of the presentation.</a:t>
            </a:r>
            <a:r>
              <a:rPr lang="en-US" baseline="0" dirty="0"/>
              <a:t> D</a:t>
            </a:r>
            <a:r>
              <a:rPr lang="en-US" dirty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/>
              <a:t>Introduce each of the major topics.</a:t>
            </a:r>
          </a:p>
          <a:p>
            <a:r>
              <a:rPr lang="en-US" dirty="0"/>
              <a:t>To provide a road map for the audience, you</a:t>
            </a:r>
            <a:r>
              <a:rPr lang="en-US" baseline="0" dirty="0"/>
              <a:t> can </a:t>
            </a:r>
            <a:r>
              <a:rPr lang="en-US" dirty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57B281C-5159-4971-8228-52B9A72E9ED2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9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57035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989413"/>
      </p:ext>
    </p:extLst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17759673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0865225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65469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53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07010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27597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20499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0432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06450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94312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57B281C-5159-4971-8228-52B9A72E9ED2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7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50" r:id="rId14"/>
    <p:sldLayoutId id="2147483663" r:id="rId15"/>
  </p:sldLayoutIdLst>
  <p:transition spd="slow">
    <p:wipe dir="d"/>
  </p:transition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1544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88505" y="1814574"/>
            <a:ext cx="5570417" cy="3228207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1444" y="620720"/>
            <a:ext cx="5492423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534918" y="1105351"/>
            <a:ext cx="4765475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62865" marR="0" algn="l">
              <a:spcAft>
                <a:spcPts val="1000"/>
              </a:spcAft>
            </a:pPr>
            <a:r>
              <a:rPr lang="en-US" sz="4200" cap="all" spc="200" dirty="0" err="1">
                <a:solidFill>
                  <a:srgbClr val="FFFFFF"/>
                </a:solidFill>
                <a:effectLst/>
              </a:rPr>
              <a:t>Menulis</a:t>
            </a:r>
            <a:r>
              <a:rPr lang="en-US" sz="4200" cap="all" spc="200" dirty="0">
                <a:solidFill>
                  <a:srgbClr val="FFFFFF"/>
                </a:solidFill>
                <a:effectLst/>
              </a:rPr>
              <a:t> </a:t>
            </a:r>
            <a:r>
              <a:rPr lang="en-US" sz="4200" cap="all" spc="200" dirty="0" err="1">
                <a:solidFill>
                  <a:srgbClr val="FFFFFF"/>
                </a:solidFill>
                <a:effectLst/>
              </a:rPr>
              <a:t>makalah</a:t>
            </a:r>
            <a:endParaRPr lang="en-US" sz="4200" cap="all" spc="200" dirty="0">
              <a:solidFill>
                <a:srgbClr val="FFFFFF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534918" y="4297556"/>
            <a:ext cx="4765476" cy="1433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solidFill>
                  <a:srgbClr val="FFFFFF"/>
                </a:solidFill>
                <a:latin typeface="+mn-lt"/>
              </a:rPr>
              <a:t>Kartijan St. Batuah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solidFill>
                  <a:srgbClr val="FFFFFF"/>
                </a:solidFill>
                <a:latin typeface="+mn-lt"/>
              </a:rPr>
              <a:t> Desember  2020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32199" y="4214336"/>
            <a:ext cx="38404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-2"/>
            <a:ext cx="12344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0515" y="643461"/>
            <a:ext cx="5740884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AA812-5F6B-4598-8009-609AD846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852" y="4735775"/>
            <a:ext cx="5255248" cy="1245732"/>
          </a:xfrm>
        </p:spPr>
        <p:txBody>
          <a:bodyPr anchor="t">
            <a:normAutofit/>
          </a:bodyPr>
          <a:lstStyle/>
          <a:p>
            <a:endParaRPr lang="en-ID">
              <a:solidFill>
                <a:srgbClr val="FFFFFF"/>
              </a:solidFill>
            </a:endParaRPr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123434" y="2290355"/>
            <a:ext cx="5571069" cy="2277283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E2A3-F3B7-4455-8849-0449C5221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4851" y="965864"/>
            <a:ext cx="5255249" cy="3450370"/>
          </a:xfrm>
        </p:spPr>
        <p:txBody>
          <a:bodyPr anchor="b">
            <a:normAutofit/>
          </a:bodyPr>
          <a:lstStyle/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ID" sz="17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BAB III PENUTUP........................................................................... </a:t>
            </a:r>
            <a:endParaRPr lang="en-ID" sz="170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ID" sz="17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Kesimpulan................................................................................ </a:t>
            </a: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ID" sz="17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Saran. ......................................................................................... </a:t>
            </a:r>
          </a:p>
          <a:p>
            <a:r>
              <a:rPr lang="en-ID" sz="17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DAFTAR PUSTAKA........................................................................</a:t>
            </a:r>
            <a:endParaRPr lang="en-ID" sz="17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43237" y="4576004"/>
            <a:ext cx="3429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790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0515" y="643461"/>
            <a:ext cx="5740884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58671-AF6D-442F-8F4E-2B0D769A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852" y="4735775"/>
            <a:ext cx="5255248" cy="1245732"/>
          </a:xfrm>
        </p:spPr>
        <p:txBody>
          <a:bodyPr anchor="t">
            <a:normAutofit/>
          </a:bodyPr>
          <a:lstStyle/>
          <a:p>
            <a:endParaRPr lang="en-ID">
              <a:solidFill>
                <a:srgbClr val="FFFFFF"/>
              </a:solidFill>
            </a:endParaRPr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123434" y="2290355"/>
            <a:ext cx="5571069" cy="2277283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CB5A-6E9D-405F-B5F9-7FF8E83D0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4851" y="965864"/>
            <a:ext cx="5255249" cy="3450370"/>
          </a:xfrm>
        </p:spPr>
        <p:txBody>
          <a:bodyPr anchor="b">
            <a:normAutofit/>
          </a:bodyPr>
          <a:lstStyle/>
          <a:p>
            <a:r>
              <a:rPr lang="en-ID" sz="1700" b="1" i="1">
                <a:solidFill>
                  <a:srgbClr val="FFFFFF"/>
                </a:solidFill>
                <a:effectLst/>
                <a:latin typeface="Ubuntu"/>
              </a:rPr>
              <a:t>Bab I — Pendahuluan</a:t>
            </a:r>
            <a:endParaRPr lang="en-ID" sz="1700" b="0" i="0">
              <a:solidFill>
                <a:srgbClr val="FFFFFF"/>
              </a:solidFill>
              <a:effectLst/>
              <a:latin typeface="Ubuntu"/>
            </a:endParaRPr>
          </a:p>
          <a:p>
            <a:r>
              <a:rPr lang="en-ID" sz="1700" b="0" i="0">
                <a:solidFill>
                  <a:srgbClr val="FFFFFF"/>
                </a:solidFill>
                <a:effectLst/>
                <a:latin typeface="Ubuntu"/>
              </a:rPr>
              <a:t>Dalam bab ini kita menerangkan konsep, rencana, gagasan, seputar permasalahan dan tujuan yang termuat dalam Latar Belakang.</a:t>
            </a:r>
          </a:p>
          <a:p>
            <a:r>
              <a:rPr lang="en-ID" sz="1700" b="0" i="0">
                <a:solidFill>
                  <a:srgbClr val="FFFFFF"/>
                </a:solidFill>
                <a:effectLst/>
                <a:latin typeface="Ubuntu"/>
              </a:rPr>
              <a:t>Tentukan juga Ruang Lingkup penelitian yang akan mencakup proses-proses yang digunakan untuk menuangkan permasalahan.</a:t>
            </a:r>
          </a:p>
          <a:p>
            <a:r>
              <a:rPr lang="en-ID" sz="1700" b="0" i="0">
                <a:solidFill>
                  <a:srgbClr val="FFFFFF"/>
                </a:solidFill>
                <a:effectLst/>
                <a:latin typeface="Ubuntu"/>
              </a:rPr>
              <a:t>Tambahkan juga Tujuan dan Manfaat dari permasalahan yang sedang dibahas</a:t>
            </a:r>
          </a:p>
          <a:p>
            <a:endParaRPr lang="en-ID" sz="17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43237" y="4576004"/>
            <a:ext cx="3429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347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0515" y="643461"/>
            <a:ext cx="5740884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43657-900F-4ECE-85DF-907B4C6D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852" y="4735775"/>
            <a:ext cx="5255248" cy="1245732"/>
          </a:xfrm>
        </p:spPr>
        <p:txBody>
          <a:bodyPr anchor="t">
            <a:normAutofit/>
          </a:bodyPr>
          <a:lstStyle/>
          <a:p>
            <a:endParaRPr lang="en-ID">
              <a:solidFill>
                <a:srgbClr val="FFFFFF"/>
              </a:solidFill>
            </a:endParaRPr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123434" y="2290355"/>
            <a:ext cx="5571069" cy="2277283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5DCB-5E6F-4AB5-A5F1-372CD6FA8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4851" y="965864"/>
            <a:ext cx="5255249" cy="3450370"/>
          </a:xfrm>
        </p:spPr>
        <p:txBody>
          <a:bodyPr anchor="b">
            <a:normAutofit/>
          </a:bodyPr>
          <a:lstStyle/>
          <a:p>
            <a:r>
              <a:rPr lang="en-ID" sz="1700" b="1" i="1">
                <a:solidFill>
                  <a:srgbClr val="FFFFFF"/>
                </a:solidFill>
                <a:effectLst/>
                <a:latin typeface="Ubuntu"/>
              </a:rPr>
              <a:t> Bab II — Isi</a:t>
            </a:r>
            <a:endParaRPr lang="en-ID" sz="1700" b="0" i="0">
              <a:solidFill>
                <a:srgbClr val="FFFFFF"/>
              </a:solidFill>
              <a:effectLst/>
              <a:latin typeface="Ubuntu"/>
            </a:endParaRPr>
          </a:p>
          <a:p>
            <a:r>
              <a:rPr lang="en-ID" sz="1700" b="0" i="0">
                <a:solidFill>
                  <a:srgbClr val="FFFFFF"/>
                </a:solidFill>
                <a:effectLst/>
                <a:latin typeface="Ubuntu"/>
              </a:rPr>
              <a:t>Uraikan isi atau materi makalah di sini, mulai dari: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700" b="0" i="0">
                <a:solidFill>
                  <a:srgbClr val="FFFFFF"/>
                </a:solidFill>
                <a:effectLst/>
                <a:latin typeface="Ubuntu"/>
              </a:rPr>
              <a:t>   Definisi / Landasan teori,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700" b="0" i="0">
                <a:solidFill>
                  <a:srgbClr val="FFFFFF"/>
                </a:solidFill>
                <a:effectLst/>
                <a:latin typeface="Ubuntu"/>
              </a:rPr>
              <a:t>   Ulasan materi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700" b="0" i="0">
                <a:solidFill>
                  <a:srgbClr val="FFFFFF"/>
                </a:solidFill>
                <a:effectLst/>
                <a:latin typeface="Ubuntu"/>
              </a:rPr>
              <a:t>   Penyelesaikan masalah,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700" b="0" i="0">
                <a:solidFill>
                  <a:srgbClr val="FFFFFF"/>
                </a:solidFill>
                <a:effectLst/>
                <a:latin typeface="Ubuntu"/>
              </a:rPr>
              <a:t>   Solusi , Hasil Peneltian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700" b="0" i="0">
                <a:solidFill>
                  <a:srgbClr val="FFFFFF"/>
                </a:solidFill>
                <a:effectLst/>
                <a:latin typeface="Ubuntu"/>
              </a:rPr>
              <a:t>   Kontribusi terhadap permasalahan yang ada pada materi makalah</a:t>
            </a:r>
          </a:p>
          <a:p>
            <a:endParaRPr lang="en-ID" sz="17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43237" y="4576004"/>
            <a:ext cx="3429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681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0515" y="643461"/>
            <a:ext cx="5740884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47589-275D-4BDA-A3E0-69853C73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852" y="4735775"/>
            <a:ext cx="5255248" cy="1245732"/>
          </a:xfrm>
        </p:spPr>
        <p:txBody>
          <a:bodyPr anchor="t">
            <a:normAutofit/>
          </a:bodyPr>
          <a:lstStyle/>
          <a:p>
            <a:endParaRPr lang="en-ID" dirty="0"/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123434" y="2290355"/>
            <a:ext cx="5571069" cy="2277283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C77DB-3932-4553-8A7F-29788C65D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4851" y="965864"/>
            <a:ext cx="5255249" cy="3450370"/>
          </a:xfrm>
        </p:spPr>
        <p:txBody>
          <a:bodyPr anchor="b">
            <a:normAutofit/>
          </a:bodyPr>
          <a:lstStyle/>
          <a:p>
            <a:r>
              <a:rPr lang="en-ID" sz="1700" b="1" i="1" dirty="0">
                <a:solidFill>
                  <a:srgbClr val="FFFFFF"/>
                </a:solidFill>
                <a:effectLst/>
                <a:latin typeface="Ubuntu"/>
              </a:rPr>
              <a:t>Bab III — </a:t>
            </a:r>
            <a:r>
              <a:rPr lang="en-ID" sz="1700" b="1" i="1" dirty="0" err="1">
                <a:solidFill>
                  <a:srgbClr val="FFFFFF"/>
                </a:solidFill>
                <a:effectLst/>
                <a:latin typeface="Ubuntu"/>
              </a:rPr>
              <a:t>Penutup</a:t>
            </a:r>
            <a:r>
              <a:rPr lang="en-ID" sz="1700" b="1" i="1" dirty="0">
                <a:solidFill>
                  <a:srgbClr val="FFFFFF"/>
                </a:solidFill>
                <a:effectLst/>
                <a:latin typeface="Ubuntu"/>
              </a:rPr>
              <a:t> / Kesimpulan dan Saran</a:t>
            </a:r>
            <a:endParaRPr lang="en-ID" sz="1700" b="0" i="0" dirty="0">
              <a:solidFill>
                <a:srgbClr val="FFFFFF"/>
              </a:solidFill>
              <a:effectLst/>
              <a:latin typeface="Ubuntu"/>
            </a:endParaRPr>
          </a:p>
          <a:p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Pada </a:t>
            </a: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penutup</a:t>
            </a:r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 </a:t>
            </a: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ini,uraikan</a:t>
            </a:r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 </a:t>
            </a: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kesimpulan</a:t>
            </a:r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 yang </a:t>
            </a: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didapatkan</a:t>
            </a:r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 </a:t>
            </a: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dari</a:t>
            </a:r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 </a:t>
            </a: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hasil</a:t>
            </a:r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 </a:t>
            </a: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penelitian</a:t>
            </a:r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 </a:t>
            </a: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atas</a:t>
            </a:r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 </a:t>
            </a: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apa</a:t>
            </a:r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 yang </a:t>
            </a: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telah</a:t>
            </a:r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 </a:t>
            </a: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berjalan</a:t>
            </a:r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, </a:t>
            </a: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kelebihan</a:t>
            </a:r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 dan </a:t>
            </a: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kekuranan</a:t>
            </a:r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 </a:t>
            </a: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hasil</a:t>
            </a:r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 </a:t>
            </a: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penelitian</a:t>
            </a:r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, </a:t>
            </a: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perhitungannya</a:t>
            </a:r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 </a:t>
            </a: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matematis</a:t>
            </a:r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 </a:t>
            </a: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nya</a:t>
            </a:r>
            <a:b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</a:b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Berikan</a:t>
            </a:r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 saran </a:t>
            </a: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untuk</a:t>
            </a:r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 </a:t>
            </a: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keperluan</a:t>
            </a:r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 </a:t>
            </a: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penelitian</a:t>
            </a:r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 </a:t>
            </a: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akan</a:t>
            </a:r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 </a:t>
            </a: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datang</a:t>
            </a:r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, </a:t>
            </a: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ataupun</a:t>
            </a:r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 </a:t>
            </a: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berikan</a:t>
            </a:r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 saran </a:t>
            </a: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kepada</a:t>
            </a:r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 </a:t>
            </a: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laboratorium</a:t>
            </a:r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 </a:t>
            </a: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sekolah</a:t>
            </a:r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, dan lain </a:t>
            </a: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sebagainya</a:t>
            </a:r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 </a:t>
            </a: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dapat</a:t>
            </a:r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 </a:t>
            </a: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dicantumkan</a:t>
            </a:r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 di </a:t>
            </a:r>
            <a:r>
              <a:rPr lang="en-ID" sz="1700" b="0" i="0" dirty="0" err="1">
                <a:solidFill>
                  <a:srgbClr val="FFFFFF"/>
                </a:solidFill>
                <a:effectLst/>
                <a:latin typeface="Ubuntu"/>
              </a:rPr>
              <a:t>sini</a:t>
            </a:r>
            <a:r>
              <a:rPr lang="en-ID" sz="1700" b="0" i="0" dirty="0">
                <a:solidFill>
                  <a:srgbClr val="FFFFFF"/>
                </a:solidFill>
                <a:effectLst/>
                <a:latin typeface="Ubuntu"/>
              </a:rPr>
              <a:t>.</a:t>
            </a:r>
          </a:p>
          <a:p>
            <a:endParaRPr lang="en-ID" sz="17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43237" y="4576004"/>
            <a:ext cx="3429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048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0515" y="643461"/>
            <a:ext cx="5740884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247CE-9F8E-473D-8A0D-9E17C10A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852" y="4735775"/>
            <a:ext cx="5255248" cy="1245732"/>
          </a:xfrm>
        </p:spPr>
        <p:txBody>
          <a:bodyPr anchor="t">
            <a:normAutofit/>
          </a:bodyPr>
          <a:lstStyle/>
          <a:p>
            <a:endParaRPr lang="en-ID">
              <a:solidFill>
                <a:srgbClr val="FFFFFF"/>
              </a:solidFill>
            </a:endParaRPr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123434" y="2290355"/>
            <a:ext cx="5571069" cy="2277283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480CB-0481-4361-BC88-1626DD6D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4851" y="965864"/>
            <a:ext cx="5255249" cy="3450370"/>
          </a:xfrm>
        </p:spPr>
        <p:txBody>
          <a:bodyPr anchor="b">
            <a:normAutofit/>
          </a:bodyPr>
          <a:lstStyle/>
          <a:p>
            <a:r>
              <a:rPr lang="en-ID" sz="1700" b="1" i="1">
                <a:solidFill>
                  <a:srgbClr val="FFFFFF"/>
                </a:solidFill>
                <a:effectLst/>
                <a:latin typeface="Ubuntu"/>
              </a:rPr>
              <a:t>Daftar Pustaka</a:t>
            </a:r>
            <a:endParaRPr lang="en-ID" sz="1700" b="0" i="0">
              <a:solidFill>
                <a:srgbClr val="FFFFFF"/>
              </a:solidFill>
              <a:effectLst/>
              <a:latin typeface="Ubuntu"/>
            </a:endParaRPr>
          </a:p>
          <a:p>
            <a:r>
              <a:rPr lang="en-ID" sz="1700" b="0" i="0">
                <a:solidFill>
                  <a:srgbClr val="FFFFFF"/>
                </a:solidFill>
                <a:effectLst/>
                <a:latin typeface="Ubuntu"/>
              </a:rPr>
              <a:t>Merupakan bagian terakhir dalam penyusunan sebuah makalah, Daftar pustaka ini berisi nama-nama literature yang kita jadikan referensi dalam pembuatan makalah tersebut. Perhatikan tata cara penulisan nama, gelar, jabatan agar tidak mengaburkan pengertian pustaka.</a:t>
            </a:r>
          </a:p>
          <a:p>
            <a:r>
              <a:rPr lang="en-ID" sz="1700" b="0" i="0">
                <a:solidFill>
                  <a:srgbClr val="FFFFFF"/>
                </a:solidFill>
                <a:effectLst/>
                <a:latin typeface="Ubuntu"/>
              </a:rPr>
              <a:t>Daftar pustakan meliputi jurnal ilmiah, buku, majalah, surat kabar, media elektronik, interview juga bias dari website internet. Akan tetapi, keberadaan / keabsahan website internet untuk dijadikan referensi karya ilmiah masih menjadi pertentangan di kalangan akademisi</a:t>
            </a:r>
          </a:p>
          <a:p>
            <a:endParaRPr lang="en-ID" sz="17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43237" y="4576004"/>
            <a:ext cx="3429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117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0515" y="643461"/>
            <a:ext cx="5740884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4E026-5825-454E-8942-5FEACAB4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852" y="4735775"/>
            <a:ext cx="5255248" cy="1245732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Materi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ini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dihimpun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dari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berbagai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sumber</a:t>
            </a: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123434" y="2290355"/>
            <a:ext cx="5571069" cy="2277283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3706-3A6A-4CC3-8921-C0C0DB7E5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4851" y="965864"/>
            <a:ext cx="5255249" cy="3450370"/>
          </a:xfrm>
        </p:spPr>
        <p:txBody>
          <a:bodyPr anchor="b"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WASSALAMUALAIKUM WRWB.</a:t>
            </a:r>
            <a:endParaRPr lang="en-ID" sz="17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43237" y="4576004"/>
            <a:ext cx="3429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417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1544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88505" y="1814574"/>
            <a:ext cx="5570417" cy="3228207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1444" y="620720"/>
            <a:ext cx="5492423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CABF-CB82-49F8-96D8-DFD42F4C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918" y="1048201"/>
            <a:ext cx="4765475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1" i="0" cap="all" spc="200" dirty="0" err="1">
                <a:solidFill>
                  <a:srgbClr val="FFFFFF"/>
                </a:solidFill>
                <a:effectLst/>
              </a:rPr>
              <a:t>apa</a:t>
            </a:r>
            <a:r>
              <a:rPr lang="en-US" sz="2600" b="1" i="0" cap="all" spc="200" dirty="0">
                <a:solidFill>
                  <a:srgbClr val="FFFFFF"/>
                </a:solidFill>
                <a:effectLst/>
              </a:rPr>
              <a:t> </a:t>
            </a:r>
            <a:r>
              <a:rPr lang="en-US" sz="2600" b="1" i="0" cap="all" spc="200" dirty="0" err="1">
                <a:solidFill>
                  <a:srgbClr val="FFFFFF"/>
                </a:solidFill>
                <a:effectLst/>
              </a:rPr>
              <a:t>itu</a:t>
            </a:r>
            <a:r>
              <a:rPr lang="en-US" sz="2600" b="1" i="0" cap="all" spc="200" dirty="0">
                <a:solidFill>
                  <a:srgbClr val="FFFFFF"/>
                </a:solidFill>
                <a:effectLst/>
              </a:rPr>
              <a:t> </a:t>
            </a:r>
            <a:r>
              <a:rPr lang="en-US" sz="2600" b="1" i="0" cap="all" spc="200" dirty="0" err="1">
                <a:solidFill>
                  <a:srgbClr val="FFFFFF"/>
                </a:solidFill>
                <a:effectLst/>
              </a:rPr>
              <a:t>makalah</a:t>
            </a:r>
            <a:r>
              <a:rPr lang="en-US" sz="2600" b="1" i="0" cap="all" spc="200" dirty="0">
                <a:solidFill>
                  <a:srgbClr val="FFFFFF"/>
                </a:solidFill>
                <a:effectLst/>
              </a:rPr>
              <a:t>?</a:t>
            </a:r>
            <a:br>
              <a:rPr lang="en-US" sz="2600" cap="all" spc="200" dirty="0">
                <a:solidFill>
                  <a:srgbClr val="FFFFFF"/>
                </a:solidFill>
              </a:rPr>
            </a:br>
            <a:r>
              <a:rPr lang="en-US" sz="2600" b="0" cap="none" spc="200" dirty="0" err="1">
                <a:solidFill>
                  <a:schemeClr val="tx1"/>
                </a:solidFill>
              </a:rPr>
              <a:t>M</a:t>
            </a:r>
            <a:r>
              <a:rPr lang="en-US" sz="2600" b="0" i="0" cap="none" spc="200" dirty="0" err="1">
                <a:solidFill>
                  <a:schemeClr val="tx1"/>
                </a:solidFill>
                <a:effectLst/>
              </a:rPr>
              <a:t>akalah</a:t>
            </a:r>
            <a:r>
              <a:rPr lang="en-US" sz="2600" b="0" i="0" cap="none" spc="200" dirty="0">
                <a:solidFill>
                  <a:schemeClr val="tx1"/>
                </a:solidFill>
                <a:effectLst/>
              </a:rPr>
              <a:t> </a:t>
            </a:r>
            <a:r>
              <a:rPr lang="en-US" sz="2600" b="0" i="0" cap="none" spc="200" dirty="0" err="1">
                <a:solidFill>
                  <a:schemeClr val="tx1"/>
                </a:solidFill>
                <a:effectLst/>
              </a:rPr>
              <a:t>adalah</a:t>
            </a:r>
            <a:r>
              <a:rPr lang="en-US" sz="2600" b="0" i="0" cap="none" spc="200" dirty="0">
                <a:solidFill>
                  <a:schemeClr val="tx1"/>
                </a:solidFill>
                <a:effectLst/>
              </a:rPr>
              <a:t> : </a:t>
            </a:r>
            <a:r>
              <a:rPr lang="en-US" sz="2600" b="0" i="0" cap="none" spc="200" dirty="0" err="1">
                <a:solidFill>
                  <a:schemeClr val="tx1"/>
                </a:solidFill>
                <a:effectLst/>
              </a:rPr>
              <a:t>Karya</a:t>
            </a:r>
            <a:r>
              <a:rPr lang="en-US" sz="2600" b="0" i="0" cap="none" spc="200" dirty="0">
                <a:solidFill>
                  <a:schemeClr val="tx1"/>
                </a:solidFill>
                <a:effectLst/>
              </a:rPr>
              <a:t> </a:t>
            </a:r>
            <a:r>
              <a:rPr lang="en-US" sz="2600" b="0" i="0" cap="none" spc="200" dirty="0" err="1">
                <a:solidFill>
                  <a:schemeClr val="tx1"/>
                </a:solidFill>
                <a:effectLst/>
              </a:rPr>
              <a:t>tulis</a:t>
            </a:r>
            <a:r>
              <a:rPr lang="en-US" sz="2600" b="0" i="0" cap="none" spc="200" dirty="0">
                <a:solidFill>
                  <a:schemeClr val="tx1"/>
                </a:solidFill>
                <a:effectLst/>
              </a:rPr>
              <a:t> </a:t>
            </a:r>
            <a:r>
              <a:rPr lang="en-US" sz="2600" b="0" i="0" cap="none" spc="200" dirty="0" err="1">
                <a:solidFill>
                  <a:schemeClr val="tx1"/>
                </a:solidFill>
                <a:effectLst/>
              </a:rPr>
              <a:t>ilmiah</a:t>
            </a:r>
            <a:r>
              <a:rPr lang="en-US" sz="2600" b="0" i="0" cap="none" spc="200" dirty="0">
                <a:solidFill>
                  <a:schemeClr val="tx1"/>
                </a:solidFill>
                <a:effectLst/>
              </a:rPr>
              <a:t> </a:t>
            </a:r>
            <a:r>
              <a:rPr lang="en-US" sz="2600" b="0" i="0" cap="none" spc="200" dirty="0" err="1">
                <a:solidFill>
                  <a:schemeClr val="tx1"/>
                </a:solidFill>
                <a:effectLst/>
              </a:rPr>
              <a:t>mengenai</a:t>
            </a:r>
            <a:r>
              <a:rPr lang="en-US" sz="2600" b="0" i="0" cap="none" spc="200" dirty="0">
                <a:solidFill>
                  <a:schemeClr val="tx1"/>
                </a:solidFill>
                <a:effectLst/>
              </a:rPr>
              <a:t> </a:t>
            </a:r>
            <a:r>
              <a:rPr lang="en-US" sz="2600" b="0" i="0" cap="none" spc="200" dirty="0" err="1">
                <a:solidFill>
                  <a:schemeClr val="tx1"/>
                </a:solidFill>
                <a:effectLst/>
              </a:rPr>
              <a:t>topik</a:t>
            </a:r>
            <a:r>
              <a:rPr lang="en-US" sz="2600" b="0" i="0" cap="none" spc="200" dirty="0">
                <a:solidFill>
                  <a:schemeClr val="tx1"/>
                </a:solidFill>
                <a:effectLst/>
              </a:rPr>
              <a:t> </a:t>
            </a:r>
            <a:r>
              <a:rPr lang="en-US" sz="2600" b="0" i="0" cap="none" spc="200" dirty="0" err="1">
                <a:solidFill>
                  <a:schemeClr val="tx1"/>
                </a:solidFill>
                <a:effectLst/>
              </a:rPr>
              <a:t>tertentu</a:t>
            </a:r>
            <a:r>
              <a:rPr lang="en-US" sz="2600" b="0" i="0" cap="none" spc="200" dirty="0">
                <a:solidFill>
                  <a:schemeClr val="tx1"/>
                </a:solidFill>
                <a:effectLst/>
              </a:rPr>
              <a:t> yang </a:t>
            </a:r>
            <a:r>
              <a:rPr lang="en-US" sz="2600" b="0" i="0" cap="none" spc="200" dirty="0" err="1">
                <a:solidFill>
                  <a:schemeClr val="tx1"/>
                </a:solidFill>
                <a:effectLst/>
              </a:rPr>
              <a:t>memerlukan</a:t>
            </a:r>
            <a:r>
              <a:rPr lang="en-US" sz="2600" b="0" i="0" cap="none" spc="200" dirty="0">
                <a:solidFill>
                  <a:schemeClr val="tx1"/>
                </a:solidFill>
                <a:effectLst/>
              </a:rPr>
              <a:t> </a:t>
            </a:r>
            <a:r>
              <a:rPr lang="en-US" sz="2600" b="0" i="0" cap="none" spc="200" dirty="0" err="1">
                <a:solidFill>
                  <a:schemeClr val="tx1"/>
                </a:solidFill>
                <a:effectLst/>
              </a:rPr>
              <a:t>studi</a:t>
            </a:r>
            <a:r>
              <a:rPr lang="en-US" sz="2600" b="0" i="0" cap="none" spc="200" dirty="0">
                <a:solidFill>
                  <a:schemeClr val="tx1"/>
                </a:solidFill>
                <a:effectLst/>
              </a:rPr>
              <a:t> </a:t>
            </a:r>
            <a:r>
              <a:rPr lang="en-US" sz="2600" b="0" i="0" cap="none" spc="200" dirty="0" err="1">
                <a:solidFill>
                  <a:schemeClr val="tx1"/>
                </a:solidFill>
                <a:effectLst/>
              </a:rPr>
              <a:t>langsung</a:t>
            </a:r>
            <a:r>
              <a:rPr lang="en-US" sz="2600" b="0" i="0" cap="none" spc="200" dirty="0">
                <a:solidFill>
                  <a:schemeClr val="tx1"/>
                </a:solidFill>
                <a:effectLst/>
              </a:rPr>
              <a:t> </a:t>
            </a:r>
            <a:r>
              <a:rPr lang="en-US" sz="2600" b="0" i="0" cap="none" spc="200" dirty="0" err="1">
                <a:solidFill>
                  <a:schemeClr val="tx1"/>
                </a:solidFill>
                <a:effectLst/>
              </a:rPr>
              <a:t>maupun</a:t>
            </a:r>
            <a:r>
              <a:rPr lang="en-US" sz="2600" b="0" i="0" cap="none" spc="200" dirty="0">
                <a:solidFill>
                  <a:schemeClr val="tx1"/>
                </a:solidFill>
                <a:effectLst/>
              </a:rPr>
              <a:t> </a:t>
            </a:r>
            <a:r>
              <a:rPr lang="en-US" sz="2600" b="0" i="0" cap="none" spc="200" dirty="0" err="1">
                <a:solidFill>
                  <a:schemeClr val="tx1"/>
                </a:solidFill>
                <a:effectLst/>
              </a:rPr>
              <a:t>tidak</a:t>
            </a:r>
            <a:r>
              <a:rPr lang="en-US" sz="2600" b="0" i="0" cap="none" spc="200" dirty="0">
                <a:solidFill>
                  <a:schemeClr val="tx1"/>
                </a:solidFill>
                <a:effectLst/>
              </a:rPr>
              <a:t> </a:t>
            </a:r>
            <a:r>
              <a:rPr lang="en-US" sz="2600" b="0" i="0" cap="none" spc="200" dirty="0" err="1">
                <a:solidFill>
                  <a:schemeClr val="tx1"/>
                </a:solidFill>
                <a:effectLst/>
              </a:rPr>
              <a:t>langsung</a:t>
            </a:r>
            <a:r>
              <a:rPr lang="en-US" sz="2600" b="0" i="0" cap="none" spc="200" dirty="0">
                <a:solidFill>
                  <a:schemeClr val="tx1"/>
                </a:solidFill>
                <a:effectLst/>
              </a:rPr>
              <a:t> yang </a:t>
            </a:r>
            <a:r>
              <a:rPr lang="en-US" sz="2600" b="0" i="0" cap="none" spc="200" dirty="0" err="1">
                <a:solidFill>
                  <a:schemeClr val="tx1"/>
                </a:solidFill>
                <a:effectLst/>
              </a:rPr>
              <a:t>dibahas</a:t>
            </a:r>
            <a:r>
              <a:rPr lang="en-US" sz="2600" b="0" i="0" cap="none" spc="200" dirty="0">
                <a:solidFill>
                  <a:schemeClr val="tx1"/>
                </a:solidFill>
                <a:effectLst/>
              </a:rPr>
              <a:t> </a:t>
            </a:r>
            <a:r>
              <a:rPr lang="en-US" sz="2600" b="0" i="0" cap="none" spc="200" dirty="0" err="1">
                <a:solidFill>
                  <a:schemeClr val="tx1"/>
                </a:solidFill>
                <a:effectLst/>
              </a:rPr>
              <a:t>atau</a:t>
            </a:r>
            <a:r>
              <a:rPr lang="en-US" sz="2600" b="0" i="0" cap="none" spc="200" dirty="0">
                <a:solidFill>
                  <a:schemeClr val="tx1"/>
                </a:solidFill>
                <a:effectLst/>
              </a:rPr>
              <a:t> </a:t>
            </a:r>
            <a:r>
              <a:rPr lang="en-US" sz="2600" b="0" i="0" cap="none" spc="200" dirty="0" err="1">
                <a:solidFill>
                  <a:schemeClr val="tx1"/>
                </a:solidFill>
                <a:effectLst/>
              </a:rPr>
              <a:t>dipresentasikan</a:t>
            </a:r>
            <a:r>
              <a:rPr lang="en-US" sz="2600" b="0" i="0" cap="none" spc="200" dirty="0">
                <a:solidFill>
                  <a:schemeClr val="tx1"/>
                </a:solidFill>
                <a:effectLst/>
              </a:rPr>
              <a:t> </a:t>
            </a:r>
            <a:r>
              <a:rPr lang="en-US" sz="2600" b="0" i="0" cap="none" spc="200" dirty="0" err="1">
                <a:solidFill>
                  <a:schemeClr val="tx1"/>
                </a:solidFill>
                <a:effectLst/>
              </a:rPr>
              <a:t>dalam</a:t>
            </a:r>
            <a:r>
              <a:rPr lang="en-US" sz="2600" b="0" i="0" cap="none" spc="200" dirty="0">
                <a:solidFill>
                  <a:schemeClr val="tx1"/>
                </a:solidFill>
                <a:effectLst/>
              </a:rPr>
              <a:t> </a:t>
            </a:r>
            <a:r>
              <a:rPr lang="en-US" sz="2600" b="0" i="0" cap="none" spc="200" dirty="0" err="1">
                <a:solidFill>
                  <a:schemeClr val="tx1"/>
                </a:solidFill>
                <a:effectLst/>
              </a:rPr>
              <a:t>pertemuan</a:t>
            </a:r>
            <a:r>
              <a:rPr lang="en-US" sz="2600" b="0" i="0" cap="none" spc="200" dirty="0">
                <a:solidFill>
                  <a:schemeClr val="tx1"/>
                </a:solidFill>
                <a:effectLst/>
              </a:rPr>
              <a:t> </a:t>
            </a:r>
            <a:r>
              <a:rPr lang="en-US" sz="2600" b="0" i="0" cap="none" spc="200" dirty="0" err="1">
                <a:solidFill>
                  <a:schemeClr val="tx1"/>
                </a:solidFill>
                <a:effectLst/>
              </a:rPr>
              <a:t>ilmiah</a:t>
            </a:r>
            <a:r>
              <a:rPr lang="en-US" sz="2600" b="0" i="0" cap="none" spc="200" dirty="0">
                <a:solidFill>
                  <a:schemeClr val="tx1"/>
                </a:solidFill>
                <a:effectLst/>
              </a:rPr>
              <a:t> (seminar, </a:t>
            </a:r>
            <a:r>
              <a:rPr lang="en-US" sz="2600" b="0" i="0" cap="none" spc="200" dirty="0" err="1">
                <a:solidFill>
                  <a:schemeClr val="tx1"/>
                </a:solidFill>
                <a:effectLst/>
              </a:rPr>
              <a:t>lokakarya</a:t>
            </a:r>
            <a:r>
              <a:rPr lang="en-US" sz="2600" b="0" i="0" cap="none" spc="200" dirty="0">
                <a:solidFill>
                  <a:schemeClr val="tx1"/>
                </a:solidFill>
                <a:effectLst/>
              </a:rPr>
              <a:t>, </a:t>
            </a:r>
            <a:r>
              <a:rPr lang="en-US" sz="2600" b="0" i="0" cap="none" spc="200" dirty="0" err="1">
                <a:solidFill>
                  <a:schemeClr val="tx1"/>
                </a:solidFill>
                <a:effectLst/>
              </a:rPr>
              <a:t>simposium</a:t>
            </a:r>
            <a:r>
              <a:rPr lang="en-US" sz="2600" b="0" i="0" cap="none" spc="200" dirty="0">
                <a:solidFill>
                  <a:schemeClr val="tx1"/>
                </a:solidFill>
                <a:effectLst/>
              </a:rPr>
              <a:t>, </a:t>
            </a:r>
            <a:r>
              <a:rPr lang="en-US" sz="2600" b="0" i="0" cap="none" spc="200" dirty="0" err="1">
                <a:solidFill>
                  <a:schemeClr val="tx1"/>
                </a:solidFill>
                <a:effectLst/>
              </a:rPr>
              <a:t>konferensi</a:t>
            </a:r>
            <a:r>
              <a:rPr lang="en-US" sz="2600" b="0" i="0" cap="none" spc="200" dirty="0">
                <a:solidFill>
                  <a:schemeClr val="tx1"/>
                </a:solidFill>
                <a:effectLst/>
              </a:rPr>
              <a:t>, </a:t>
            </a:r>
            <a:r>
              <a:rPr lang="en-US" sz="2600" b="0" i="0" cap="none" spc="200" dirty="0" err="1">
                <a:solidFill>
                  <a:schemeClr val="tx1"/>
                </a:solidFill>
                <a:effectLst/>
              </a:rPr>
              <a:t>dsb</a:t>
            </a:r>
            <a:r>
              <a:rPr lang="en-US" sz="2600" b="0" i="0" cap="none" spc="200" dirty="0">
                <a:solidFill>
                  <a:schemeClr val="tx1"/>
                </a:solidFill>
                <a:effectLst/>
              </a:rPr>
              <a:t>).</a:t>
            </a:r>
            <a:endParaRPr lang="en-US" sz="2600" cap="all" spc="2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32199" y="4214336"/>
            <a:ext cx="38404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-2"/>
            <a:ext cx="12344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6362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1544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88505" y="1814574"/>
            <a:ext cx="5570417" cy="3228207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1444" y="620720"/>
            <a:ext cx="5492423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61794-5B61-4729-8F3B-62DCB207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918" y="1105351"/>
            <a:ext cx="4765475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700" i="0" cap="none" spc="200" dirty="0" err="1">
                <a:solidFill>
                  <a:srgbClr val="7030A0"/>
                </a:solidFill>
                <a:effectLst/>
              </a:rPr>
              <a:t>Makalah</a:t>
            </a:r>
            <a:r>
              <a:rPr lang="en-US" sz="1700" i="0" cap="none" spc="200" dirty="0">
                <a:solidFill>
                  <a:srgbClr val="7030A0"/>
                </a:solidFill>
                <a:effectLst/>
              </a:rPr>
              <a:t> yang </a:t>
            </a:r>
            <a:r>
              <a:rPr lang="en-US" sz="1700" i="0" cap="none" spc="200" dirty="0" err="1">
                <a:solidFill>
                  <a:srgbClr val="7030A0"/>
                </a:solidFill>
                <a:effectLst/>
              </a:rPr>
              <a:t>baik</a:t>
            </a:r>
            <a:r>
              <a:rPr lang="en-US" sz="1700" i="0" cap="none" spc="200" dirty="0">
                <a:solidFill>
                  <a:srgbClr val="7030A0"/>
                </a:solidFill>
                <a:effectLst/>
              </a:rPr>
              <a:t> dan </a:t>
            </a:r>
            <a:r>
              <a:rPr lang="en-US" sz="1700" i="0" cap="none" spc="200" dirty="0" err="1">
                <a:solidFill>
                  <a:srgbClr val="7030A0"/>
                </a:solidFill>
                <a:effectLst/>
              </a:rPr>
              <a:t>benar</a:t>
            </a:r>
            <a:r>
              <a:rPr lang="en-US" sz="1700" i="0" cap="none" spc="200" dirty="0">
                <a:solidFill>
                  <a:srgbClr val="7030A0"/>
                </a:solidFill>
                <a:effectLst/>
              </a:rPr>
              <a:t> </a:t>
            </a:r>
            <a:r>
              <a:rPr lang="en-US" sz="1700" i="0" cap="none" spc="200" dirty="0" err="1">
                <a:solidFill>
                  <a:srgbClr val="7030A0"/>
                </a:solidFill>
                <a:effectLst/>
              </a:rPr>
              <a:t>seharusnya</a:t>
            </a:r>
            <a:r>
              <a:rPr lang="en-US" sz="1700" i="0" cap="none" spc="200" dirty="0">
                <a:solidFill>
                  <a:srgbClr val="7030A0"/>
                </a:solidFill>
                <a:effectLst/>
              </a:rPr>
              <a:t> </a:t>
            </a:r>
            <a:r>
              <a:rPr lang="en-US" sz="1700" i="0" cap="none" spc="200" dirty="0" err="1">
                <a:solidFill>
                  <a:srgbClr val="7030A0"/>
                </a:solidFill>
                <a:effectLst/>
              </a:rPr>
              <a:t>mengandung</a:t>
            </a:r>
            <a:r>
              <a:rPr lang="en-US" sz="1700" i="0" cap="none" spc="200" dirty="0">
                <a:solidFill>
                  <a:srgbClr val="7030A0"/>
                </a:solidFill>
                <a:effectLst/>
              </a:rPr>
              <a:t> 8 </a:t>
            </a:r>
            <a:r>
              <a:rPr lang="en-US" sz="1700" i="0" cap="none" spc="200" dirty="0" err="1">
                <a:solidFill>
                  <a:srgbClr val="7030A0"/>
                </a:solidFill>
                <a:effectLst/>
              </a:rPr>
              <a:t>poin</a:t>
            </a:r>
            <a:r>
              <a:rPr lang="en-US" sz="1700" i="0" cap="none" spc="200" dirty="0">
                <a:solidFill>
                  <a:srgbClr val="7030A0"/>
                </a:solidFill>
                <a:effectLst/>
              </a:rPr>
              <a:t> </a:t>
            </a:r>
            <a:r>
              <a:rPr lang="en-US" sz="1700" i="0" cap="none" spc="200" dirty="0" err="1">
                <a:solidFill>
                  <a:srgbClr val="7030A0"/>
                </a:solidFill>
                <a:effectLst/>
              </a:rPr>
              <a:t>penting</a:t>
            </a:r>
            <a:r>
              <a:rPr lang="en-US" sz="1700" i="0" cap="none" spc="200" dirty="0">
                <a:solidFill>
                  <a:srgbClr val="7030A0"/>
                </a:solidFill>
                <a:effectLst/>
              </a:rPr>
              <a:t> </a:t>
            </a:r>
            <a:r>
              <a:rPr lang="en-US" sz="1700" i="0" cap="none" spc="200" dirty="0" err="1">
                <a:solidFill>
                  <a:srgbClr val="7030A0"/>
                </a:solidFill>
                <a:effectLst/>
              </a:rPr>
              <a:t>berikut</a:t>
            </a:r>
            <a:r>
              <a:rPr lang="en-US" sz="1700" i="0" cap="none" spc="200" dirty="0">
                <a:solidFill>
                  <a:srgbClr val="7030A0"/>
                </a:solidFill>
                <a:effectLst/>
              </a:rPr>
              <a:t> </a:t>
            </a:r>
            <a:r>
              <a:rPr lang="en-US" sz="1700" i="0" cap="none" spc="200" dirty="0" err="1">
                <a:solidFill>
                  <a:srgbClr val="7030A0"/>
                </a:solidFill>
                <a:effectLst/>
              </a:rPr>
              <a:t>ini</a:t>
            </a:r>
            <a:r>
              <a:rPr lang="en-US" sz="1700" i="0" cap="none" spc="200" dirty="0">
                <a:solidFill>
                  <a:srgbClr val="7030A0"/>
                </a:solidFill>
                <a:effectLst/>
              </a:rPr>
              <a:t>:</a:t>
            </a:r>
            <a:br>
              <a:rPr lang="en-US" sz="1700" i="0" cap="none" spc="200" dirty="0">
                <a:solidFill>
                  <a:srgbClr val="7030A0"/>
                </a:solidFill>
                <a:effectLst/>
              </a:rPr>
            </a:br>
            <a:r>
              <a:rPr lang="en-US" sz="1700" i="0" cap="none" spc="200" dirty="0">
                <a:solidFill>
                  <a:srgbClr val="7030A0"/>
                </a:solidFill>
                <a:effectLst/>
              </a:rPr>
              <a:t>Cover </a:t>
            </a:r>
            <a:r>
              <a:rPr lang="en-US" sz="1700" i="0" cap="none" spc="200" dirty="0" err="1">
                <a:solidFill>
                  <a:srgbClr val="7030A0"/>
                </a:solidFill>
                <a:effectLst/>
              </a:rPr>
              <a:t>makalah</a:t>
            </a:r>
            <a:br>
              <a:rPr lang="en-US" sz="1700" i="0" cap="none" spc="200" dirty="0">
                <a:solidFill>
                  <a:srgbClr val="7030A0"/>
                </a:solidFill>
                <a:effectLst/>
              </a:rPr>
            </a:br>
            <a:r>
              <a:rPr lang="en-US" sz="1700" i="0" cap="none" spc="200" dirty="0">
                <a:solidFill>
                  <a:srgbClr val="7030A0"/>
                </a:solidFill>
                <a:effectLst/>
              </a:rPr>
              <a:t>Kata </a:t>
            </a:r>
            <a:r>
              <a:rPr lang="en-US" sz="1700" i="0" cap="none" spc="200" dirty="0" err="1">
                <a:solidFill>
                  <a:srgbClr val="7030A0"/>
                </a:solidFill>
                <a:effectLst/>
              </a:rPr>
              <a:t>pengantar</a:t>
            </a:r>
            <a:r>
              <a:rPr lang="en-US" sz="1700" i="0" cap="none" spc="200" dirty="0">
                <a:solidFill>
                  <a:srgbClr val="7030A0"/>
                </a:solidFill>
                <a:effectLst/>
              </a:rPr>
              <a:t> </a:t>
            </a:r>
            <a:r>
              <a:rPr lang="en-US" sz="1700" i="0" cap="none" spc="200" dirty="0" err="1">
                <a:solidFill>
                  <a:srgbClr val="7030A0"/>
                </a:solidFill>
                <a:effectLst/>
              </a:rPr>
              <a:t>makalah</a:t>
            </a:r>
            <a:br>
              <a:rPr lang="en-US" sz="1700" i="0" cap="none" spc="200" dirty="0">
                <a:solidFill>
                  <a:srgbClr val="7030A0"/>
                </a:solidFill>
                <a:effectLst/>
              </a:rPr>
            </a:br>
            <a:r>
              <a:rPr lang="en-US" sz="1700" i="0" cap="none" spc="200" dirty="0">
                <a:solidFill>
                  <a:srgbClr val="7030A0"/>
                </a:solidFill>
                <a:effectLst/>
              </a:rPr>
              <a:t>Daftar </a:t>
            </a:r>
            <a:r>
              <a:rPr lang="en-US" sz="1700" i="0" cap="none" spc="200" dirty="0" err="1">
                <a:solidFill>
                  <a:srgbClr val="7030A0"/>
                </a:solidFill>
                <a:effectLst/>
              </a:rPr>
              <a:t>isi</a:t>
            </a:r>
            <a:r>
              <a:rPr lang="en-US" sz="1700" i="0" cap="none" spc="200" dirty="0">
                <a:solidFill>
                  <a:srgbClr val="7030A0"/>
                </a:solidFill>
                <a:effectLst/>
              </a:rPr>
              <a:t> </a:t>
            </a:r>
            <a:r>
              <a:rPr lang="en-US" sz="1700" i="0" cap="none" spc="200" dirty="0" err="1">
                <a:solidFill>
                  <a:srgbClr val="7030A0"/>
                </a:solidFill>
                <a:effectLst/>
              </a:rPr>
              <a:t>makalah</a:t>
            </a:r>
            <a:br>
              <a:rPr lang="en-US" sz="1700" i="0" cap="none" spc="200" dirty="0">
                <a:solidFill>
                  <a:srgbClr val="7030A0"/>
                </a:solidFill>
                <a:effectLst/>
              </a:rPr>
            </a:br>
            <a:r>
              <a:rPr lang="en-US" sz="1700" i="0" cap="none" spc="200" dirty="0" err="1">
                <a:solidFill>
                  <a:srgbClr val="7030A0"/>
                </a:solidFill>
                <a:effectLst/>
              </a:rPr>
              <a:t>Pendahuluan</a:t>
            </a:r>
            <a:r>
              <a:rPr lang="en-US" sz="1700" i="0" cap="none" spc="200" dirty="0">
                <a:solidFill>
                  <a:srgbClr val="7030A0"/>
                </a:solidFill>
                <a:effectLst/>
              </a:rPr>
              <a:t> </a:t>
            </a:r>
            <a:r>
              <a:rPr lang="en-US" sz="1700" i="0" cap="none" spc="200" dirty="0" err="1">
                <a:solidFill>
                  <a:srgbClr val="7030A0"/>
                </a:solidFill>
                <a:effectLst/>
              </a:rPr>
              <a:t>makalah</a:t>
            </a:r>
            <a:br>
              <a:rPr lang="en-US" sz="1700" i="0" cap="none" spc="200" dirty="0">
                <a:solidFill>
                  <a:srgbClr val="7030A0"/>
                </a:solidFill>
                <a:effectLst/>
              </a:rPr>
            </a:br>
            <a:r>
              <a:rPr lang="en-US" sz="1700" cap="none" spc="200" dirty="0" err="1">
                <a:solidFill>
                  <a:srgbClr val="7030A0"/>
                </a:solidFill>
              </a:rPr>
              <a:t>P</a:t>
            </a:r>
            <a:r>
              <a:rPr lang="en-US" sz="1700" i="0" cap="none" spc="200" dirty="0" err="1">
                <a:solidFill>
                  <a:srgbClr val="7030A0"/>
                </a:solidFill>
                <a:effectLst/>
              </a:rPr>
              <a:t>embahasan</a:t>
            </a:r>
            <a:r>
              <a:rPr lang="en-US" sz="1700" i="0" cap="none" spc="200" dirty="0">
                <a:solidFill>
                  <a:srgbClr val="7030A0"/>
                </a:solidFill>
                <a:effectLst/>
              </a:rPr>
              <a:t> </a:t>
            </a:r>
            <a:r>
              <a:rPr lang="en-US" sz="1700" i="0" cap="none" spc="200" dirty="0" err="1">
                <a:solidFill>
                  <a:srgbClr val="7030A0"/>
                </a:solidFill>
                <a:effectLst/>
              </a:rPr>
              <a:t>makalah</a:t>
            </a:r>
            <a:br>
              <a:rPr lang="en-US" sz="1700" i="0" cap="none" spc="200" dirty="0">
                <a:solidFill>
                  <a:srgbClr val="7030A0"/>
                </a:solidFill>
                <a:effectLst/>
              </a:rPr>
            </a:br>
            <a:r>
              <a:rPr lang="en-US" sz="1700" cap="none" spc="200" dirty="0" err="1">
                <a:solidFill>
                  <a:srgbClr val="7030A0"/>
                </a:solidFill>
              </a:rPr>
              <a:t>P</a:t>
            </a:r>
            <a:r>
              <a:rPr lang="en-US" sz="1700" i="0" cap="none" spc="200" dirty="0" err="1">
                <a:solidFill>
                  <a:srgbClr val="7030A0"/>
                </a:solidFill>
                <a:effectLst/>
              </a:rPr>
              <a:t>enutup</a:t>
            </a:r>
            <a:r>
              <a:rPr lang="en-US" sz="1700" i="0" cap="none" spc="200" dirty="0">
                <a:solidFill>
                  <a:srgbClr val="7030A0"/>
                </a:solidFill>
                <a:effectLst/>
              </a:rPr>
              <a:t> </a:t>
            </a:r>
            <a:r>
              <a:rPr lang="en-US" sz="1700" i="0" cap="none" spc="200" dirty="0" err="1">
                <a:solidFill>
                  <a:srgbClr val="7030A0"/>
                </a:solidFill>
                <a:effectLst/>
              </a:rPr>
              <a:t>makalah</a:t>
            </a:r>
            <a:br>
              <a:rPr lang="en-US" sz="1700" i="0" cap="none" spc="200" dirty="0">
                <a:solidFill>
                  <a:srgbClr val="7030A0"/>
                </a:solidFill>
                <a:effectLst/>
              </a:rPr>
            </a:br>
            <a:r>
              <a:rPr lang="en-US" sz="1700" i="0" cap="none" spc="200" dirty="0">
                <a:solidFill>
                  <a:srgbClr val="7030A0"/>
                </a:solidFill>
                <a:effectLst/>
              </a:rPr>
              <a:t>Daftar </a:t>
            </a:r>
            <a:r>
              <a:rPr lang="en-US" sz="1700" i="0" cap="none" spc="200" dirty="0" err="1">
                <a:solidFill>
                  <a:srgbClr val="7030A0"/>
                </a:solidFill>
                <a:effectLst/>
              </a:rPr>
              <a:t>pustaka</a:t>
            </a:r>
            <a:r>
              <a:rPr lang="en-US" sz="1700" i="0" cap="none" spc="200" dirty="0">
                <a:solidFill>
                  <a:srgbClr val="7030A0"/>
                </a:solidFill>
                <a:effectLst/>
              </a:rPr>
              <a:t> </a:t>
            </a:r>
            <a:r>
              <a:rPr lang="en-US" sz="1700" i="0" cap="none" spc="200" dirty="0" err="1">
                <a:solidFill>
                  <a:srgbClr val="7030A0"/>
                </a:solidFill>
                <a:effectLst/>
              </a:rPr>
              <a:t>makalah</a:t>
            </a:r>
            <a:br>
              <a:rPr lang="en-US" sz="1700" i="0" cap="none" spc="200" dirty="0">
                <a:solidFill>
                  <a:srgbClr val="7030A0"/>
                </a:solidFill>
                <a:effectLst/>
              </a:rPr>
            </a:br>
            <a:r>
              <a:rPr lang="en-US" sz="1700" cap="none" spc="200" dirty="0">
                <a:solidFill>
                  <a:srgbClr val="7030A0"/>
                </a:solidFill>
              </a:rPr>
              <a:t>L</a:t>
            </a:r>
            <a:r>
              <a:rPr lang="en-US" sz="1700" i="0" cap="none" spc="200" dirty="0">
                <a:solidFill>
                  <a:srgbClr val="7030A0"/>
                </a:solidFill>
                <a:effectLst/>
              </a:rPr>
              <a:t>ampiran </a:t>
            </a:r>
            <a:r>
              <a:rPr lang="en-US" sz="1700" i="0" cap="none" spc="200" dirty="0" err="1">
                <a:solidFill>
                  <a:srgbClr val="7030A0"/>
                </a:solidFill>
                <a:effectLst/>
              </a:rPr>
              <a:t>makalah</a:t>
            </a:r>
            <a:r>
              <a:rPr lang="en-US" sz="1700" i="0" cap="none" spc="200" dirty="0">
                <a:solidFill>
                  <a:srgbClr val="7030A0"/>
                </a:solidFill>
                <a:effectLst/>
              </a:rPr>
              <a:t> (</a:t>
            </a:r>
            <a:r>
              <a:rPr lang="en-US" sz="1700" i="0" cap="none" spc="200" dirty="0" err="1">
                <a:solidFill>
                  <a:srgbClr val="7030A0"/>
                </a:solidFill>
                <a:effectLst/>
              </a:rPr>
              <a:t>jika</a:t>
            </a:r>
            <a:r>
              <a:rPr lang="en-US" sz="1700" i="0" cap="none" spc="200" dirty="0">
                <a:solidFill>
                  <a:srgbClr val="7030A0"/>
                </a:solidFill>
                <a:effectLst/>
              </a:rPr>
              <a:t> </a:t>
            </a:r>
            <a:r>
              <a:rPr lang="en-US" sz="1700" i="0" cap="none" spc="200" dirty="0" err="1">
                <a:solidFill>
                  <a:srgbClr val="7030A0"/>
                </a:solidFill>
                <a:effectLst/>
              </a:rPr>
              <a:t>ada</a:t>
            </a:r>
            <a:r>
              <a:rPr lang="en-US" sz="1700" i="0" cap="none" spc="200" dirty="0">
                <a:solidFill>
                  <a:srgbClr val="7030A0"/>
                </a:solidFill>
                <a:effectLst/>
              </a:rPr>
              <a:t> yang </a:t>
            </a:r>
            <a:r>
              <a:rPr lang="en-US" sz="1700" i="0" cap="none" spc="200" dirty="0" err="1">
                <a:solidFill>
                  <a:srgbClr val="7030A0"/>
                </a:solidFill>
                <a:effectLst/>
              </a:rPr>
              <a:t>perlu</a:t>
            </a:r>
            <a:r>
              <a:rPr lang="en-US" sz="1700" i="0" cap="none" spc="200" dirty="0">
                <a:solidFill>
                  <a:srgbClr val="7030A0"/>
                </a:solidFill>
                <a:effectLst/>
              </a:rPr>
              <a:t> </a:t>
            </a:r>
            <a:r>
              <a:rPr lang="en-US" sz="1700" i="0" cap="none" spc="200" dirty="0" err="1">
                <a:solidFill>
                  <a:srgbClr val="7030A0"/>
                </a:solidFill>
                <a:effectLst/>
              </a:rPr>
              <a:t>dilampirkan</a:t>
            </a:r>
            <a:r>
              <a:rPr lang="en-US" sz="1700" i="0" cap="none" spc="200" dirty="0">
                <a:solidFill>
                  <a:srgbClr val="7030A0"/>
                </a:solidFill>
                <a:effectLst/>
              </a:rPr>
              <a:t>)</a:t>
            </a:r>
            <a:br>
              <a:rPr lang="en-US" sz="1700" i="0" cap="none" spc="200" dirty="0">
                <a:solidFill>
                  <a:srgbClr val="7030A0"/>
                </a:solidFill>
                <a:effectLst/>
              </a:rPr>
            </a:br>
            <a:endParaRPr lang="en-US" sz="1700" cap="none" spc="200" dirty="0">
              <a:solidFill>
                <a:srgbClr val="7030A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32199" y="4214336"/>
            <a:ext cx="38404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-2"/>
            <a:ext cx="12344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79939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0515" y="643461"/>
            <a:ext cx="5740884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4852" y="4735775"/>
            <a:ext cx="5255248" cy="1245732"/>
          </a:xfrm>
        </p:spPr>
        <p:txBody>
          <a:bodyPr anchor="t">
            <a:normAutofit/>
          </a:bodyPr>
          <a:lstStyle/>
          <a:p>
            <a:r>
              <a:rPr lang="en-ID" b="1" dirty="0">
                <a:solidFill>
                  <a:srgbClr val="FFFFFF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COVER/SAMPUL </a:t>
            </a:r>
            <a:br>
              <a:rPr lang="en-ID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123434" y="2290355"/>
            <a:ext cx="5571069" cy="2277283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164851" y="965864"/>
            <a:ext cx="5255249" cy="3450370"/>
          </a:xfrm>
        </p:spPr>
        <p:txBody>
          <a:bodyPr anchor="b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endParaRPr lang="en-ID" sz="17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ID" sz="17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</a:t>
            </a:r>
            <a:r>
              <a:rPr lang="en-ID" sz="17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Judul</a:t>
            </a:r>
            <a:r>
              <a:rPr lang="en-ID" sz="17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7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makalah</a:t>
            </a:r>
            <a:r>
              <a:rPr lang="en-ID" sz="17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ID" sz="17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</a:t>
            </a:r>
            <a:r>
              <a:rPr lang="en-ID" sz="17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sz="17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7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lang="en-ID" sz="17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7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makalah</a:t>
            </a:r>
            <a:r>
              <a:rPr lang="en-ID" sz="17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7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7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ID" sz="17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Nama </a:t>
            </a:r>
            <a:r>
              <a:rPr lang="en-ID" sz="17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dosen</a:t>
            </a:r>
            <a:r>
              <a:rPr lang="en-ID" sz="17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7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pengampu</a:t>
            </a:r>
            <a:r>
              <a:rPr lang="en-ID" sz="17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ID" sz="17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Logo </a:t>
            </a:r>
            <a:r>
              <a:rPr lang="en-ID" sz="17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kampus</a:t>
            </a:r>
            <a:endParaRPr lang="en-ID" sz="17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ID" sz="17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e. Nama-</a:t>
            </a:r>
            <a:r>
              <a:rPr lang="en-ID" sz="17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ID" sz="17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7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penulis</a:t>
            </a:r>
            <a:r>
              <a:rPr lang="en-ID" sz="17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7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ID" sz="17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D" sz="17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disertakan</a:t>
            </a:r>
            <a:r>
              <a:rPr lang="en-ID" sz="17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7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7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NIM </a:t>
            </a: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ID" sz="17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f. Nama </a:t>
            </a:r>
            <a:r>
              <a:rPr lang="en-ID" sz="17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Jurusan</a:t>
            </a:r>
            <a:r>
              <a:rPr lang="en-ID" sz="17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ID" sz="17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g. Nama </a:t>
            </a:r>
            <a:r>
              <a:rPr lang="en-ID" sz="17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fakultas</a:t>
            </a:r>
            <a:endParaRPr lang="en-ID" sz="17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ID" sz="17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h. Nama Universitas</a:t>
            </a: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ID" sz="17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7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D" sz="17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7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endParaRPr lang="en-ID" sz="17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43237" y="4576004"/>
            <a:ext cx="3429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0515" y="643461"/>
            <a:ext cx="5740884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288B9-C493-4438-B17C-8E463CF6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852" y="4735775"/>
            <a:ext cx="5255248" cy="12457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ISI KATA PENGANTAR</a:t>
            </a:r>
            <a:endParaRPr lang="en-ID">
              <a:solidFill>
                <a:srgbClr val="FFFFFF"/>
              </a:solidFill>
            </a:endParaRPr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123434" y="2290355"/>
            <a:ext cx="5571069" cy="2277283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064CC-7B2C-46B4-9DA6-699988947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4851" y="965864"/>
            <a:ext cx="5255249" cy="3450370"/>
          </a:xfrm>
        </p:spPr>
        <p:txBody>
          <a:bodyPr anchor="b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sz="1300" b="0" i="1">
                <a:solidFill>
                  <a:srgbClr val="FFFFFF"/>
                </a:solidFill>
                <a:effectLst/>
                <a:latin typeface="Ubuntu"/>
              </a:rPr>
              <a:t>Ucapan syukur kepada Tuhan Yang Maha Esa,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300" b="0" i="1">
                <a:solidFill>
                  <a:srgbClr val="FFFFFF"/>
                </a:solidFill>
                <a:effectLst/>
                <a:latin typeface="Ubuntu"/>
              </a:rPr>
              <a:t>Penjelasan adanya tugas penulisan karya ilmiah,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300" b="0" i="1">
                <a:solidFill>
                  <a:srgbClr val="FFFFFF"/>
                </a:solidFill>
                <a:effectLst/>
                <a:latin typeface="Ubuntu"/>
              </a:rPr>
              <a:t>Penjelasan pelaksanaan penulisan karya ilmiah</a:t>
            </a:r>
            <a:br>
              <a:rPr lang="en-ID" sz="1300" b="0" i="1">
                <a:solidFill>
                  <a:srgbClr val="FFFFFF"/>
                </a:solidFill>
                <a:effectLst/>
                <a:latin typeface="Ubuntu"/>
              </a:rPr>
            </a:br>
            <a:endParaRPr lang="en-ID" sz="1300" b="0" i="1">
              <a:solidFill>
                <a:srgbClr val="FFFFFF"/>
              </a:solidFill>
              <a:effectLst/>
              <a:latin typeface="Ubuntu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300" b="0" i="1">
                <a:solidFill>
                  <a:srgbClr val="FFFFFF"/>
                </a:solidFill>
                <a:effectLst/>
                <a:latin typeface="Ubuntu"/>
              </a:rPr>
              <a:t>Penjelasan adanya bantuan, bimbingan, dan arahan dari seseorang, sekelompok orang, atau organisasi/lembaga,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300" b="0" i="1">
                <a:solidFill>
                  <a:srgbClr val="FFFFFF"/>
                </a:solidFill>
                <a:effectLst/>
                <a:latin typeface="Ubuntu"/>
              </a:rPr>
              <a:t>Ucapan terima kasih kepada seseorang/lembaga yang membantu,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300" b="0" i="1">
                <a:solidFill>
                  <a:srgbClr val="FFFFFF"/>
                </a:solidFill>
                <a:effectLst/>
                <a:latin typeface="Ubuntu"/>
              </a:rPr>
              <a:t>Penyebutan nama kota, tanggal, bulan, tahun, dan nama lengkap penulis, tanpa dibubuhi tanda tangan,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300" b="0" i="1">
                <a:solidFill>
                  <a:srgbClr val="FFFFFF"/>
                </a:solidFill>
                <a:effectLst/>
                <a:latin typeface="Ubuntu"/>
              </a:rPr>
              <a:t>Harapan penulis atas karangan tersebut, dan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300" b="0" i="1">
                <a:solidFill>
                  <a:srgbClr val="FFFFFF"/>
                </a:solidFill>
                <a:effectLst/>
                <a:latin typeface="Ubuntu"/>
              </a:rPr>
              <a:t>Manfaat bagi pembaca serta kesediaan menerima kritik dan saran.</a:t>
            </a:r>
          </a:p>
          <a:p>
            <a:endParaRPr lang="en-ID" sz="13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43237" y="4576004"/>
            <a:ext cx="3429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588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0515" y="643461"/>
            <a:ext cx="5740884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524B2-6E23-4E8B-99A3-BA2ADA29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852" y="4735775"/>
            <a:ext cx="5255248" cy="12457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CONTOH KATA PENGANTAR</a:t>
            </a:r>
            <a:endParaRPr lang="en-ID">
              <a:solidFill>
                <a:srgbClr val="FFFFFF"/>
              </a:solidFill>
            </a:endParaRPr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123434" y="2290355"/>
            <a:ext cx="5571069" cy="2277283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6453-2052-4B41-AF82-3870DEA4F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4851" y="965864"/>
            <a:ext cx="5255249" cy="3450370"/>
          </a:xfrm>
        </p:spPr>
        <p:txBody>
          <a:bodyPr anchor="b">
            <a:normAutofit/>
          </a:bodyPr>
          <a:lstStyle/>
          <a:p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Contoh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Kata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Pengantar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#1</a:t>
            </a:r>
          </a:p>
          <a:p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KATA PENGANTAR</a:t>
            </a:r>
          </a:p>
          <a:p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Alhamdulillah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hirobbil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‘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aalamiin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,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segala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puji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bagi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Allah SWT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Tuhan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semesta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alam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atas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segala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karunia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nikmat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-Nya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sehingga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penulis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dapat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menyusun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makalah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ini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dengan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sebaik-baiknya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.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Makalah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yang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berjudul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“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Tanaman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Obat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”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disusun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untuk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memenuhi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salah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satu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tugas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mata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pelajaran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Biologi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yang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disusun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oleh Bapak Nur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Hisyam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,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S.Si</a:t>
            </a:r>
            <a:endParaRPr lang="en-ID" sz="800" b="1" i="0" dirty="0">
              <a:solidFill>
                <a:schemeClr val="bg1"/>
              </a:solidFill>
              <a:effectLst/>
              <a:latin typeface="-apple-system"/>
            </a:endParaRPr>
          </a:p>
          <a:p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Makalah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ini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berisi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tentang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bagaimana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cara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mengidentifikasi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tanaman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yang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bisa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dibuat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untuk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ramuan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herbal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atau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obat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.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Dalam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penyusunannya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penulis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melibatkan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berbagai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pihak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,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baik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dari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dalam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sekolah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maupun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luar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sekolah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. Oleh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karena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itu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penulis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mengucapkan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banyak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terima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kasih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atas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segala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dukungan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yang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diberikan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untuk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menyelesaikan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makalah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ini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</a:p>
          <a:p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Meski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telah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disusun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secara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maksimal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oleh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penulis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,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akan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tetapi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penulis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sebagai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manusia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biasa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sangat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menyadari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bahwa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makalah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ini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sangat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banyak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kekurangannya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dan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masih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jauh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dari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kata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sempurna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.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Karenanya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penulis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sangat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mengharapkan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kritik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dan saran yang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membangun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dari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para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pembaca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</a:p>
          <a:p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Besar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harapan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penulis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makalah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ini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dapat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menjadi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inspirasi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atau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sarana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pembantu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masyarakat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dalam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mencari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berbagai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macam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tumbuhan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untuk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diolah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menjadi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ramuan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atau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obat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herbal.</a:t>
            </a:r>
          </a:p>
          <a:p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Demikian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yang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dapat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penulis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sampaikan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,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semoga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para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pembaca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dapat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mengambil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manfaat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dan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pelajaran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dari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makalah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ini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</a:p>
          <a:p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Surabaya, 07 </a:t>
            </a:r>
            <a:r>
              <a:rPr lang="en-ID" sz="800" b="1" i="0" dirty="0" err="1">
                <a:solidFill>
                  <a:schemeClr val="bg1"/>
                </a:solidFill>
                <a:effectLst/>
                <a:latin typeface="-apple-system"/>
              </a:rPr>
              <a:t>Agustus</a:t>
            </a:r>
            <a:r>
              <a:rPr lang="en-ID" sz="800" b="1" i="0" dirty="0">
                <a:solidFill>
                  <a:schemeClr val="bg1"/>
                </a:solidFill>
                <a:effectLst/>
                <a:latin typeface="-apple-system"/>
              </a:rPr>
              <a:t> 2018</a:t>
            </a:r>
          </a:p>
          <a:p>
            <a:endParaRPr lang="en-ID" sz="8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43237" y="4576004"/>
            <a:ext cx="3429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055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F0C17-5D5B-40A1-9B4B-DEE066B4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93192"/>
            <a:ext cx="2834314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CONTOH DAFTAR ISI</a:t>
            </a:r>
            <a:endParaRPr lang="en-ID">
              <a:solidFill>
                <a:srgbClr val="FFFFFF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37203AA6-7524-4F8E-95FE-6ECF20DF7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2843784" cy="393192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6" name="Picture 2" descr="daftar isi makalah">
            <a:extLst>
              <a:ext uri="{FF2B5EF4-FFF2-40B4-BE49-F238E27FC236}">
                <a16:creationId xmlns:a16="http://schemas.microsoft.com/office/drawing/2014/main" id="{C5EFAD21-1551-425B-9D8C-20CBA9C28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780495"/>
            <a:ext cx="4091940" cy="529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679845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0515" y="643461"/>
            <a:ext cx="5740884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00306-A74A-4B4A-8888-D44FE47E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852" y="4735775"/>
            <a:ext cx="5255248" cy="1245732"/>
          </a:xfrm>
        </p:spPr>
        <p:txBody>
          <a:bodyPr anchor="t">
            <a:normAutofit/>
          </a:bodyPr>
          <a:lstStyle/>
          <a:p>
            <a:endParaRPr lang="en-ID">
              <a:solidFill>
                <a:srgbClr val="FFFFFF"/>
              </a:solidFill>
            </a:endParaRPr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123434" y="2290355"/>
            <a:ext cx="5571069" cy="2277283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5CA7C-55B0-414C-88B0-5F4B8EE2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4851" y="965864"/>
            <a:ext cx="5255249" cy="3450370"/>
          </a:xfrm>
        </p:spPr>
        <p:txBody>
          <a:bodyPr anchor="b">
            <a:normAutofit/>
          </a:bodyPr>
          <a:lstStyle/>
          <a:p>
            <a:r>
              <a:rPr lang="en-ID" sz="1300" b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 LAIN </a:t>
            </a:r>
            <a:r>
              <a:rPr lang="en-ID" sz="13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Daftar Isi</a:t>
            </a:r>
            <a:endParaRPr lang="en-ID" sz="130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ID" sz="13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ID" sz="13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DAFTAR ISI</a:t>
            </a:r>
            <a:endParaRPr lang="en-ID" sz="130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ID" sz="13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KATA PENGANTAR…………………………………………………………………….…..i</a:t>
            </a:r>
            <a:endParaRPr lang="en-ID" sz="130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ID" sz="13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DAFTAR ISI…………………………………………………………………………………....II</a:t>
            </a:r>
            <a:endParaRPr lang="en-ID" sz="130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ID" sz="13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BAB I………………………………………………………………………………………….….1</a:t>
            </a:r>
            <a:endParaRPr lang="en-ID" sz="130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lphaUcPeriod"/>
            </a:pPr>
            <a:r>
              <a:rPr lang="en-ID" sz="13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Latar Belakang Masalah……………..…………………….…………….…………….…1</a:t>
            </a:r>
          </a:p>
          <a:p>
            <a:pPr marL="342900" marR="0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lphaUcPeriod"/>
            </a:pPr>
            <a:r>
              <a:rPr lang="en-ID" sz="13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Identifikasi Masalah………………………………………………………….…….……….2</a:t>
            </a:r>
          </a:p>
          <a:p>
            <a:pPr marL="342900" marR="0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lphaUcPeriod"/>
            </a:pPr>
            <a:r>
              <a:rPr lang="en-ID" sz="13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Pembatasan Masalah……………………………………………………..…….….……..3</a:t>
            </a:r>
          </a:p>
          <a:p>
            <a:pPr marL="342900" marR="0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lphaUcPeriod"/>
            </a:pPr>
            <a:r>
              <a:rPr lang="en-ID" sz="13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Perumusan Masalah………………………………………….………………..………….3</a:t>
            </a:r>
          </a:p>
          <a:p>
            <a:pPr marL="342900" marR="0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lphaUcPeriod"/>
            </a:pPr>
            <a:r>
              <a:rPr lang="en-ID" sz="13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Tujuan Makalah………………………………………………………………..….…………4</a:t>
            </a:r>
          </a:p>
          <a:p>
            <a:endParaRPr lang="en-ID" sz="13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43237" y="4576004"/>
            <a:ext cx="3429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869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0515" y="643461"/>
            <a:ext cx="5740884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2C5AC-0E6F-4AE3-8462-CB547EB0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852" y="4735775"/>
            <a:ext cx="5255248" cy="1245732"/>
          </a:xfrm>
        </p:spPr>
        <p:txBody>
          <a:bodyPr anchor="t">
            <a:normAutofit/>
          </a:bodyPr>
          <a:lstStyle/>
          <a:p>
            <a:endParaRPr lang="en-ID">
              <a:solidFill>
                <a:srgbClr val="FFFFFF"/>
              </a:solidFill>
            </a:endParaRPr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123434" y="2290355"/>
            <a:ext cx="5571069" cy="2277283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73693-7873-46C0-96EF-BBD9F36F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4851" y="965864"/>
            <a:ext cx="5255249" cy="3450370"/>
          </a:xfrm>
        </p:spPr>
        <p:txBody>
          <a:bodyPr anchor="b">
            <a:normAutofit/>
          </a:bodyPr>
          <a:lstStyle/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ID" sz="14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BAB II PEMBAHASAN..................................................................... 5 </a:t>
            </a:r>
            <a:endParaRPr lang="en-ID" sz="140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ID" sz="14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………………………………….. ............................................................ 5 </a:t>
            </a:r>
            <a:endParaRPr lang="en-ID" sz="140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ID" sz="14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………….. .......................................................................................... 5</a:t>
            </a: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ID" sz="14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a. ……………………………........................................................................ 6 </a:t>
            </a: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ID" sz="14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……………………................................................................................. 9 </a:t>
            </a: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ID" sz="14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…………………………………………………................................................... 9 </a:t>
            </a: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ID" sz="14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3………………………………………………………………………………………….……dst..</a:t>
            </a: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ID" sz="14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a………………………………………………………………………………………………..</a:t>
            </a: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ID" sz="14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…………………............................................................................ </a:t>
            </a:r>
            <a:endParaRPr lang="en-ID" sz="140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ID" sz="14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1. ................................................................................................. </a:t>
            </a: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ID" sz="14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4. .................................................................................................. </a:t>
            </a:r>
          </a:p>
          <a:p>
            <a:endParaRPr lang="en-ID" sz="14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43237" y="4576004"/>
            <a:ext cx="3429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341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1014</Words>
  <Application>Microsoft Office PowerPoint</Application>
  <PresentationFormat>On-screen Show (4:3)</PresentationFormat>
  <Paragraphs>101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-apple-system</vt:lpstr>
      <vt:lpstr>Arial</vt:lpstr>
      <vt:lpstr>Book Antiqua</vt:lpstr>
      <vt:lpstr>Calibri</vt:lpstr>
      <vt:lpstr>Georgia</vt:lpstr>
      <vt:lpstr>Tw Cen MT</vt:lpstr>
      <vt:lpstr>Tw Cen MT Condensed</vt:lpstr>
      <vt:lpstr>Ubuntu</vt:lpstr>
      <vt:lpstr>Wingdings 3</vt:lpstr>
      <vt:lpstr>Integral</vt:lpstr>
      <vt:lpstr>Menulis makalah</vt:lpstr>
      <vt:lpstr>apa itu makalah? Makalah adalah : Karya tulis ilmiah mengenai topik tertentu yang memerlukan studi langsung maupun tidak langsung yang dibahas atau dipresentasikan dalam pertemuan ilmiah (seminar, lokakarya, simposium, konferensi, dsb).</vt:lpstr>
      <vt:lpstr>Makalah yang baik dan benar seharusnya mengandung 8 poin penting berikut ini: Cover makalah Kata pengantar makalah Daftar isi makalah Pendahuluan makalah Pembahasan makalah Penutup makalah Daftar pustaka makalah Lampiran makalah (jika ada yang perlu dilampirkan) </vt:lpstr>
      <vt:lpstr>COVER/SAMPUL  </vt:lpstr>
      <vt:lpstr>ISI KATA PENGANTAR</vt:lpstr>
      <vt:lpstr>CONTOH KATA PENGANTAR</vt:lpstr>
      <vt:lpstr>CONTOH DAFTAR ISI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Materi ini dihimpun dari berbagai sumber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2020-12-15T03:56:31Z</dcterms:created>
  <dcterms:modified xsi:type="dcterms:W3CDTF">2020-12-15T03:59:41Z</dcterms:modified>
</cp:coreProperties>
</file>