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86" r:id="rId4"/>
    <p:sldId id="306" r:id="rId5"/>
    <p:sldId id="314" r:id="rId6"/>
    <p:sldId id="289" r:id="rId7"/>
    <p:sldId id="309" r:id="rId8"/>
    <p:sldId id="311" r:id="rId9"/>
    <p:sldId id="312" r:id="rId10"/>
    <p:sldId id="315" r:id="rId11"/>
    <p:sldId id="313" r:id="rId12"/>
    <p:sldId id="274" r:id="rId13"/>
    <p:sldId id="308" r:id="rId14"/>
    <p:sldId id="310" r:id="rId15"/>
    <p:sldId id="284" r:id="rId16"/>
    <p:sldId id="278" r:id="rId17"/>
    <p:sldId id="287" r:id="rId18"/>
    <p:sldId id="288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86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371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919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675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1178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6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19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028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23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582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43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743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43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28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8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298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440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757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6237" y="1793035"/>
            <a:ext cx="8204751" cy="987487"/>
          </a:xfrm>
        </p:spPr>
        <p:txBody>
          <a:bodyPr/>
          <a:lstStyle/>
          <a:p>
            <a:pPr algn="r"/>
            <a:r>
              <a:rPr lang="en-US" b="1" dirty="0" smtClean="0"/>
              <a:t>FISIKA DASAR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0000" y="4306251"/>
            <a:ext cx="5360988" cy="1371599"/>
          </a:xfrm>
        </p:spPr>
        <p:txBody>
          <a:bodyPr>
            <a:normAutofit/>
          </a:bodyPr>
          <a:lstStyle/>
          <a:p>
            <a:pPr algn="r"/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Institut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BISNIS MUHAMMADIYAH, BEKASI</a:t>
            </a:r>
          </a:p>
          <a:p>
            <a:pPr algn="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ADE KURNIAWAN ST., MT</a:t>
            </a:r>
          </a:p>
          <a:p>
            <a:pPr algn="r"/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2020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495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672555"/>
          </a:xfrm>
        </p:spPr>
        <p:txBody>
          <a:bodyPr/>
          <a:lstStyle/>
          <a:p>
            <a:pPr algn="just"/>
            <a:endParaRPr lang="en-US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3775" y="1926170"/>
            <a:ext cx="10364452" cy="447462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227" y="2007443"/>
            <a:ext cx="7793548" cy="431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49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672555"/>
          </a:xfrm>
        </p:spPr>
        <p:txBody>
          <a:bodyPr/>
          <a:lstStyle/>
          <a:p>
            <a:pPr algn="just"/>
            <a:endParaRPr lang="en-US" b="1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13775" y="1926170"/>
            <a:ext cx="10364452" cy="4474629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i="1" dirty="0" err="1" smtClean="0"/>
              <a:t>Gelombang</a:t>
            </a:r>
            <a:r>
              <a:rPr lang="en-US" i="1" dirty="0" smtClean="0"/>
              <a:t> </a:t>
            </a:r>
            <a:r>
              <a:rPr lang="en-US" i="1" dirty="0" err="1" smtClean="0"/>
              <a:t>mekanik</a:t>
            </a:r>
            <a:endParaRPr lang="en-US" i="1" dirty="0" smtClean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 smtClean="0"/>
              <a:t>merupakan</a:t>
            </a:r>
            <a:r>
              <a:rPr lang="en-US" dirty="0"/>
              <a:t> </a:t>
            </a:r>
            <a:r>
              <a:rPr lang="en-US" dirty="0" err="1"/>
              <a:t>gelombang</a:t>
            </a:r>
            <a:r>
              <a:rPr lang="en-US" dirty="0"/>
              <a:t> yang </a:t>
            </a:r>
            <a:r>
              <a:rPr lang="en-US" dirty="0" err="1"/>
              <a:t>memerlukan</a:t>
            </a:r>
            <a:r>
              <a:rPr lang="en-US" dirty="0"/>
              <a:t> medium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merambatnya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 smtClean="0"/>
              <a:t>Contohnya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/>
              <a:t>gelombang</a:t>
            </a:r>
            <a:r>
              <a:rPr lang="en-US" dirty="0"/>
              <a:t> </a:t>
            </a:r>
            <a:r>
              <a:rPr lang="en-US" dirty="0" err="1" smtClean="0"/>
              <a:t>bunyi</a:t>
            </a:r>
            <a:r>
              <a:rPr lang="en-US" dirty="0" smtClean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i="1" dirty="0" err="1"/>
              <a:t>Gelombang</a:t>
            </a:r>
            <a:r>
              <a:rPr lang="en-US" i="1" dirty="0"/>
              <a:t> </a:t>
            </a:r>
            <a:r>
              <a:rPr lang="en-US" i="1" dirty="0" err="1" smtClean="0"/>
              <a:t>elektromagnetik</a:t>
            </a:r>
            <a:endParaRPr lang="en-US" i="1" dirty="0" smtClean="0"/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gelombang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energi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momentumnya</a:t>
            </a:r>
            <a:r>
              <a:rPr lang="en-US" dirty="0"/>
              <a:t> </a:t>
            </a:r>
            <a:r>
              <a:rPr lang="en-US" dirty="0" err="1"/>
              <a:t>dibawa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medan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listrik</a:t>
            </a:r>
            <a:r>
              <a:rPr lang="en-US" dirty="0" smtClean="0"/>
              <a:t> </a:t>
            </a:r>
            <a:r>
              <a:rPr lang="en-US" dirty="0"/>
              <a:t>(E)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medan</a:t>
            </a:r>
            <a:r>
              <a:rPr lang="en-US" dirty="0"/>
              <a:t> magnet (</a:t>
            </a:r>
            <a:r>
              <a:rPr lang="en-US" dirty="0" smtClean="0"/>
              <a:t>B), </a:t>
            </a:r>
            <a:r>
              <a:rPr lang="en-US" dirty="0"/>
              <a:t>yang </a:t>
            </a:r>
            <a:r>
              <a:rPr lang="en-US" dirty="0" err="1" smtClean="0"/>
              <a:t>menjalar</a:t>
            </a:r>
            <a:r>
              <a:rPr lang="en-US" dirty="0" smtClean="0"/>
              <a:t>/</a:t>
            </a:r>
            <a:r>
              <a:rPr lang="en-US" dirty="0" err="1" smtClean="0"/>
              <a:t>merambat</a:t>
            </a:r>
            <a:r>
              <a:rPr lang="en-US" dirty="0" smtClean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vakum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/>
              <a:t>membutuhkan</a:t>
            </a:r>
            <a:r>
              <a:rPr lang="en-US" dirty="0"/>
              <a:t> medium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perambatan</a:t>
            </a:r>
            <a:r>
              <a:rPr lang="en-US" dirty="0"/>
              <a:t> </a:t>
            </a:r>
            <a:r>
              <a:rPr lang="en-US" dirty="0" err="1"/>
              <a:t>gelombangnya</a:t>
            </a:r>
            <a:endParaRPr lang="en-US" i="1" dirty="0"/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85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778933"/>
          </a:xfrm>
        </p:spPr>
        <p:txBody>
          <a:bodyPr/>
          <a:lstStyle/>
          <a:p>
            <a:pPr algn="just"/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13775" y="1926170"/>
            <a:ext cx="10364452" cy="4474629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800" dirty="0" err="1" smtClean="0"/>
              <a:t>Contohnya</a:t>
            </a:r>
            <a:r>
              <a:rPr lang="en-US" sz="3800" dirty="0" smtClean="0"/>
              <a:t> </a:t>
            </a:r>
            <a:r>
              <a:rPr lang="en-US" sz="3800" dirty="0" err="1" smtClean="0"/>
              <a:t>adalah</a:t>
            </a:r>
            <a:r>
              <a:rPr lang="en-US" sz="3800" dirty="0" smtClean="0"/>
              <a:t> </a:t>
            </a:r>
            <a:r>
              <a:rPr lang="en-US" sz="3800" dirty="0" err="1" smtClean="0"/>
              <a:t>gelombang</a:t>
            </a:r>
            <a:r>
              <a:rPr lang="en-US" sz="3800" dirty="0" smtClean="0"/>
              <a:t> radio </a:t>
            </a:r>
            <a:r>
              <a:rPr lang="en-US" sz="3800" dirty="0" err="1" smtClean="0"/>
              <a:t>dan</a:t>
            </a:r>
            <a:r>
              <a:rPr lang="en-US" sz="3800" dirty="0" smtClean="0"/>
              <a:t> </a:t>
            </a:r>
            <a:r>
              <a:rPr lang="en-US" sz="3800" dirty="0" err="1" smtClean="0"/>
              <a:t>gelombang</a:t>
            </a:r>
            <a:r>
              <a:rPr lang="en-US" sz="3800" dirty="0" smtClean="0"/>
              <a:t> </a:t>
            </a:r>
            <a:r>
              <a:rPr lang="en-US" sz="3800" dirty="0" err="1" smtClean="0"/>
              <a:t>cahaya</a:t>
            </a:r>
            <a:r>
              <a:rPr lang="en-US" sz="3800" dirty="0" smtClean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38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3800" dirty="0" err="1" smtClean="0"/>
              <a:t>Sumber</a:t>
            </a:r>
            <a:r>
              <a:rPr lang="en-US" sz="3800" dirty="0" smtClean="0"/>
              <a:t> </a:t>
            </a:r>
            <a:r>
              <a:rPr lang="en-US" sz="3800" dirty="0" err="1"/>
              <a:t>gelombang</a:t>
            </a:r>
            <a:r>
              <a:rPr lang="en-US" sz="3800" dirty="0"/>
              <a:t> </a:t>
            </a:r>
            <a:r>
              <a:rPr lang="en-US" sz="3800" dirty="0" err="1"/>
              <a:t>elektromagnetik</a:t>
            </a:r>
            <a:r>
              <a:rPr lang="en-US" sz="3800" dirty="0"/>
              <a:t> </a:t>
            </a:r>
            <a:r>
              <a:rPr lang="en-US" sz="3800" dirty="0" err="1" smtClean="0"/>
              <a:t>diantaranya</a:t>
            </a:r>
            <a:r>
              <a:rPr lang="en-US" sz="3800" dirty="0" smtClean="0"/>
              <a:t> :  </a:t>
            </a:r>
          </a:p>
          <a:p>
            <a:pPr marL="0" indent="0">
              <a:buNone/>
            </a:pPr>
            <a:endParaRPr lang="en-US" sz="3800" dirty="0" smtClean="0"/>
          </a:p>
          <a:p>
            <a:pPr marL="0" indent="0">
              <a:buNone/>
            </a:pPr>
            <a:r>
              <a:rPr lang="en-US" sz="3800" dirty="0"/>
              <a:t> </a:t>
            </a:r>
            <a:r>
              <a:rPr lang="en-US" sz="3800" dirty="0" smtClean="0"/>
              <a:t>    1) </a:t>
            </a:r>
            <a:r>
              <a:rPr lang="en-US" sz="3800" dirty="0" err="1" smtClean="0"/>
              <a:t>Osilasi</a:t>
            </a:r>
            <a:r>
              <a:rPr lang="en-US" sz="3800" dirty="0" smtClean="0"/>
              <a:t> </a:t>
            </a:r>
            <a:r>
              <a:rPr lang="en-US" sz="3800" dirty="0" err="1" smtClean="0"/>
              <a:t>listrik</a:t>
            </a:r>
            <a:r>
              <a:rPr lang="en-US" sz="3800" dirty="0" smtClean="0"/>
              <a:t> </a:t>
            </a:r>
          </a:p>
          <a:p>
            <a:pPr marL="0" indent="0">
              <a:buNone/>
            </a:pPr>
            <a:r>
              <a:rPr lang="en-US" sz="3800" dirty="0"/>
              <a:t> </a:t>
            </a:r>
            <a:r>
              <a:rPr lang="en-US" sz="3800" dirty="0" smtClean="0"/>
              <a:t>    2) </a:t>
            </a:r>
            <a:r>
              <a:rPr lang="en-US" sz="3800" dirty="0" err="1"/>
              <a:t>Sinar</a:t>
            </a:r>
            <a:r>
              <a:rPr lang="en-US" sz="3800" dirty="0"/>
              <a:t> </a:t>
            </a:r>
            <a:r>
              <a:rPr lang="en-US" sz="3800" dirty="0" err="1"/>
              <a:t>matahari</a:t>
            </a:r>
            <a:r>
              <a:rPr lang="en-US" sz="3800" dirty="0"/>
              <a:t> </a:t>
            </a:r>
            <a:r>
              <a:rPr lang="en-US" sz="3800" dirty="0" smtClean="0"/>
              <a:t>yang </a:t>
            </a:r>
            <a:r>
              <a:rPr lang="en-US" sz="3800" dirty="0" err="1" smtClean="0"/>
              <a:t>menghasilkan</a:t>
            </a:r>
            <a:r>
              <a:rPr lang="en-US" sz="3800" dirty="0" smtClean="0"/>
              <a:t> </a:t>
            </a:r>
            <a:r>
              <a:rPr lang="en-US" sz="3800" dirty="0" err="1"/>
              <a:t>sinar</a:t>
            </a:r>
            <a:r>
              <a:rPr lang="en-US" sz="3800" dirty="0"/>
              <a:t> infra </a:t>
            </a:r>
            <a:r>
              <a:rPr lang="en-US" sz="3800" dirty="0" err="1" smtClean="0"/>
              <a:t>merah</a:t>
            </a:r>
            <a:endParaRPr lang="en-US" sz="3800" dirty="0" smtClean="0"/>
          </a:p>
          <a:p>
            <a:pPr marL="0" indent="0">
              <a:buNone/>
            </a:pPr>
            <a:r>
              <a:rPr lang="en-US" sz="3800" dirty="0"/>
              <a:t> </a:t>
            </a:r>
            <a:r>
              <a:rPr lang="en-US" sz="3800" dirty="0" smtClean="0"/>
              <a:t>    3) </a:t>
            </a:r>
            <a:r>
              <a:rPr lang="en-US" sz="3800" dirty="0" err="1" smtClean="0"/>
              <a:t>Lampu</a:t>
            </a:r>
            <a:r>
              <a:rPr lang="en-US" sz="3800" dirty="0" smtClean="0"/>
              <a:t> </a:t>
            </a:r>
            <a:r>
              <a:rPr lang="en-US" sz="3800" dirty="0" err="1"/>
              <a:t>merkuri</a:t>
            </a:r>
            <a:r>
              <a:rPr lang="en-US" sz="3800" dirty="0"/>
              <a:t> </a:t>
            </a:r>
            <a:r>
              <a:rPr lang="en-US" sz="3800" dirty="0" smtClean="0"/>
              <a:t>yang </a:t>
            </a:r>
            <a:r>
              <a:rPr lang="en-US" sz="3800" dirty="0" err="1" smtClean="0"/>
              <a:t>menghasilkan</a:t>
            </a:r>
            <a:r>
              <a:rPr lang="en-US" sz="3800" dirty="0" smtClean="0"/>
              <a:t> </a:t>
            </a:r>
            <a:r>
              <a:rPr lang="en-US" sz="3800" dirty="0"/>
              <a:t>ultra </a:t>
            </a:r>
            <a:r>
              <a:rPr lang="en-US" sz="3800" dirty="0" smtClean="0"/>
              <a:t>violet</a:t>
            </a:r>
          </a:p>
          <a:p>
            <a:pPr marL="0" indent="0">
              <a:buNone/>
            </a:pPr>
            <a:r>
              <a:rPr lang="en-US" sz="3800" dirty="0"/>
              <a:t> </a:t>
            </a:r>
            <a:r>
              <a:rPr lang="en-US" sz="3800" dirty="0" smtClean="0"/>
              <a:t>    4) </a:t>
            </a:r>
            <a:r>
              <a:rPr lang="en-US" sz="3800" dirty="0" err="1" smtClean="0"/>
              <a:t>Inti</a:t>
            </a:r>
            <a:r>
              <a:rPr lang="en-US" sz="3800" dirty="0" smtClean="0"/>
              <a:t> </a:t>
            </a:r>
            <a:r>
              <a:rPr lang="en-US" sz="3800" dirty="0"/>
              <a:t>atom yang </a:t>
            </a:r>
            <a:r>
              <a:rPr lang="en-US" sz="3800" dirty="0" err="1"/>
              <a:t>tidak</a:t>
            </a:r>
            <a:r>
              <a:rPr lang="en-US" sz="3800" dirty="0"/>
              <a:t> </a:t>
            </a:r>
            <a:r>
              <a:rPr lang="en-US" sz="3800" dirty="0" err="1" smtClean="0"/>
              <a:t>stabil</a:t>
            </a:r>
            <a:r>
              <a:rPr lang="en-US" sz="3800" dirty="0" smtClean="0"/>
              <a:t>, yang </a:t>
            </a:r>
            <a:r>
              <a:rPr lang="en-US" sz="3800" dirty="0" err="1" smtClean="0"/>
              <a:t>menghasilkan</a:t>
            </a:r>
            <a:r>
              <a:rPr lang="en-US" sz="3800" dirty="0" smtClean="0"/>
              <a:t> </a:t>
            </a:r>
            <a:r>
              <a:rPr lang="en-US" sz="3800" dirty="0" err="1"/>
              <a:t>sinar</a:t>
            </a:r>
            <a:r>
              <a:rPr lang="en-US" sz="3800" dirty="0"/>
              <a:t> </a:t>
            </a:r>
            <a:r>
              <a:rPr lang="en-US" sz="3800" dirty="0" smtClean="0"/>
              <a:t>gamma</a:t>
            </a:r>
          </a:p>
          <a:p>
            <a:pPr marL="0" indent="0">
              <a:buNone/>
            </a:pPr>
            <a:r>
              <a:rPr lang="en-US" sz="3800" dirty="0"/>
              <a:t> </a:t>
            </a:r>
            <a:r>
              <a:rPr lang="en-US" sz="3800" dirty="0" smtClean="0"/>
              <a:t>    5) </a:t>
            </a:r>
            <a:r>
              <a:rPr lang="en-US" sz="3800" dirty="0" err="1" smtClean="0"/>
              <a:t>Penembakan</a:t>
            </a:r>
            <a:r>
              <a:rPr lang="en-US" sz="3800" dirty="0" smtClean="0"/>
              <a:t> </a:t>
            </a:r>
            <a:r>
              <a:rPr lang="en-US" sz="3800" dirty="0" err="1"/>
              <a:t>elektron</a:t>
            </a:r>
            <a:r>
              <a:rPr lang="en-US" sz="3800" dirty="0"/>
              <a:t> </a:t>
            </a:r>
            <a:r>
              <a:rPr lang="en-US" sz="3800" dirty="0" err="1"/>
              <a:t>dalam</a:t>
            </a:r>
            <a:r>
              <a:rPr lang="en-US" sz="3800" dirty="0"/>
              <a:t> </a:t>
            </a:r>
            <a:r>
              <a:rPr lang="en-US" sz="3800" dirty="0" err="1"/>
              <a:t>tabung</a:t>
            </a:r>
            <a:r>
              <a:rPr lang="en-US" sz="3800" dirty="0"/>
              <a:t> </a:t>
            </a:r>
            <a:r>
              <a:rPr lang="en-US" sz="3800" dirty="0" err="1"/>
              <a:t>hampa</a:t>
            </a:r>
            <a:r>
              <a:rPr lang="en-US" sz="3800" dirty="0"/>
              <a:t> </a:t>
            </a:r>
            <a:r>
              <a:rPr lang="en-US" sz="3800" dirty="0" err="1"/>
              <a:t>pada</a:t>
            </a:r>
            <a:r>
              <a:rPr lang="en-US" sz="3800" dirty="0"/>
              <a:t> </a:t>
            </a:r>
            <a:r>
              <a:rPr lang="en-US" sz="3800" dirty="0" err="1"/>
              <a:t>keping</a:t>
            </a:r>
            <a:r>
              <a:rPr lang="en-US" sz="3800" dirty="0"/>
              <a:t> </a:t>
            </a:r>
            <a:r>
              <a:rPr lang="en-US" sz="3800" dirty="0" err="1"/>
              <a:t>logam</a:t>
            </a:r>
            <a:r>
              <a:rPr lang="en-US" sz="3800" dirty="0"/>
              <a:t> </a:t>
            </a:r>
            <a:r>
              <a:rPr lang="en-US" sz="3800" dirty="0" smtClean="0"/>
              <a:t>yang </a:t>
            </a:r>
          </a:p>
          <a:p>
            <a:pPr marL="0" indent="0">
              <a:buNone/>
            </a:pPr>
            <a:r>
              <a:rPr lang="en-US" sz="3800" dirty="0"/>
              <a:t> </a:t>
            </a:r>
            <a:r>
              <a:rPr lang="en-US" sz="3800" dirty="0" smtClean="0"/>
              <a:t>        </a:t>
            </a:r>
            <a:r>
              <a:rPr lang="en-US" sz="3800" dirty="0" err="1" smtClean="0"/>
              <a:t>menghasilkan</a:t>
            </a:r>
            <a:r>
              <a:rPr lang="en-US" sz="3800" dirty="0" smtClean="0"/>
              <a:t> </a:t>
            </a:r>
            <a:r>
              <a:rPr lang="en-US" sz="3800" dirty="0" err="1"/>
              <a:t>sinar</a:t>
            </a:r>
            <a:r>
              <a:rPr lang="en-US" sz="3800" dirty="0"/>
              <a:t> X </a:t>
            </a:r>
            <a:r>
              <a:rPr lang="en-US" sz="3800" dirty="0" smtClean="0"/>
              <a:t>(yang </a:t>
            </a:r>
            <a:r>
              <a:rPr lang="en-US" sz="3800" dirty="0" err="1" smtClean="0"/>
              <a:t>digunakan</a:t>
            </a:r>
            <a:r>
              <a:rPr lang="en-US" sz="3800" dirty="0" smtClean="0"/>
              <a:t> </a:t>
            </a:r>
            <a:r>
              <a:rPr lang="en-US" sz="3800" dirty="0" err="1"/>
              <a:t>untuk</a:t>
            </a:r>
            <a:r>
              <a:rPr lang="en-US" sz="3800" dirty="0"/>
              <a:t> </a:t>
            </a:r>
            <a:r>
              <a:rPr lang="en-US" sz="3800" dirty="0" err="1"/>
              <a:t>rontgen</a:t>
            </a:r>
            <a:r>
              <a:rPr lang="en-US" sz="3800" dirty="0" smtClean="0"/>
              <a:t>)</a:t>
            </a:r>
          </a:p>
          <a:p>
            <a:pPr marL="0" indent="0">
              <a:buNone/>
            </a:pPr>
            <a:r>
              <a:rPr lang="en-US" sz="3800" dirty="0"/>
              <a:t> </a:t>
            </a:r>
            <a:r>
              <a:rPr lang="en-US" sz="3800" dirty="0" smtClean="0"/>
              <a:t>    </a:t>
            </a:r>
          </a:p>
          <a:p>
            <a:pPr marL="0" indent="0">
              <a:buNone/>
            </a:pPr>
            <a:r>
              <a:rPr lang="en-US" dirty="0"/>
              <a:t>    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75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778933"/>
          </a:xfrm>
        </p:spPr>
        <p:txBody>
          <a:bodyPr/>
          <a:lstStyle/>
          <a:p>
            <a:pPr algn="just"/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4808" y="2596524"/>
            <a:ext cx="6382386" cy="3464736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13775" y="1926170"/>
            <a:ext cx="10364452" cy="4474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dirty="0" err="1" smtClean="0"/>
              <a:t>Rumus</a:t>
            </a:r>
            <a:r>
              <a:rPr lang="en-US" dirty="0" smtClean="0"/>
              <a:t> </a:t>
            </a:r>
            <a:r>
              <a:rPr lang="en-US" dirty="0" err="1" smtClean="0"/>
              <a:t>gelombang</a:t>
            </a:r>
            <a:r>
              <a:rPr lang="en-US" dirty="0" smtClean="0"/>
              <a:t> 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44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778933"/>
          </a:xfrm>
        </p:spPr>
        <p:txBody>
          <a:bodyPr/>
          <a:lstStyle/>
          <a:p>
            <a:pPr algn="just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1854200"/>
            <a:ext cx="10363826" cy="4698999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 err="1" smtClean="0"/>
              <a:t>Rumus</a:t>
            </a:r>
            <a:r>
              <a:rPr lang="en-US" dirty="0" smtClean="0"/>
              <a:t> </a:t>
            </a:r>
            <a:r>
              <a:rPr lang="en-US" dirty="0" err="1" smtClean="0"/>
              <a:t>Simpangan</a:t>
            </a:r>
            <a:r>
              <a:rPr lang="en-US" dirty="0" smtClean="0"/>
              <a:t> </a:t>
            </a:r>
            <a:r>
              <a:rPr lang="en-US" dirty="0" err="1" smtClean="0"/>
              <a:t>gelombang</a:t>
            </a:r>
            <a:r>
              <a:rPr lang="en-US" dirty="0" smtClean="0"/>
              <a:t> : </a:t>
            </a:r>
          </a:p>
          <a:p>
            <a:pPr marL="0" indent="0" algn="just">
              <a:buNone/>
            </a:pPr>
            <a:r>
              <a:rPr lang="en-US" dirty="0" smtClean="0"/>
              <a:t>      </a:t>
            </a:r>
            <a:endParaRPr lang="en-US" dirty="0" smtClean="0"/>
          </a:p>
          <a:p>
            <a:pPr marL="0" indent="0" algn="ctr">
              <a:buNone/>
            </a:pPr>
            <a:endParaRPr lang="en-US" sz="44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884" y="2681476"/>
            <a:ext cx="5217333" cy="32757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499" y="2681475"/>
            <a:ext cx="3397548" cy="16954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8151" y="4748612"/>
            <a:ext cx="1750243" cy="109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15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778933"/>
          </a:xfrm>
        </p:spPr>
        <p:txBody>
          <a:bodyPr/>
          <a:lstStyle/>
          <a:p>
            <a:pPr algn="just"/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1810692"/>
            <a:ext cx="10363826" cy="475307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Rumus</a:t>
            </a:r>
            <a:r>
              <a:rPr lang="en-US" dirty="0" smtClean="0"/>
              <a:t> </a:t>
            </a:r>
            <a:r>
              <a:rPr lang="en-US" dirty="0" err="1" smtClean="0"/>
              <a:t>pesamaan</a:t>
            </a:r>
            <a:r>
              <a:rPr lang="en-US" dirty="0" smtClean="0"/>
              <a:t> </a:t>
            </a:r>
            <a:r>
              <a:rPr lang="en-US" dirty="0" err="1" smtClean="0"/>
              <a:t>gelombang</a:t>
            </a:r>
            <a:r>
              <a:rPr lang="en-US" dirty="0" smtClean="0"/>
              <a:t> </a:t>
            </a:r>
            <a:r>
              <a:rPr lang="en-US" dirty="0" err="1" smtClean="0"/>
              <a:t>s</a:t>
            </a:r>
            <a:r>
              <a:rPr lang="en-US" dirty="0" err="1" smtClean="0"/>
              <a:t>ecara</a:t>
            </a:r>
            <a:r>
              <a:rPr lang="en-US" dirty="0" smtClean="0"/>
              <a:t> </a:t>
            </a:r>
            <a:r>
              <a:rPr lang="en-US" dirty="0" err="1" smtClean="0"/>
              <a:t>umu</a:t>
            </a:r>
            <a:r>
              <a:rPr lang="en-US" dirty="0" err="1"/>
              <a:t>m</a:t>
            </a:r>
            <a:r>
              <a:rPr lang="en-US" dirty="0" smtClean="0"/>
              <a:t> : 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smtClean="0"/>
              <a:t>	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sz="4400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403" y="3533951"/>
            <a:ext cx="3652324" cy="15816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396" y="2660821"/>
            <a:ext cx="5178204" cy="341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67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694266"/>
          </a:xfrm>
        </p:spPr>
        <p:txBody>
          <a:bodyPr/>
          <a:lstStyle/>
          <a:p>
            <a:pPr algn="just"/>
            <a:r>
              <a:rPr lang="en-US" b="1" dirty="0" smtClean="0"/>
              <a:t>INTERFERENSI DAN DIFRAKSI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1819747"/>
            <a:ext cx="10363826" cy="472590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i="1" dirty="0" err="1" smtClean="0"/>
              <a:t>Interferensi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 err="1"/>
              <a:t>difraksi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sifat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 smtClean="0"/>
              <a:t>gelombang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Inteferensi</a:t>
            </a:r>
            <a:r>
              <a:rPr lang="en-US" dirty="0" smtClean="0"/>
              <a:t> </a:t>
            </a:r>
            <a:r>
              <a:rPr lang="en-US" dirty="0" err="1" smtClean="0"/>
              <a:t>ialah</a:t>
            </a:r>
            <a:r>
              <a:rPr lang="en-US" dirty="0" smtClean="0"/>
              <a:t> </a:t>
            </a:r>
            <a:r>
              <a:rPr lang="en-US" dirty="0" err="1"/>
              <a:t>bergabungnya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deretan</a:t>
            </a:r>
            <a:r>
              <a:rPr lang="en-US" dirty="0"/>
              <a:t> </a:t>
            </a:r>
            <a:r>
              <a:rPr lang="en-US" dirty="0" err="1"/>
              <a:t>gelombang</a:t>
            </a:r>
            <a:r>
              <a:rPr lang="en-US" dirty="0"/>
              <a:t> yang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memilili</a:t>
            </a:r>
            <a:r>
              <a:rPr lang="en-US" dirty="0" smtClean="0"/>
              <a:t> </a:t>
            </a:r>
            <a:r>
              <a:rPr lang="en-US" dirty="0" err="1"/>
              <a:t>frekuensi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amplitudo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daerah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/>
              <a:t>gelombang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yang </a:t>
            </a:r>
            <a:r>
              <a:rPr lang="en-US" dirty="0" err="1" smtClean="0"/>
              <a:t>amplitudo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sesaatnya</a:t>
            </a:r>
            <a:r>
              <a:rPr lang="en-US" dirty="0" smtClean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 smtClean="0"/>
              <a:t>amplitudo</a:t>
            </a:r>
            <a:r>
              <a:rPr lang="en-US" dirty="0" smtClean="0"/>
              <a:t> </a:t>
            </a:r>
            <a:r>
              <a:rPr lang="en-US" dirty="0" err="1"/>
              <a:t>sesaat</a:t>
            </a:r>
            <a:r>
              <a:rPr lang="en-US" dirty="0"/>
              <a:t> </a:t>
            </a:r>
            <a:r>
              <a:rPr lang="en-US" dirty="0" err="1"/>
              <a:t>gelombang</a:t>
            </a:r>
            <a:r>
              <a:rPr lang="en-US" dirty="0"/>
              <a:t> </a:t>
            </a:r>
            <a:r>
              <a:rPr lang="en-US" dirty="0" err="1" smtClean="0"/>
              <a:t>semula</a:t>
            </a: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Difraksi</a:t>
            </a:r>
            <a:r>
              <a:rPr lang="en-US" dirty="0" smtClean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peristiwa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muka</a:t>
            </a:r>
            <a:r>
              <a:rPr lang="en-US" dirty="0"/>
              <a:t> </a:t>
            </a:r>
            <a:r>
              <a:rPr lang="en-US" dirty="0" err="1"/>
              <a:t>gelombang</a:t>
            </a:r>
            <a:r>
              <a:rPr lang="en-US" dirty="0"/>
              <a:t> </a:t>
            </a:r>
            <a:r>
              <a:rPr lang="en-US" dirty="0" smtClean="0"/>
              <a:t>primer </a:t>
            </a:r>
            <a:r>
              <a:rPr lang="en-US" dirty="0" err="1"/>
              <a:t>melewati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celah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menimbullkan</a:t>
            </a:r>
            <a:r>
              <a:rPr lang="en-US" dirty="0" smtClean="0"/>
              <a:t> </a:t>
            </a:r>
            <a:r>
              <a:rPr lang="en-US" dirty="0" err="1"/>
              <a:t>muka</a:t>
            </a:r>
            <a:r>
              <a:rPr lang="en-US" dirty="0"/>
              <a:t> </a:t>
            </a:r>
            <a:r>
              <a:rPr lang="en-US" dirty="0" err="1"/>
              <a:t>gelombang</a:t>
            </a:r>
            <a:r>
              <a:rPr lang="en-US" dirty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                                        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</a:t>
            </a:r>
          </a:p>
          <a:p>
            <a:pPr marL="0" indent="0">
              <a:buNone/>
            </a:pPr>
            <a:r>
              <a:rPr lang="en-US" sz="1400" b="1" dirty="0"/>
              <a:t> </a:t>
            </a:r>
            <a:r>
              <a:rPr lang="en-US" sz="1400" b="1" dirty="0" smtClean="0"/>
              <a:t>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 marL="0" indent="0">
              <a:buNone/>
            </a:pPr>
            <a:r>
              <a:rPr lang="en-US" sz="1400" dirty="0" smtClean="0"/>
              <a:t> 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08284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694266"/>
          </a:xfrm>
        </p:spPr>
        <p:txBody>
          <a:bodyPr/>
          <a:lstStyle/>
          <a:p>
            <a:pPr algn="just"/>
            <a:r>
              <a:rPr lang="en-US" b="1" dirty="0" smtClean="0"/>
              <a:t>KLASIFIKASI INTERFERENSI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1676401"/>
            <a:ext cx="10363826" cy="491066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err="1" smtClean="0"/>
              <a:t>Interferensi</a:t>
            </a:r>
            <a:r>
              <a:rPr lang="en-US" sz="2400" dirty="0" smtClean="0"/>
              <a:t> </a:t>
            </a:r>
            <a:r>
              <a:rPr lang="en-US" sz="2400" dirty="0" err="1" smtClean="0"/>
              <a:t>terbagi</a:t>
            </a:r>
            <a:r>
              <a:rPr lang="en-US" sz="2400" dirty="0" smtClean="0"/>
              <a:t> </a:t>
            </a:r>
            <a:r>
              <a:rPr lang="en-US" sz="2400" dirty="0" err="1" smtClean="0"/>
              <a:t>dua</a:t>
            </a:r>
            <a:r>
              <a:rPr lang="en-US" sz="2400" dirty="0" smtClean="0"/>
              <a:t>, </a:t>
            </a:r>
            <a:r>
              <a:rPr lang="en-US" sz="2400" dirty="0" err="1" smtClean="0"/>
              <a:t>yakni</a:t>
            </a:r>
            <a:r>
              <a:rPr lang="en-US" sz="2400" dirty="0" smtClean="0"/>
              <a:t> :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a. </a:t>
            </a:r>
            <a:r>
              <a:rPr lang="en-US" sz="2400" dirty="0" err="1" smtClean="0"/>
              <a:t>Interferensi</a:t>
            </a:r>
            <a:r>
              <a:rPr lang="en-US" sz="2400" dirty="0" smtClean="0"/>
              <a:t> </a:t>
            </a:r>
            <a:r>
              <a:rPr lang="en-US" sz="2400" dirty="0" err="1" smtClean="0"/>
              <a:t>Konstruktif</a:t>
            </a:r>
            <a:r>
              <a:rPr lang="en-US" sz="2400" dirty="0" smtClean="0"/>
              <a:t>, </a:t>
            </a:r>
            <a:r>
              <a:rPr lang="en-US" sz="2400" dirty="0" err="1" smtClean="0"/>
              <a:t>yaitu</a:t>
            </a:r>
            <a:r>
              <a:rPr lang="en-US" sz="2400" dirty="0" smtClean="0"/>
              <a:t> </a:t>
            </a:r>
            <a:r>
              <a:rPr lang="en-US" sz="2400" dirty="0" err="1"/>
              <a:t>interferensi</a:t>
            </a:r>
            <a:r>
              <a:rPr lang="en-US" sz="2400" dirty="0"/>
              <a:t> yang </a:t>
            </a:r>
            <a:r>
              <a:rPr lang="en-US" sz="2400" dirty="0" err="1"/>
              <a:t>saling</a:t>
            </a:r>
            <a:r>
              <a:rPr lang="en-US" sz="2400" dirty="0"/>
              <a:t>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400" dirty="0" err="1" smtClean="0"/>
              <a:t>menguatkan</a:t>
            </a:r>
            <a:r>
              <a:rPr lang="en-US" sz="2400" dirty="0"/>
              <a:t>, </a:t>
            </a:r>
            <a:r>
              <a:rPr lang="en-US" sz="2400" dirty="0" err="1" smtClean="0"/>
              <a:t>dimana</a:t>
            </a:r>
            <a:r>
              <a:rPr lang="en-US" sz="2400" dirty="0" smtClean="0"/>
              <a:t> </a:t>
            </a:r>
            <a:r>
              <a:rPr lang="en-US" sz="2400" dirty="0" err="1" smtClean="0"/>
              <a:t>hasilnya</a:t>
            </a:r>
            <a:r>
              <a:rPr lang="en-US" sz="2400" dirty="0" smtClean="0"/>
              <a:t> </a:t>
            </a:r>
            <a:r>
              <a:rPr lang="en-US" sz="2400" dirty="0" err="1"/>
              <a:t>berupa</a:t>
            </a:r>
            <a:r>
              <a:rPr lang="en-US" sz="2400" dirty="0"/>
              <a:t> </a:t>
            </a:r>
            <a:r>
              <a:rPr lang="en-US" sz="2400" dirty="0" err="1"/>
              <a:t>pola</a:t>
            </a:r>
            <a:r>
              <a:rPr lang="en-US" sz="2400" dirty="0"/>
              <a:t> </a:t>
            </a:r>
            <a:r>
              <a:rPr lang="en-US" sz="2400" dirty="0" err="1"/>
              <a:t>terang</a:t>
            </a:r>
            <a:r>
              <a:rPr lang="en-US" sz="2400" dirty="0"/>
              <a:t>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400" dirty="0" err="1" smtClean="0"/>
              <a:t>difokuskan</a:t>
            </a:r>
            <a:r>
              <a:rPr lang="en-US" sz="2400" dirty="0" smtClean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 smtClean="0"/>
              <a:t>layar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b. </a:t>
            </a:r>
            <a:r>
              <a:rPr lang="en-US" sz="2400" dirty="0" err="1"/>
              <a:t>Interferensi</a:t>
            </a:r>
            <a:r>
              <a:rPr lang="en-US" sz="2400" dirty="0"/>
              <a:t> </a:t>
            </a:r>
            <a:r>
              <a:rPr lang="en-US" sz="2400" dirty="0" err="1" smtClean="0"/>
              <a:t>Destruktif</a:t>
            </a:r>
            <a:r>
              <a:rPr lang="en-US" sz="2400" dirty="0" smtClean="0"/>
              <a:t>, </a:t>
            </a:r>
            <a:r>
              <a:rPr lang="en-US" sz="2400" dirty="0" err="1" smtClean="0"/>
              <a:t>yakni</a:t>
            </a:r>
            <a:r>
              <a:rPr lang="en-US" sz="2400" dirty="0" smtClean="0"/>
              <a:t> </a:t>
            </a:r>
            <a:r>
              <a:rPr lang="en-US" sz="2400" dirty="0" err="1" smtClean="0"/>
              <a:t>interferensi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saling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400" dirty="0" err="1" smtClean="0"/>
              <a:t>melemahkan</a:t>
            </a:r>
            <a:r>
              <a:rPr lang="en-US" sz="2400" dirty="0"/>
              <a:t>, </a:t>
            </a:r>
            <a:r>
              <a:rPr lang="en-US" sz="2400" dirty="0" err="1" smtClean="0"/>
              <a:t>dimana</a:t>
            </a:r>
            <a:r>
              <a:rPr lang="en-US" sz="2400" dirty="0" smtClean="0"/>
              <a:t> </a:t>
            </a:r>
            <a:r>
              <a:rPr lang="en-US" sz="2400" dirty="0" err="1" smtClean="0"/>
              <a:t>hasilnya</a:t>
            </a:r>
            <a:r>
              <a:rPr lang="en-US" sz="2400" dirty="0" smtClean="0"/>
              <a:t> </a:t>
            </a:r>
            <a:r>
              <a:rPr lang="en-US" sz="2400" dirty="0" err="1"/>
              <a:t>berupa</a:t>
            </a:r>
            <a:r>
              <a:rPr lang="en-US" sz="2400" dirty="0"/>
              <a:t> </a:t>
            </a:r>
            <a:r>
              <a:rPr lang="en-US" sz="2400" dirty="0" err="1"/>
              <a:t>pola</a:t>
            </a:r>
            <a:r>
              <a:rPr lang="en-US" sz="2400" dirty="0"/>
              <a:t> </a:t>
            </a:r>
            <a:r>
              <a:rPr lang="en-US" sz="2400" dirty="0" err="1"/>
              <a:t>gelap</a:t>
            </a:r>
            <a:r>
              <a:rPr lang="en-US" sz="2400" dirty="0"/>
              <a:t>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400" dirty="0" err="1" smtClean="0"/>
              <a:t>difokuskan</a:t>
            </a:r>
            <a:r>
              <a:rPr lang="en-US" sz="2400" dirty="0" smtClean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 smtClean="0"/>
              <a:t>layar</a:t>
            </a:r>
            <a:r>
              <a:rPr lang="en-US" sz="2400" dirty="0" smtClean="0"/>
              <a:t>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 marL="0" indent="0">
              <a:buNone/>
            </a:pPr>
            <a:r>
              <a:rPr lang="en-US" sz="1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448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694266"/>
          </a:xfrm>
        </p:spPr>
        <p:txBody>
          <a:bodyPr/>
          <a:lstStyle/>
          <a:p>
            <a:pPr algn="just"/>
            <a:r>
              <a:rPr lang="en-US" b="1" dirty="0" smtClean="0"/>
              <a:t>ENERGI GELOMBANG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1765426"/>
            <a:ext cx="10363826" cy="478023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err="1"/>
              <a:t>Energi</a:t>
            </a:r>
            <a:r>
              <a:rPr lang="en-US" sz="2400" dirty="0"/>
              <a:t> </a:t>
            </a:r>
            <a:r>
              <a:rPr lang="en-US" sz="2400" dirty="0" err="1"/>
              <a:t>gelombang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energi</a:t>
            </a:r>
            <a:r>
              <a:rPr lang="en-US" sz="2400" dirty="0"/>
              <a:t> yang </a:t>
            </a:r>
            <a:r>
              <a:rPr lang="en-US" sz="2400" dirty="0" err="1"/>
              <a:t>dipindahkan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gelombang</a:t>
            </a:r>
            <a:r>
              <a:rPr lang="en-US" sz="2400" dirty="0"/>
              <a:t>, </a:t>
            </a:r>
            <a:r>
              <a:rPr lang="en-US" sz="2400" dirty="0" err="1" smtClean="0"/>
              <a:t>dimana</a:t>
            </a:r>
            <a:r>
              <a:rPr lang="en-US" sz="2400" dirty="0" smtClean="0"/>
              <a:t> </a:t>
            </a:r>
            <a:r>
              <a:rPr lang="en-US" sz="2400" dirty="0" err="1" smtClean="0"/>
              <a:t>energi</a:t>
            </a:r>
            <a:r>
              <a:rPr lang="en-US" sz="2400" dirty="0" smtClean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diperoleh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energi</a:t>
            </a:r>
            <a:r>
              <a:rPr lang="en-US" sz="2400" dirty="0"/>
              <a:t>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potensial</a:t>
            </a:r>
            <a:r>
              <a:rPr lang="en-US" sz="2400" dirty="0" smtClean="0"/>
              <a:t> </a:t>
            </a:r>
            <a:r>
              <a:rPr lang="en-US" sz="2400" dirty="0" err="1" smtClean="0"/>
              <a:t>maksimum</a:t>
            </a:r>
            <a:endParaRPr lang="en-US" sz="2400" dirty="0" smtClean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   </a:t>
            </a:r>
            <a:r>
              <a:rPr lang="en-US" sz="2400" dirty="0" err="1" smtClean="0"/>
              <a:t>dimana</a:t>
            </a:r>
            <a:r>
              <a:rPr lang="en-US" sz="2400" dirty="0" smtClean="0"/>
              <a:t> :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v = </a:t>
            </a:r>
            <a:r>
              <a:rPr lang="en-US" sz="2400" dirty="0" err="1"/>
              <a:t>cepat</a:t>
            </a:r>
            <a:r>
              <a:rPr lang="en-US" sz="2400" dirty="0"/>
              <a:t> </a:t>
            </a:r>
            <a:r>
              <a:rPr lang="en-US" sz="2400" dirty="0" err="1"/>
              <a:t>rambat</a:t>
            </a:r>
            <a:r>
              <a:rPr lang="en-US" sz="2400" dirty="0"/>
              <a:t> </a:t>
            </a:r>
            <a:r>
              <a:rPr lang="en-US" sz="2400" dirty="0" err="1"/>
              <a:t>gelombang</a:t>
            </a:r>
            <a:r>
              <a:rPr lang="en-US" sz="2400" dirty="0"/>
              <a:t>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A = </a:t>
            </a:r>
            <a:r>
              <a:rPr lang="en-US" sz="2400" dirty="0" err="1" smtClean="0"/>
              <a:t>amplitudo</a:t>
            </a:r>
            <a:r>
              <a:rPr lang="en-US" sz="2400" dirty="0" smtClean="0"/>
              <a:t> </a:t>
            </a:r>
            <a:r>
              <a:rPr lang="en-US" sz="2400" dirty="0" err="1"/>
              <a:t>gelombang</a:t>
            </a: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US" sz="2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2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dirty="0" smtClean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014" y="3507934"/>
            <a:ext cx="3726695" cy="8779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379" y="3507933"/>
            <a:ext cx="4266613" cy="87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9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ara Membuat Background Power Point Terima kasih yang Menari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529" y="2052638"/>
            <a:ext cx="5581518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084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1024466"/>
          </a:xfrm>
        </p:spPr>
        <p:txBody>
          <a:bodyPr/>
          <a:lstStyle/>
          <a:p>
            <a:pPr algn="just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2048933"/>
            <a:ext cx="10363826" cy="37337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b="1" dirty="0" smtClean="0"/>
          </a:p>
          <a:p>
            <a:pPr marL="0" indent="0" algn="ctr">
              <a:buNone/>
            </a:pPr>
            <a:r>
              <a:rPr lang="en-US" sz="4400" b="1" dirty="0" smtClean="0"/>
              <a:t>BAB </a:t>
            </a:r>
            <a:r>
              <a:rPr lang="en-US" sz="4400" b="1" dirty="0" smtClean="0"/>
              <a:t>XIV.</a:t>
            </a:r>
          </a:p>
          <a:p>
            <a:pPr marL="0" indent="0" algn="ctr">
              <a:buNone/>
            </a:pPr>
            <a:r>
              <a:rPr lang="en-US" sz="4400" b="1" dirty="0" smtClean="0"/>
              <a:t>GELOMBANG, INTERFERENSI, DAN DIFRAKSI</a:t>
            </a:r>
            <a:r>
              <a:rPr lang="en-US" sz="4400" b="1" dirty="0" smtClean="0"/>
              <a:t> </a:t>
            </a:r>
            <a:endParaRPr lang="en-US" sz="4400" b="1" dirty="0" smtClean="0"/>
          </a:p>
        </p:txBody>
      </p:sp>
    </p:spTree>
    <p:extLst>
      <p:ext uri="{BB962C8B-B14F-4D97-AF65-F5344CB8AC3E}">
        <p14:creationId xmlns:p14="http://schemas.microsoft.com/office/powerpoint/2010/main" val="206949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672555"/>
          </a:xfrm>
        </p:spPr>
        <p:txBody>
          <a:bodyPr/>
          <a:lstStyle/>
          <a:p>
            <a:pPr algn="just"/>
            <a:r>
              <a:rPr lang="en-US" b="1" dirty="0" smtClean="0"/>
              <a:t>DEFINISI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5" y="2052918"/>
            <a:ext cx="10364451" cy="4195481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sv-SE" sz="8000" dirty="0" smtClean="0"/>
              <a:t>Gelombang yaitu getaran </a:t>
            </a:r>
            <a:r>
              <a:rPr lang="sv-SE" sz="8000" dirty="0"/>
              <a:t>yang merambat </a:t>
            </a:r>
            <a:r>
              <a:rPr lang="sv-SE" sz="8000" dirty="0" smtClean="0"/>
              <a:t>atau </a:t>
            </a:r>
            <a:r>
              <a:rPr lang="en-US" sz="8000" dirty="0" err="1" smtClean="0"/>
              <a:t>perambatan</a:t>
            </a:r>
            <a:r>
              <a:rPr lang="en-US" sz="8000" dirty="0" smtClean="0"/>
              <a:t> </a:t>
            </a:r>
          </a:p>
          <a:p>
            <a:pPr marL="0" indent="0">
              <a:buNone/>
            </a:pPr>
            <a:r>
              <a:rPr lang="en-US" sz="8000" dirty="0"/>
              <a:t> </a:t>
            </a:r>
            <a:r>
              <a:rPr lang="en-US" sz="8000" dirty="0" smtClean="0"/>
              <a:t>    </a:t>
            </a:r>
            <a:r>
              <a:rPr lang="en-US" sz="8000" dirty="0" err="1" smtClean="0"/>
              <a:t>suatu</a:t>
            </a:r>
            <a:r>
              <a:rPr lang="en-US" sz="8000" dirty="0" smtClean="0"/>
              <a:t> </a:t>
            </a:r>
            <a:r>
              <a:rPr lang="en-US" sz="8000" dirty="0" err="1" smtClean="0"/>
              <a:t>getaran</a:t>
            </a:r>
            <a:r>
              <a:rPr lang="en-US" sz="8000" dirty="0" smtClean="0"/>
              <a:t> </a:t>
            </a:r>
            <a:r>
              <a:rPr lang="en-US" sz="8000" dirty="0" err="1" smtClean="0"/>
              <a:t>pada</a:t>
            </a:r>
            <a:r>
              <a:rPr lang="en-US" sz="8000" dirty="0" smtClean="0"/>
              <a:t> </a:t>
            </a:r>
            <a:r>
              <a:rPr lang="en-US" sz="8000" dirty="0" err="1"/>
              <a:t>suatu</a:t>
            </a:r>
            <a:r>
              <a:rPr lang="en-US" sz="8000" dirty="0"/>
              <a:t> medium </a:t>
            </a:r>
            <a:r>
              <a:rPr lang="en-US" sz="8000" dirty="0" err="1"/>
              <a:t>tanpa</a:t>
            </a:r>
            <a:r>
              <a:rPr lang="en-US" sz="8000" dirty="0"/>
              <a:t> </a:t>
            </a:r>
            <a:r>
              <a:rPr lang="en-US" sz="8000" dirty="0" err="1" smtClean="0"/>
              <a:t>disertai</a:t>
            </a:r>
            <a:r>
              <a:rPr lang="en-US" sz="8000" dirty="0" smtClean="0"/>
              <a:t> </a:t>
            </a:r>
            <a:r>
              <a:rPr lang="en-US" sz="8000" dirty="0" err="1"/>
              <a:t>perambatan</a:t>
            </a:r>
            <a:r>
              <a:rPr lang="en-US" sz="8000" dirty="0"/>
              <a:t> </a:t>
            </a:r>
            <a:r>
              <a:rPr lang="en-US" sz="8000" dirty="0" err="1" smtClean="0"/>
              <a:t>bagian</a:t>
            </a:r>
            <a:r>
              <a:rPr lang="en-US" sz="8000" dirty="0" smtClean="0"/>
              <a:t>-</a:t>
            </a:r>
          </a:p>
          <a:p>
            <a:pPr marL="0" indent="0">
              <a:buNone/>
            </a:pPr>
            <a:r>
              <a:rPr lang="en-US" sz="8000" dirty="0"/>
              <a:t> </a:t>
            </a:r>
            <a:r>
              <a:rPr lang="en-US" sz="8000" dirty="0" smtClean="0"/>
              <a:t>    </a:t>
            </a:r>
            <a:r>
              <a:rPr lang="en-US" sz="8000" dirty="0" err="1" smtClean="0"/>
              <a:t>bagian</a:t>
            </a:r>
            <a:r>
              <a:rPr lang="en-US" sz="8000" dirty="0" smtClean="0"/>
              <a:t> </a:t>
            </a:r>
            <a:r>
              <a:rPr lang="en-US" sz="8000" dirty="0"/>
              <a:t>medium </a:t>
            </a:r>
            <a:r>
              <a:rPr lang="en-US" sz="8000" dirty="0" err="1"/>
              <a:t>itu</a:t>
            </a:r>
            <a:r>
              <a:rPr lang="en-US" sz="8000" dirty="0"/>
              <a:t> </a:t>
            </a:r>
            <a:r>
              <a:rPr lang="en-US" sz="8000" dirty="0" err="1" smtClean="0"/>
              <a:t>sendiri</a:t>
            </a:r>
            <a:r>
              <a:rPr lang="en-US" sz="8000" dirty="0" smtClean="0"/>
              <a:t> </a:t>
            </a:r>
          </a:p>
          <a:p>
            <a:pPr marL="0" indent="0">
              <a:buNone/>
            </a:pPr>
            <a:endParaRPr lang="en-US" sz="8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8000" dirty="0" err="1" smtClean="0"/>
              <a:t>Definisi</a:t>
            </a:r>
            <a:r>
              <a:rPr lang="en-US" sz="8000" dirty="0" smtClean="0"/>
              <a:t> </a:t>
            </a:r>
            <a:r>
              <a:rPr lang="en-US" sz="8000" dirty="0" err="1" smtClean="0"/>
              <a:t>lainnya</a:t>
            </a:r>
            <a:r>
              <a:rPr lang="en-US" sz="8000" dirty="0" smtClean="0"/>
              <a:t> : </a:t>
            </a:r>
            <a:r>
              <a:rPr lang="en-US" sz="8000" dirty="0" err="1" smtClean="0"/>
              <a:t>Gelombang</a:t>
            </a:r>
            <a:r>
              <a:rPr lang="en-US" sz="8000" dirty="0" smtClean="0"/>
              <a:t> </a:t>
            </a:r>
            <a:r>
              <a:rPr lang="en-US" sz="8000" dirty="0" err="1"/>
              <a:t>merupakan</a:t>
            </a:r>
            <a:r>
              <a:rPr lang="en-US" sz="8000" dirty="0"/>
              <a:t> </a:t>
            </a:r>
            <a:r>
              <a:rPr lang="en-US" sz="8000" dirty="0" err="1"/>
              <a:t>gangguan</a:t>
            </a:r>
            <a:r>
              <a:rPr lang="en-US" sz="8000" dirty="0"/>
              <a:t> </a:t>
            </a:r>
            <a:r>
              <a:rPr lang="en-US" sz="8000" dirty="0" err="1"/>
              <a:t>sifat</a:t>
            </a:r>
            <a:r>
              <a:rPr lang="en-US" sz="8000" dirty="0"/>
              <a:t> </a:t>
            </a:r>
            <a:r>
              <a:rPr lang="en-US" sz="8000" dirty="0" err="1"/>
              <a:t>fisis</a:t>
            </a:r>
            <a:r>
              <a:rPr lang="en-US" sz="8000" dirty="0"/>
              <a:t> </a:t>
            </a:r>
            <a:r>
              <a:rPr lang="en-US" sz="8000" dirty="0" err="1"/>
              <a:t>dari</a:t>
            </a:r>
            <a:r>
              <a:rPr lang="en-US" sz="8000" dirty="0"/>
              <a:t> </a:t>
            </a:r>
            <a:r>
              <a:rPr lang="en-US" sz="8000" dirty="0" err="1"/>
              <a:t>suatu</a:t>
            </a:r>
            <a:r>
              <a:rPr lang="en-US" sz="8000" dirty="0"/>
              <a:t> medium </a:t>
            </a:r>
            <a:endParaRPr lang="en-US" sz="8000" dirty="0" smtClean="0"/>
          </a:p>
          <a:p>
            <a:pPr marL="0" indent="0">
              <a:buNone/>
            </a:pPr>
            <a:r>
              <a:rPr lang="en-US" sz="8000" dirty="0"/>
              <a:t> </a:t>
            </a:r>
            <a:r>
              <a:rPr lang="en-US" sz="8000" dirty="0" smtClean="0"/>
              <a:t>    yang </a:t>
            </a:r>
            <a:r>
              <a:rPr lang="en-US" sz="8000" dirty="0" err="1" smtClean="0"/>
              <a:t>merambat</a:t>
            </a:r>
            <a:r>
              <a:rPr lang="en-US" sz="8000" dirty="0" smtClean="0"/>
              <a:t> </a:t>
            </a:r>
            <a:r>
              <a:rPr lang="en-US" sz="8000" dirty="0" err="1"/>
              <a:t>melalui</a:t>
            </a:r>
            <a:r>
              <a:rPr lang="en-US" sz="8000" dirty="0"/>
              <a:t> medium </a:t>
            </a:r>
            <a:r>
              <a:rPr lang="en-US" sz="8000" dirty="0" err="1"/>
              <a:t>itu</a:t>
            </a:r>
            <a:r>
              <a:rPr lang="en-US" sz="8000" dirty="0"/>
              <a:t> </a:t>
            </a:r>
            <a:r>
              <a:rPr lang="en-US" sz="8000" dirty="0" err="1"/>
              <a:t>menurut</a:t>
            </a:r>
            <a:r>
              <a:rPr lang="en-US" sz="8000" dirty="0"/>
              <a:t> </a:t>
            </a:r>
            <a:r>
              <a:rPr lang="en-US" sz="8000" dirty="0" err="1"/>
              <a:t>waktu</a:t>
            </a:r>
            <a:r>
              <a:rPr lang="en-US" sz="8000" dirty="0"/>
              <a:t> </a:t>
            </a:r>
            <a:r>
              <a:rPr lang="en-US" sz="8000" dirty="0" err="1"/>
              <a:t>dan</a:t>
            </a:r>
            <a:r>
              <a:rPr lang="en-US" sz="8000" dirty="0"/>
              <a:t> </a:t>
            </a:r>
            <a:r>
              <a:rPr lang="en-US" sz="8000" dirty="0" err="1"/>
              <a:t>tempat</a:t>
            </a:r>
            <a:r>
              <a:rPr lang="en-US" sz="8000" dirty="0"/>
              <a:t>, </a:t>
            </a:r>
            <a:r>
              <a:rPr lang="en-US" sz="8000" dirty="0" err="1"/>
              <a:t>tetapi</a:t>
            </a:r>
            <a:r>
              <a:rPr lang="en-US" sz="8000" dirty="0"/>
              <a:t> </a:t>
            </a:r>
            <a:r>
              <a:rPr lang="en-US" sz="8000" dirty="0" err="1"/>
              <a:t>materi</a:t>
            </a:r>
            <a:r>
              <a:rPr lang="en-US" sz="8000" dirty="0"/>
              <a:t> , </a:t>
            </a:r>
            <a:endParaRPr lang="en-US" sz="8000" dirty="0" smtClean="0"/>
          </a:p>
          <a:p>
            <a:pPr marL="0" indent="0">
              <a:buNone/>
            </a:pPr>
            <a:r>
              <a:rPr lang="en-US" sz="8000" dirty="0"/>
              <a:t> </a:t>
            </a:r>
            <a:r>
              <a:rPr lang="en-US" sz="8000" dirty="0" smtClean="0"/>
              <a:t>    </a:t>
            </a:r>
            <a:r>
              <a:rPr lang="en-US" sz="8000" dirty="0" err="1" smtClean="0"/>
              <a:t>tetapi</a:t>
            </a:r>
            <a:r>
              <a:rPr lang="en-US" sz="8000" dirty="0" smtClean="0"/>
              <a:t> </a:t>
            </a:r>
            <a:r>
              <a:rPr lang="en-US" sz="8000" dirty="0" err="1"/>
              <a:t>materi</a:t>
            </a:r>
            <a:r>
              <a:rPr lang="en-US" sz="8000" dirty="0"/>
              <a:t> medium </a:t>
            </a:r>
            <a:r>
              <a:rPr lang="en-US" sz="8000" dirty="0" err="1"/>
              <a:t>tidak</a:t>
            </a:r>
            <a:r>
              <a:rPr lang="en-US" sz="8000" dirty="0"/>
              <a:t> </a:t>
            </a:r>
            <a:r>
              <a:rPr lang="en-US" sz="8000" dirty="0" err="1"/>
              <a:t>mengalami</a:t>
            </a:r>
            <a:r>
              <a:rPr lang="en-US" sz="8000" dirty="0"/>
              <a:t> </a:t>
            </a:r>
            <a:r>
              <a:rPr lang="en-US" sz="8000" dirty="0" err="1"/>
              <a:t>perpindahan</a:t>
            </a:r>
            <a:endParaRPr lang="en-US" sz="8000" dirty="0" smtClean="0"/>
          </a:p>
          <a:p>
            <a:pPr marL="0" indent="0">
              <a:buNone/>
            </a:pPr>
            <a:endParaRPr lang="en-US" sz="8000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05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694266"/>
          </a:xfrm>
        </p:spPr>
        <p:txBody>
          <a:bodyPr/>
          <a:lstStyle/>
          <a:p>
            <a:pPr algn="just"/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1676401"/>
            <a:ext cx="10363826" cy="491066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err="1" smtClean="0"/>
              <a:t>Gelombang</a:t>
            </a:r>
            <a:r>
              <a:rPr lang="en-US" dirty="0" smtClean="0"/>
              <a:t> </a:t>
            </a:r>
            <a:r>
              <a:rPr lang="en-US" dirty="0" err="1" smtClean="0"/>
              <a:t>berjalan</a:t>
            </a:r>
            <a:r>
              <a:rPr lang="en-US" dirty="0" smtClean="0"/>
              <a:t> : </a:t>
            </a:r>
          </a:p>
          <a:p>
            <a:pPr marL="0" indent="0">
              <a:buNone/>
            </a:pPr>
            <a:r>
              <a:rPr lang="en-US" dirty="0" smtClean="0"/>
              <a:t>                           </a:t>
            </a:r>
            <a:endParaRPr lang="en-US" dirty="0"/>
          </a:p>
          <a:p>
            <a:pPr marL="0" indent="0">
              <a:buNone/>
            </a:pPr>
            <a:r>
              <a:rPr lang="en-US" sz="1400" dirty="0" smtClean="0"/>
              <a:t>                                     </a:t>
            </a: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 lvl="1">
              <a:buFont typeface="Wingdings" panose="05000000000000000000" pitchFamily="2" charset="2"/>
              <a:buChar char="q"/>
            </a:pPr>
            <a:endParaRPr lang="en-US" sz="1200" b="1" dirty="0" smtClean="0"/>
          </a:p>
          <a:p>
            <a:pPr marL="0" indent="0">
              <a:buNone/>
            </a:pPr>
            <a:r>
              <a:rPr lang="en-US" sz="1400" dirty="0" smtClean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387" y="2245784"/>
            <a:ext cx="70866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02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672555"/>
          </a:xfrm>
        </p:spPr>
        <p:txBody>
          <a:bodyPr/>
          <a:lstStyle/>
          <a:p>
            <a:pPr algn="just"/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5" y="2052918"/>
            <a:ext cx="10364451" cy="4195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sv-SE" sz="2400" dirty="0" smtClean="0"/>
              <a:t> Gerak </a:t>
            </a:r>
            <a:r>
              <a:rPr lang="sv-SE" sz="2400" dirty="0"/>
              <a:t>gelombang </a:t>
            </a:r>
            <a:r>
              <a:rPr lang="sv-SE" sz="2400" dirty="0" smtClean="0"/>
              <a:t>dapat </a:t>
            </a:r>
            <a:r>
              <a:rPr lang="sv-SE" sz="2400" dirty="0"/>
              <a:t>dipandang sebagai perpindahan </a:t>
            </a:r>
            <a:endParaRPr lang="sv-SE" sz="2400" dirty="0" smtClean="0"/>
          </a:p>
          <a:p>
            <a:pPr marL="0" indent="0">
              <a:buNone/>
            </a:pPr>
            <a:r>
              <a:rPr lang="sv-SE" sz="2400" dirty="0"/>
              <a:t> </a:t>
            </a:r>
            <a:r>
              <a:rPr lang="sv-SE" sz="2400" dirty="0" smtClean="0"/>
              <a:t>    momentum </a:t>
            </a:r>
            <a:r>
              <a:rPr lang="sv-SE" sz="2400" dirty="0"/>
              <a:t>dari suatu titik di dalam </a:t>
            </a:r>
            <a:r>
              <a:rPr lang="sv-SE" sz="2400" dirty="0" smtClean="0"/>
              <a:t>ruang </a:t>
            </a:r>
            <a:r>
              <a:rPr lang="sv-SE" sz="2400" dirty="0"/>
              <a:t>ke titik </a:t>
            </a:r>
            <a:r>
              <a:rPr lang="sv-SE" sz="2400" dirty="0" smtClean="0"/>
              <a:t>yang lain </a:t>
            </a:r>
            <a:r>
              <a:rPr lang="sv-SE" sz="2400" dirty="0"/>
              <a:t>tanpa </a:t>
            </a:r>
            <a:endParaRPr lang="sv-SE" sz="2400" dirty="0" smtClean="0"/>
          </a:p>
          <a:p>
            <a:pPr marL="0" indent="0">
              <a:buNone/>
            </a:pPr>
            <a:r>
              <a:rPr lang="sv-SE" sz="2400" dirty="0"/>
              <a:t> </a:t>
            </a:r>
            <a:r>
              <a:rPr lang="sv-SE" sz="2400" dirty="0" smtClean="0"/>
              <a:t>    perpindahan </a:t>
            </a:r>
            <a:r>
              <a:rPr lang="sv-SE" sz="2400" dirty="0"/>
              <a:t>materi</a:t>
            </a:r>
            <a:r>
              <a:rPr lang="en-US" sz="2400" dirty="0"/>
              <a:t> 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err="1" smtClean="0"/>
              <a:t>Rumus</a:t>
            </a:r>
            <a:r>
              <a:rPr lang="en-US" sz="2400" dirty="0" smtClean="0"/>
              <a:t> </a:t>
            </a:r>
            <a:r>
              <a:rPr lang="en-US" sz="2400" dirty="0" err="1" smtClean="0"/>
              <a:t>dasar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gelombang</a:t>
            </a:r>
            <a:r>
              <a:rPr lang="en-US" sz="2400" dirty="0" smtClean="0"/>
              <a:t> :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510" y="4150657"/>
            <a:ext cx="4327944" cy="178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44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694266"/>
          </a:xfrm>
        </p:spPr>
        <p:txBody>
          <a:bodyPr/>
          <a:lstStyle/>
          <a:p>
            <a:pPr algn="just"/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1810693"/>
            <a:ext cx="10363826" cy="477637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 err="1" smtClean="0"/>
              <a:t>Contoh</a:t>
            </a:r>
            <a:r>
              <a:rPr lang="en-US" sz="2400" dirty="0" smtClean="0"/>
              <a:t> </a:t>
            </a:r>
            <a:r>
              <a:rPr lang="en-US" sz="2400" dirty="0" err="1" smtClean="0"/>
              <a:t>soal</a:t>
            </a:r>
            <a:r>
              <a:rPr lang="en-US" sz="2400" dirty="0" smtClean="0"/>
              <a:t> :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dirty="0" smtClean="0"/>
              <a:t>                                     </a:t>
            </a: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 lvl="1">
              <a:buFont typeface="Wingdings" panose="05000000000000000000" pitchFamily="2" charset="2"/>
              <a:buChar char="q"/>
            </a:pPr>
            <a:endParaRPr lang="en-US" sz="1200" b="1" dirty="0" smtClean="0"/>
          </a:p>
          <a:p>
            <a:pPr marL="0" indent="0">
              <a:buNone/>
            </a:pPr>
            <a:r>
              <a:rPr lang="en-US" sz="1400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779" y="1883120"/>
            <a:ext cx="7541536" cy="406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88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672555"/>
          </a:xfrm>
        </p:spPr>
        <p:txBody>
          <a:bodyPr/>
          <a:lstStyle/>
          <a:p>
            <a:pPr algn="just"/>
            <a:r>
              <a:rPr lang="en-US" b="1" dirty="0" smtClean="0"/>
              <a:t>KLASIFIKASI GELOMBANG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5" y="1865013"/>
            <a:ext cx="10364451" cy="472590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err="1" smtClean="0"/>
              <a:t>Dilihat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arah</a:t>
            </a:r>
            <a:r>
              <a:rPr lang="en-US" dirty="0" smtClean="0"/>
              <a:t> </a:t>
            </a:r>
            <a:r>
              <a:rPr lang="en-US" dirty="0" err="1" smtClean="0"/>
              <a:t>getaran</a:t>
            </a:r>
            <a:r>
              <a:rPr lang="en-US" dirty="0" smtClean="0"/>
              <a:t>/</a:t>
            </a:r>
            <a:r>
              <a:rPr lang="en-US" dirty="0" err="1" smtClean="0"/>
              <a:t>perambatan</a:t>
            </a:r>
            <a:r>
              <a:rPr lang="en-US" dirty="0" smtClean="0"/>
              <a:t>, </a:t>
            </a:r>
            <a:r>
              <a:rPr lang="en-US" dirty="0" err="1" smtClean="0"/>
              <a:t>gelombang</a:t>
            </a:r>
            <a:r>
              <a:rPr lang="en-US" dirty="0" smtClean="0"/>
              <a:t> </a:t>
            </a:r>
            <a:r>
              <a:rPr lang="en-US" dirty="0" err="1" smtClean="0"/>
              <a:t>terbagi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: </a:t>
            </a:r>
          </a:p>
          <a:p>
            <a:pPr marL="569913" indent="-171450">
              <a:buFont typeface="+mj-lt"/>
              <a:buAutoNum type="romanLcPeriod"/>
            </a:pPr>
            <a:r>
              <a:rPr lang="en-US" dirty="0" smtClean="0"/>
              <a:t> </a:t>
            </a:r>
            <a:r>
              <a:rPr lang="en-US" dirty="0" err="1" smtClean="0"/>
              <a:t>Gelombang</a:t>
            </a:r>
            <a:r>
              <a:rPr lang="en-US" dirty="0" smtClean="0"/>
              <a:t> transversal</a:t>
            </a:r>
          </a:p>
          <a:p>
            <a:pPr marL="569913" indent="-171450">
              <a:buFont typeface="+mj-lt"/>
              <a:buAutoNum type="romanLcPeriod"/>
              <a:tabLst>
                <a:tab pos="398463" algn="l"/>
              </a:tabLst>
            </a:pPr>
            <a:r>
              <a:rPr lang="en-US" dirty="0"/>
              <a:t> </a:t>
            </a:r>
            <a:r>
              <a:rPr lang="en-US" dirty="0" err="1" smtClean="0"/>
              <a:t>Gelombang</a:t>
            </a:r>
            <a:r>
              <a:rPr lang="en-US" dirty="0" smtClean="0"/>
              <a:t> longitudinal</a:t>
            </a:r>
          </a:p>
          <a:p>
            <a:pPr marL="398463" indent="0">
              <a:buNone/>
              <a:tabLst>
                <a:tab pos="398463" algn="l"/>
              </a:tabLst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  <a:tabLst>
                <a:tab pos="398463" algn="l"/>
              </a:tabLst>
            </a:pPr>
            <a:r>
              <a:rPr lang="en-US" dirty="0"/>
              <a:t> </a:t>
            </a:r>
            <a:r>
              <a:rPr lang="en-US" dirty="0" err="1" smtClean="0"/>
              <a:t>Dilihat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besarnya</a:t>
            </a:r>
            <a:r>
              <a:rPr lang="en-US" dirty="0" smtClean="0"/>
              <a:t> </a:t>
            </a:r>
            <a:r>
              <a:rPr lang="en-US" dirty="0" err="1" smtClean="0"/>
              <a:t>amplitudo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fase</a:t>
            </a:r>
            <a:r>
              <a:rPr lang="en-US" dirty="0" smtClean="0"/>
              <a:t>, </a:t>
            </a:r>
            <a:r>
              <a:rPr lang="en-US" dirty="0" err="1" smtClean="0"/>
              <a:t>gelombang</a:t>
            </a:r>
            <a:r>
              <a:rPr lang="en-US" dirty="0" smtClean="0"/>
              <a:t>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: </a:t>
            </a:r>
          </a:p>
          <a:p>
            <a:pPr marL="569913" indent="-171450">
              <a:buFont typeface="+mj-lt"/>
              <a:buAutoNum type="romanLcPeriod"/>
              <a:tabLst>
                <a:tab pos="398463" algn="l"/>
              </a:tabLst>
            </a:pPr>
            <a:r>
              <a:rPr lang="en-US" dirty="0" smtClean="0"/>
              <a:t> </a:t>
            </a:r>
            <a:r>
              <a:rPr lang="en-US" dirty="0" err="1" smtClean="0"/>
              <a:t>Gelombang</a:t>
            </a:r>
            <a:r>
              <a:rPr lang="en-US" dirty="0" smtClean="0"/>
              <a:t> </a:t>
            </a:r>
            <a:r>
              <a:rPr lang="en-US" dirty="0" err="1" smtClean="0"/>
              <a:t>berjalan</a:t>
            </a:r>
            <a:endParaRPr lang="en-US" dirty="0" smtClean="0"/>
          </a:p>
          <a:p>
            <a:pPr marL="569913" indent="-171450">
              <a:buFont typeface="+mj-lt"/>
              <a:buAutoNum type="romanLcPeriod"/>
              <a:tabLst>
                <a:tab pos="398463" algn="l"/>
              </a:tabLst>
            </a:pPr>
            <a:r>
              <a:rPr lang="en-US" dirty="0"/>
              <a:t> </a:t>
            </a:r>
            <a:r>
              <a:rPr lang="en-US" dirty="0" err="1" smtClean="0"/>
              <a:t>Gelombang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(</a:t>
            </a:r>
            <a:r>
              <a:rPr lang="en-US" dirty="0" err="1" smtClean="0"/>
              <a:t>stasioner</a:t>
            </a:r>
            <a:r>
              <a:rPr lang="en-US" dirty="0" smtClean="0"/>
              <a:t>)</a:t>
            </a:r>
          </a:p>
          <a:p>
            <a:pPr>
              <a:buFont typeface="Wingdings" panose="05000000000000000000" pitchFamily="2" charset="2"/>
              <a:buChar char="q"/>
              <a:tabLst>
                <a:tab pos="398463" algn="l"/>
              </a:tabLst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  <a:tabLst>
                <a:tab pos="398463" algn="l"/>
              </a:tabLst>
            </a:pPr>
            <a:r>
              <a:rPr lang="en-US" dirty="0"/>
              <a:t> 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smtClean="0"/>
              <a:t>medium </a:t>
            </a:r>
            <a:r>
              <a:rPr lang="en-US" dirty="0" err="1" smtClean="0"/>
              <a:t>perambatannya</a:t>
            </a:r>
            <a:r>
              <a:rPr lang="en-US" dirty="0" smtClean="0"/>
              <a:t>, </a:t>
            </a:r>
            <a:r>
              <a:rPr lang="en-US" dirty="0" err="1"/>
              <a:t>gelombang</a:t>
            </a:r>
            <a:r>
              <a:rPr lang="en-US" dirty="0"/>
              <a:t> </a:t>
            </a:r>
            <a:r>
              <a:rPr lang="en-US" dirty="0" err="1" smtClean="0"/>
              <a:t>terbagi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/>
              <a:t>: </a:t>
            </a:r>
            <a:endParaRPr lang="en-US" dirty="0" smtClean="0"/>
          </a:p>
          <a:p>
            <a:pPr marL="569913" indent="-171450">
              <a:buFont typeface="+mj-lt"/>
              <a:buAutoNum type="romanLcPeriod"/>
              <a:tabLst>
                <a:tab pos="398463" algn="l"/>
              </a:tabLst>
            </a:pPr>
            <a:r>
              <a:rPr lang="en-US" dirty="0" smtClean="0"/>
              <a:t> </a:t>
            </a:r>
            <a:r>
              <a:rPr lang="en-US" dirty="0" err="1" smtClean="0"/>
              <a:t>Gelombang</a:t>
            </a:r>
            <a:r>
              <a:rPr lang="en-US" dirty="0" smtClean="0"/>
              <a:t> </a:t>
            </a:r>
            <a:r>
              <a:rPr lang="en-US" dirty="0" err="1" smtClean="0"/>
              <a:t>mekanik</a:t>
            </a:r>
            <a:endParaRPr lang="en-US" dirty="0" smtClean="0"/>
          </a:p>
          <a:p>
            <a:pPr marL="569913" indent="-171450">
              <a:buFont typeface="+mj-lt"/>
              <a:buAutoNum type="romanLcPeriod"/>
              <a:tabLst>
                <a:tab pos="398463" algn="l"/>
              </a:tabLst>
            </a:pPr>
            <a:r>
              <a:rPr lang="en-US" dirty="0" smtClean="0"/>
              <a:t> </a:t>
            </a:r>
            <a:r>
              <a:rPr lang="en-US" dirty="0" err="1" smtClean="0"/>
              <a:t>Gelombang</a:t>
            </a:r>
            <a:r>
              <a:rPr lang="en-US" dirty="0" smtClean="0"/>
              <a:t> </a:t>
            </a:r>
            <a:r>
              <a:rPr lang="en-US" dirty="0" err="1" smtClean="0"/>
              <a:t>elektromagnetik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  <a:tabLst>
                <a:tab pos="398463" algn="l"/>
              </a:tabLs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092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672555"/>
          </a:xfrm>
        </p:spPr>
        <p:txBody>
          <a:bodyPr/>
          <a:lstStyle/>
          <a:p>
            <a:pPr algn="just"/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5" y="1926170"/>
            <a:ext cx="10364452" cy="4474629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err="1" smtClean="0"/>
              <a:t>Gelombang</a:t>
            </a:r>
            <a:r>
              <a:rPr lang="en-US" dirty="0" smtClean="0"/>
              <a:t> </a:t>
            </a:r>
            <a:r>
              <a:rPr lang="en-US" i="1" dirty="0" smtClean="0"/>
              <a:t>transversal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gelombang</a:t>
            </a:r>
            <a:r>
              <a:rPr lang="en-US" dirty="0" smtClean="0"/>
              <a:t> yang </a:t>
            </a:r>
            <a:r>
              <a:rPr lang="en-US" dirty="0" err="1" smtClean="0"/>
              <a:t>arah</a:t>
            </a:r>
            <a:r>
              <a:rPr lang="en-US" dirty="0" smtClean="0"/>
              <a:t> </a:t>
            </a:r>
            <a:r>
              <a:rPr lang="en-US" dirty="0" err="1" smtClean="0"/>
              <a:t>getarannya</a:t>
            </a:r>
            <a:r>
              <a:rPr lang="en-US" dirty="0" smtClean="0"/>
              <a:t> </a:t>
            </a:r>
            <a:r>
              <a:rPr lang="en-US" dirty="0" err="1" smtClean="0"/>
              <a:t>tegak</a:t>
            </a:r>
            <a:r>
              <a:rPr lang="en-US" dirty="0" smtClean="0"/>
              <a:t> </a:t>
            </a:r>
            <a:r>
              <a:rPr lang="en-US" dirty="0" err="1"/>
              <a:t>lurus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arah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penjalarannya</a:t>
            </a:r>
            <a:r>
              <a:rPr lang="en-US" dirty="0" smtClean="0"/>
              <a:t>/</a:t>
            </a:r>
            <a:r>
              <a:rPr lang="en-US" dirty="0" err="1" smtClean="0"/>
              <a:t>perambatannya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 smtClean="0"/>
              <a:t>Misalnya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gelombang</a:t>
            </a:r>
            <a:r>
              <a:rPr lang="en-US" dirty="0" smtClean="0"/>
              <a:t> </a:t>
            </a:r>
            <a:r>
              <a:rPr lang="en-US" dirty="0" err="1" smtClean="0"/>
              <a:t>riak</a:t>
            </a:r>
            <a:r>
              <a:rPr lang="en-US" dirty="0" smtClean="0"/>
              <a:t> air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581" y="3735075"/>
            <a:ext cx="4544839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50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672555"/>
          </a:xfrm>
        </p:spPr>
        <p:txBody>
          <a:bodyPr/>
          <a:lstStyle/>
          <a:p>
            <a:pPr algn="just"/>
            <a:endParaRPr lang="en-US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3775" y="1926170"/>
            <a:ext cx="10364452" cy="4474629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err="1" smtClean="0"/>
              <a:t>Gelombang</a:t>
            </a:r>
            <a:r>
              <a:rPr lang="en-US" dirty="0" smtClean="0"/>
              <a:t> </a:t>
            </a:r>
            <a:r>
              <a:rPr lang="en-US" i="1" dirty="0" smtClean="0"/>
              <a:t>longitudinal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gelombang</a:t>
            </a:r>
            <a:r>
              <a:rPr lang="en-US" dirty="0" smtClean="0"/>
              <a:t> yang </a:t>
            </a:r>
            <a:r>
              <a:rPr lang="en-US" dirty="0" err="1" smtClean="0"/>
              <a:t>arah</a:t>
            </a:r>
            <a:r>
              <a:rPr lang="en-US" dirty="0" smtClean="0"/>
              <a:t> </a:t>
            </a:r>
            <a:r>
              <a:rPr lang="en-US" dirty="0" err="1" smtClean="0"/>
              <a:t>getarannya</a:t>
            </a:r>
            <a:r>
              <a:rPr lang="en-US" dirty="0" smtClean="0"/>
              <a:t> </a:t>
            </a:r>
            <a:r>
              <a:rPr lang="en-US" dirty="0" err="1" smtClean="0"/>
              <a:t>sejajar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 smtClean="0"/>
              <a:t>arah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penjalarannya</a:t>
            </a:r>
            <a:r>
              <a:rPr lang="en-US" dirty="0" smtClean="0"/>
              <a:t>/</a:t>
            </a:r>
            <a:r>
              <a:rPr lang="en-US" dirty="0" err="1" smtClean="0"/>
              <a:t>perambatannya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 smtClean="0"/>
              <a:t>Contohnya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/>
              <a:t>gelombang</a:t>
            </a:r>
            <a:r>
              <a:rPr lang="en-US" dirty="0"/>
              <a:t> </a:t>
            </a:r>
            <a:r>
              <a:rPr lang="en-US" dirty="0" err="1" smtClean="0"/>
              <a:t>bunyi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845" y="3790244"/>
            <a:ext cx="5032312" cy="240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02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3328</TotalTime>
  <Words>516</Words>
  <Application>Microsoft Office PowerPoint</Application>
  <PresentationFormat>Widescreen</PresentationFormat>
  <Paragraphs>143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Century Gothic</vt:lpstr>
      <vt:lpstr>Wingdings</vt:lpstr>
      <vt:lpstr>Wingdings 3</vt:lpstr>
      <vt:lpstr>Ion</vt:lpstr>
      <vt:lpstr>FISIKA DASAR</vt:lpstr>
      <vt:lpstr>PowerPoint Presentation</vt:lpstr>
      <vt:lpstr>DEFINISI</vt:lpstr>
      <vt:lpstr>PowerPoint Presentation</vt:lpstr>
      <vt:lpstr>PowerPoint Presentation</vt:lpstr>
      <vt:lpstr>PowerPoint Presentation</vt:lpstr>
      <vt:lpstr>KLASIFIKASI GELOMBANG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INTERFERENSI DAN DIFRAKSI</vt:lpstr>
      <vt:lpstr>KLASIFIKASI INTERFERENSI</vt:lpstr>
      <vt:lpstr>ENERGI GELOMBANG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FISIKA DASAR</dc:title>
  <dc:creator>IstiQ</dc:creator>
  <cp:lastModifiedBy>IstiQ</cp:lastModifiedBy>
  <cp:revision>119</cp:revision>
  <dcterms:created xsi:type="dcterms:W3CDTF">2020-09-12T20:29:53Z</dcterms:created>
  <dcterms:modified xsi:type="dcterms:W3CDTF">2021-02-05T14:04:02Z</dcterms:modified>
</cp:coreProperties>
</file>