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7"/>
  </p:notesMasterIdLst>
  <p:sldIdLst>
    <p:sldId id="257" r:id="rId2"/>
    <p:sldId id="261" r:id="rId3"/>
    <p:sldId id="259" r:id="rId4"/>
    <p:sldId id="262" r:id="rId5"/>
    <p:sldId id="258" r:id="rId6"/>
  </p:sldIdLst>
  <p:sldSz cx="274320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33"/>
    <a:srgbClr val="FF6600"/>
    <a:srgbClr val="F1995D"/>
    <a:srgbClr val="00FFFF"/>
    <a:srgbClr val="FF0000"/>
    <a:srgbClr val="F73C09"/>
    <a:srgbClr val="C808A3"/>
    <a:srgbClr val="6B47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56" autoAdjust="0"/>
  </p:normalViewPr>
  <p:slideViewPr>
    <p:cSldViewPr snapToGrid="0">
      <p:cViewPr>
        <p:scale>
          <a:sx n="30" d="100"/>
          <a:sy n="30" d="100"/>
        </p:scale>
        <p:origin x="1234" y="-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27924-E501-4971-AFED-93A36FE72686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8F477-12BF-49C4-8E20-CAB10F75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68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17511" rtl="0" eaLnBrk="1" latinLnBrk="0" hangingPunct="1">
      <a:defRPr sz="4094" kern="1200">
        <a:solidFill>
          <a:schemeClr val="tx1"/>
        </a:solidFill>
        <a:latin typeface="+mn-lt"/>
        <a:ea typeface="+mn-ea"/>
        <a:cs typeface="+mn-cs"/>
      </a:defRPr>
    </a:lvl1pPr>
    <a:lvl2pPr marL="1558758" algn="l" defTabSz="3117511" rtl="0" eaLnBrk="1" latinLnBrk="0" hangingPunct="1">
      <a:defRPr sz="4094" kern="1200">
        <a:solidFill>
          <a:schemeClr val="tx1"/>
        </a:solidFill>
        <a:latin typeface="+mn-lt"/>
        <a:ea typeface="+mn-ea"/>
        <a:cs typeface="+mn-cs"/>
      </a:defRPr>
    </a:lvl2pPr>
    <a:lvl3pPr marL="3117511" algn="l" defTabSz="3117511" rtl="0" eaLnBrk="1" latinLnBrk="0" hangingPunct="1">
      <a:defRPr sz="4094" kern="1200">
        <a:solidFill>
          <a:schemeClr val="tx1"/>
        </a:solidFill>
        <a:latin typeface="+mn-lt"/>
        <a:ea typeface="+mn-ea"/>
        <a:cs typeface="+mn-cs"/>
      </a:defRPr>
    </a:lvl3pPr>
    <a:lvl4pPr marL="4676269" algn="l" defTabSz="3117511" rtl="0" eaLnBrk="1" latinLnBrk="0" hangingPunct="1">
      <a:defRPr sz="4094" kern="1200">
        <a:solidFill>
          <a:schemeClr val="tx1"/>
        </a:solidFill>
        <a:latin typeface="+mn-lt"/>
        <a:ea typeface="+mn-ea"/>
        <a:cs typeface="+mn-cs"/>
      </a:defRPr>
    </a:lvl4pPr>
    <a:lvl5pPr marL="6235023" algn="l" defTabSz="3117511" rtl="0" eaLnBrk="1" latinLnBrk="0" hangingPunct="1">
      <a:defRPr sz="4094" kern="1200">
        <a:solidFill>
          <a:schemeClr val="tx1"/>
        </a:solidFill>
        <a:latin typeface="+mn-lt"/>
        <a:ea typeface="+mn-ea"/>
        <a:cs typeface="+mn-cs"/>
      </a:defRPr>
    </a:lvl5pPr>
    <a:lvl6pPr marL="7793779" algn="l" defTabSz="3117511" rtl="0" eaLnBrk="1" latinLnBrk="0" hangingPunct="1">
      <a:defRPr sz="4094" kern="1200">
        <a:solidFill>
          <a:schemeClr val="tx1"/>
        </a:solidFill>
        <a:latin typeface="+mn-lt"/>
        <a:ea typeface="+mn-ea"/>
        <a:cs typeface="+mn-cs"/>
      </a:defRPr>
    </a:lvl6pPr>
    <a:lvl7pPr marL="9352536" algn="l" defTabSz="3117511" rtl="0" eaLnBrk="1" latinLnBrk="0" hangingPunct="1">
      <a:defRPr sz="4094" kern="1200">
        <a:solidFill>
          <a:schemeClr val="tx1"/>
        </a:solidFill>
        <a:latin typeface="+mn-lt"/>
        <a:ea typeface="+mn-ea"/>
        <a:cs typeface="+mn-cs"/>
      </a:defRPr>
    </a:lvl7pPr>
    <a:lvl8pPr marL="10911293" algn="l" defTabSz="3117511" rtl="0" eaLnBrk="1" latinLnBrk="0" hangingPunct="1">
      <a:defRPr sz="4094" kern="1200">
        <a:solidFill>
          <a:schemeClr val="tx1"/>
        </a:solidFill>
        <a:latin typeface="+mn-lt"/>
        <a:ea typeface="+mn-ea"/>
        <a:cs typeface="+mn-cs"/>
      </a:defRPr>
    </a:lvl8pPr>
    <a:lvl9pPr marL="12470049" algn="l" defTabSz="3117511" rtl="0" eaLnBrk="1" latinLnBrk="0" hangingPunct="1">
      <a:defRPr sz="40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3741210"/>
            <a:ext cx="23317200" cy="79586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2006793"/>
            <a:ext cx="20574000" cy="5519207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63CC-AFD6-4646-BA8F-9BEA7D9DDF4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6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63CC-AFD6-4646-BA8F-9BEA7D9DDF4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217084"/>
            <a:ext cx="5915025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217084"/>
            <a:ext cx="17402175" cy="193727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63CC-AFD6-4646-BA8F-9BEA7D9DDF4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5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63CC-AFD6-4646-BA8F-9BEA7D9DDF4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7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5699132"/>
            <a:ext cx="23660100" cy="9509123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5298215"/>
            <a:ext cx="23660100" cy="5000623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63CC-AFD6-4646-BA8F-9BEA7D9DDF4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7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6085417"/>
            <a:ext cx="11658600" cy="145044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6085417"/>
            <a:ext cx="11658600" cy="145044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63CC-AFD6-4646-BA8F-9BEA7D9DDF4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0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7089"/>
            <a:ext cx="2366010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5603877"/>
            <a:ext cx="11605020" cy="2746373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8350250"/>
            <a:ext cx="11605020" cy="12281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5603877"/>
            <a:ext cx="11662173" cy="2746373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8350250"/>
            <a:ext cx="11662173" cy="12281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63CC-AFD6-4646-BA8F-9BEA7D9DDF4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2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63CC-AFD6-4646-BA8F-9BEA7D9DDF4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9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63CC-AFD6-4646-BA8F-9BEA7D9DDF4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9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524000"/>
            <a:ext cx="8847534" cy="53340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291422"/>
            <a:ext cx="13887450" cy="1624541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6858000"/>
            <a:ext cx="8847534" cy="1270529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63CC-AFD6-4646-BA8F-9BEA7D9DDF4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2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524000"/>
            <a:ext cx="8847534" cy="53340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291422"/>
            <a:ext cx="13887450" cy="1624541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6858000"/>
            <a:ext cx="8847534" cy="1270529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63CC-AFD6-4646-BA8F-9BEA7D9DDF4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217089"/>
            <a:ext cx="2366010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6085417"/>
            <a:ext cx="2366010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1187839"/>
            <a:ext cx="61722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B63CC-AFD6-4646-BA8F-9BEA7D9DDF41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1187839"/>
            <a:ext cx="92583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1187839"/>
            <a:ext cx="61722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5B0E5-673F-4288-9841-6D982F793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6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D6BEA0-6929-4F86-8FF7-BB9AAA5B831C}"/>
              </a:ext>
            </a:extLst>
          </p:cNvPr>
          <p:cNvSpPr/>
          <p:nvPr/>
        </p:nvSpPr>
        <p:spPr>
          <a:xfrm>
            <a:off x="14117586" y="757768"/>
            <a:ext cx="10015357" cy="947843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</a:t>
            </a:r>
            <a:endParaRPr lang="en-US" sz="4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Attribute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i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GameCore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Attribute Connect to class “minesweeper”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Clock &amp; LCD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 </a:t>
            </a:r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QTimer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&amp; </a:t>
            </a:r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QLCD_Number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Controlling Time and Display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InterfaceMatrix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Base representation of </a:t>
            </a:r>
            <a:r>
              <a: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 Nodes 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which would </a:t>
            </a:r>
            <a:r>
              <a: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linked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to </a:t>
            </a:r>
            <a:r>
              <a:rPr lang="en-US" sz="3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GameCore’s</a:t>
            </a:r>
            <a:r>
              <a: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InterfaceMatrix</a:t>
            </a:r>
            <a:endParaRPr lang="en-US" sz="3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Dialog: Push Message or Input</a:t>
            </a:r>
            <a:endParaRPr lang="en-US" sz="3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Click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Receive User’s State in Interface Node -&gt; Transmit to Here -&gt; Request Game Core to Update -&gt; Update the State after Finished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ClickUndoButton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&amp; </a:t>
            </a:r>
            <a:r>
              <a:rPr lang="en-US" sz="3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ClickRedoButton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Same </a:t>
            </a:r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behaviour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of “Click”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prepareGame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&amp; </a:t>
            </a:r>
            <a:r>
              <a:rPr lang="en-US" sz="3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startGame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&amp; </a:t>
            </a:r>
            <a:r>
              <a:rPr lang="en-US" sz="3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stopGame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Transmit the State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06F54B3-BD5E-42B0-ACA3-A58966640D09}"/>
              </a:ext>
            </a:extLst>
          </p:cNvPr>
          <p:cNvCxnSpPr>
            <a:cxnSpLocks/>
            <a:stCxn id="54" idx="3"/>
            <a:endCxn id="2" idx="1"/>
          </p:cNvCxnSpPr>
          <p:nvPr/>
        </p:nvCxnSpPr>
        <p:spPr>
          <a:xfrm>
            <a:off x="10747082" y="4746415"/>
            <a:ext cx="3370504" cy="7505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0694284B-80A9-4622-9941-319B25BA6286}"/>
              </a:ext>
            </a:extLst>
          </p:cNvPr>
          <p:cNvSpPr/>
          <p:nvPr/>
        </p:nvSpPr>
        <p:spPr>
          <a:xfrm>
            <a:off x="14117585" y="14893737"/>
            <a:ext cx="10015357" cy="478965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CONFIG.PY</a:t>
            </a:r>
            <a:endParaRPr lang="en-US" sz="4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Used to get directory or size of image in storage</a:t>
            </a:r>
          </a:p>
          <a:p>
            <a:pPr algn="ctr"/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 + Python Dictionary (</a:t>
            </a:r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Hashtable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</a:p>
          <a:p>
            <a:pPr algn="ctr"/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(Database Interface)</a:t>
            </a:r>
          </a:p>
          <a:p>
            <a:pPr algn="just"/>
            <a:r>
              <a: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Attribute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i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WindowSize</a:t>
            </a:r>
            <a:r>
              <a:rPr lang="en-US" sz="30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(Project) Directory – (Core) NOTATION – (Core) Configuration</a:t>
            </a:r>
          </a:p>
          <a:p>
            <a:pPr algn="just"/>
            <a:endParaRPr lang="en-US" sz="3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Some get image location &amp; information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C7957A4-1F15-4194-9263-0FED4424A3B3}"/>
              </a:ext>
            </a:extLst>
          </p:cNvPr>
          <p:cNvCxnSpPr>
            <a:cxnSpLocks/>
            <a:stCxn id="83" idx="0"/>
            <a:endCxn id="2" idx="2"/>
          </p:cNvCxnSpPr>
          <p:nvPr/>
        </p:nvCxnSpPr>
        <p:spPr>
          <a:xfrm flipV="1">
            <a:off x="19125264" y="10236200"/>
            <a:ext cx="1" cy="46575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092924A-F874-48BF-AB59-271CFA002877}"/>
              </a:ext>
            </a:extLst>
          </p:cNvPr>
          <p:cNvSpPr/>
          <p:nvPr/>
        </p:nvSpPr>
        <p:spPr>
          <a:xfrm>
            <a:off x="17516111" y="20488029"/>
            <a:ext cx="3218305" cy="11918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STORAGE</a:t>
            </a:r>
            <a:endParaRPr lang="en-US" sz="4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E022F682-D3B6-4BAC-93C2-956A11B6186E}"/>
              </a:ext>
            </a:extLst>
          </p:cNvPr>
          <p:cNvSpPr/>
          <p:nvPr/>
        </p:nvSpPr>
        <p:spPr>
          <a:xfrm>
            <a:off x="469250" y="12997357"/>
            <a:ext cx="10015356" cy="858241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CORE.PY</a:t>
            </a:r>
            <a:endParaRPr lang="en-US" sz="4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Game Logic: Class “minesweeper”</a:t>
            </a:r>
          </a:p>
          <a:p>
            <a:pPr algn="just"/>
            <a:r>
              <a: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Attribute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__</a:t>
            </a:r>
            <a:r>
              <a:rPr lang="en-US" sz="3000" b="1" i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coreMatrix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Hidden Matrix for Searching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i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InterfaceMatrix</a:t>
            </a:r>
            <a:r>
              <a:rPr lang="en-US" sz="30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Representation of Interface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__Stack</a:t>
            </a:r>
            <a:r>
              <a: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(s)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Redo – Undo Stack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Notation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Get from Config.py</a:t>
            </a:r>
          </a:p>
          <a:p>
            <a:pPr algn="just"/>
            <a:endParaRPr lang="en-US" sz="3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Build: Initialize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Check: Hidden Check for Validity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Display: Display on Console (for Debug)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DepthFirstFlow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Inherited from Depth First Search (O(N)), used for clicking empty cell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Redo, Undo: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Update: Update Interface Matrix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C039FFE-FE1B-45A6-A8B7-7CA6B74BFA9E}"/>
              </a:ext>
            </a:extLst>
          </p:cNvPr>
          <p:cNvCxnSpPr>
            <a:cxnSpLocks/>
            <a:stCxn id="83" idx="1"/>
            <a:endCxn id="106" idx="3"/>
          </p:cNvCxnSpPr>
          <p:nvPr/>
        </p:nvCxnSpPr>
        <p:spPr>
          <a:xfrm flipH="1">
            <a:off x="10484606" y="17288565"/>
            <a:ext cx="363297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2A2CB252-A640-45BC-922B-9F90419FAD48}"/>
              </a:ext>
            </a:extLst>
          </p:cNvPr>
          <p:cNvSpPr/>
          <p:nvPr/>
        </p:nvSpPr>
        <p:spPr>
          <a:xfrm>
            <a:off x="1940266" y="9126114"/>
            <a:ext cx="6741008" cy="350828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PREPROCESSING.PY</a:t>
            </a:r>
            <a:endParaRPr lang="en-US" sz="4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Python Decorator &amp; Other Functions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Measure_execution_time</a:t>
            </a:r>
            <a:endParaRPr lang="en-US" sz="3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Timing_profiler</a:t>
            </a:r>
            <a:endParaRPr lang="en-US" sz="3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Object_memory_profiler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(1 layer)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ReadFile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&amp; </a:t>
            </a:r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ExportFile</a:t>
            </a:r>
            <a:endParaRPr lang="en-US" sz="3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8AC4B4F-96BF-4F76-ABAC-93329FE48E9C}"/>
              </a:ext>
            </a:extLst>
          </p:cNvPr>
          <p:cNvCxnSpPr>
            <a:cxnSpLocks/>
            <a:stCxn id="89" idx="0"/>
            <a:endCxn id="83" idx="2"/>
          </p:cNvCxnSpPr>
          <p:nvPr/>
        </p:nvCxnSpPr>
        <p:spPr>
          <a:xfrm flipV="1">
            <a:off x="19125264" y="19683393"/>
            <a:ext cx="0" cy="8046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CDD715C-B92C-4014-B15A-601B7F7E7318}"/>
              </a:ext>
            </a:extLst>
          </p:cNvPr>
          <p:cNvCxnSpPr>
            <a:cxnSpLocks/>
            <a:stCxn id="123" idx="3"/>
            <a:endCxn id="2" idx="1"/>
          </p:cNvCxnSpPr>
          <p:nvPr/>
        </p:nvCxnSpPr>
        <p:spPr>
          <a:xfrm flipV="1">
            <a:off x="8681274" y="5496984"/>
            <a:ext cx="5436312" cy="53832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76A02FE-0B74-4D27-8918-BFAB6D881266}"/>
              </a:ext>
            </a:extLst>
          </p:cNvPr>
          <p:cNvCxnSpPr>
            <a:cxnSpLocks/>
            <a:stCxn id="106" idx="3"/>
            <a:endCxn id="2" idx="2"/>
          </p:cNvCxnSpPr>
          <p:nvPr/>
        </p:nvCxnSpPr>
        <p:spPr>
          <a:xfrm flipV="1">
            <a:off x="10484606" y="10236200"/>
            <a:ext cx="8640659" cy="7052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F252D02-0344-406F-81BD-D8A8C736D42D}"/>
              </a:ext>
            </a:extLst>
          </p:cNvPr>
          <p:cNvSpPr/>
          <p:nvPr/>
        </p:nvSpPr>
        <p:spPr>
          <a:xfrm>
            <a:off x="731725" y="1374529"/>
            <a:ext cx="10015357" cy="674377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COMPONENT_INTERFACE</a:t>
            </a:r>
            <a:endParaRPr lang="en-US" sz="4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i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InterfaceNode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inherited from </a:t>
            </a:r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QLabel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Used to display the respective node state in the game core. It can be shined out when hovering.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i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GamingMode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inherited from </a:t>
            </a:r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QWidget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Used to request user’s input to set up the game play (Better Behave as </a:t>
            </a:r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QInputDialog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HoveringButton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inherited from </a:t>
            </a:r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QPushButton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Used to display some button that need to be shined out when hovering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TableModel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inherited from </a:t>
            </a:r>
            <a:r>
              <a:rPr lang="en-US" sz="3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QAbstractTableModel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Used to display performance’s table when game play</a:t>
            </a:r>
          </a:p>
        </p:txBody>
      </p:sp>
    </p:spTree>
    <p:extLst>
      <p:ext uri="{BB962C8B-B14F-4D97-AF65-F5344CB8AC3E}">
        <p14:creationId xmlns:p14="http://schemas.microsoft.com/office/powerpoint/2010/main" val="59165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3F4063E-5EC6-418F-BA3E-9CE0D601E5CC}"/>
              </a:ext>
            </a:extLst>
          </p:cNvPr>
          <p:cNvGrpSpPr/>
          <p:nvPr/>
        </p:nvGrpSpPr>
        <p:grpSpPr>
          <a:xfrm>
            <a:off x="1884157" y="757768"/>
            <a:ext cx="23663689" cy="20178747"/>
            <a:chOff x="469254" y="757768"/>
            <a:chExt cx="23663689" cy="2017874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1D6BEA0-6929-4F86-8FF7-BB9AAA5B831C}"/>
                </a:ext>
              </a:extLst>
            </p:cNvPr>
            <p:cNvSpPr/>
            <p:nvPr/>
          </p:nvSpPr>
          <p:spPr>
            <a:xfrm>
              <a:off x="14117586" y="757768"/>
              <a:ext cx="10015357" cy="947843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8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INTERFACE</a:t>
              </a:r>
              <a:endParaRPr lang="en-US" sz="4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just"/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Attribute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b="1" i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GameCore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Attribute Connect to class “minesweeper”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b="1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Clock &amp; LCD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 </a:t>
              </a: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QTimer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&amp; </a:t>
              </a: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QLCD_Number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Controlling Time and Display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InterfaceMatrix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Base representation of </a:t>
              </a:r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Interface Nodes 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which would </a:t>
              </a:r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linked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to </a:t>
              </a:r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GameCore’s</a:t>
              </a:r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InterfaceMatrix</a:t>
              </a:r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Dialog: Push Message or Input</a:t>
              </a:r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just"/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Function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Click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Receive User’s State in Interface Node -&gt; Transmit to Here -&gt; Request Game Core to Update -&gt; Update the State after Finished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ClickUndoButton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&amp; </a:t>
              </a:r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ClickRedoButton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Same </a:t>
              </a: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behaviour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of “Click”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prepareGame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&amp; </a:t>
              </a:r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startGame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&amp; </a:t>
              </a:r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stopGame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Transmit the State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06F54B3-BD5E-42B0-ACA3-A58966640D09}"/>
                </a:ext>
              </a:extLst>
            </p:cNvPr>
            <p:cNvCxnSpPr>
              <a:cxnSpLocks/>
              <a:stCxn id="54" idx="3"/>
              <a:endCxn id="2" idx="1"/>
            </p:cNvCxnSpPr>
            <p:nvPr/>
          </p:nvCxnSpPr>
          <p:spPr>
            <a:xfrm>
              <a:off x="10747082" y="4746415"/>
              <a:ext cx="3370504" cy="75056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0694284B-80A9-4622-9941-319B25BA6286}"/>
                </a:ext>
              </a:extLst>
            </p:cNvPr>
            <p:cNvSpPr/>
            <p:nvPr/>
          </p:nvSpPr>
          <p:spPr>
            <a:xfrm>
              <a:off x="14117586" y="14224847"/>
              <a:ext cx="10015357" cy="478965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CONFIG.PY</a:t>
              </a:r>
              <a:endParaRPr lang="en-US" sz="4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ctr"/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Used to get directory or size of image in storage</a:t>
              </a:r>
            </a:p>
            <a:p>
              <a:pPr algn="ctr"/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Function + Python Dictionary (</a:t>
              </a: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Hashtable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) </a:t>
              </a:r>
            </a:p>
            <a:p>
              <a:pPr algn="ctr"/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(Database Interface)</a:t>
              </a:r>
            </a:p>
            <a:p>
              <a:pPr algn="just"/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Attribute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i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WindowSize</a:t>
              </a:r>
              <a:r>
                <a:rPr lang="en-US" sz="300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– (Project) Directory – (Core) NOTATION – (Core) Configuration</a:t>
              </a:r>
            </a:p>
            <a:p>
              <a:pPr algn="just"/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just"/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Function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Some get image location &amp; information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C7957A4-1F15-4194-9263-0FED4424A3B3}"/>
                </a:ext>
              </a:extLst>
            </p:cNvPr>
            <p:cNvCxnSpPr>
              <a:cxnSpLocks/>
              <a:stCxn id="83" idx="0"/>
              <a:endCxn id="2" idx="2"/>
            </p:cNvCxnSpPr>
            <p:nvPr/>
          </p:nvCxnSpPr>
          <p:spPr>
            <a:xfrm flipV="1">
              <a:off x="19125265" y="10236200"/>
              <a:ext cx="0" cy="398864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C092924A-F874-48BF-AB59-271CFA002877}"/>
                </a:ext>
              </a:extLst>
            </p:cNvPr>
            <p:cNvSpPr/>
            <p:nvPr/>
          </p:nvSpPr>
          <p:spPr>
            <a:xfrm>
              <a:off x="17516111" y="19714632"/>
              <a:ext cx="3218305" cy="119185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STORAGE</a:t>
              </a:r>
              <a:endParaRPr lang="en-US" sz="4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E022F682-D3B6-4BAC-93C2-956A11B6186E}"/>
                </a:ext>
              </a:extLst>
            </p:cNvPr>
            <p:cNvSpPr/>
            <p:nvPr/>
          </p:nvSpPr>
          <p:spPr>
            <a:xfrm>
              <a:off x="469254" y="12354099"/>
              <a:ext cx="10015356" cy="858241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8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CORE.PY</a:t>
              </a:r>
              <a:endParaRPr lang="en-US" sz="4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ctr"/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Game Logic: Class “minesweeper”</a:t>
              </a:r>
            </a:p>
            <a:p>
              <a:pPr algn="just"/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Attribute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b="1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__</a:t>
              </a:r>
              <a:r>
                <a:rPr lang="en-US" sz="3000" b="1" i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coreMatrix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Hidden Matrix for Searching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b="1" i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InterfaceMatrix</a:t>
              </a:r>
              <a:r>
                <a:rPr lang="en-US" sz="300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Representation of Interface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b="1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__Stack</a:t>
              </a:r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(s)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Redo – Undo Stack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b="1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Notation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Get from Config.py</a:t>
              </a:r>
            </a:p>
            <a:p>
              <a:pPr algn="just"/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just"/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Function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Build: Initialize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Check: Hidden Check for Validity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Display: Display on Console (for Debug)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DepthFirstFlow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Inherited from Depth First Search (O(N)), used for clicking empty cell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Redo, Undo: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Update: Update Interface Matrix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1C039FFE-FE1B-45A6-A8B7-7CA6B74BFA9E}"/>
                </a:ext>
              </a:extLst>
            </p:cNvPr>
            <p:cNvCxnSpPr>
              <a:cxnSpLocks/>
              <a:stCxn id="83" idx="1"/>
              <a:endCxn id="106" idx="3"/>
            </p:cNvCxnSpPr>
            <p:nvPr/>
          </p:nvCxnSpPr>
          <p:spPr>
            <a:xfrm flipH="1">
              <a:off x="10484610" y="16619675"/>
              <a:ext cx="3632976" cy="256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A2CB252-A640-45BC-922B-9F90419FAD48}"/>
                </a:ext>
              </a:extLst>
            </p:cNvPr>
            <p:cNvSpPr/>
            <p:nvPr/>
          </p:nvSpPr>
          <p:spPr>
            <a:xfrm>
              <a:off x="1927108" y="8482056"/>
              <a:ext cx="6741008" cy="350828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PREPROCESSING.PY</a:t>
              </a:r>
              <a:endParaRPr lang="en-US" sz="4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ctr"/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Python Decorator &amp; Other Functions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Measure_execution_time</a:t>
              </a:r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Timing_profiler</a:t>
              </a:r>
              <a:endPara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Object_memory_profiler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(1 layer)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ReadFile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&amp; </a:t>
              </a: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ExportFile</a:t>
              </a:r>
              <a:endPara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28AC4B4F-96BF-4F76-ABAC-93329FE48E9C}"/>
                </a:ext>
              </a:extLst>
            </p:cNvPr>
            <p:cNvCxnSpPr>
              <a:cxnSpLocks/>
              <a:stCxn id="89" idx="0"/>
              <a:endCxn id="83" idx="2"/>
            </p:cNvCxnSpPr>
            <p:nvPr/>
          </p:nvCxnSpPr>
          <p:spPr>
            <a:xfrm flipV="1">
              <a:off x="19125264" y="19014503"/>
              <a:ext cx="1" cy="7001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7CDD715C-B92C-4014-B15A-601B7F7E7318}"/>
                </a:ext>
              </a:extLst>
            </p:cNvPr>
            <p:cNvCxnSpPr>
              <a:cxnSpLocks/>
              <a:stCxn id="123" idx="3"/>
              <a:endCxn id="2" idx="1"/>
            </p:cNvCxnSpPr>
            <p:nvPr/>
          </p:nvCxnSpPr>
          <p:spPr>
            <a:xfrm flipV="1">
              <a:off x="8668116" y="5496984"/>
              <a:ext cx="5449470" cy="473921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276A02FE-0B74-4D27-8918-BFAB6D881266}"/>
                </a:ext>
              </a:extLst>
            </p:cNvPr>
            <p:cNvCxnSpPr>
              <a:cxnSpLocks/>
              <a:stCxn id="106" idx="3"/>
              <a:endCxn id="2" idx="2"/>
            </p:cNvCxnSpPr>
            <p:nvPr/>
          </p:nvCxnSpPr>
          <p:spPr>
            <a:xfrm flipV="1">
              <a:off x="10484610" y="10236200"/>
              <a:ext cx="8640655" cy="640910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F252D02-0344-406F-81BD-D8A8C736D42D}"/>
                </a:ext>
              </a:extLst>
            </p:cNvPr>
            <p:cNvSpPr/>
            <p:nvPr/>
          </p:nvSpPr>
          <p:spPr>
            <a:xfrm>
              <a:off x="731725" y="1374529"/>
              <a:ext cx="10015357" cy="674377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COMPONENT_INTERFACE</a:t>
              </a:r>
              <a:endParaRPr lang="en-US" sz="4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just"/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Class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b="1" i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InterfaceNode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inherited from </a:t>
              </a: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QLabel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. Used to display the respective node state in the game core. It can be shined out when hovering.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b="1" i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GamingMode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inherited from </a:t>
              </a: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QWidget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. Used to request user’s input to set up the game play (Better Behave as </a:t>
              </a: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QInputDialog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)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HoveringButton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inherited from </a:t>
              </a: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QPushButton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. Used to display some button that need to be shined out when hovering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TableModel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inherited from </a:t>
              </a: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QAbstractTableModel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. Used to display performance’s table when game play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517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D6BEA0-6929-4F86-8FF7-BB9AAA5B831C}"/>
              </a:ext>
            </a:extLst>
          </p:cNvPr>
          <p:cNvSpPr/>
          <p:nvPr/>
        </p:nvSpPr>
        <p:spPr>
          <a:xfrm>
            <a:off x="16382362" y="7107276"/>
            <a:ext cx="10015357" cy="763407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Python-Minesweeper</a:t>
            </a:r>
            <a:endParaRPr lang="en-US" sz="4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3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Importance Modules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CORE.py: class Minesweeper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Interface.py: class Interface</a:t>
            </a:r>
            <a:endParaRPr lang="en-US" sz="3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3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Attached Modules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Config.py: declare project’s consistency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Component_Interface.py: complex interface that needs to be built again for better adaptation</a:t>
            </a:r>
            <a:endParaRPr lang="en-US" sz="3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3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Other Modules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Preprocessing.py: Functions that not necessary but helps to reduce code length &amp; boost optimization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06F54B3-BD5E-42B0-ACA3-A58966640D09}"/>
              </a:ext>
            </a:extLst>
          </p:cNvPr>
          <p:cNvCxnSpPr>
            <a:cxnSpLocks/>
            <a:stCxn id="30" idx="3"/>
            <a:endCxn id="2" idx="1"/>
          </p:cNvCxnSpPr>
          <p:nvPr/>
        </p:nvCxnSpPr>
        <p:spPr>
          <a:xfrm>
            <a:off x="12983519" y="10924313"/>
            <a:ext cx="33988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E7F556D-0237-4A6C-A8BE-B2D4B033917B}"/>
              </a:ext>
            </a:extLst>
          </p:cNvPr>
          <p:cNvGrpSpPr/>
          <p:nvPr/>
        </p:nvGrpSpPr>
        <p:grpSpPr>
          <a:xfrm>
            <a:off x="2163120" y="7755063"/>
            <a:ext cx="10820399" cy="6338500"/>
            <a:chOff x="304801" y="1335930"/>
            <a:chExt cx="10820399" cy="63385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9BA354F-1A9F-4DC3-B475-4754A5EF7A9D}"/>
                </a:ext>
              </a:extLst>
            </p:cNvPr>
            <p:cNvSpPr/>
            <p:nvPr/>
          </p:nvSpPr>
          <p:spPr>
            <a:xfrm>
              <a:off x="747686" y="3906956"/>
              <a:ext cx="3017520" cy="9235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QTimer</a:t>
              </a:r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0E6663CC-88FD-4708-9632-FAC32A17145B}"/>
                </a:ext>
              </a:extLst>
            </p:cNvPr>
            <p:cNvSpPr/>
            <p:nvPr/>
          </p:nvSpPr>
          <p:spPr>
            <a:xfrm>
              <a:off x="747686" y="5151276"/>
              <a:ext cx="3017520" cy="9235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QLCD_Number</a:t>
              </a:r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B7B882C-7DA7-4131-99DD-FA6CA73B4D35}"/>
                </a:ext>
              </a:extLst>
            </p:cNvPr>
            <p:cNvSpPr/>
            <p:nvPr/>
          </p:nvSpPr>
          <p:spPr>
            <a:xfrm>
              <a:off x="304801" y="1335930"/>
              <a:ext cx="10820399" cy="63385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8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PyQt5 Library</a:t>
              </a:r>
              <a:endParaRPr lang="en-US" sz="36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950CC715-49D6-4E0D-85D4-03281A264F46}"/>
                </a:ext>
              </a:extLst>
            </p:cNvPr>
            <p:cNvSpPr/>
            <p:nvPr/>
          </p:nvSpPr>
          <p:spPr>
            <a:xfrm>
              <a:off x="4216052" y="5151276"/>
              <a:ext cx="3017520" cy="9235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QFont</a:t>
              </a:r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221036F-F9CA-44CD-8CA0-5C30D8469004}"/>
                </a:ext>
              </a:extLst>
            </p:cNvPr>
            <p:cNvSpPr/>
            <p:nvPr/>
          </p:nvSpPr>
          <p:spPr>
            <a:xfrm>
              <a:off x="7679155" y="5151276"/>
              <a:ext cx="3017520" cy="9235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QPushButton</a:t>
              </a:r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992B357C-2081-4B57-9F8F-BA4D0DB9E3AC}"/>
                </a:ext>
              </a:extLst>
            </p:cNvPr>
            <p:cNvSpPr/>
            <p:nvPr/>
          </p:nvSpPr>
          <p:spPr>
            <a:xfrm>
              <a:off x="748186" y="2662237"/>
              <a:ext cx="3017020" cy="9239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QtCore</a:t>
              </a:r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9D6BA51-261A-4CFC-B4A6-A8CBA1C5995A}"/>
                </a:ext>
              </a:extLst>
            </p:cNvPr>
            <p:cNvSpPr/>
            <p:nvPr/>
          </p:nvSpPr>
          <p:spPr>
            <a:xfrm>
              <a:off x="4216052" y="2662237"/>
              <a:ext cx="3017520" cy="9235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QtGUI</a:t>
              </a:r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69A20539-B28B-4847-A75B-6519A2A66A54}"/>
                </a:ext>
              </a:extLst>
            </p:cNvPr>
            <p:cNvSpPr/>
            <p:nvPr/>
          </p:nvSpPr>
          <p:spPr>
            <a:xfrm>
              <a:off x="7684418" y="2662237"/>
              <a:ext cx="3017520" cy="9235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QtWidgets</a:t>
              </a:r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0714888-BE22-400B-8C69-1A532CCBDB5D}"/>
                </a:ext>
              </a:extLst>
            </p:cNvPr>
            <p:cNvSpPr/>
            <p:nvPr/>
          </p:nvSpPr>
          <p:spPr>
            <a:xfrm>
              <a:off x="7679155" y="3905562"/>
              <a:ext cx="3017520" cy="9235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QPixmap</a:t>
              </a:r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E67F54D7-9EDD-45B8-B7E4-5A588071FDBF}"/>
                </a:ext>
              </a:extLst>
            </p:cNvPr>
            <p:cNvSpPr/>
            <p:nvPr/>
          </p:nvSpPr>
          <p:spPr>
            <a:xfrm>
              <a:off x="4193481" y="6395596"/>
              <a:ext cx="3017520" cy="9235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QLabel</a:t>
              </a:r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EFCE82A8-1F5F-4429-9883-468152D07964}"/>
                </a:ext>
              </a:extLst>
            </p:cNvPr>
            <p:cNvSpPr/>
            <p:nvPr/>
          </p:nvSpPr>
          <p:spPr>
            <a:xfrm>
              <a:off x="748162" y="6395596"/>
              <a:ext cx="3017520" cy="9235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QIcon</a:t>
              </a:r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019C4C1B-22EC-42D5-B2D0-82EB89A151C8}"/>
                </a:ext>
              </a:extLst>
            </p:cNvPr>
            <p:cNvSpPr/>
            <p:nvPr/>
          </p:nvSpPr>
          <p:spPr>
            <a:xfrm>
              <a:off x="4216052" y="3906956"/>
              <a:ext cx="3017520" cy="9235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QMainWindow</a:t>
              </a:r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40A3A78-44CE-4624-8515-7F250A6618D6}"/>
                </a:ext>
              </a:extLst>
            </p:cNvPr>
            <p:cNvSpPr/>
            <p:nvPr/>
          </p:nvSpPr>
          <p:spPr>
            <a:xfrm>
              <a:off x="7679155" y="6395596"/>
              <a:ext cx="3017520" cy="9235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QAbstractTable</a:t>
              </a:r>
              <a:r>
                <a:rPr lang="en-US" sz="28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…</a:t>
              </a:r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DE0AEF2-0C44-4DC4-A5F7-D83E8E0DB263}"/>
              </a:ext>
            </a:extLst>
          </p:cNvPr>
          <p:cNvSpPr/>
          <p:nvPr/>
        </p:nvSpPr>
        <p:spPr>
          <a:xfrm>
            <a:off x="17413401" y="2284376"/>
            <a:ext cx="7953279" cy="37443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Built-in Module: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sys: 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get the directory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typing: 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object’s type hint (data type alias)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logging: 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display warning message to highlight transmission state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 &amp; datetime: 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acquire real-time 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15ABE99-C8BA-41D1-AF02-669A2A89CB79}"/>
              </a:ext>
            </a:extLst>
          </p:cNvPr>
          <p:cNvSpPr/>
          <p:nvPr/>
        </p:nvSpPr>
        <p:spPr>
          <a:xfrm>
            <a:off x="3596680" y="2284376"/>
            <a:ext cx="7953279" cy="37443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sz="4800" b="1" baseline="30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US" sz="4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-party Library: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build the matrix and calculate current state by pre-defined function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memory_profiler</a:t>
            </a:r>
            <a:r>
              <a: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profile memory in a running instance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pandas: </a:t>
            </a:r>
            <a:r>
              <a: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Record player’s Performance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D74C6C-8483-40F3-935C-5B69305365ED}"/>
              </a:ext>
            </a:extLst>
          </p:cNvPr>
          <p:cNvCxnSpPr>
            <a:cxnSpLocks/>
            <a:stCxn id="33" idx="2"/>
            <a:endCxn id="2" idx="0"/>
          </p:cNvCxnSpPr>
          <p:nvPr/>
        </p:nvCxnSpPr>
        <p:spPr>
          <a:xfrm>
            <a:off x="21390041" y="6028676"/>
            <a:ext cx="0" cy="1078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D372EB-4258-4F19-8A41-02B8EE7566F3}"/>
              </a:ext>
            </a:extLst>
          </p:cNvPr>
          <p:cNvCxnSpPr>
            <a:cxnSpLocks/>
            <a:stCxn id="37" idx="3"/>
            <a:endCxn id="2" idx="1"/>
          </p:cNvCxnSpPr>
          <p:nvPr/>
        </p:nvCxnSpPr>
        <p:spPr>
          <a:xfrm>
            <a:off x="11549959" y="4156526"/>
            <a:ext cx="4832403" cy="67677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63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D2CE98B-B1A4-44E4-A443-1542F509F1FB}"/>
              </a:ext>
            </a:extLst>
          </p:cNvPr>
          <p:cNvGrpSpPr/>
          <p:nvPr/>
        </p:nvGrpSpPr>
        <p:grpSpPr>
          <a:xfrm>
            <a:off x="2163120" y="2284376"/>
            <a:ext cx="24234599" cy="12456974"/>
            <a:chOff x="2163120" y="2284376"/>
            <a:chExt cx="24234599" cy="1245697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1D6BEA0-6929-4F86-8FF7-BB9AAA5B831C}"/>
                </a:ext>
              </a:extLst>
            </p:cNvPr>
            <p:cNvSpPr/>
            <p:nvPr/>
          </p:nvSpPr>
          <p:spPr>
            <a:xfrm>
              <a:off x="16382362" y="7107276"/>
              <a:ext cx="10015357" cy="763407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Python-Minesweeper</a:t>
              </a:r>
              <a:endParaRPr lang="en-US" sz="4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just"/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just"/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Importance Modules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CORE.py: class Minesweeper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Interface.py: class Interface</a:t>
              </a:r>
              <a:endPara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just"/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just"/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Attached Modules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Config.py: declare project’s consistency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Component_Interface.py: complex interface that needs to be built again for better adaptation</a:t>
              </a:r>
              <a:endPara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just"/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just"/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Other Modules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Preprocessing.py: Functions that not necessary but helps to reduce code length &amp; boost optimization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06F54B3-BD5E-42B0-ACA3-A58966640D09}"/>
                </a:ext>
              </a:extLst>
            </p:cNvPr>
            <p:cNvCxnSpPr>
              <a:cxnSpLocks/>
              <a:stCxn id="30" idx="3"/>
              <a:endCxn id="2" idx="1"/>
            </p:cNvCxnSpPr>
            <p:nvPr/>
          </p:nvCxnSpPr>
          <p:spPr>
            <a:xfrm>
              <a:off x="12983519" y="10924313"/>
              <a:ext cx="339884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E7F556D-0237-4A6C-A8BE-B2D4B033917B}"/>
                </a:ext>
              </a:extLst>
            </p:cNvPr>
            <p:cNvGrpSpPr/>
            <p:nvPr/>
          </p:nvGrpSpPr>
          <p:grpSpPr>
            <a:xfrm>
              <a:off x="2163120" y="7755063"/>
              <a:ext cx="10820399" cy="6338500"/>
              <a:chOff x="304801" y="1335930"/>
              <a:chExt cx="10820399" cy="633850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9BA354F-1A9F-4DC3-B475-4754A5EF7A9D}"/>
                  </a:ext>
                </a:extLst>
              </p:cNvPr>
              <p:cNvSpPr/>
              <p:nvPr/>
            </p:nvSpPr>
            <p:spPr>
              <a:xfrm>
                <a:off x="747686" y="3906956"/>
                <a:ext cx="3017520" cy="9235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QTimer</a:t>
                </a:r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0E6663CC-88FD-4708-9632-FAC32A17145B}"/>
                  </a:ext>
                </a:extLst>
              </p:cNvPr>
              <p:cNvSpPr/>
              <p:nvPr/>
            </p:nvSpPr>
            <p:spPr>
              <a:xfrm>
                <a:off x="747686" y="5151276"/>
                <a:ext cx="3017520" cy="9235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QLCD_Number</a:t>
                </a:r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4B7B882C-7DA7-4131-99DD-FA6CA73B4D35}"/>
                  </a:ext>
                </a:extLst>
              </p:cNvPr>
              <p:cNvSpPr/>
              <p:nvPr/>
            </p:nvSpPr>
            <p:spPr>
              <a:xfrm>
                <a:off x="304801" y="1335930"/>
                <a:ext cx="10820399" cy="63385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48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PyQt5 Library</a:t>
                </a:r>
                <a:endParaRPr lang="en-US" sz="36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950CC715-49D6-4E0D-85D4-03281A264F46}"/>
                  </a:ext>
                </a:extLst>
              </p:cNvPr>
              <p:cNvSpPr/>
              <p:nvPr/>
            </p:nvSpPr>
            <p:spPr>
              <a:xfrm>
                <a:off x="4216052" y="5151276"/>
                <a:ext cx="3017520" cy="9235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QFont</a:t>
                </a:r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E221036F-F9CA-44CD-8CA0-5C30D8469004}"/>
                  </a:ext>
                </a:extLst>
              </p:cNvPr>
              <p:cNvSpPr/>
              <p:nvPr/>
            </p:nvSpPr>
            <p:spPr>
              <a:xfrm>
                <a:off x="7679155" y="5151276"/>
                <a:ext cx="3017520" cy="9235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QPushButton</a:t>
                </a:r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992B357C-2081-4B57-9F8F-BA4D0DB9E3AC}"/>
                  </a:ext>
                </a:extLst>
              </p:cNvPr>
              <p:cNvSpPr/>
              <p:nvPr/>
            </p:nvSpPr>
            <p:spPr>
              <a:xfrm>
                <a:off x="748186" y="2662237"/>
                <a:ext cx="3017020" cy="92394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QtCore</a:t>
                </a:r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69D6BA51-261A-4CFC-B4A6-A8CBA1C5995A}"/>
                  </a:ext>
                </a:extLst>
              </p:cNvPr>
              <p:cNvSpPr/>
              <p:nvPr/>
            </p:nvSpPr>
            <p:spPr>
              <a:xfrm>
                <a:off x="4216052" y="2662237"/>
                <a:ext cx="3017520" cy="9235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QtGUI</a:t>
                </a:r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69A20539-B28B-4847-A75B-6519A2A66A54}"/>
                  </a:ext>
                </a:extLst>
              </p:cNvPr>
              <p:cNvSpPr/>
              <p:nvPr/>
            </p:nvSpPr>
            <p:spPr>
              <a:xfrm>
                <a:off x="7684418" y="2662237"/>
                <a:ext cx="3017520" cy="9235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QtWidgets</a:t>
                </a:r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E0714888-BE22-400B-8C69-1A532CCBDB5D}"/>
                  </a:ext>
                </a:extLst>
              </p:cNvPr>
              <p:cNvSpPr/>
              <p:nvPr/>
            </p:nvSpPr>
            <p:spPr>
              <a:xfrm>
                <a:off x="7679155" y="3905562"/>
                <a:ext cx="3017520" cy="9235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QPixmap</a:t>
                </a:r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E67F54D7-9EDD-45B8-B7E4-5A588071FDBF}"/>
                  </a:ext>
                </a:extLst>
              </p:cNvPr>
              <p:cNvSpPr/>
              <p:nvPr/>
            </p:nvSpPr>
            <p:spPr>
              <a:xfrm>
                <a:off x="4193481" y="6395596"/>
                <a:ext cx="3017520" cy="9235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QLabel</a:t>
                </a:r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EFCE82A8-1F5F-4429-9883-468152D07964}"/>
                  </a:ext>
                </a:extLst>
              </p:cNvPr>
              <p:cNvSpPr/>
              <p:nvPr/>
            </p:nvSpPr>
            <p:spPr>
              <a:xfrm>
                <a:off x="748162" y="6395596"/>
                <a:ext cx="3017520" cy="9235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QIcon</a:t>
                </a:r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19C4C1B-22EC-42D5-B2D0-82EB89A151C8}"/>
                  </a:ext>
                </a:extLst>
              </p:cNvPr>
              <p:cNvSpPr/>
              <p:nvPr/>
            </p:nvSpPr>
            <p:spPr>
              <a:xfrm>
                <a:off x="4216052" y="3906956"/>
                <a:ext cx="3017520" cy="9235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QMainWindow</a:t>
                </a:r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940A3A78-44CE-4624-8515-7F250A6618D6}"/>
                  </a:ext>
                </a:extLst>
              </p:cNvPr>
              <p:cNvSpPr/>
              <p:nvPr/>
            </p:nvSpPr>
            <p:spPr>
              <a:xfrm>
                <a:off x="7679155" y="6395596"/>
                <a:ext cx="3017520" cy="9235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QAbstractTable</a:t>
                </a:r>
                <a:r>
                  <a:rPr lang="en-US" sz="28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…</a:t>
                </a:r>
              </a:p>
            </p:txBody>
          </p: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DE0AEF2-0C44-4DC4-A5F7-D83E8E0DB263}"/>
                </a:ext>
              </a:extLst>
            </p:cNvPr>
            <p:cNvSpPr/>
            <p:nvPr/>
          </p:nvSpPr>
          <p:spPr>
            <a:xfrm>
              <a:off x="17413401" y="2284376"/>
              <a:ext cx="7953279" cy="37443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Built-in Module: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sys: 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get the directory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typing: 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object’s type hint (data type alias)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logging: 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display warning message to highlight transmission state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time &amp; datetime: 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acquire real-time 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15ABE99-C8BA-41D1-AF02-669A2A89CB79}"/>
                </a:ext>
              </a:extLst>
            </p:cNvPr>
            <p:cNvSpPr/>
            <p:nvPr/>
          </p:nvSpPr>
          <p:spPr>
            <a:xfrm>
              <a:off x="3596680" y="2284376"/>
              <a:ext cx="7953279" cy="37443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3</a:t>
              </a:r>
              <a:r>
                <a:rPr lang="en-US" sz="4800" b="1" baseline="300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rd</a:t>
              </a:r>
              <a:r>
                <a:rPr lang="en-US" sz="48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-party Library: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numpy</a:t>
              </a:r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build the matrix and calculate current state by pre-defined function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memory_profiler</a:t>
              </a:r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profile memory in a running instance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pandas: 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Record player’s Performance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0D74C6C-8483-40F3-935C-5B69305365ED}"/>
                </a:ext>
              </a:extLst>
            </p:cNvPr>
            <p:cNvCxnSpPr>
              <a:cxnSpLocks/>
              <a:stCxn id="33" idx="2"/>
              <a:endCxn id="2" idx="0"/>
            </p:cNvCxnSpPr>
            <p:nvPr/>
          </p:nvCxnSpPr>
          <p:spPr>
            <a:xfrm>
              <a:off x="21390041" y="6028676"/>
              <a:ext cx="0" cy="10786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0D372EB-4258-4F19-8A41-02B8EE7566F3}"/>
                </a:ext>
              </a:extLst>
            </p:cNvPr>
            <p:cNvCxnSpPr>
              <a:cxnSpLocks/>
              <a:stCxn id="37" idx="3"/>
              <a:endCxn id="2" idx="1"/>
            </p:cNvCxnSpPr>
            <p:nvPr/>
          </p:nvCxnSpPr>
          <p:spPr>
            <a:xfrm>
              <a:off x="11549959" y="4156526"/>
              <a:ext cx="4832403" cy="676778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490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EAA09AD-3519-491B-A2B1-02A11F3A8B36}"/>
              </a:ext>
            </a:extLst>
          </p:cNvPr>
          <p:cNvGrpSpPr/>
          <p:nvPr/>
        </p:nvGrpSpPr>
        <p:grpSpPr>
          <a:xfrm>
            <a:off x="798636" y="1941551"/>
            <a:ext cx="25834727" cy="18976897"/>
            <a:chOff x="590920" y="1825636"/>
            <a:chExt cx="25834727" cy="1897689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1D6BEA0-6929-4F86-8FF7-BB9AAA5B831C}"/>
                </a:ext>
              </a:extLst>
            </p:cNvPr>
            <p:cNvSpPr/>
            <p:nvPr/>
          </p:nvSpPr>
          <p:spPr>
            <a:xfrm>
              <a:off x="16410290" y="1825636"/>
              <a:ext cx="10015357" cy="779519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8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INTERFACE</a:t>
              </a:r>
              <a:endParaRPr lang="en-US" sz="4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just"/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Attribute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i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GameCore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Attribute Connect to class “minesweeper”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Clock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 </a:t>
              </a: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QTimer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&amp; </a:t>
              </a: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QLCD_Number</a:t>
              </a:r>
              <a:endPara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Interface</a:t>
              </a:r>
            </a:p>
            <a:p>
              <a:pPr algn="just"/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just"/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Function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InterfaceUpdate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Update the Interface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TimingUpdate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Update time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UpdateNumber</a:t>
              </a:r>
              <a:endPara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Redo: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Undo: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Et, al: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06F54B3-BD5E-42B0-ACA3-A58966640D09}"/>
                </a:ext>
              </a:extLst>
            </p:cNvPr>
            <p:cNvCxnSpPr>
              <a:cxnSpLocks/>
              <a:stCxn id="30" idx="3"/>
              <a:endCxn id="2" idx="1"/>
            </p:cNvCxnSpPr>
            <p:nvPr/>
          </p:nvCxnSpPr>
          <p:spPr>
            <a:xfrm>
              <a:off x="11411319" y="4994886"/>
              <a:ext cx="4998971" cy="72834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E7F556D-0237-4A6C-A8BE-B2D4B033917B}"/>
                </a:ext>
              </a:extLst>
            </p:cNvPr>
            <p:cNvGrpSpPr/>
            <p:nvPr/>
          </p:nvGrpSpPr>
          <p:grpSpPr>
            <a:xfrm>
              <a:off x="590920" y="1825636"/>
              <a:ext cx="10820399" cy="6338500"/>
              <a:chOff x="304801" y="1335930"/>
              <a:chExt cx="10820399" cy="633850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9BA354F-1A9F-4DC3-B475-4754A5EF7A9D}"/>
                  </a:ext>
                </a:extLst>
              </p:cNvPr>
              <p:cNvSpPr/>
              <p:nvPr/>
            </p:nvSpPr>
            <p:spPr>
              <a:xfrm>
                <a:off x="747686" y="3906956"/>
                <a:ext cx="3017520" cy="9235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QTimer</a:t>
                </a:r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0E6663CC-88FD-4708-9632-FAC32A17145B}"/>
                  </a:ext>
                </a:extLst>
              </p:cNvPr>
              <p:cNvSpPr/>
              <p:nvPr/>
            </p:nvSpPr>
            <p:spPr>
              <a:xfrm>
                <a:off x="747686" y="5151276"/>
                <a:ext cx="3017520" cy="9235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QLCD_Number</a:t>
                </a:r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4B7B882C-7DA7-4131-99DD-FA6CA73B4D35}"/>
                  </a:ext>
                </a:extLst>
              </p:cNvPr>
              <p:cNvSpPr/>
              <p:nvPr/>
            </p:nvSpPr>
            <p:spPr>
              <a:xfrm>
                <a:off x="304801" y="1335930"/>
                <a:ext cx="10820399" cy="6338500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4800" b="1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PyQt5 Library</a:t>
                </a:r>
                <a:endParaRPr lang="en-US" sz="36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950CC715-49D6-4E0D-85D4-03281A264F46}"/>
                  </a:ext>
                </a:extLst>
              </p:cNvPr>
              <p:cNvSpPr/>
              <p:nvPr/>
            </p:nvSpPr>
            <p:spPr>
              <a:xfrm>
                <a:off x="4216052" y="5151276"/>
                <a:ext cx="3017520" cy="9235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QFont</a:t>
                </a:r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E221036F-F9CA-44CD-8CA0-5C30D8469004}"/>
                  </a:ext>
                </a:extLst>
              </p:cNvPr>
              <p:cNvSpPr/>
              <p:nvPr/>
            </p:nvSpPr>
            <p:spPr>
              <a:xfrm>
                <a:off x="7679155" y="5151276"/>
                <a:ext cx="3017520" cy="9235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QPushButton</a:t>
                </a:r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992B357C-2081-4B57-9F8F-BA4D0DB9E3AC}"/>
                  </a:ext>
                </a:extLst>
              </p:cNvPr>
              <p:cNvSpPr/>
              <p:nvPr/>
            </p:nvSpPr>
            <p:spPr>
              <a:xfrm>
                <a:off x="748186" y="2662237"/>
                <a:ext cx="3017020" cy="92394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QtCore</a:t>
                </a:r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69D6BA51-261A-4CFC-B4A6-A8CBA1C5995A}"/>
                  </a:ext>
                </a:extLst>
              </p:cNvPr>
              <p:cNvSpPr/>
              <p:nvPr/>
            </p:nvSpPr>
            <p:spPr>
              <a:xfrm>
                <a:off x="4216052" y="2662237"/>
                <a:ext cx="3017520" cy="9235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QtGUI</a:t>
                </a:r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69A20539-B28B-4847-A75B-6519A2A66A54}"/>
                  </a:ext>
                </a:extLst>
              </p:cNvPr>
              <p:cNvSpPr/>
              <p:nvPr/>
            </p:nvSpPr>
            <p:spPr>
              <a:xfrm>
                <a:off x="7684418" y="2662237"/>
                <a:ext cx="3017520" cy="9235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QtWidgets</a:t>
                </a:r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E0714888-BE22-400B-8C69-1A532CCBDB5D}"/>
                  </a:ext>
                </a:extLst>
              </p:cNvPr>
              <p:cNvSpPr/>
              <p:nvPr/>
            </p:nvSpPr>
            <p:spPr>
              <a:xfrm>
                <a:off x="7679155" y="3905562"/>
                <a:ext cx="3017520" cy="9235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QPixmap</a:t>
                </a:r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E67F54D7-9EDD-45B8-B7E4-5A588071FDBF}"/>
                  </a:ext>
                </a:extLst>
              </p:cNvPr>
              <p:cNvSpPr/>
              <p:nvPr/>
            </p:nvSpPr>
            <p:spPr>
              <a:xfrm>
                <a:off x="4193481" y="6395596"/>
                <a:ext cx="3017520" cy="9235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QFont</a:t>
                </a:r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EFCE82A8-1F5F-4429-9883-468152D07964}"/>
                  </a:ext>
                </a:extLst>
              </p:cNvPr>
              <p:cNvSpPr/>
              <p:nvPr/>
            </p:nvSpPr>
            <p:spPr>
              <a:xfrm>
                <a:off x="748162" y="6395596"/>
                <a:ext cx="3017520" cy="9235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QIcon</a:t>
                </a:r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19C4C1B-22EC-42D5-B2D0-82EB89A151C8}"/>
                  </a:ext>
                </a:extLst>
              </p:cNvPr>
              <p:cNvSpPr/>
              <p:nvPr/>
            </p:nvSpPr>
            <p:spPr>
              <a:xfrm>
                <a:off x="4216052" y="3906956"/>
                <a:ext cx="3017520" cy="9235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QMainWindow</a:t>
                </a:r>
                <a:endPara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940A3A78-44CE-4624-8515-7F250A6618D6}"/>
                  </a:ext>
                </a:extLst>
              </p:cNvPr>
              <p:cNvSpPr/>
              <p:nvPr/>
            </p:nvSpPr>
            <p:spPr>
              <a:xfrm>
                <a:off x="7679155" y="6395596"/>
                <a:ext cx="3017520" cy="92354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CustomButton</a:t>
                </a:r>
                <a:endParaRPr lang="en-US" sz="28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E4661106-63AD-48B6-A9B9-FE3A76B61179}"/>
                  </a:ext>
                </a:extLst>
              </p:cNvPr>
              <p:cNvCxnSpPr>
                <a:cxnSpLocks/>
                <a:stCxn id="47" idx="2"/>
                <a:endCxn id="64" idx="0"/>
              </p:cNvCxnSpPr>
              <p:nvPr/>
            </p:nvCxnSpPr>
            <p:spPr>
              <a:xfrm>
                <a:off x="9187915" y="6074820"/>
                <a:ext cx="0" cy="32077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8EE4952-D8FF-4103-A3E1-219A8CB7B429}"/>
                  </a:ext>
                </a:extLst>
              </p:cNvPr>
              <p:cNvCxnSpPr>
                <a:cxnSpLocks/>
                <a:stCxn id="57" idx="3"/>
                <a:endCxn id="64" idx="1"/>
              </p:cNvCxnSpPr>
              <p:nvPr/>
            </p:nvCxnSpPr>
            <p:spPr>
              <a:xfrm>
                <a:off x="7211001" y="6857368"/>
                <a:ext cx="46815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0694284B-80A9-4622-9941-319B25BA6286}"/>
                </a:ext>
              </a:extLst>
            </p:cNvPr>
            <p:cNvSpPr/>
            <p:nvPr/>
          </p:nvSpPr>
          <p:spPr>
            <a:xfrm>
              <a:off x="1610443" y="13510490"/>
              <a:ext cx="10015357" cy="6743771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8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CONFIG.PY</a:t>
              </a:r>
              <a:endParaRPr lang="en-US" sz="4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ctr"/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Used to get directory or size of image in storage</a:t>
              </a:r>
            </a:p>
            <a:p>
              <a:pPr algn="ctr"/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Function + Python Directory (</a:t>
              </a: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Hashtable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)</a:t>
              </a:r>
            </a:p>
            <a:p>
              <a:pPr algn="just"/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Attribute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i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WindowSize</a:t>
              </a:r>
              <a:r>
                <a:rPr lang="en-US" sz="300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– (Project) Directory – (Core) NOTATION</a:t>
              </a:r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just"/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Function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getBombNumberImageProperty</a:t>
              </a:r>
              <a:endPara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getBombPositionForDisplay</a:t>
              </a:r>
              <a:endPara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getFlagImage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, </a:t>
              </a: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getBombImage</a:t>
              </a:r>
              <a:endParaRPr lang="en-US" sz="3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getGameBackground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, </a:t>
              </a:r>
              <a:r>
                <a:rPr lang="en-US" sz="3000" dirty="0" err="1">
                  <a:solidFill>
                    <a:schemeClr val="tx1"/>
                  </a:solidFill>
                  <a:highlight>
                    <a:srgbClr val="FFFF00"/>
                  </a:highlight>
                  <a:latin typeface="Cambria" panose="02040503050406030204" pitchFamily="18" charset="0"/>
                  <a:ea typeface="Cambria" panose="02040503050406030204" pitchFamily="18" charset="0"/>
                </a:rPr>
                <a:t>getGameKey</a:t>
              </a:r>
              <a:endParaRPr lang="en-US" sz="3000" dirty="0">
                <a:solidFill>
                  <a:schemeClr val="tx1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getGameTitle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, </a:t>
              </a: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getOpenInterface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, </a:t>
              </a: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getEndInterface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chemeClr val="tx1"/>
                  </a:solidFill>
                  <a:highlight>
                    <a:srgbClr val="FFFF00"/>
                  </a:highlight>
                  <a:latin typeface="Cambria" panose="02040503050406030204" pitchFamily="18" charset="0"/>
                  <a:ea typeface="Cambria" panose="02040503050406030204" pitchFamily="18" charset="0"/>
                </a:rPr>
                <a:t>getMouseInstruction</a:t>
              </a:r>
              <a:r>
                <a:rPr lang="en-US" sz="3000" dirty="0">
                  <a:solidFill>
                    <a:schemeClr val="tx1"/>
                  </a:solidFill>
                  <a:highlight>
                    <a:srgbClr val="FFFF00"/>
                  </a:highlight>
                  <a:latin typeface="Cambria" panose="02040503050406030204" pitchFamily="18" charset="0"/>
                  <a:ea typeface="Cambria" panose="02040503050406030204" pitchFamily="18" charset="0"/>
                </a:rPr>
                <a:t>()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C7957A4-1F15-4194-9263-0FED4424A3B3}"/>
                </a:ext>
              </a:extLst>
            </p:cNvPr>
            <p:cNvCxnSpPr>
              <a:cxnSpLocks/>
              <a:stCxn id="83" idx="0"/>
              <a:endCxn id="2" idx="2"/>
            </p:cNvCxnSpPr>
            <p:nvPr/>
          </p:nvCxnSpPr>
          <p:spPr>
            <a:xfrm flipV="1">
              <a:off x="6618122" y="9620831"/>
              <a:ext cx="14799847" cy="38896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C092924A-F874-48BF-AB59-271CFA002877}"/>
                </a:ext>
              </a:extLst>
            </p:cNvPr>
            <p:cNvSpPr/>
            <p:nvPr/>
          </p:nvSpPr>
          <p:spPr>
            <a:xfrm>
              <a:off x="933411" y="11028267"/>
              <a:ext cx="3218305" cy="119185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STORAGE</a:t>
              </a:r>
              <a:endParaRPr lang="en-US" sz="4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BD0E0A3-4DC0-4B0E-A28B-60269D95DABA}"/>
                </a:ext>
              </a:extLst>
            </p:cNvPr>
            <p:cNvCxnSpPr>
              <a:cxnSpLocks/>
              <a:stCxn id="89" idx="2"/>
              <a:endCxn id="83" idx="0"/>
            </p:cNvCxnSpPr>
            <p:nvPr/>
          </p:nvCxnSpPr>
          <p:spPr>
            <a:xfrm>
              <a:off x="2542564" y="12220117"/>
              <a:ext cx="4075558" cy="129037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E022F682-D3B6-4BAC-93C2-956A11B6186E}"/>
                </a:ext>
              </a:extLst>
            </p:cNvPr>
            <p:cNvSpPr/>
            <p:nvPr/>
          </p:nvSpPr>
          <p:spPr>
            <a:xfrm>
              <a:off x="16410290" y="12220117"/>
              <a:ext cx="10015356" cy="858241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8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CORE.PY</a:t>
              </a:r>
              <a:endParaRPr lang="en-US" sz="4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ctr"/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Game Logic: Class “minesweeper”</a:t>
              </a:r>
            </a:p>
            <a:p>
              <a:pPr algn="just"/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Attribute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__</a:t>
              </a:r>
              <a:r>
                <a:rPr lang="en-US" sz="3000" i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coreMatrix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Hidden Matrix for Searching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i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InterfaceMatrix</a:t>
              </a:r>
              <a:r>
                <a:rPr lang="en-US" sz="300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Representation of Interface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__Stack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(s): Redo – Undo Stack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Notation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Get from Config.py</a:t>
              </a:r>
            </a:p>
            <a:p>
              <a:pPr algn="just"/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just"/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Function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Build: Initialize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Check: Hidden Check for Validity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Display: Display on Console (for Debug)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DepthFirstFlow</a:t>
              </a: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Inherited from Depth First Search (O(N)), used for clicking empty cell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Redo, Undo: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Update: Update Interface Matrix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1C039FFE-FE1B-45A6-A8B7-7CA6B74BFA9E}"/>
                </a:ext>
              </a:extLst>
            </p:cNvPr>
            <p:cNvCxnSpPr>
              <a:cxnSpLocks/>
              <a:stCxn id="83" idx="3"/>
              <a:endCxn id="106" idx="1"/>
            </p:cNvCxnSpPr>
            <p:nvPr/>
          </p:nvCxnSpPr>
          <p:spPr>
            <a:xfrm flipV="1">
              <a:off x="11625800" y="16511325"/>
              <a:ext cx="4784490" cy="3710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A2CB252-A640-45BC-922B-9F90419FAD48}"/>
                </a:ext>
              </a:extLst>
            </p:cNvPr>
            <p:cNvSpPr/>
            <p:nvPr/>
          </p:nvSpPr>
          <p:spPr>
            <a:xfrm>
              <a:off x="5009917" y="9003082"/>
              <a:ext cx="6741008" cy="146962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PREPROCESSING.PY</a:t>
              </a:r>
              <a:endParaRPr lang="en-US" sz="4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ctr"/>
              <a:r>
                <a:rPr lang="en-US" sz="3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Python Decorator Functions</a:t>
              </a:r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F74EAAB4-565B-44A0-B620-B4E5FE679B52}"/>
                </a:ext>
              </a:extLst>
            </p:cNvPr>
            <p:cNvSpPr/>
            <p:nvPr/>
          </p:nvSpPr>
          <p:spPr>
            <a:xfrm>
              <a:off x="1033805" y="8993709"/>
              <a:ext cx="3017519" cy="14696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Module</a:t>
              </a:r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Sys, </a:t>
              </a:r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cProfile</a:t>
              </a:r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, time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1EEBAAB7-0DED-40F6-AF93-FC708AE18304}"/>
                </a:ext>
              </a:extLst>
            </p:cNvPr>
            <p:cNvSpPr/>
            <p:nvPr/>
          </p:nvSpPr>
          <p:spPr>
            <a:xfrm>
              <a:off x="12342359" y="18865420"/>
              <a:ext cx="3550454" cy="11918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Library</a:t>
              </a:r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</a:t>
              </a:r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Numpy</a:t>
              </a:r>
              <a:r>
                <a:rPr lang="en-US" sz="30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, </a:t>
              </a:r>
              <a:r>
                <a:rPr lang="en-US" sz="30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Memory_profiler</a:t>
              </a:r>
              <a:endParaRPr lang="en-US" sz="3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E1585A37-F12F-4E6B-B8AA-4CAAF830453F}"/>
                </a:ext>
              </a:extLst>
            </p:cNvPr>
            <p:cNvCxnSpPr>
              <a:cxnSpLocks/>
              <a:stCxn id="132" idx="3"/>
              <a:endCxn id="123" idx="1"/>
            </p:cNvCxnSpPr>
            <p:nvPr/>
          </p:nvCxnSpPr>
          <p:spPr>
            <a:xfrm>
              <a:off x="4051324" y="9728521"/>
              <a:ext cx="958593" cy="937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28AC4B4F-96BF-4F76-ABAC-93329FE48E9C}"/>
                </a:ext>
              </a:extLst>
            </p:cNvPr>
            <p:cNvCxnSpPr>
              <a:cxnSpLocks/>
              <a:stCxn id="134" idx="0"/>
              <a:endCxn id="106" idx="1"/>
            </p:cNvCxnSpPr>
            <p:nvPr/>
          </p:nvCxnSpPr>
          <p:spPr>
            <a:xfrm flipV="1">
              <a:off x="14117586" y="16511325"/>
              <a:ext cx="2292704" cy="23540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C546DB8C-49F6-454D-8F3F-6009021C049D}"/>
                </a:ext>
              </a:extLst>
            </p:cNvPr>
            <p:cNvCxnSpPr>
              <a:cxnSpLocks/>
              <a:stCxn id="123" idx="3"/>
              <a:endCxn id="106" idx="1"/>
            </p:cNvCxnSpPr>
            <p:nvPr/>
          </p:nvCxnSpPr>
          <p:spPr>
            <a:xfrm>
              <a:off x="11750925" y="9737894"/>
              <a:ext cx="4659365" cy="677343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7CDD715C-B92C-4014-B15A-601B7F7E7318}"/>
                </a:ext>
              </a:extLst>
            </p:cNvPr>
            <p:cNvCxnSpPr>
              <a:cxnSpLocks/>
              <a:stCxn id="123" idx="3"/>
              <a:endCxn id="2" idx="1"/>
            </p:cNvCxnSpPr>
            <p:nvPr/>
          </p:nvCxnSpPr>
          <p:spPr>
            <a:xfrm flipV="1">
              <a:off x="11750925" y="5723234"/>
              <a:ext cx="4659365" cy="40146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276A02FE-0B74-4D27-8918-BFAB6D881266}"/>
                </a:ext>
              </a:extLst>
            </p:cNvPr>
            <p:cNvCxnSpPr>
              <a:cxnSpLocks/>
              <a:stCxn id="106" idx="0"/>
              <a:endCxn id="2" idx="2"/>
            </p:cNvCxnSpPr>
            <p:nvPr/>
          </p:nvCxnSpPr>
          <p:spPr>
            <a:xfrm flipV="1">
              <a:off x="21417968" y="9620831"/>
              <a:ext cx="1" cy="25992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736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1089</TotalTime>
  <Words>1183</Words>
  <Application>Microsoft Office PowerPoint</Application>
  <PresentationFormat>Custom</PresentationFormat>
  <Paragraphs>218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HOANG MINH</dc:creator>
  <cp:lastModifiedBy>PHAM HOANG MINH</cp:lastModifiedBy>
  <cp:revision>52</cp:revision>
  <dcterms:created xsi:type="dcterms:W3CDTF">2020-11-08T13:37:45Z</dcterms:created>
  <dcterms:modified xsi:type="dcterms:W3CDTF">2021-05-26T08:16:58Z</dcterms:modified>
</cp:coreProperties>
</file>