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Li44bQKeZj5e6XM6EIU0OaXeS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33f607d4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233f607d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c574d820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c574d8206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7c574d8206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a52559349_0_6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a52559349_0_6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7a52559349_0_6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b0267a3de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b0267a3de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7b0267a3de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c574d8206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c574d8206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7c574d8206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c574d8206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c574d8206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7c574d8206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b0267a3de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b0267a3de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7b0267a3de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a52559349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a52559349_0_5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7a52559349_0_5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6" name="Shape 16"/>
        <p:cNvGrpSpPr/>
        <p:nvPr/>
      </p:nvGrpSpPr>
      <p:grpSpPr>
        <a:xfrm>
          <a:off x="0" y="0"/>
          <a:ext cx="0" cy="0"/>
          <a:chOff x="0" y="0"/>
          <a:chExt cx="0" cy="0"/>
        </a:xfrm>
      </p:grpSpPr>
      <p:sp>
        <p:nvSpPr>
          <p:cNvPr id="17" name="Google Shape;17;p17"/>
          <p:cNvSpPr txBox="1"/>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5400"/>
              <a:buFont typeface="Century Gothic"/>
              <a:buNone/>
              <a:defRPr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17"/>
          <p:cNvSpPr txBox="1"/>
          <p:nvPr>
            <p:ph idx="1" type="subTitle"/>
          </p:nvPr>
        </p:nvSpPr>
        <p:spPr>
          <a:xfrm>
            <a:off x="810001" y="5280847"/>
            <a:ext cx="10572000" cy="4350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rtl="0" algn="l">
              <a:lnSpc>
                <a:spcPct val="100000"/>
              </a:lnSpc>
              <a:spcBef>
                <a:spcPts val="360"/>
              </a:spcBef>
              <a:spcAft>
                <a:spcPts val="0"/>
              </a:spcAft>
              <a:buSzPts val="1800"/>
              <a:buNone/>
              <a:defRPr>
                <a:solidFill>
                  <a:schemeClr val="lt1"/>
                </a:solidFill>
              </a:defRPr>
            </a:lvl1pPr>
            <a:lvl2pPr lvl="1" rtl="0" algn="ctr">
              <a:lnSpc>
                <a:spcPct val="100000"/>
              </a:lnSpc>
              <a:spcBef>
                <a:spcPts val="600"/>
              </a:spcBef>
              <a:spcAft>
                <a:spcPts val="0"/>
              </a:spcAft>
              <a:buSzPts val="1600"/>
              <a:buNone/>
              <a:defRPr>
                <a:solidFill>
                  <a:schemeClr val="lt1"/>
                </a:solidFill>
              </a:defRPr>
            </a:lvl2pPr>
            <a:lvl3pPr lvl="2" rtl="0" algn="ctr">
              <a:lnSpc>
                <a:spcPct val="100000"/>
              </a:lnSpc>
              <a:spcBef>
                <a:spcPts val="600"/>
              </a:spcBef>
              <a:spcAft>
                <a:spcPts val="0"/>
              </a:spcAft>
              <a:buSzPts val="1400"/>
              <a:buNone/>
              <a:defRPr>
                <a:solidFill>
                  <a:schemeClr val="lt1"/>
                </a:solidFill>
              </a:defRPr>
            </a:lvl3pPr>
            <a:lvl4pPr lvl="3" rtl="0" algn="ctr">
              <a:lnSpc>
                <a:spcPct val="100000"/>
              </a:lnSpc>
              <a:spcBef>
                <a:spcPts val="600"/>
              </a:spcBef>
              <a:spcAft>
                <a:spcPts val="0"/>
              </a:spcAft>
              <a:buSzPts val="1200"/>
              <a:buNone/>
              <a:defRPr>
                <a:solidFill>
                  <a:schemeClr val="lt1"/>
                </a:solidFill>
              </a:defRPr>
            </a:lvl4pPr>
            <a:lvl5pPr lvl="4" rtl="0" algn="ctr">
              <a:lnSpc>
                <a:spcPct val="100000"/>
              </a:lnSpc>
              <a:spcBef>
                <a:spcPts val="600"/>
              </a:spcBef>
              <a:spcAft>
                <a:spcPts val="0"/>
              </a:spcAft>
              <a:buSzPts val="1200"/>
              <a:buNone/>
              <a:defRPr>
                <a:solidFill>
                  <a:schemeClr val="lt1"/>
                </a:solidFill>
              </a:defRPr>
            </a:lvl5pPr>
            <a:lvl6pPr lvl="5" rtl="0" algn="ctr">
              <a:lnSpc>
                <a:spcPct val="100000"/>
              </a:lnSpc>
              <a:spcBef>
                <a:spcPts val="600"/>
              </a:spcBef>
              <a:spcAft>
                <a:spcPts val="0"/>
              </a:spcAft>
              <a:buSzPts val="1200"/>
              <a:buNone/>
              <a:defRPr>
                <a:solidFill>
                  <a:schemeClr val="lt1"/>
                </a:solidFill>
              </a:defRPr>
            </a:lvl6pPr>
            <a:lvl7pPr lvl="6" rtl="0" algn="ctr">
              <a:lnSpc>
                <a:spcPct val="100000"/>
              </a:lnSpc>
              <a:spcBef>
                <a:spcPts val="600"/>
              </a:spcBef>
              <a:spcAft>
                <a:spcPts val="0"/>
              </a:spcAft>
              <a:buSzPts val="1200"/>
              <a:buNone/>
              <a:defRPr>
                <a:solidFill>
                  <a:schemeClr val="lt1"/>
                </a:solidFill>
              </a:defRPr>
            </a:lvl7pPr>
            <a:lvl8pPr lvl="7" rtl="0" algn="ctr">
              <a:lnSpc>
                <a:spcPct val="100000"/>
              </a:lnSpc>
              <a:spcBef>
                <a:spcPts val="600"/>
              </a:spcBef>
              <a:spcAft>
                <a:spcPts val="0"/>
              </a:spcAft>
              <a:buSzPts val="1200"/>
              <a:buNone/>
              <a:defRPr>
                <a:solidFill>
                  <a:schemeClr val="lt1"/>
                </a:solidFill>
              </a:defRPr>
            </a:lvl8pPr>
            <a:lvl9pPr lvl="8" rtl="0" algn="ctr">
              <a:lnSpc>
                <a:spcPct val="100000"/>
              </a:lnSpc>
              <a:spcBef>
                <a:spcPts val="600"/>
              </a:spcBef>
              <a:spcAft>
                <a:spcPts val="600"/>
              </a:spcAft>
              <a:buSzPts val="1200"/>
              <a:buNone/>
              <a:defRPr>
                <a:solidFill>
                  <a:schemeClr val="lt1"/>
                </a:solidFill>
              </a:defRPr>
            </a:lvl9pPr>
          </a:lstStyle>
          <a:p/>
        </p:txBody>
      </p:sp>
      <p:sp>
        <p:nvSpPr>
          <p:cNvPr id="19" name="Google Shape;19;p17"/>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17"/>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17"/>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anoramique avec légende">
  <p:cSld name="Image panoramique avec légende">
    <p:spTree>
      <p:nvGrpSpPr>
        <p:cNvPr id="72" name="Shape 72"/>
        <p:cNvGrpSpPr/>
        <p:nvPr/>
      </p:nvGrpSpPr>
      <p:grpSpPr>
        <a:xfrm>
          <a:off x="0" y="0"/>
          <a:ext cx="0" cy="0"/>
          <a:chOff x="0" y="0"/>
          <a:chExt cx="0" cy="0"/>
        </a:xfrm>
      </p:grpSpPr>
      <p:sp>
        <p:nvSpPr>
          <p:cNvPr id="73" name="Google Shape;73;p26"/>
          <p:cNvSpPr txBox="1"/>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lnSpc>
                <a:spcPct val="100000"/>
              </a:lnSpc>
              <a:spcBef>
                <a:spcPts val="0"/>
              </a:spcBef>
              <a:spcAft>
                <a:spcPts val="0"/>
              </a:spcAft>
              <a:buClr>
                <a:srgbClr val="FEFEFE"/>
              </a:buClr>
              <a:buSzPts val="2400"/>
              <a:buFont typeface="Century Gothic"/>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26"/>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75" name="Google Shape;75;p26"/>
          <p:cNvSpPr txBox="1"/>
          <p:nvPr>
            <p:ph idx="1" type="body"/>
          </p:nvPr>
        </p:nvSpPr>
        <p:spPr>
          <a:xfrm>
            <a:off x="810000" y="5367338"/>
            <a:ext cx="10561500" cy="493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lnSpc>
                <a:spcPct val="100000"/>
              </a:lnSpc>
              <a:spcBef>
                <a:spcPts val="240"/>
              </a:spcBef>
              <a:spcAft>
                <a:spcPts val="0"/>
              </a:spcAft>
              <a:buSzPts val="1200"/>
              <a:buNone/>
              <a:defRPr sz="12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76" name="Google Shape;76;p26"/>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26"/>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26"/>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avec légende">
  <p:cSld name="Citation avec légende">
    <p:spTree>
      <p:nvGrpSpPr>
        <p:cNvPr id="79" name="Shape 79"/>
        <p:cNvGrpSpPr/>
        <p:nvPr/>
      </p:nvGrpSpPr>
      <p:grpSpPr>
        <a:xfrm>
          <a:off x="0" y="0"/>
          <a:ext cx="0" cy="0"/>
          <a:chOff x="0" y="0"/>
          <a:chExt cx="0" cy="0"/>
        </a:xfrm>
      </p:grpSpPr>
      <p:sp>
        <p:nvSpPr>
          <p:cNvPr id="80" name="Google Shape;80;p27"/>
          <p:cNvSpPr txBox="1"/>
          <p:nvPr>
            <p:ph idx="1" type="body"/>
          </p:nvPr>
        </p:nvSpPr>
        <p:spPr>
          <a:xfrm>
            <a:off x="853190" y="4443680"/>
            <a:ext cx="5891700" cy="713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l">
              <a:lnSpc>
                <a:spcPct val="100000"/>
              </a:lnSpc>
              <a:spcBef>
                <a:spcPts val="360"/>
              </a:spcBef>
              <a:spcAft>
                <a:spcPts val="0"/>
              </a:spcAft>
              <a:buSzPts val="1800"/>
              <a:buNone/>
              <a:defRPr sz="1800">
                <a:solidFill>
                  <a:schemeClr val="lt1"/>
                </a:solidFill>
              </a:defRPr>
            </a:lvl1pPr>
            <a:lvl2pPr indent="-228600" lvl="1" marL="914400" rtl="0" algn="l">
              <a:lnSpc>
                <a:spcPct val="100000"/>
              </a:lnSpc>
              <a:spcBef>
                <a:spcPts val="600"/>
              </a:spcBef>
              <a:spcAft>
                <a:spcPts val="0"/>
              </a:spcAft>
              <a:buSzPts val="1800"/>
              <a:buNone/>
              <a:defRPr sz="1800">
                <a:solidFill>
                  <a:schemeClr val="lt1"/>
                </a:solidFill>
              </a:defRPr>
            </a:lvl2pPr>
            <a:lvl3pPr indent="-228600" lvl="2" marL="1371600" rtl="0" algn="l">
              <a:lnSpc>
                <a:spcPct val="100000"/>
              </a:lnSpc>
              <a:spcBef>
                <a:spcPts val="600"/>
              </a:spcBef>
              <a:spcAft>
                <a:spcPts val="0"/>
              </a:spcAft>
              <a:buSzPts val="1600"/>
              <a:buNone/>
              <a:defRPr sz="1600">
                <a:solidFill>
                  <a:schemeClr val="lt1"/>
                </a:solidFill>
              </a:defRPr>
            </a:lvl3pPr>
            <a:lvl4pPr indent="-228600" lvl="3" marL="1828800" rtl="0" algn="l">
              <a:lnSpc>
                <a:spcPct val="100000"/>
              </a:lnSpc>
              <a:spcBef>
                <a:spcPts val="600"/>
              </a:spcBef>
              <a:spcAft>
                <a:spcPts val="0"/>
              </a:spcAft>
              <a:buSzPts val="1400"/>
              <a:buNone/>
              <a:defRPr sz="1400">
                <a:solidFill>
                  <a:schemeClr val="lt1"/>
                </a:solidFill>
              </a:defRPr>
            </a:lvl4pPr>
            <a:lvl5pPr indent="-228600" lvl="4" marL="2286000" rtl="0" algn="l">
              <a:lnSpc>
                <a:spcPct val="100000"/>
              </a:lnSpc>
              <a:spcBef>
                <a:spcPts val="600"/>
              </a:spcBef>
              <a:spcAft>
                <a:spcPts val="0"/>
              </a:spcAft>
              <a:buSzPts val="1400"/>
              <a:buNone/>
              <a:defRPr sz="1400">
                <a:solidFill>
                  <a:schemeClr val="lt1"/>
                </a:solidFill>
              </a:defRPr>
            </a:lvl5pPr>
            <a:lvl6pPr indent="-228600" lvl="5" marL="2743200" rtl="0" algn="l">
              <a:lnSpc>
                <a:spcPct val="100000"/>
              </a:lnSpc>
              <a:spcBef>
                <a:spcPts val="600"/>
              </a:spcBef>
              <a:spcAft>
                <a:spcPts val="0"/>
              </a:spcAft>
              <a:buSzPts val="1400"/>
              <a:buNone/>
              <a:defRPr sz="1400">
                <a:solidFill>
                  <a:schemeClr val="lt1"/>
                </a:solidFill>
              </a:defRPr>
            </a:lvl6pPr>
            <a:lvl7pPr indent="-228600" lvl="6" marL="3200400" rtl="0" algn="l">
              <a:lnSpc>
                <a:spcPct val="100000"/>
              </a:lnSpc>
              <a:spcBef>
                <a:spcPts val="600"/>
              </a:spcBef>
              <a:spcAft>
                <a:spcPts val="0"/>
              </a:spcAft>
              <a:buSzPts val="1400"/>
              <a:buNone/>
              <a:defRPr sz="1400">
                <a:solidFill>
                  <a:schemeClr val="lt1"/>
                </a:solidFill>
              </a:defRPr>
            </a:lvl7pPr>
            <a:lvl8pPr indent="-228600" lvl="7" marL="3657600" rtl="0" algn="l">
              <a:lnSpc>
                <a:spcPct val="100000"/>
              </a:lnSpc>
              <a:spcBef>
                <a:spcPts val="600"/>
              </a:spcBef>
              <a:spcAft>
                <a:spcPts val="0"/>
              </a:spcAft>
              <a:buSzPts val="1400"/>
              <a:buNone/>
              <a:defRPr sz="1400">
                <a:solidFill>
                  <a:schemeClr val="lt1"/>
                </a:solidFill>
              </a:defRPr>
            </a:lvl8pPr>
            <a:lvl9pPr indent="-228600" lvl="8" marL="4114800" rtl="0" algn="l">
              <a:lnSpc>
                <a:spcPct val="100000"/>
              </a:lnSpc>
              <a:spcBef>
                <a:spcPts val="600"/>
              </a:spcBef>
              <a:spcAft>
                <a:spcPts val="600"/>
              </a:spcAft>
              <a:buSzPts val="1400"/>
              <a:buNone/>
              <a:defRPr sz="1400">
                <a:solidFill>
                  <a:schemeClr val="lt1"/>
                </a:solidFill>
              </a:defRPr>
            </a:lvl9pPr>
          </a:lstStyle>
          <a:p/>
        </p:txBody>
      </p:sp>
      <p:sp>
        <p:nvSpPr>
          <p:cNvPr id="81" name="Google Shape;81;p27"/>
          <p:cNvSpPr txBox="1"/>
          <p:nvPr>
            <p:ph idx="2" type="body"/>
          </p:nvPr>
        </p:nvSpPr>
        <p:spPr>
          <a:xfrm>
            <a:off x="7574642" y="1081456"/>
            <a:ext cx="3810000" cy="40755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Font typeface="Century Gothic"/>
              <a:buNone/>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82" name="Google Shape;82;p27"/>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27"/>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27"/>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de nom">
  <p:cSld name="Carte de nom">
    <p:spTree>
      <p:nvGrpSpPr>
        <p:cNvPr id="85" name="Shape 85"/>
        <p:cNvGrpSpPr/>
        <p:nvPr/>
      </p:nvGrpSpPr>
      <p:grpSpPr>
        <a:xfrm>
          <a:off x="0" y="0"/>
          <a:ext cx="0" cy="0"/>
          <a:chOff x="0" y="0"/>
          <a:chExt cx="0" cy="0"/>
        </a:xfrm>
      </p:grpSpPr>
      <p:sp>
        <p:nvSpPr>
          <p:cNvPr id="86" name="Google Shape;86;p28"/>
          <p:cNvSpPr txBox="1"/>
          <p:nvPr>
            <p:ph idx="1" type="body"/>
          </p:nvPr>
        </p:nvSpPr>
        <p:spPr>
          <a:xfrm>
            <a:off x="6156000" y="2286000"/>
            <a:ext cx="4880400" cy="22956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Font typeface="Century Gothic"/>
              <a:buNone/>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87" name="Google Shape;87;p28"/>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28"/>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28"/>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90" name="Shape 90"/>
        <p:cNvGrpSpPr/>
        <p:nvPr/>
      </p:nvGrpSpPr>
      <p:grpSpPr>
        <a:xfrm>
          <a:off x="0" y="0"/>
          <a:ext cx="0" cy="0"/>
          <a:chOff x="0" y="0"/>
          <a:chExt cx="0" cy="0"/>
        </a:xfrm>
      </p:grpSpPr>
      <p:sp>
        <p:nvSpPr>
          <p:cNvPr id="91" name="Google Shape;91;p29"/>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29"/>
          <p:cNvSpPr txBox="1"/>
          <p:nvPr>
            <p:ph idx="1" type="body"/>
          </p:nvPr>
        </p:nvSpPr>
        <p:spPr>
          <a:xfrm rot="5400000">
            <a:off x="4254435" y="-1260049"/>
            <a:ext cx="3674400" cy="10563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93" name="Google Shape;93;p29"/>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9"/>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9"/>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6" name="Shape 96"/>
        <p:cNvGrpSpPr/>
        <p:nvPr/>
      </p:nvGrpSpPr>
      <p:grpSpPr>
        <a:xfrm>
          <a:off x="0" y="0"/>
          <a:ext cx="0" cy="0"/>
          <a:chOff x="0" y="0"/>
          <a:chExt cx="0" cy="0"/>
        </a:xfrm>
      </p:grpSpPr>
      <p:sp>
        <p:nvSpPr>
          <p:cNvPr id="97" name="Google Shape;97;p30"/>
          <p:cNvSpPr txBox="1"/>
          <p:nvPr>
            <p:ph type="title"/>
          </p:nvPr>
        </p:nvSpPr>
        <p:spPr>
          <a:xfrm rot="5400000">
            <a:off x="6863530" y="1906172"/>
            <a:ext cx="5134800" cy="2494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30"/>
          <p:cNvSpPr txBox="1"/>
          <p:nvPr>
            <p:ph idx="1" type="body"/>
          </p:nvPr>
        </p:nvSpPr>
        <p:spPr>
          <a:xfrm rot="5400000">
            <a:off x="1408341" y="-152111"/>
            <a:ext cx="5415000" cy="66114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99" name="Google Shape;99;p30"/>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30"/>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30"/>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2" name="Shape 22"/>
        <p:cNvGrpSpPr/>
        <p:nvPr/>
      </p:nvGrpSpPr>
      <p:grpSpPr>
        <a:xfrm>
          <a:off x="0" y="0"/>
          <a:ext cx="0" cy="0"/>
          <a:chOff x="0" y="0"/>
          <a:chExt cx="0" cy="0"/>
        </a:xfrm>
      </p:grpSpPr>
      <p:sp>
        <p:nvSpPr>
          <p:cNvPr id="23" name="Google Shape;23;p18"/>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18"/>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25" name="Google Shape;25;p18"/>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18"/>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18"/>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8" name="Shape 28"/>
        <p:cNvGrpSpPr/>
        <p:nvPr/>
      </p:nvGrpSpPr>
      <p:grpSpPr>
        <a:xfrm>
          <a:off x="0" y="0"/>
          <a:ext cx="0" cy="0"/>
          <a:chOff x="0" y="0"/>
          <a:chExt cx="0" cy="0"/>
        </a:xfrm>
      </p:grpSpPr>
      <p:sp>
        <p:nvSpPr>
          <p:cNvPr id="29" name="Google Shape;29;p19"/>
          <p:cNvSpPr txBox="1"/>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r">
              <a:lnSpc>
                <a:spcPct val="100000"/>
              </a:lnSpc>
              <a:spcBef>
                <a:spcPts val="0"/>
              </a:spcBef>
              <a:spcAft>
                <a:spcPts val="0"/>
              </a:spcAft>
              <a:buClr>
                <a:srgbClr val="FEFEFE"/>
              </a:buClr>
              <a:buSzPts val="4800"/>
              <a:buFont typeface="Century Gothic"/>
              <a:buNone/>
              <a:defRPr b="1" sz="48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810000" y="5281201"/>
            <a:ext cx="10561500" cy="434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r">
              <a:lnSpc>
                <a:spcPct val="100000"/>
              </a:lnSpc>
              <a:spcBef>
                <a:spcPts val="360"/>
              </a:spcBef>
              <a:spcAft>
                <a:spcPts val="0"/>
              </a:spcAft>
              <a:buSzPts val="1800"/>
              <a:buNone/>
              <a:defRPr sz="1800">
                <a:solidFill>
                  <a:schemeClr val="lt1"/>
                </a:solidFill>
              </a:defRPr>
            </a:lvl1pPr>
            <a:lvl2pPr indent="-228600" lvl="1" marL="914400" rtl="0" algn="l">
              <a:lnSpc>
                <a:spcPct val="100000"/>
              </a:lnSpc>
              <a:spcBef>
                <a:spcPts val="600"/>
              </a:spcBef>
              <a:spcAft>
                <a:spcPts val="0"/>
              </a:spcAft>
              <a:buSzPts val="1800"/>
              <a:buNone/>
              <a:defRPr sz="1800">
                <a:solidFill>
                  <a:schemeClr val="lt1"/>
                </a:solidFill>
              </a:defRPr>
            </a:lvl2pPr>
            <a:lvl3pPr indent="-228600" lvl="2" marL="1371600" rtl="0" algn="l">
              <a:lnSpc>
                <a:spcPct val="100000"/>
              </a:lnSpc>
              <a:spcBef>
                <a:spcPts val="600"/>
              </a:spcBef>
              <a:spcAft>
                <a:spcPts val="0"/>
              </a:spcAft>
              <a:buSzPts val="1600"/>
              <a:buNone/>
              <a:defRPr sz="1600">
                <a:solidFill>
                  <a:schemeClr val="lt1"/>
                </a:solidFill>
              </a:defRPr>
            </a:lvl3pPr>
            <a:lvl4pPr indent="-228600" lvl="3" marL="1828800" rtl="0" algn="l">
              <a:lnSpc>
                <a:spcPct val="100000"/>
              </a:lnSpc>
              <a:spcBef>
                <a:spcPts val="600"/>
              </a:spcBef>
              <a:spcAft>
                <a:spcPts val="0"/>
              </a:spcAft>
              <a:buSzPts val="1400"/>
              <a:buNone/>
              <a:defRPr sz="1400">
                <a:solidFill>
                  <a:schemeClr val="lt1"/>
                </a:solidFill>
              </a:defRPr>
            </a:lvl4pPr>
            <a:lvl5pPr indent="-228600" lvl="4" marL="2286000" rtl="0" algn="l">
              <a:lnSpc>
                <a:spcPct val="100000"/>
              </a:lnSpc>
              <a:spcBef>
                <a:spcPts val="600"/>
              </a:spcBef>
              <a:spcAft>
                <a:spcPts val="0"/>
              </a:spcAft>
              <a:buSzPts val="1400"/>
              <a:buNone/>
              <a:defRPr sz="1400">
                <a:solidFill>
                  <a:schemeClr val="lt1"/>
                </a:solidFill>
              </a:defRPr>
            </a:lvl5pPr>
            <a:lvl6pPr indent="-228600" lvl="5" marL="2743200" rtl="0" algn="l">
              <a:lnSpc>
                <a:spcPct val="100000"/>
              </a:lnSpc>
              <a:spcBef>
                <a:spcPts val="600"/>
              </a:spcBef>
              <a:spcAft>
                <a:spcPts val="0"/>
              </a:spcAft>
              <a:buSzPts val="1400"/>
              <a:buNone/>
              <a:defRPr sz="1400">
                <a:solidFill>
                  <a:schemeClr val="lt1"/>
                </a:solidFill>
              </a:defRPr>
            </a:lvl6pPr>
            <a:lvl7pPr indent="-228600" lvl="6" marL="3200400" rtl="0" algn="l">
              <a:lnSpc>
                <a:spcPct val="100000"/>
              </a:lnSpc>
              <a:spcBef>
                <a:spcPts val="600"/>
              </a:spcBef>
              <a:spcAft>
                <a:spcPts val="0"/>
              </a:spcAft>
              <a:buSzPts val="1400"/>
              <a:buNone/>
              <a:defRPr sz="1400">
                <a:solidFill>
                  <a:schemeClr val="lt1"/>
                </a:solidFill>
              </a:defRPr>
            </a:lvl7pPr>
            <a:lvl8pPr indent="-228600" lvl="7" marL="3657600" rtl="0" algn="l">
              <a:lnSpc>
                <a:spcPct val="100000"/>
              </a:lnSpc>
              <a:spcBef>
                <a:spcPts val="600"/>
              </a:spcBef>
              <a:spcAft>
                <a:spcPts val="0"/>
              </a:spcAft>
              <a:buSzPts val="1400"/>
              <a:buNone/>
              <a:defRPr sz="1400">
                <a:solidFill>
                  <a:schemeClr val="lt1"/>
                </a:solidFill>
              </a:defRPr>
            </a:lvl8pPr>
            <a:lvl9pPr indent="-228600" lvl="8" marL="4114800" rtl="0" algn="l">
              <a:lnSpc>
                <a:spcPct val="100000"/>
              </a:lnSpc>
              <a:spcBef>
                <a:spcPts val="600"/>
              </a:spcBef>
              <a:spcAft>
                <a:spcPts val="600"/>
              </a:spcAft>
              <a:buSzPts val="1400"/>
              <a:buNone/>
              <a:defRPr sz="1400">
                <a:solidFill>
                  <a:schemeClr val="lt1"/>
                </a:solidFill>
              </a:defRPr>
            </a:lvl9pPr>
          </a:lstStyle>
          <a:p/>
        </p:txBody>
      </p:sp>
      <p:sp>
        <p:nvSpPr>
          <p:cNvPr id="31" name="Google Shape;31;p19"/>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4" name="Shape 34"/>
        <p:cNvGrpSpPr/>
        <p:nvPr/>
      </p:nvGrpSpPr>
      <p:grpSpPr>
        <a:xfrm>
          <a:off x="0" y="0"/>
          <a:ext cx="0" cy="0"/>
          <a:chOff x="0" y="0"/>
          <a:chExt cx="0" cy="0"/>
        </a:xfrm>
      </p:grpSpPr>
      <p:sp>
        <p:nvSpPr>
          <p:cNvPr id="35" name="Google Shape;35;p20"/>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20"/>
          <p:cNvSpPr txBox="1"/>
          <p:nvPr>
            <p:ph idx="1" type="body"/>
          </p:nvPr>
        </p:nvSpPr>
        <p:spPr>
          <a:xfrm>
            <a:off x="818712" y="2222287"/>
            <a:ext cx="51858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37" name="Google Shape;37;p20"/>
          <p:cNvSpPr txBox="1"/>
          <p:nvPr>
            <p:ph idx="2" type="body"/>
          </p:nvPr>
        </p:nvSpPr>
        <p:spPr>
          <a:xfrm>
            <a:off x="6187415" y="2222287"/>
            <a:ext cx="51945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38" name="Google Shape;38;p20"/>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1" name="Shape 41"/>
        <p:cNvGrpSpPr/>
        <p:nvPr/>
      </p:nvGrpSpPr>
      <p:grpSpPr>
        <a:xfrm>
          <a:off x="0" y="0"/>
          <a:ext cx="0" cy="0"/>
          <a:chOff x="0" y="0"/>
          <a:chExt cx="0" cy="0"/>
        </a:xfrm>
      </p:grpSpPr>
      <p:sp>
        <p:nvSpPr>
          <p:cNvPr id="42" name="Google Shape;42;p21"/>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4000"/>
              <a:buFont typeface="Century Gothic"/>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21"/>
          <p:cNvSpPr txBox="1"/>
          <p:nvPr>
            <p:ph idx="1" type="body"/>
          </p:nvPr>
        </p:nvSpPr>
        <p:spPr>
          <a:xfrm>
            <a:off x="814728" y="2174875"/>
            <a:ext cx="51900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0" sz="2000"/>
            </a:lvl1pPr>
            <a:lvl2pPr indent="-228600" lvl="1" marL="914400" rtl="0" algn="l">
              <a:lnSpc>
                <a:spcPct val="100000"/>
              </a:lnSpc>
              <a:spcBef>
                <a:spcPts val="600"/>
              </a:spcBef>
              <a:spcAft>
                <a:spcPts val="0"/>
              </a:spcAft>
              <a:buSzPts val="2000"/>
              <a:buNone/>
              <a:defRPr b="1" sz="2000"/>
            </a:lvl2pPr>
            <a:lvl3pPr indent="-228600" lvl="2" marL="1371600" rtl="0" algn="l">
              <a:lnSpc>
                <a:spcPct val="100000"/>
              </a:lnSpc>
              <a:spcBef>
                <a:spcPts val="600"/>
              </a:spcBef>
              <a:spcAft>
                <a:spcPts val="0"/>
              </a:spcAft>
              <a:buSzPts val="1800"/>
              <a:buNone/>
              <a:defRPr b="1" sz="1800"/>
            </a:lvl3pPr>
            <a:lvl4pPr indent="-228600" lvl="3" marL="1828800" rtl="0" algn="l">
              <a:lnSpc>
                <a:spcPct val="100000"/>
              </a:lnSpc>
              <a:spcBef>
                <a:spcPts val="600"/>
              </a:spcBef>
              <a:spcAft>
                <a:spcPts val="0"/>
              </a:spcAft>
              <a:buSzPts val="1600"/>
              <a:buNone/>
              <a:defRPr b="1" sz="1600"/>
            </a:lvl4pPr>
            <a:lvl5pPr indent="-228600" lvl="4" marL="2286000" rtl="0" algn="l">
              <a:lnSpc>
                <a:spcPct val="100000"/>
              </a:lnSpc>
              <a:spcBef>
                <a:spcPts val="600"/>
              </a:spcBef>
              <a:spcAft>
                <a:spcPts val="0"/>
              </a:spcAft>
              <a:buSzPts val="1600"/>
              <a:buNone/>
              <a:defRPr b="1" sz="1600"/>
            </a:lvl5pPr>
            <a:lvl6pPr indent="-228600" lvl="5" marL="2743200" rtl="0" algn="l">
              <a:lnSpc>
                <a:spcPct val="100000"/>
              </a:lnSpc>
              <a:spcBef>
                <a:spcPts val="600"/>
              </a:spcBef>
              <a:spcAft>
                <a:spcPts val="0"/>
              </a:spcAft>
              <a:buSzPts val="1600"/>
              <a:buNone/>
              <a:defRPr b="1" sz="1600"/>
            </a:lvl6pPr>
            <a:lvl7pPr indent="-228600" lvl="6" marL="3200400" rtl="0" algn="l">
              <a:lnSpc>
                <a:spcPct val="100000"/>
              </a:lnSpc>
              <a:spcBef>
                <a:spcPts val="600"/>
              </a:spcBef>
              <a:spcAft>
                <a:spcPts val="0"/>
              </a:spcAft>
              <a:buSzPts val="1600"/>
              <a:buNone/>
              <a:defRPr b="1" sz="1600"/>
            </a:lvl7pPr>
            <a:lvl8pPr indent="-228600" lvl="7" marL="3657600" rtl="0" algn="l">
              <a:lnSpc>
                <a:spcPct val="100000"/>
              </a:lnSpc>
              <a:spcBef>
                <a:spcPts val="600"/>
              </a:spcBef>
              <a:spcAft>
                <a:spcPts val="0"/>
              </a:spcAft>
              <a:buSzPts val="1600"/>
              <a:buNone/>
              <a:defRPr b="1" sz="1600"/>
            </a:lvl8pPr>
            <a:lvl9pPr indent="-228600" lvl="8" marL="4114800" rtl="0" algn="l">
              <a:lnSpc>
                <a:spcPct val="100000"/>
              </a:lnSpc>
              <a:spcBef>
                <a:spcPts val="600"/>
              </a:spcBef>
              <a:spcAft>
                <a:spcPts val="600"/>
              </a:spcAft>
              <a:buSzPts val="1600"/>
              <a:buNone/>
              <a:defRPr b="1" sz="1600"/>
            </a:lvl9pPr>
          </a:lstStyle>
          <a:p/>
        </p:txBody>
      </p:sp>
      <p:sp>
        <p:nvSpPr>
          <p:cNvPr id="44" name="Google Shape;44;p21"/>
          <p:cNvSpPr txBox="1"/>
          <p:nvPr>
            <p:ph idx="2" type="body"/>
          </p:nvPr>
        </p:nvSpPr>
        <p:spPr>
          <a:xfrm>
            <a:off x="814729" y="2751138"/>
            <a:ext cx="51900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45" name="Google Shape;45;p21"/>
          <p:cNvSpPr txBox="1"/>
          <p:nvPr>
            <p:ph idx="3" type="body"/>
          </p:nvPr>
        </p:nvSpPr>
        <p:spPr>
          <a:xfrm>
            <a:off x="6187415" y="2174875"/>
            <a:ext cx="51945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0" sz="2000"/>
            </a:lvl1pPr>
            <a:lvl2pPr indent="-228600" lvl="1" marL="914400" rtl="0" algn="l">
              <a:lnSpc>
                <a:spcPct val="100000"/>
              </a:lnSpc>
              <a:spcBef>
                <a:spcPts val="600"/>
              </a:spcBef>
              <a:spcAft>
                <a:spcPts val="0"/>
              </a:spcAft>
              <a:buSzPts val="2000"/>
              <a:buNone/>
              <a:defRPr b="1" sz="2000"/>
            </a:lvl2pPr>
            <a:lvl3pPr indent="-228600" lvl="2" marL="1371600" rtl="0" algn="l">
              <a:lnSpc>
                <a:spcPct val="100000"/>
              </a:lnSpc>
              <a:spcBef>
                <a:spcPts val="600"/>
              </a:spcBef>
              <a:spcAft>
                <a:spcPts val="0"/>
              </a:spcAft>
              <a:buSzPts val="1800"/>
              <a:buNone/>
              <a:defRPr b="1" sz="1800"/>
            </a:lvl3pPr>
            <a:lvl4pPr indent="-228600" lvl="3" marL="1828800" rtl="0" algn="l">
              <a:lnSpc>
                <a:spcPct val="100000"/>
              </a:lnSpc>
              <a:spcBef>
                <a:spcPts val="600"/>
              </a:spcBef>
              <a:spcAft>
                <a:spcPts val="0"/>
              </a:spcAft>
              <a:buSzPts val="1600"/>
              <a:buNone/>
              <a:defRPr b="1" sz="1600"/>
            </a:lvl4pPr>
            <a:lvl5pPr indent="-228600" lvl="4" marL="2286000" rtl="0" algn="l">
              <a:lnSpc>
                <a:spcPct val="100000"/>
              </a:lnSpc>
              <a:spcBef>
                <a:spcPts val="600"/>
              </a:spcBef>
              <a:spcAft>
                <a:spcPts val="0"/>
              </a:spcAft>
              <a:buSzPts val="1600"/>
              <a:buNone/>
              <a:defRPr b="1" sz="1600"/>
            </a:lvl5pPr>
            <a:lvl6pPr indent="-228600" lvl="5" marL="2743200" rtl="0" algn="l">
              <a:lnSpc>
                <a:spcPct val="100000"/>
              </a:lnSpc>
              <a:spcBef>
                <a:spcPts val="600"/>
              </a:spcBef>
              <a:spcAft>
                <a:spcPts val="0"/>
              </a:spcAft>
              <a:buSzPts val="1600"/>
              <a:buNone/>
              <a:defRPr b="1" sz="1600"/>
            </a:lvl6pPr>
            <a:lvl7pPr indent="-228600" lvl="6" marL="3200400" rtl="0" algn="l">
              <a:lnSpc>
                <a:spcPct val="100000"/>
              </a:lnSpc>
              <a:spcBef>
                <a:spcPts val="600"/>
              </a:spcBef>
              <a:spcAft>
                <a:spcPts val="0"/>
              </a:spcAft>
              <a:buSzPts val="1600"/>
              <a:buNone/>
              <a:defRPr b="1" sz="1600"/>
            </a:lvl7pPr>
            <a:lvl8pPr indent="-228600" lvl="7" marL="3657600" rtl="0" algn="l">
              <a:lnSpc>
                <a:spcPct val="100000"/>
              </a:lnSpc>
              <a:spcBef>
                <a:spcPts val="600"/>
              </a:spcBef>
              <a:spcAft>
                <a:spcPts val="0"/>
              </a:spcAft>
              <a:buSzPts val="1600"/>
              <a:buNone/>
              <a:defRPr b="1" sz="1600"/>
            </a:lvl8pPr>
            <a:lvl9pPr indent="-228600" lvl="8" marL="4114800" rtl="0" algn="l">
              <a:lnSpc>
                <a:spcPct val="100000"/>
              </a:lnSpc>
              <a:spcBef>
                <a:spcPts val="600"/>
              </a:spcBef>
              <a:spcAft>
                <a:spcPts val="600"/>
              </a:spcAft>
              <a:buSzPts val="1600"/>
              <a:buNone/>
              <a:defRPr b="1" sz="1600"/>
            </a:lvl9pPr>
          </a:lstStyle>
          <a:p/>
        </p:txBody>
      </p:sp>
      <p:sp>
        <p:nvSpPr>
          <p:cNvPr id="46" name="Google Shape;46;p21"/>
          <p:cNvSpPr txBox="1"/>
          <p:nvPr>
            <p:ph idx="4" type="body"/>
          </p:nvPr>
        </p:nvSpPr>
        <p:spPr>
          <a:xfrm>
            <a:off x="6187415" y="2751138"/>
            <a:ext cx="51945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47" name="Google Shape;47;p21"/>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type="titleOnly">
  <p:cSld name="TITLE_ONLY">
    <p:spTree>
      <p:nvGrpSpPr>
        <p:cNvPr id="50" name="Shape 50"/>
        <p:cNvGrpSpPr/>
        <p:nvPr/>
      </p:nvGrpSpPr>
      <p:grpSpPr>
        <a:xfrm>
          <a:off x="0" y="0"/>
          <a:ext cx="0" cy="0"/>
          <a:chOff x="0" y="0"/>
          <a:chExt cx="0" cy="0"/>
        </a:xfrm>
      </p:grpSpPr>
      <p:sp>
        <p:nvSpPr>
          <p:cNvPr id="51" name="Google Shape;51;p22"/>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22"/>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22"/>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22"/>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5" name="Shape 55"/>
        <p:cNvGrpSpPr/>
        <p:nvPr/>
      </p:nvGrpSpPr>
      <p:grpSpPr>
        <a:xfrm>
          <a:off x="0" y="0"/>
          <a:ext cx="0" cy="0"/>
          <a:chOff x="0" y="0"/>
          <a:chExt cx="0" cy="0"/>
        </a:xfrm>
      </p:grpSpPr>
      <p:sp>
        <p:nvSpPr>
          <p:cNvPr id="56" name="Google Shape;56;p23"/>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9" name="Shape 59"/>
        <p:cNvGrpSpPr/>
        <p:nvPr/>
      </p:nvGrpSpPr>
      <p:grpSpPr>
        <a:xfrm>
          <a:off x="0" y="0"/>
          <a:ext cx="0" cy="0"/>
          <a:chOff x="0" y="0"/>
          <a:chExt cx="0" cy="0"/>
        </a:xfrm>
      </p:grpSpPr>
      <p:sp>
        <p:nvSpPr>
          <p:cNvPr id="60" name="Google Shape;60;p24"/>
          <p:cNvSpPr txBox="1"/>
          <p:nvPr>
            <p:ph idx="1" type="body"/>
          </p:nvPr>
        </p:nvSpPr>
        <p:spPr>
          <a:xfrm>
            <a:off x="4855633" y="446088"/>
            <a:ext cx="6252600" cy="5415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61" name="Google Shape;61;p24"/>
          <p:cNvSpPr txBox="1"/>
          <p:nvPr>
            <p:ph idx="2" type="body"/>
          </p:nvPr>
        </p:nvSpPr>
        <p:spPr>
          <a:xfrm>
            <a:off x="1073151" y="2260738"/>
            <a:ext cx="3547500" cy="36003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lnSpc>
                <a:spcPct val="100000"/>
              </a:lnSpc>
              <a:spcBef>
                <a:spcPts val="280"/>
              </a:spcBef>
              <a:spcAft>
                <a:spcPts val="0"/>
              </a:spcAft>
              <a:buSzPts val="1400"/>
              <a:buNone/>
              <a:defRPr sz="14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62" name="Google Shape;62;p24"/>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lnSpc>
                <a:spcPct val="100000"/>
              </a:lnSpc>
              <a:spcBef>
                <a:spcPts val="0"/>
              </a:spcBef>
              <a:spcAft>
                <a:spcPts val="0"/>
              </a:spcAft>
              <a:buClr>
                <a:srgbClr val="FEFEFE"/>
              </a:buClr>
              <a:buSzPts val="2400"/>
              <a:buFont typeface="Century Gothic"/>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25"/>
          <p:cNvSpPr/>
          <p:nvPr>
            <p:ph idx="2" type="pic"/>
          </p:nvPr>
        </p:nvSpPr>
        <p:spPr>
          <a:xfrm>
            <a:off x="6098117" y="0"/>
            <a:ext cx="6093900"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sp>
      <p:sp>
        <p:nvSpPr>
          <p:cNvPr id="68" name="Google Shape;68;p25"/>
          <p:cNvSpPr txBox="1"/>
          <p:nvPr>
            <p:ph idx="1" type="body"/>
          </p:nvPr>
        </p:nvSpPr>
        <p:spPr>
          <a:xfrm>
            <a:off x="814728" y="2344684"/>
            <a:ext cx="4853100" cy="3516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240"/>
              </a:spcBef>
              <a:spcAft>
                <a:spcPts val="0"/>
              </a:spcAft>
              <a:buSzPts val="1200"/>
              <a:buNone/>
              <a:defRPr sz="12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69" name="Google Shape;69;p25"/>
          <p:cNvSpPr txBox="1"/>
          <p:nvPr>
            <p:ph idx="10" type="dt"/>
          </p:nvPr>
        </p:nvSpPr>
        <p:spPr>
          <a:xfrm>
            <a:off x="3885810" y="6041362"/>
            <a:ext cx="9768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590396" y="6041362"/>
            <a:ext cx="32955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4862689"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98625" y="276650"/>
            <a:ext cx="8285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16"/>
          <p:cNvSpPr txBox="1"/>
          <p:nvPr>
            <p:ph idx="1" type="body"/>
          </p:nvPr>
        </p:nvSpPr>
        <p:spPr>
          <a:xfrm>
            <a:off x="810000" y="2184401"/>
            <a:ext cx="10563300" cy="36744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6"/>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6"/>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6"/>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16"/>
          <p:cNvSpPr/>
          <p:nvPr/>
        </p:nvSpPr>
        <p:spPr>
          <a:xfrm rot="-5400000">
            <a:off x="-1975724" y="1984294"/>
            <a:ext cx="6840855" cy="2889407"/>
          </a:xfrm>
          <a:custGeom>
            <a:rect b="b" l="l" r="r" t="t"/>
            <a:pathLst>
              <a:path extrusionOk="0" h="5556552" w="685800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hungermap.wfp.org/" TargetMode="External"/><Relationship Id="rId4" Type="http://schemas.openxmlformats.org/officeDocument/2006/relationships/image" Target="../media/image11.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2.xml"/><Relationship Id="rId10" Type="http://schemas.openxmlformats.org/officeDocument/2006/relationships/slide" Target="/ppt/slides/slide11.xml"/><Relationship Id="rId13" Type="http://schemas.openxmlformats.org/officeDocument/2006/relationships/slide" Target="/ppt/slides/slide14.xml"/><Relationship Id="rId12" Type="http://schemas.openxmlformats.org/officeDocument/2006/relationships/slide" Target="/ppt/slides/slide13.xml"/><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0.xml"/><Relationship Id="rId15" Type="http://schemas.openxmlformats.org/officeDocument/2006/relationships/slide" Target="/ppt/slides/slide17.xml"/><Relationship Id="rId14" Type="http://schemas.openxmlformats.org/officeDocument/2006/relationships/slide" Target="/ppt/slides/slide15.xml"/><Relationship Id="rId17" Type="http://schemas.openxmlformats.org/officeDocument/2006/relationships/slide" Target="/ppt/slides/slide18.xml"/><Relationship Id="rId16" Type="http://schemas.openxmlformats.org/officeDocument/2006/relationships/slide" Target="/ppt/slides/slide17.xml"/><Relationship Id="rId5" Type="http://schemas.openxmlformats.org/officeDocument/2006/relationships/slide" Target="/ppt/slides/slide6.xml"/><Relationship Id="rId19" Type="http://schemas.openxmlformats.org/officeDocument/2006/relationships/slide" Target="/ppt/slides/slide21.xml"/><Relationship Id="rId6" Type="http://schemas.openxmlformats.org/officeDocument/2006/relationships/slide" Target="/ppt/slides/slide7.xml"/><Relationship Id="rId18" Type="http://schemas.openxmlformats.org/officeDocument/2006/relationships/slide" Target="/ppt/slides/slide19.xml"/><Relationship Id="rId7" Type="http://schemas.openxmlformats.org/officeDocument/2006/relationships/slide" Target="/ppt/slides/slide8.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idx="4294967295" type="subTitle"/>
          </p:nvPr>
        </p:nvSpPr>
        <p:spPr>
          <a:xfrm>
            <a:off x="200450" y="2684700"/>
            <a:ext cx="1971600" cy="1488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ctr">
              <a:lnSpc>
                <a:spcPct val="90000"/>
              </a:lnSpc>
              <a:spcBef>
                <a:spcPts val="1160"/>
              </a:spcBef>
              <a:spcAft>
                <a:spcPts val="0"/>
              </a:spcAft>
              <a:buSzPts val="1330"/>
              <a:buNone/>
            </a:pPr>
            <a:r>
              <a:rPr b="1" lang="fr-FR"/>
              <a:t>PROJET 4</a:t>
            </a:r>
            <a:endParaRPr b="1"/>
          </a:p>
          <a:p>
            <a:pPr indent="0" lvl="0" marL="0" rtl="0" algn="ctr">
              <a:lnSpc>
                <a:spcPct val="90000"/>
              </a:lnSpc>
              <a:spcBef>
                <a:spcPts val="1160"/>
              </a:spcBef>
              <a:spcAft>
                <a:spcPts val="0"/>
              </a:spcAft>
              <a:buSzPts val="1330"/>
              <a:buNone/>
            </a:pPr>
            <a:r>
              <a:rPr b="1" lang="fr-FR"/>
              <a:t> Ichraf MOUELHI</a:t>
            </a:r>
            <a:endParaRPr b="1"/>
          </a:p>
          <a:p>
            <a:pPr indent="0" lvl="0" marL="0" rtl="0" algn="ctr">
              <a:lnSpc>
                <a:spcPct val="90000"/>
              </a:lnSpc>
              <a:spcBef>
                <a:spcPts val="1160"/>
              </a:spcBef>
              <a:spcAft>
                <a:spcPts val="0"/>
              </a:spcAft>
              <a:buSzPts val="1330"/>
              <a:buNone/>
            </a:pPr>
            <a:r>
              <a:t/>
            </a:r>
            <a:endParaRPr b="1"/>
          </a:p>
          <a:p>
            <a:pPr indent="0" lvl="0" marL="0" rtl="0" algn="ctr">
              <a:lnSpc>
                <a:spcPct val="90000"/>
              </a:lnSpc>
              <a:spcBef>
                <a:spcPts val="1160"/>
              </a:spcBef>
              <a:spcAft>
                <a:spcPts val="0"/>
              </a:spcAft>
              <a:buSzPts val="1330"/>
              <a:buNone/>
            </a:pPr>
            <a:r>
              <a:rPr b="1" lang="fr-FR"/>
              <a:t>Soutenu le </a:t>
            </a:r>
            <a:endParaRPr b="1"/>
          </a:p>
          <a:p>
            <a:pPr indent="0" lvl="0" marL="0" rtl="0" algn="ctr">
              <a:lnSpc>
                <a:spcPct val="90000"/>
              </a:lnSpc>
              <a:spcBef>
                <a:spcPts val="1160"/>
              </a:spcBef>
              <a:spcAft>
                <a:spcPts val="0"/>
              </a:spcAft>
              <a:buSzPts val="1330"/>
              <a:buNone/>
            </a:pPr>
            <a:r>
              <a:rPr b="1" lang="fr-FR"/>
              <a:t>08-09-2023</a:t>
            </a:r>
            <a:endParaRPr b="1"/>
          </a:p>
          <a:p>
            <a:pPr indent="0" lvl="0" marL="0" rtl="0" algn="ctr">
              <a:lnSpc>
                <a:spcPct val="90000"/>
              </a:lnSpc>
              <a:spcBef>
                <a:spcPts val="1160"/>
              </a:spcBef>
              <a:spcAft>
                <a:spcPts val="0"/>
              </a:spcAft>
              <a:buSzPts val="1330"/>
              <a:buNone/>
            </a:pPr>
            <a:r>
              <a:t/>
            </a:r>
            <a:endParaRPr b="1"/>
          </a:p>
          <a:p>
            <a:pPr indent="0" lvl="0" marL="0" rtl="0" algn="ctr">
              <a:lnSpc>
                <a:spcPct val="90000"/>
              </a:lnSpc>
              <a:spcBef>
                <a:spcPts val="1160"/>
              </a:spcBef>
              <a:spcAft>
                <a:spcPts val="0"/>
              </a:spcAft>
              <a:buSzPts val="1330"/>
              <a:buNone/>
            </a:pPr>
            <a:r>
              <a:rPr b="1" lang="fr-FR"/>
              <a:t>Jury </a:t>
            </a:r>
            <a:endParaRPr b="1"/>
          </a:p>
          <a:p>
            <a:pPr indent="0" lvl="0" marL="0" rtl="0" algn="ctr">
              <a:lnSpc>
                <a:spcPct val="90000"/>
              </a:lnSpc>
              <a:spcBef>
                <a:spcPts val="1160"/>
              </a:spcBef>
              <a:spcAft>
                <a:spcPts val="0"/>
              </a:spcAft>
              <a:buSzPts val="1330"/>
              <a:buNone/>
            </a:pPr>
            <a:r>
              <a:rPr b="1" lang="fr-FR"/>
              <a:t>Souhail Toumdi</a:t>
            </a:r>
            <a:endParaRPr b="1"/>
          </a:p>
          <a:p>
            <a:pPr indent="0" lvl="0" marL="0" rtl="0" algn="ctr">
              <a:lnSpc>
                <a:spcPct val="90000"/>
              </a:lnSpc>
              <a:spcBef>
                <a:spcPts val="1160"/>
              </a:spcBef>
              <a:spcAft>
                <a:spcPts val="0"/>
              </a:spcAft>
              <a:buSzPts val="1330"/>
              <a:buNone/>
            </a:pPr>
            <a:r>
              <a:t/>
            </a:r>
            <a:endParaRPr b="1" sz="1392"/>
          </a:p>
        </p:txBody>
      </p:sp>
      <p:sp>
        <p:nvSpPr>
          <p:cNvPr id="108" name="Google Shape;108;p1"/>
          <p:cNvSpPr txBox="1"/>
          <p:nvPr>
            <p:ph idx="4294967295" type="ctrTitle"/>
          </p:nvPr>
        </p:nvSpPr>
        <p:spPr>
          <a:xfrm>
            <a:off x="3411950" y="1071150"/>
            <a:ext cx="7556400" cy="26358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EFEFE"/>
              </a:buClr>
              <a:buSzPts val="4400"/>
              <a:buFont typeface="Century Gothic"/>
              <a:buNone/>
            </a:pPr>
            <a:r>
              <a:rPr lang="fr-FR" sz="4400">
                <a:solidFill>
                  <a:srgbClr val="569531"/>
                </a:solidFill>
              </a:rPr>
              <a:t>Étude sur la sous-nutrition dans le monde</a:t>
            </a:r>
            <a:endParaRPr sz="4400">
              <a:solidFill>
                <a:srgbClr val="569531"/>
              </a:solidFill>
            </a:endParaRPr>
          </a:p>
          <a:p>
            <a:pPr indent="0" lvl="0" marL="0" rtl="0" algn="ctr">
              <a:lnSpc>
                <a:spcPct val="100000"/>
              </a:lnSpc>
              <a:spcBef>
                <a:spcPts val="0"/>
              </a:spcBef>
              <a:spcAft>
                <a:spcPts val="0"/>
              </a:spcAft>
              <a:buClr>
                <a:srgbClr val="FEFEFE"/>
              </a:buClr>
              <a:buSzPts val="4400"/>
              <a:buFont typeface="Century Gothic"/>
              <a:buNone/>
            </a:pPr>
            <a:r>
              <a:t/>
            </a:r>
            <a:endParaRPr sz="4400">
              <a:solidFill>
                <a:srgbClr val="569531"/>
              </a:solidFill>
            </a:endParaRPr>
          </a:p>
        </p:txBody>
      </p:sp>
      <p:pic>
        <p:nvPicPr>
          <p:cNvPr id="109" name="Google Shape;109;p1"/>
          <p:cNvPicPr preferRelativeResize="0"/>
          <p:nvPr/>
        </p:nvPicPr>
        <p:blipFill>
          <a:blip r:embed="rId3">
            <a:alphaModFix/>
          </a:blip>
          <a:stretch>
            <a:fillRect/>
          </a:stretch>
        </p:blipFill>
        <p:spPr>
          <a:xfrm>
            <a:off x="6018750" y="4106250"/>
            <a:ext cx="2342805" cy="2379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
          <p:cNvSpPr txBox="1"/>
          <p:nvPr>
            <p:ph idx="4294967295" type="title"/>
          </p:nvPr>
        </p:nvSpPr>
        <p:spPr>
          <a:xfrm>
            <a:off x="453000" y="550975"/>
            <a:ext cx="107625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7. Part de l’utilisation des principales céréales entre l’alimentation humaine et animale</a:t>
            </a:r>
            <a:endParaRPr/>
          </a:p>
        </p:txBody>
      </p:sp>
      <p:pic>
        <p:nvPicPr>
          <p:cNvPr id="267" name="Google Shape;267;p8"/>
          <p:cNvPicPr preferRelativeResize="0"/>
          <p:nvPr/>
        </p:nvPicPr>
        <p:blipFill>
          <a:blip r:embed="rId3">
            <a:alphaModFix/>
          </a:blip>
          <a:stretch>
            <a:fillRect/>
          </a:stretch>
        </p:blipFill>
        <p:spPr>
          <a:xfrm>
            <a:off x="372950" y="2099650"/>
            <a:ext cx="6207000" cy="3469625"/>
          </a:xfrm>
          <a:prstGeom prst="rect">
            <a:avLst/>
          </a:prstGeom>
          <a:noFill/>
          <a:ln>
            <a:noFill/>
          </a:ln>
        </p:spPr>
      </p:pic>
      <p:pic>
        <p:nvPicPr>
          <p:cNvPr id="268" name="Google Shape;268;p8"/>
          <p:cNvPicPr preferRelativeResize="0"/>
          <p:nvPr/>
        </p:nvPicPr>
        <p:blipFill>
          <a:blip r:embed="rId4">
            <a:alphaModFix/>
          </a:blip>
          <a:stretch>
            <a:fillRect/>
          </a:stretch>
        </p:blipFill>
        <p:spPr>
          <a:xfrm>
            <a:off x="6650375" y="1902475"/>
            <a:ext cx="5002675" cy="3749100"/>
          </a:xfrm>
          <a:prstGeom prst="rect">
            <a:avLst/>
          </a:prstGeom>
          <a:noFill/>
          <a:ln>
            <a:noFill/>
          </a:ln>
        </p:spPr>
      </p:pic>
      <p:sp>
        <p:nvSpPr>
          <p:cNvPr id="269" name="Google Shape;269;p8"/>
          <p:cNvSpPr txBox="1"/>
          <p:nvPr/>
        </p:nvSpPr>
        <p:spPr>
          <a:xfrm>
            <a:off x="2610900" y="5953325"/>
            <a:ext cx="86046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latin typeface="Century Gothic"/>
                <a:ea typeface="Century Gothic"/>
                <a:cs typeface="Century Gothic"/>
                <a:sym typeface="Century Gothic"/>
              </a:rPr>
              <a:t>La quantité de céréales utilisée pour l’alimentation animale est inférieur à celle utilisée pour la nourriture humaine, cependant elle reste assez haute 891 Mt contre 1039 Mt </a:t>
            </a:r>
            <a:endParaRPr>
              <a:latin typeface="Century Gothic"/>
              <a:ea typeface="Century Gothic"/>
              <a:cs typeface="Century Gothic"/>
              <a:sym typeface="Century Gothic"/>
            </a:endParaRPr>
          </a:p>
        </p:txBody>
      </p:sp>
      <p:sp>
        <p:nvSpPr>
          <p:cNvPr id="270" name="Google Shape;270;p8"/>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txBox="1"/>
          <p:nvPr>
            <p:ph idx="4294967295" type="title"/>
          </p:nvPr>
        </p:nvSpPr>
        <p:spPr>
          <a:xfrm>
            <a:off x="418675" y="551000"/>
            <a:ext cx="10998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8. Liste des 10 pays qui ont le plus bénéficié de l’aide alimentaire entre 2013 et 2016</a:t>
            </a:r>
            <a:endParaRPr/>
          </a:p>
        </p:txBody>
      </p:sp>
      <p:pic>
        <p:nvPicPr>
          <p:cNvPr id="276" name="Google Shape;276;p10"/>
          <p:cNvPicPr preferRelativeResize="0"/>
          <p:nvPr/>
        </p:nvPicPr>
        <p:blipFill>
          <a:blip r:embed="rId3">
            <a:alphaModFix/>
          </a:blip>
          <a:stretch>
            <a:fillRect/>
          </a:stretch>
        </p:blipFill>
        <p:spPr>
          <a:xfrm>
            <a:off x="216425" y="2341400"/>
            <a:ext cx="11715401" cy="3255300"/>
          </a:xfrm>
          <a:prstGeom prst="rect">
            <a:avLst/>
          </a:prstGeom>
          <a:noFill/>
          <a:ln>
            <a:noFill/>
          </a:ln>
        </p:spPr>
      </p:pic>
      <p:sp>
        <p:nvSpPr>
          <p:cNvPr id="277" name="Google Shape;277;p10"/>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233f607d43_0_0"/>
          <p:cNvSpPr txBox="1"/>
          <p:nvPr>
            <p:ph idx="4294967295" type="title"/>
          </p:nvPr>
        </p:nvSpPr>
        <p:spPr>
          <a:xfrm>
            <a:off x="436950" y="459500"/>
            <a:ext cx="111717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9. Évolution de l’aide alimentaire pour les 5 pays qui en ont le plus bénéficié entre 2013 et 2016</a:t>
            </a:r>
            <a:endParaRPr/>
          </a:p>
        </p:txBody>
      </p:sp>
      <p:pic>
        <p:nvPicPr>
          <p:cNvPr id="283" name="Google Shape;283;g2233f607d43_0_0"/>
          <p:cNvPicPr preferRelativeResize="0"/>
          <p:nvPr/>
        </p:nvPicPr>
        <p:blipFill>
          <a:blip r:embed="rId3">
            <a:alphaModFix/>
          </a:blip>
          <a:stretch>
            <a:fillRect/>
          </a:stretch>
        </p:blipFill>
        <p:spPr>
          <a:xfrm>
            <a:off x="2111326" y="1649450"/>
            <a:ext cx="9058351" cy="4895850"/>
          </a:xfrm>
          <a:prstGeom prst="rect">
            <a:avLst/>
          </a:prstGeom>
          <a:noFill/>
          <a:ln>
            <a:noFill/>
          </a:ln>
        </p:spPr>
      </p:pic>
      <p:sp>
        <p:nvSpPr>
          <p:cNvPr id="284" name="Google Shape;284;g2233f607d43_0_0"/>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txBox="1"/>
          <p:nvPr>
            <p:ph idx="4294967295" type="title"/>
          </p:nvPr>
        </p:nvSpPr>
        <p:spPr>
          <a:xfrm>
            <a:off x="574125" y="523525"/>
            <a:ext cx="109416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10. Liste des 10 pays qui ont la plus forte disponibilité alimentaire par habitant</a:t>
            </a:r>
            <a:endParaRPr sz="3200"/>
          </a:p>
        </p:txBody>
      </p:sp>
      <p:pic>
        <p:nvPicPr>
          <p:cNvPr id="290" name="Google Shape;290;p11"/>
          <p:cNvPicPr preferRelativeResize="0"/>
          <p:nvPr/>
        </p:nvPicPr>
        <p:blipFill>
          <a:blip r:embed="rId3">
            <a:alphaModFix/>
          </a:blip>
          <a:stretch>
            <a:fillRect/>
          </a:stretch>
        </p:blipFill>
        <p:spPr>
          <a:xfrm>
            <a:off x="3032750" y="1829325"/>
            <a:ext cx="9057750" cy="4535475"/>
          </a:xfrm>
          <a:prstGeom prst="rect">
            <a:avLst/>
          </a:prstGeom>
          <a:noFill/>
          <a:ln>
            <a:noFill/>
          </a:ln>
        </p:spPr>
      </p:pic>
      <p:sp>
        <p:nvSpPr>
          <p:cNvPr id="291" name="Google Shape;291;p11"/>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ph idx="4294967295" type="title"/>
          </p:nvPr>
        </p:nvSpPr>
        <p:spPr>
          <a:xfrm>
            <a:off x="718100" y="523550"/>
            <a:ext cx="102870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11. Liste des 10 pays qui ont la plus faible disponibilité alimentaire par habitant</a:t>
            </a:r>
            <a:endParaRPr/>
          </a:p>
        </p:txBody>
      </p:sp>
      <p:pic>
        <p:nvPicPr>
          <p:cNvPr id="297" name="Google Shape;297;p12"/>
          <p:cNvPicPr preferRelativeResize="0"/>
          <p:nvPr/>
        </p:nvPicPr>
        <p:blipFill>
          <a:blip r:embed="rId3">
            <a:alphaModFix/>
          </a:blip>
          <a:stretch>
            <a:fillRect/>
          </a:stretch>
        </p:blipFill>
        <p:spPr>
          <a:xfrm>
            <a:off x="2969355" y="1728750"/>
            <a:ext cx="8630126" cy="4923850"/>
          </a:xfrm>
          <a:prstGeom prst="rect">
            <a:avLst/>
          </a:prstGeom>
          <a:noFill/>
          <a:ln>
            <a:noFill/>
          </a:ln>
        </p:spPr>
      </p:pic>
      <p:sp>
        <p:nvSpPr>
          <p:cNvPr id="298" name="Google Shape;298;p12"/>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13"/>
          <p:cNvGrpSpPr/>
          <p:nvPr/>
        </p:nvGrpSpPr>
        <p:grpSpPr>
          <a:xfrm>
            <a:off x="2976600" y="2870875"/>
            <a:ext cx="6912950" cy="2104451"/>
            <a:chOff x="3296650" y="3858425"/>
            <a:chExt cx="6912950" cy="2104451"/>
          </a:xfrm>
        </p:grpSpPr>
        <p:pic>
          <p:nvPicPr>
            <p:cNvPr id="304" name="Google Shape;304;p13"/>
            <p:cNvPicPr preferRelativeResize="0"/>
            <p:nvPr/>
          </p:nvPicPr>
          <p:blipFill>
            <a:blip r:embed="rId3">
              <a:alphaModFix/>
            </a:blip>
            <a:stretch>
              <a:fillRect/>
            </a:stretch>
          </p:blipFill>
          <p:spPr>
            <a:xfrm>
              <a:off x="3296650" y="3858425"/>
              <a:ext cx="2104451" cy="2104451"/>
            </a:xfrm>
            <a:prstGeom prst="rect">
              <a:avLst/>
            </a:prstGeom>
            <a:noFill/>
            <a:ln>
              <a:noFill/>
            </a:ln>
          </p:spPr>
        </p:pic>
        <p:sp>
          <p:nvSpPr>
            <p:cNvPr id="305" name="Google Shape;305;p13"/>
            <p:cNvSpPr txBox="1"/>
            <p:nvPr/>
          </p:nvSpPr>
          <p:spPr>
            <a:xfrm>
              <a:off x="5712000" y="4992375"/>
              <a:ext cx="4497600" cy="9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500">
                  <a:solidFill>
                    <a:srgbClr val="569531"/>
                  </a:solidFill>
                  <a:latin typeface="Century Gothic"/>
                  <a:ea typeface="Century Gothic"/>
                  <a:cs typeface="Century Gothic"/>
                  <a:sym typeface="Century Gothic"/>
                </a:rPr>
                <a:t>9%    </a:t>
              </a:r>
              <a:r>
                <a:rPr b="1" lang="fr-FR" sz="3500">
                  <a:solidFill>
                    <a:srgbClr val="569531"/>
                  </a:solidFill>
                  <a:latin typeface="Century Gothic"/>
                  <a:ea typeface="Century Gothic"/>
                  <a:cs typeface="Century Gothic"/>
                  <a:sym typeface="Century Gothic"/>
                </a:rPr>
                <a:t>6.2 Millions</a:t>
              </a:r>
              <a:endParaRPr b="1" sz="3500">
                <a:solidFill>
                  <a:srgbClr val="569531"/>
                </a:solidFill>
                <a:latin typeface="Century Gothic"/>
                <a:ea typeface="Century Gothic"/>
                <a:cs typeface="Century Gothic"/>
                <a:sym typeface="Century Gothic"/>
              </a:endParaRPr>
            </a:p>
            <a:p>
              <a:pPr indent="0" lvl="0" marL="0" rtl="0" algn="l">
                <a:spcBef>
                  <a:spcPts val="0"/>
                </a:spcBef>
                <a:spcAft>
                  <a:spcPts val="0"/>
                </a:spcAft>
                <a:buNone/>
              </a:pPr>
              <a:r>
                <a:rPr b="1" lang="fr-FR" sz="1800">
                  <a:solidFill>
                    <a:srgbClr val="569531"/>
                  </a:solidFill>
                  <a:latin typeface="Century Gothic"/>
                  <a:ea typeface="Century Gothic"/>
                  <a:cs typeface="Century Gothic"/>
                  <a:sym typeface="Century Gothic"/>
                </a:rPr>
                <a:t>population en sous-nutrition</a:t>
              </a:r>
              <a:endParaRPr b="1" sz="1800">
                <a:solidFill>
                  <a:srgbClr val="569531"/>
                </a:solidFill>
                <a:latin typeface="Century Gothic"/>
                <a:ea typeface="Century Gothic"/>
                <a:cs typeface="Century Gothic"/>
                <a:sym typeface="Century Gothic"/>
              </a:endParaRPr>
            </a:p>
          </p:txBody>
        </p:sp>
        <p:sp>
          <p:nvSpPr>
            <p:cNvPr id="306" name="Google Shape;306;p13"/>
            <p:cNvSpPr txBox="1"/>
            <p:nvPr/>
          </p:nvSpPr>
          <p:spPr>
            <a:xfrm>
              <a:off x="5628425" y="3908625"/>
              <a:ext cx="29169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3500">
                  <a:solidFill>
                    <a:srgbClr val="6AA84F"/>
                  </a:solidFill>
                  <a:latin typeface="Century Gothic"/>
                  <a:ea typeface="Century Gothic"/>
                  <a:cs typeface="Century Gothic"/>
                  <a:sym typeface="Century Gothic"/>
                </a:rPr>
                <a:t>2785 kcal </a:t>
              </a:r>
              <a:endParaRPr b="1" sz="3500">
                <a:solidFill>
                  <a:srgbClr val="6AA84F"/>
                </a:solidFill>
                <a:latin typeface="Century Gothic"/>
                <a:ea typeface="Century Gothic"/>
                <a:cs typeface="Century Gothic"/>
                <a:sym typeface="Century Gothic"/>
              </a:endParaRPr>
            </a:p>
            <a:p>
              <a:pPr indent="0" lvl="0" marL="0" rtl="0" algn="l">
                <a:spcBef>
                  <a:spcPts val="0"/>
                </a:spcBef>
                <a:spcAft>
                  <a:spcPts val="0"/>
                </a:spcAft>
                <a:buNone/>
              </a:pPr>
              <a:r>
                <a:rPr b="1" lang="fr-FR" sz="1800">
                  <a:solidFill>
                    <a:srgbClr val="6AA84F"/>
                  </a:solidFill>
                  <a:latin typeface="Century Gothic"/>
                  <a:ea typeface="Century Gothic"/>
                  <a:cs typeface="Century Gothic"/>
                  <a:sym typeface="Century Gothic"/>
                </a:rPr>
                <a:t>par personne et par jour</a:t>
              </a:r>
              <a:endParaRPr b="1" sz="1800">
                <a:solidFill>
                  <a:srgbClr val="6AA84F"/>
                </a:solidFill>
                <a:latin typeface="Century Gothic"/>
                <a:ea typeface="Century Gothic"/>
                <a:cs typeface="Century Gothic"/>
                <a:sym typeface="Century Gothic"/>
              </a:endParaRPr>
            </a:p>
          </p:txBody>
        </p:sp>
      </p:grpSp>
      <p:sp>
        <p:nvSpPr>
          <p:cNvPr id="307" name="Google Shape;307;p13"/>
          <p:cNvSpPr txBox="1"/>
          <p:nvPr/>
        </p:nvSpPr>
        <p:spPr>
          <a:xfrm>
            <a:off x="4256775" y="1691325"/>
            <a:ext cx="5971200" cy="9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3500">
                <a:solidFill>
                  <a:srgbClr val="569531"/>
                </a:solidFill>
                <a:latin typeface="Century Gothic"/>
                <a:ea typeface="Century Gothic"/>
                <a:cs typeface="Century Gothic"/>
                <a:sym typeface="Century Gothic"/>
              </a:rPr>
              <a:t>69 Millions </a:t>
            </a:r>
            <a:r>
              <a:rPr b="1" lang="fr-FR" sz="1800">
                <a:solidFill>
                  <a:srgbClr val="569531"/>
                </a:solidFill>
                <a:latin typeface="Century Gothic"/>
                <a:ea typeface="Century Gothic"/>
                <a:cs typeface="Century Gothic"/>
                <a:sym typeface="Century Gothic"/>
              </a:rPr>
              <a:t>population totale 2017</a:t>
            </a:r>
            <a:endParaRPr b="1" sz="1800">
              <a:solidFill>
                <a:srgbClr val="569531"/>
              </a:solidFill>
              <a:latin typeface="Century Gothic"/>
              <a:ea typeface="Century Gothic"/>
              <a:cs typeface="Century Gothic"/>
              <a:sym typeface="Century Gothic"/>
            </a:endParaRPr>
          </a:p>
        </p:txBody>
      </p:sp>
      <p:sp>
        <p:nvSpPr>
          <p:cNvPr id="308" name="Google Shape;308;p13"/>
          <p:cNvSpPr txBox="1"/>
          <p:nvPr>
            <p:ph idx="4294967295" type="title"/>
          </p:nvPr>
        </p:nvSpPr>
        <p:spPr>
          <a:xfrm>
            <a:off x="499875" y="285800"/>
            <a:ext cx="107052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12. </a:t>
            </a:r>
            <a:r>
              <a:rPr lang="fr-FR" sz="2600">
                <a:solidFill>
                  <a:srgbClr val="569531"/>
                </a:solidFill>
              </a:rPr>
              <a:t>Étude sur le manioc en Thaïlande</a:t>
            </a:r>
            <a:endParaRPr/>
          </a:p>
        </p:txBody>
      </p:sp>
      <p:sp>
        <p:nvSpPr>
          <p:cNvPr id="309" name="Google Shape;309;p13"/>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7c574d8206_0_51"/>
          <p:cNvSpPr txBox="1"/>
          <p:nvPr>
            <p:ph idx="4294967295" type="title"/>
          </p:nvPr>
        </p:nvSpPr>
        <p:spPr>
          <a:xfrm>
            <a:off x="499875" y="285800"/>
            <a:ext cx="107052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EFEFE"/>
              </a:buClr>
              <a:buSzPts val="3200"/>
              <a:buFont typeface="Century Gothic"/>
              <a:buNone/>
            </a:pPr>
            <a:r>
              <a:rPr lang="fr-FR" sz="2600">
                <a:solidFill>
                  <a:srgbClr val="569531"/>
                </a:solidFill>
              </a:rPr>
              <a:t>12. Étude sur le manioc en Thaïlande</a:t>
            </a:r>
            <a:endParaRPr/>
          </a:p>
        </p:txBody>
      </p:sp>
      <p:pic>
        <p:nvPicPr>
          <p:cNvPr id="316" name="Google Shape;316;g27c574d8206_0_51"/>
          <p:cNvPicPr preferRelativeResize="0"/>
          <p:nvPr/>
        </p:nvPicPr>
        <p:blipFill>
          <a:blip r:embed="rId3">
            <a:alphaModFix/>
          </a:blip>
          <a:stretch>
            <a:fillRect/>
          </a:stretch>
        </p:blipFill>
        <p:spPr>
          <a:xfrm>
            <a:off x="499875" y="1600675"/>
            <a:ext cx="8428126" cy="3904550"/>
          </a:xfrm>
          <a:prstGeom prst="rect">
            <a:avLst/>
          </a:prstGeom>
          <a:noFill/>
          <a:ln>
            <a:noFill/>
          </a:ln>
        </p:spPr>
      </p:pic>
      <p:grpSp>
        <p:nvGrpSpPr>
          <p:cNvPr id="317" name="Google Shape;317;g27c574d8206_0_51"/>
          <p:cNvGrpSpPr/>
          <p:nvPr/>
        </p:nvGrpSpPr>
        <p:grpSpPr>
          <a:xfrm>
            <a:off x="6981718" y="2881812"/>
            <a:ext cx="4910814" cy="1181468"/>
            <a:chOff x="3094771" y="3313917"/>
            <a:chExt cx="5377588" cy="1880420"/>
          </a:xfrm>
        </p:grpSpPr>
        <p:grpSp>
          <p:nvGrpSpPr>
            <p:cNvPr id="318" name="Google Shape;318;g27c574d8206_0_51"/>
            <p:cNvGrpSpPr/>
            <p:nvPr/>
          </p:nvGrpSpPr>
          <p:grpSpPr>
            <a:xfrm>
              <a:off x="3094771" y="3313917"/>
              <a:ext cx="5377588" cy="1880420"/>
              <a:chOff x="3094771" y="3313917"/>
              <a:chExt cx="5377588" cy="1880420"/>
            </a:xfrm>
          </p:grpSpPr>
          <p:sp>
            <p:nvSpPr>
              <p:cNvPr id="319" name="Google Shape;319;g27c574d8206_0_51"/>
              <p:cNvSpPr/>
              <p:nvPr/>
            </p:nvSpPr>
            <p:spPr>
              <a:xfrm>
                <a:off x="5820360" y="3313917"/>
                <a:ext cx="2652000" cy="1198800"/>
              </a:xfrm>
              <a:prstGeom prst="rightArrow">
                <a:avLst>
                  <a:gd fmla="val 50000" name="adj1"/>
                  <a:gd fmla="val 50000" name="adj2"/>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FR">
                    <a:latin typeface="Century Gothic"/>
                    <a:ea typeface="Century Gothic"/>
                    <a:cs typeface="Century Gothic"/>
                    <a:sym typeface="Century Gothic"/>
                  </a:rPr>
                  <a:t>83,4 % </a:t>
                </a:r>
                <a:endParaRPr b="1">
                  <a:latin typeface="Century Gothic"/>
                  <a:ea typeface="Century Gothic"/>
                  <a:cs typeface="Century Gothic"/>
                  <a:sym typeface="Century Gothic"/>
                </a:endParaRPr>
              </a:p>
              <a:p>
                <a:pPr indent="0" lvl="0" marL="0" rtl="0" algn="ctr">
                  <a:spcBef>
                    <a:spcPts val="0"/>
                  </a:spcBef>
                  <a:spcAft>
                    <a:spcPts val="0"/>
                  </a:spcAft>
                  <a:buNone/>
                </a:pPr>
                <a:r>
                  <a:rPr b="1" lang="fr-FR">
                    <a:latin typeface="Century Gothic"/>
                    <a:ea typeface="Century Gothic"/>
                    <a:cs typeface="Century Gothic"/>
                    <a:sym typeface="Century Gothic"/>
                  </a:rPr>
                  <a:t>Exportation</a:t>
                </a:r>
                <a:endParaRPr b="1">
                  <a:latin typeface="Century Gothic"/>
                  <a:ea typeface="Century Gothic"/>
                  <a:cs typeface="Century Gothic"/>
                  <a:sym typeface="Century Gothic"/>
                </a:endParaRPr>
              </a:p>
            </p:txBody>
          </p:sp>
          <p:sp>
            <p:nvSpPr>
              <p:cNvPr id="320" name="Google Shape;320;g27c574d8206_0_51"/>
              <p:cNvSpPr/>
              <p:nvPr/>
            </p:nvSpPr>
            <p:spPr>
              <a:xfrm>
                <a:off x="3094771" y="3347237"/>
                <a:ext cx="2725500" cy="1847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fr-FR" sz="2400">
                    <a:solidFill>
                      <a:srgbClr val="569531"/>
                    </a:solidFill>
                    <a:latin typeface="Century Gothic"/>
                    <a:ea typeface="Century Gothic"/>
                    <a:cs typeface="Century Gothic"/>
                    <a:sym typeface="Century Gothic"/>
                  </a:rPr>
                  <a:t>Production </a:t>
                </a:r>
                <a:endParaRPr b="1" sz="2400">
                  <a:solidFill>
                    <a:srgbClr val="569531"/>
                  </a:solidFill>
                  <a:latin typeface="Century Gothic"/>
                  <a:ea typeface="Century Gothic"/>
                  <a:cs typeface="Century Gothic"/>
                  <a:sym typeface="Century Gothic"/>
                </a:endParaRPr>
              </a:p>
              <a:p>
                <a:pPr indent="0" lvl="0" marL="457200" rtl="0" algn="l">
                  <a:spcBef>
                    <a:spcPts val="0"/>
                  </a:spcBef>
                  <a:spcAft>
                    <a:spcPts val="0"/>
                  </a:spcAft>
                  <a:buNone/>
                </a:pPr>
                <a:r>
                  <a:rPr b="1" lang="fr-FR" sz="2400">
                    <a:solidFill>
                      <a:srgbClr val="569531"/>
                    </a:solidFill>
                    <a:latin typeface="Century Gothic"/>
                    <a:ea typeface="Century Gothic"/>
                    <a:cs typeface="Century Gothic"/>
                    <a:sym typeface="Century Gothic"/>
                  </a:rPr>
                  <a:t>Manioc</a:t>
                </a:r>
                <a:r>
                  <a:rPr b="1" lang="fr-FR" sz="2400">
                    <a:latin typeface="Century Gothic"/>
                    <a:ea typeface="Century Gothic"/>
                    <a:cs typeface="Century Gothic"/>
                    <a:sym typeface="Century Gothic"/>
                  </a:rPr>
                  <a:t> </a:t>
                </a:r>
                <a:endParaRPr b="1" sz="2400">
                  <a:latin typeface="Century Gothic"/>
                  <a:ea typeface="Century Gothic"/>
                  <a:cs typeface="Century Gothic"/>
                  <a:sym typeface="Century Gothic"/>
                </a:endParaRPr>
              </a:p>
            </p:txBody>
          </p:sp>
        </p:grpSp>
        <p:sp>
          <p:nvSpPr>
            <p:cNvPr id="321" name="Google Shape;321;g27c574d8206_0_51"/>
            <p:cNvSpPr/>
            <p:nvPr/>
          </p:nvSpPr>
          <p:spPr>
            <a:xfrm>
              <a:off x="5820350" y="4512825"/>
              <a:ext cx="1746600" cy="5334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FR" sz="1200">
                  <a:latin typeface="Century Gothic"/>
                  <a:ea typeface="Century Gothic"/>
                  <a:cs typeface="Century Gothic"/>
                  <a:sym typeface="Century Gothic"/>
                </a:rPr>
                <a:t>2,9 % nourriture</a:t>
              </a:r>
              <a:endParaRPr b="1" sz="1200">
                <a:latin typeface="Century Gothic"/>
                <a:ea typeface="Century Gothic"/>
                <a:cs typeface="Century Gothic"/>
                <a:sym typeface="Century Gothic"/>
              </a:endParaRPr>
            </a:p>
          </p:txBody>
        </p:sp>
      </p:grpSp>
      <p:sp>
        <p:nvSpPr>
          <p:cNvPr id="322" name="Google Shape;322;g27c574d8206_0_51"/>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
        <p:nvSpPr>
          <p:cNvPr id="323" name="Google Shape;323;g27c574d8206_0_51"/>
          <p:cNvSpPr txBox="1"/>
          <p:nvPr/>
        </p:nvSpPr>
        <p:spPr>
          <a:xfrm>
            <a:off x="2473750" y="5761275"/>
            <a:ext cx="8083200" cy="7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a:latin typeface="Century Gothic"/>
                <a:ea typeface="Century Gothic"/>
                <a:cs typeface="Century Gothic"/>
                <a:sym typeface="Century Gothic"/>
              </a:rPr>
              <a:t>Hypothèse : </a:t>
            </a:r>
            <a:r>
              <a:rPr lang="fr-FR">
                <a:latin typeface="Century Gothic"/>
                <a:ea typeface="Century Gothic"/>
                <a:cs typeface="Century Gothic"/>
                <a:sym typeface="Century Gothic"/>
              </a:rPr>
              <a:t>Malgré une disponibilité de </a:t>
            </a:r>
            <a:r>
              <a:rPr lang="fr-FR">
                <a:latin typeface="Century Gothic"/>
                <a:ea typeface="Century Gothic"/>
                <a:cs typeface="Century Gothic"/>
                <a:sym typeface="Century Gothic"/>
              </a:rPr>
              <a:t>2785 kcal par personne et par jour la Thaïlande est impactée par la sous-nutrition, ceci pourrait être dû à une exportation quasi totale de la production du manioc.</a:t>
            </a:r>
            <a:endParaRPr>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7a52559349_0_643"/>
          <p:cNvSpPr txBox="1"/>
          <p:nvPr/>
        </p:nvSpPr>
        <p:spPr>
          <a:xfrm>
            <a:off x="2736250" y="1353300"/>
            <a:ext cx="91305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569531"/>
                </a:solidFill>
                <a:highlight>
                  <a:srgbClr val="FFFFFF"/>
                </a:highlight>
                <a:latin typeface="Century Gothic"/>
                <a:ea typeface="Century Gothic"/>
                <a:cs typeface="Century Gothic"/>
                <a:sym typeface="Century Gothic"/>
              </a:rPr>
              <a:t>Pour la table sous-nutrition 33 pays des 236 de notre jeu données sont manquants. Il faut donc identifier si les zones sans informations représentent une part de population importante.</a:t>
            </a:r>
            <a:endParaRPr sz="1300">
              <a:solidFill>
                <a:srgbClr val="569531"/>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sz="1300">
              <a:solidFill>
                <a:srgbClr val="569531"/>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sz="1300">
              <a:solidFill>
                <a:srgbClr val="569531"/>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rPr lang="fr-FR" sz="1300">
                <a:solidFill>
                  <a:srgbClr val="569531"/>
                </a:solidFill>
                <a:highlight>
                  <a:srgbClr val="FFFFFF"/>
                </a:highlight>
                <a:latin typeface="Century Gothic"/>
                <a:ea typeface="Century Gothic"/>
                <a:cs typeface="Century Gothic"/>
                <a:sym typeface="Century Gothic"/>
              </a:rPr>
              <a:t>Près de 50% des valeurs de la colonne « population_sous_nutri » sont manquantes.</a:t>
            </a:r>
            <a:endParaRPr sz="1300">
              <a:solidFill>
                <a:srgbClr val="569531"/>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rPr lang="fr-FR" sz="1300">
                <a:solidFill>
                  <a:srgbClr val="569531"/>
                </a:solidFill>
                <a:highlight>
                  <a:srgbClr val="FFFFFF"/>
                </a:highlight>
                <a:latin typeface="Century Gothic"/>
                <a:ea typeface="Century Gothic"/>
                <a:cs typeface="Century Gothic"/>
                <a:sym typeface="Century Gothic"/>
              </a:rPr>
              <a:t>Les pays concernés ?</a:t>
            </a:r>
            <a:endParaRPr/>
          </a:p>
          <a:p>
            <a:pPr indent="0" lvl="0" marL="0" rtl="0" algn="l">
              <a:spcBef>
                <a:spcPts val="0"/>
              </a:spcBef>
              <a:spcAft>
                <a:spcPts val="0"/>
              </a:spcAft>
              <a:buNone/>
            </a:pPr>
            <a:r>
              <a:t/>
            </a:r>
            <a:endParaRPr/>
          </a:p>
        </p:txBody>
      </p:sp>
      <p:sp>
        <p:nvSpPr>
          <p:cNvPr id="330" name="Google Shape;330;g27a52559349_0_643"/>
          <p:cNvSpPr txBox="1"/>
          <p:nvPr/>
        </p:nvSpPr>
        <p:spPr>
          <a:xfrm>
            <a:off x="2697550" y="4956050"/>
            <a:ext cx="8975100" cy="92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FR" sz="1300">
                <a:solidFill>
                  <a:srgbClr val="569531"/>
                </a:solidFill>
                <a:highlight>
                  <a:srgbClr val="FFFFFF"/>
                </a:highlight>
                <a:latin typeface="Century Gothic"/>
                <a:ea typeface="Century Gothic"/>
                <a:cs typeface="Century Gothic"/>
                <a:sym typeface="Century Gothic"/>
              </a:rPr>
              <a:t>  Il existe des informations manquantes aussi bien pour des pays réellement concernés comme le Yémen que pour des pays qui ne le sont pas comme l'Allemagne. ceci aura certainement un impact sur la fiabilité de certains résultats.</a:t>
            </a:r>
            <a:endParaRPr sz="1050">
              <a:solidFill>
                <a:srgbClr val="D4D4D4"/>
              </a:solidFill>
              <a:highlight>
                <a:srgbClr val="1E1E1E"/>
              </a:highlight>
              <a:latin typeface="Courier New"/>
              <a:ea typeface="Courier New"/>
              <a:cs typeface="Courier New"/>
              <a:sym typeface="Courier New"/>
            </a:endParaRPr>
          </a:p>
        </p:txBody>
      </p:sp>
      <p:sp>
        <p:nvSpPr>
          <p:cNvPr id="331" name="Google Shape;331;g27a52559349_0_643"/>
          <p:cNvSpPr txBox="1"/>
          <p:nvPr>
            <p:ph idx="4294967295" type="title"/>
          </p:nvPr>
        </p:nvSpPr>
        <p:spPr>
          <a:xfrm>
            <a:off x="619825" y="276625"/>
            <a:ext cx="82857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fr-FR" sz="2600">
                <a:solidFill>
                  <a:srgbClr val="569531"/>
                </a:solidFill>
              </a:rPr>
              <a:t> 13. </a:t>
            </a:r>
            <a:r>
              <a:rPr lang="fr-FR" sz="2600">
                <a:solidFill>
                  <a:srgbClr val="569531"/>
                </a:solidFill>
              </a:rPr>
              <a:t>Analyses complémentaires</a:t>
            </a:r>
            <a:endParaRPr sz="2600">
              <a:solidFill>
                <a:srgbClr val="569531"/>
              </a:solidFill>
            </a:endParaRPr>
          </a:p>
          <a:p>
            <a:pPr indent="0" lvl="0" marL="457200" rtl="0" algn="l">
              <a:lnSpc>
                <a:spcPct val="100000"/>
              </a:lnSpc>
              <a:spcBef>
                <a:spcPts val="0"/>
              </a:spcBef>
              <a:spcAft>
                <a:spcPts val="0"/>
              </a:spcAft>
              <a:buNone/>
            </a:pPr>
            <a:r>
              <a:rPr b="0" lang="fr-FR" sz="2300">
                <a:solidFill>
                  <a:srgbClr val="569531"/>
                </a:solidFill>
              </a:rPr>
              <a:t>  </a:t>
            </a:r>
            <a:r>
              <a:rPr b="0" lang="fr-FR" sz="2100">
                <a:solidFill>
                  <a:srgbClr val="569531"/>
                </a:solidFill>
              </a:rPr>
              <a:t>a. Analyse sur les valeurs manquantes</a:t>
            </a:r>
            <a:r>
              <a:rPr b="0" lang="fr-FR" sz="2300">
                <a:solidFill>
                  <a:srgbClr val="569531"/>
                </a:solidFill>
              </a:rPr>
              <a:t> </a:t>
            </a:r>
            <a:endParaRPr b="0" sz="2300">
              <a:solidFill>
                <a:srgbClr val="569531"/>
              </a:solidFill>
            </a:endParaRPr>
          </a:p>
        </p:txBody>
      </p:sp>
      <p:sp>
        <p:nvSpPr>
          <p:cNvPr id="332" name="Google Shape;332;g27a52559349_0_643"/>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pic>
        <p:nvPicPr>
          <p:cNvPr id="333" name="Google Shape;333;g27a52559349_0_643"/>
          <p:cNvPicPr preferRelativeResize="0"/>
          <p:nvPr/>
        </p:nvPicPr>
        <p:blipFill>
          <a:blip r:embed="rId3">
            <a:alphaModFix/>
          </a:blip>
          <a:stretch>
            <a:fillRect/>
          </a:stretch>
        </p:blipFill>
        <p:spPr>
          <a:xfrm>
            <a:off x="3197350" y="2805500"/>
            <a:ext cx="7824250" cy="192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4"/>
          <p:cNvSpPr txBox="1"/>
          <p:nvPr/>
        </p:nvSpPr>
        <p:spPr>
          <a:xfrm>
            <a:off x="6007600" y="6277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u="sng">
                <a:solidFill>
                  <a:srgbClr val="274E13"/>
                </a:solidFill>
                <a:latin typeface="Century Gothic"/>
                <a:ea typeface="Century Gothic"/>
                <a:cs typeface="Century Gothic"/>
                <a:sym typeface="Century Gothic"/>
                <a:hlinkClick r:id="rId3">
                  <a:extLst>
                    <a:ext uri="{A12FA001-AC4F-418D-AE19-62706E023703}">
                      <ahyp:hlinkClr val="tx"/>
                    </a:ext>
                  </a:extLst>
                </a:hlinkClick>
              </a:rPr>
              <a:t>HUNGERMAP</a:t>
            </a:r>
            <a:endParaRPr b="1">
              <a:solidFill>
                <a:srgbClr val="274E13"/>
              </a:solidFill>
              <a:latin typeface="Century Gothic"/>
              <a:ea typeface="Century Gothic"/>
              <a:cs typeface="Century Gothic"/>
              <a:sym typeface="Century Gothic"/>
            </a:endParaRPr>
          </a:p>
        </p:txBody>
      </p:sp>
      <p:pic>
        <p:nvPicPr>
          <p:cNvPr id="339" name="Google Shape;339;p14"/>
          <p:cNvPicPr preferRelativeResize="0"/>
          <p:nvPr/>
        </p:nvPicPr>
        <p:blipFill>
          <a:blip r:embed="rId4">
            <a:alphaModFix/>
          </a:blip>
          <a:stretch>
            <a:fillRect/>
          </a:stretch>
        </p:blipFill>
        <p:spPr>
          <a:xfrm>
            <a:off x="384025" y="1360300"/>
            <a:ext cx="6067350" cy="4794426"/>
          </a:xfrm>
          <a:prstGeom prst="rect">
            <a:avLst/>
          </a:prstGeom>
          <a:noFill/>
          <a:ln>
            <a:noFill/>
          </a:ln>
        </p:spPr>
      </p:pic>
      <p:pic>
        <p:nvPicPr>
          <p:cNvPr id="340" name="Google Shape;340;p14"/>
          <p:cNvPicPr preferRelativeResize="0"/>
          <p:nvPr/>
        </p:nvPicPr>
        <p:blipFill>
          <a:blip r:embed="rId5">
            <a:alphaModFix/>
          </a:blip>
          <a:stretch>
            <a:fillRect/>
          </a:stretch>
        </p:blipFill>
        <p:spPr>
          <a:xfrm>
            <a:off x="6396500" y="1415175"/>
            <a:ext cx="5795500" cy="4694733"/>
          </a:xfrm>
          <a:prstGeom prst="rect">
            <a:avLst/>
          </a:prstGeom>
          <a:noFill/>
          <a:ln>
            <a:noFill/>
          </a:ln>
        </p:spPr>
      </p:pic>
      <p:sp>
        <p:nvSpPr>
          <p:cNvPr id="341" name="Google Shape;341;p14"/>
          <p:cNvSpPr txBox="1"/>
          <p:nvPr>
            <p:ph idx="4294967295" type="title"/>
          </p:nvPr>
        </p:nvSpPr>
        <p:spPr>
          <a:xfrm>
            <a:off x="619825" y="276625"/>
            <a:ext cx="113088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r-FR" sz="2600">
                <a:solidFill>
                  <a:srgbClr val="569531"/>
                </a:solidFill>
              </a:rPr>
              <a:t> 13. Analyses complémentaires</a:t>
            </a:r>
            <a:endParaRPr sz="2600">
              <a:solidFill>
                <a:srgbClr val="569531"/>
              </a:solidFill>
            </a:endParaRPr>
          </a:p>
          <a:p>
            <a:pPr indent="0" lvl="0" marL="457200" rtl="0" algn="l">
              <a:spcBef>
                <a:spcPts val="0"/>
              </a:spcBef>
              <a:spcAft>
                <a:spcPts val="0"/>
              </a:spcAft>
              <a:buClr>
                <a:schemeClr val="dk1"/>
              </a:buClr>
              <a:buSzPts val="1100"/>
              <a:buFont typeface="Arial"/>
              <a:buNone/>
            </a:pPr>
            <a:r>
              <a:rPr b="0" lang="fr-FR" sz="2100">
                <a:solidFill>
                  <a:srgbClr val="569531"/>
                </a:solidFill>
              </a:rPr>
              <a:t>b. Analyse sur la disponibilité intérieure par catégorie et par pays</a:t>
            </a:r>
            <a:r>
              <a:rPr b="0" lang="fr-FR" sz="2300">
                <a:solidFill>
                  <a:srgbClr val="569531"/>
                </a:solidFill>
              </a:rPr>
              <a:t> </a:t>
            </a:r>
            <a:endParaRPr sz="2600">
              <a:solidFill>
                <a:srgbClr val="569531"/>
              </a:solidFill>
            </a:endParaRPr>
          </a:p>
        </p:txBody>
      </p:sp>
      <p:sp>
        <p:nvSpPr>
          <p:cNvPr id="342" name="Google Shape;342;p14"/>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g27b0267a3de_1_8"/>
          <p:cNvPicPr preferRelativeResize="0"/>
          <p:nvPr/>
        </p:nvPicPr>
        <p:blipFill>
          <a:blip r:embed="rId3">
            <a:alphaModFix/>
          </a:blip>
          <a:stretch>
            <a:fillRect/>
          </a:stretch>
        </p:blipFill>
        <p:spPr>
          <a:xfrm>
            <a:off x="1257575" y="1378375"/>
            <a:ext cx="10050950" cy="5233300"/>
          </a:xfrm>
          <a:prstGeom prst="rect">
            <a:avLst/>
          </a:prstGeom>
          <a:noFill/>
          <a:ln>
            <a:noFill/>
          </a:ln>
        </p:spPr>
      </p:pic>
      <p:sp>
        <p:nvSpPr>
          <p:cNvPr id="349" name="Google Shape;349;g27b0267a3de_1_8"/>
          <p:cNvSpPr/>
          <p:nvPr/>
        </p:nvSpPr>
        <p:spPr>
          <a:xfrm>
            <a:off x="1313250" y="2542600"/>
            <a:ext cx="9939600" cy="1234500"/>
          </a:xfrm>
          <a:prstGeom prst="roundRect">
            <a:avLst>
              <a:gd fmla="val 16667"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350" name="Google Shape;350;g27b0267a3de_1_8"/>
          <p:cNvSpPr txBox="1"/>
          <p:nvPr>
            <p:ph idx="4294967295" type="title"/>
          </p:nvPr>
        </p:nvSpPr>
        <p:spPr>
          <a:xfrm>
            <a:off x="592400" y="368075"/>
            <a:ext cx="111807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r-FR" sz="2600">
                <a:solidFill>
                  <a:srgbClr val="569531"/>
                </a:solidFill>
              </a:rPr>
              <a:t> 13. Analyses complémentaires</a:t>
            </a:r>
            <a:endParaRPr sz="2600">
              <a:solidFill>
                <a:srgbClr val="569531"/>
              </a:solidFill>
            </a:endParaRPr>
          </a:p>
          <a:p>
            <a:pPr indent="0" lvl="0" marL="457200" rtl="0" algn="l">
              <a:spcBef>
                <a:spcPts val="0"/>
              </a:spcBef>
              <a:spcAft>
                <a:spcPts val="0"/>
              </a:spcAft>
              <a:buClr>
                <a:schemeClr val="dk1"/>
              </a:buClr>
              <a:buSzPts val="1100"/>
              <a:buFont typeface="Arial"/>
              <a:buNone/>
            </a:pPr>
            <a:r>
              <a:rPr b="0" lang="fr-FR" sz="2100">
                <a:solidFill>
                  <a:srgbClr val="569531"/>
                </a:solidFill>
              </a:rPr>
              <a:t>c. Suivi de l’évolution des aides pour les pays les plus touchés par la sous-nutrition</a:t>
            </a:r>
            <a:r>
              <a:rPr b="0" lang="fr-FR" sz="2300">
                <a:solidFill>
                  <a:srgbClr val="569531"/>
                </a:solidFill>
              </a:rPr>
              <a:t> </a:t>
            </a:r>
            <a:endParaRPr sz="2600">
              <a:solidFill>
                <a:srgbClr val="569531"/>
              </a:solidFill>
            </a:endParaRPr>
          </a:p>
        </p:txBody>
      </p:sp>
      <p:sp>
        <p:nvSpPr>
          <p:cNvPr id="351" name="Google Shape;351;g27b0267a3de_1_8"/>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c574d8206_0_85"/>
          <p:cNvSpPr txBox="1"/>
          <p:nvPr/>
        </p:nvSpPr>
        <p:spPr>
          <a:xfrm>
            <a:off x="2871225" y="411450"/>
            <a:ext cx="4503600" cy="5850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spAutoFit/>
          </a:bodyPr>
          <a:lstStyle/>
          <a:p>
            <a:pPr indent="0" lvl="0" marL="0" rtl="0" algn="l">
              <a:lnSpc>
                <a:spcPct val="115000"/>
              </a:lnSpc>
              <a:spcBef>
                <a:spcPts val="900"/>
              </a:spcBef>
              <a:spcAft>
                <a:spcPts val="900"/>
              </a:spcAft>
              <a:buNone/>
            </a:pPr>
            <a:r>
              <a:rPr b="1" lang="fr-FR" sz="2600">
                <a:solidFill>
                  <a:srgbClr val="569531"/>
                </a:solidFill>
                <a:latin typeface="Century Gothic"/>
                <a:ea typeface="Century Gothic"/>
                <a:cs typeface="Century Gothic"/>
                <a:sym typeface="Century Gothic"/>
              </a:rPr>
              <a:t>Plan</a:t>
            </a:r>
            <a:endParaRPr sz="1750">
              <a:solidFill>
                <a:srgbClr val="D5D5D5"/>
              </a:solidFill>
              <a:highlight>
                <a:srgbClr val="383838"/>
              </a:highlight>
              <a:latin typeface="Roboto"/>
              <a:ea typeface="Roboto"/>
              <a:cs typeface="Roboto"/>
              <a:sym typeface="Roboto"/>
            </a:endParaRPr>
          </a:p>
        </p:txBody>
      </p:sp>
      <p:sp>
        <p:nvSpPr>
          <p:cNvPr id="116" name="Google Shape;116;g27c574d8206_0_85"/>
          <p:cNvSpPr txBox="1"/>
          <p:nvPr/>
        </p:nvSpPr>
        <p:spPr>
          <a:xfrm>
            <a:off x="2871225" y="1307425"/>
            <a:ext cx="9640800" cy="489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u="sng">
                <a:solidFill>
                  <a:srgbClr val="93C47D"/>
                </a:solidFill>
                <a:latin typeface="Century Gothic"/>
                <a:ea typeface="Century Gothic"/>
                <a:cs typeface="Century Gothic"/>
                <a:sym typeface="Century Gothic"/>
                <a:hlinkClick action="ppaction://hlinkshowjump?jump=nextslide">
                  <a:extLst>
                    <a:ext uri="{A12FA001-AC4F-418D-AE19-62706E023703}">
                      <ahyp:hlinkClr val="tx"/>
                    </a:ext>
                  </a:extLst>
                </a:hlinkClick>
              </a:rPr>
              <a:t>Contexte </a:t>
            </a:r>
            <a:endParaRPr>
              <a:solidFill>
                <a:srgbClr val="93C47D"/>
              </a:solidFill>
              <a:latin typeface="Century Gothic"/>
              <a:ea typeface="Century Gothic"/>
              <a:cs typeface="Century Gothic"/>
              <a:sym typeface="Century Gothic"/>
            </a:endParaRPr>
          </a:p>
          <a:p>
            <a:pPr indent="0" lvl="0" marL="0" rtl="0" algn="just">
              <a:spcBef>
                <a:spcPts val="0"/>
              </a:spcBef>
              <a:spcAft>
                <a:spcPts val="0"/>
              </a:spcAft>
              <a:buNone/>
            </a:pPr>
            <a:r>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3">
                  <a:extLst>
                    <a:ext uri="{A12FA001-AC4F-418D-AE19-62706E023703}">
                      <ahyp:hlinkClr val="tx"/>
                    </a:ext>
                  </a:extLst>
                </a:hlinkClick>
              </a:rPr>
              <a:t>Méthodologie de l’analyse</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4">
                  <a:extLst>
                    <a:ext uri="{A12FA001-AC4F-418D-AE19-62706E023703}">
                      <ahyp:hlinkClr val="tx"/>
                    </a:ext>
                  </a:extLst>
                </a:hlinkClick>
              </a:rPr>
              <a:t>Proportion de personnes en état de sous-nutrition en 2017</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5">
                  <a:extLst>
                    <a:ext uri="{A12FA001-AC4F-418D-AE19-62706E023703}">
                      <ahyp:hlinkClr val="tx"/>
                    </a:ext>
                  </a:extLst>
                </a:hlinkClick>
              </a:rPr>
              <a:t>Liste des 10 pays où la proportion de personnes en état de sous-nutrition est la plus forte en 2017</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6">
                  <a:extLst>
                    <a:ext uri="{A12FA001-AC4F-418D-AE19-62706E023703}">
                      <ahyp:hlinkClr val="tx"/>
                    </a:ext>
                  </a:extLst>
                </a:hlinkClick>
              </a:rPr>
              <a:t>Nombre théorique de personnes qui pourraient être nourries en 2017</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7">
                  <a:extLst>
                    <a:ext uri="{A12FA001-AC4F-418D-AE19-62706E023703}">
                      <ahyp:hlinkClr val="tx"/>
                    </a:ext>
                  </a:extLst>
                </a:hlinkClick>
              </a:rPr>
              <a:t>Nombre théorique de personnes qui pourraient être nourries uniquement avec les végétaux en 2017</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8">
                  <a:extLst>
                    <a:ext uri="{A12FA001-AC4F-418D-AE19-62706E023703}">
                      <ahyp:hlinkClr val="tx"/>
                    </a:ext>
                  </a:extLst>
                </a:hlinkClick>
              </a:rPr>
              <a:t>Répartition de la disponibilité intérieure*</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9">
                  <a:extLst>
                    <a:ext uri="{A12FA001-AC4F-418D-AE19-62706E023703}">
                      <ahyp:hlinkClr val="tx"/>
                    </a:ext>
                  </a:extLst>
                </a:hlinkClick>
              </a:rPr>
              <a:t>Part de l’utilisation des principales céréales entre l’alimentation humaine et animale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0">
                  <a:extLst>
                    <a:ext uri="{A12FA001-AC4F-418D-AE19-62706E023703}">
                      <ahyp:hlinkClr val="tx"/>
                    </a:ext>
                  </a:extLst>
                </a:hlinkClick>
              </a:rPr>
              <a:t>Liste des 10 pays qui ont le plus bénéficié de l’aide alimentaire entre 2013 et 2016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1">
                  <a:extLst>
                    <a:ext uri="{A12FA001-AC4F-418D-AE19-62706E023703}">
                      <ahyp:hlinkClr val="tx"/>
                    </a:ext>
                  </a:extLst>
                </a:hlinkClick>
              </a:rPr>
              <a:t>Évolution de l’aide alimentaire pour les 5 pays qui en ont le plus bénéficié entre 2013 et 2016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2">
                  <a:extLst>
                    <a:ext uri="{A12FA001-AC4F-418D-AE19-62706E023703}">
                      <ahyp:hlinkClr val="tx"/>
                    </a:ext>
                  </a:extLst>
                </a:hlinkClick>
              </a:rPr>
              <a:t>Liste des 10 pays qui ont la plus forte disponibilité alimentaire par habitant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3">
                  <a:extLst>
                    <a:ext uri="{A12FA001-AC4F-418D-AE19-62706E023703}">
                      <ahyp:hlinkClr val="tx"/>
                    </a:ext>
                  </a:extLst>
                </a:hlinkClick>
              </a:rPr>
              <a:t>Liste des 10 pays qui ont la plus faible disponibilité alimentaire par habitant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4">
                  <a:extLst>
                    <a:ext uri="{A12FA001-AC4F-418D-AE19-62706E023703}">
                      <ahyp:hlinkClr val="tx"/>
                    </a:ext>
                  </a:extLst>
                </a:hlinkClick>
              </a:rPr>
              <a:t>Étude sur le manioc en Thaïlande </a:t>
            </a:r>
            <a:endParaRPr>
              <a:solidFill>
                <a:srgbClr val="93C47D"/>
              </a:solidFill>
              <a:latin typeface="Century Gothic"/>
              <a:ea typeface="Century Gothic"/>
              <a:cs typeface="Century Gothic"/>
              <a:sym typeface="Century Gothic"/>
            </a:endParaRPr>
          </a:p>
          <a:p>
            <a:pPr indent="-317500" lvl="0" marL="457200" rtl="0" algn="just">
              <a:spcBef>
                <a:spcPts val="0"/>
              </a:spcBef>
              <a:spcAft>
                <a:spcPts val="0"/>
              </a:spcAft>
              <a:buClr>
                <a:srgbClr val="93C47D"/>
              </a:buClr>
              <a:buSzPts val="1400"/>
              <a:buFont typeface="Century Gothic"/>
              <a:buAutoNum type="arabicPeriod"/>
            </a:pPr>
            <a:r>
              <a:rPr lang="fr-FR" u="sng">
                <a:solidFill>
                  <a:srgbClr val="93C47D"/>
                </a:solidFill>
                <a:latin typeface="Century Gothic"/>
                <a:ea typeface="Century Gothic"/>
                <a:cs typeface="Century Gothic"/>
                <a:sym typeface="Century Gothic"/>
                <a:hlinkClick action="ppaction://hlinksldjump" r:id="rId15">
                  <a:extLst>
                    <a:ext uri="{A12FA001-AC4F-418D-AE19-62706E023703}">
                      <ahyp:hlinkClr val="tx"/>
                    </a:ext>
                  </a:extLst>
                </a:hlinkClick>
              </a:rPr>
              <a:t>Analyses complémentaires </a:t>
            </a:r>
            <a:endParaRPr>
              <a:solidFill>
                <a:srgbClr val="93C47D"/>
              </a:solidFill>
              <a:latin typeface="Century Gothic"/>
              <a:ea typeface="Century Gothic"/>
              <a:cs typeface="Century Gothic"/>
              <a:sym typeface="Century Gothic"/>
            </a:endParaRPr>
          </a:p>
          <a:p>
            <a:pPr indent="0" lvl="0" marL="457200" rtl="0" algn="just">
              <a:spcBef>
                <a:spcPts val="0"/>
              </a:spcBef>
              <a:spcAft>
                <a:spcPts val="0"/>
              </a:spcAft>
              <a:buNone/>
            </a:pPr>
            <a:r>
              <a:rPr lang="fr-FR" u="sng">
                <a:solidFill>
                  <a:srgbClr val="93C47D"/>
                </a:solidFill>
                <a:latin typeface="Century Gothic"/>
                <a:ea typeface="Century Gothic"/>
                <a:cs typeface="Century Gothic"/>
                <a:sym typeface="Century Gothic"/>
                <a:hlinkClick action="ppaction://hlinksldjump" r:id="rId16">
                  <a:extLst>
                    <a:ext uri="{A12FA001-AC4F-418D-AE19-62706E023703}">
                      <ahyp:hlinkClr val="tx"/>
                    </a:ext>
                  </a:extLst>
                </a:hlinkClick>
              </a:rPr>
              <a:t>a. Analyse sur les valeurs manquantes</a:t>
            </a:r>
            <a:endParaRPr>
              <a:solidFill>
                <a:srgbClr val="93C47D"/>
              </a:solidFill>
              <a:latin typeface="Century Gothic"/>
              <a:ea typeface="Century Gothic"/>
              <a:cs typeface="Century Gothic"/>
              <a:sym typeface="Century Gothic"/>
            </a:endParaRPr>
          </a:p>
          <a:p>
            <a:pPr indent="0" lvl="0" marL="457200" rtl="0" algn="just">
              <a:spcBef>
                <a:spcPts val="0"/>
              </a:spcBef>
              <a:spcAft>
                <a:spcPts val="0"/>
              </a:spcAft>
              <a:buNone/>
            </a:pPr>
            <a:r>
              <a:rPr lang="fr-FR" u="sng">
                <a:solidFill>
                  <a:srgbClr val="93C47D"/>
                </a:solidFill>
                <a:latin typeface="Century Gothic"/>
                <a:ea typeface="Century Gothic"/>
                <a:cs typeface="Century Gothic"/>
                <a:sym typeface="Century Gothic"/>
                <a:hlinkClick action="ppaction://hlinksldjump" r:id="rId17">
                  <a:extLst>
                    <a:ext uri="{A12FA001-AC4F-418D-AE19-62706E023703}">
                      <ahyp:hlinkClr val="tx"/>
                    </a:ext>
                  </a:extLst>
                </a:hlinkClick>
              </a:rPr>
              <a:t>b. Analyse sur la disponibilité intérieure par catégorie et par pays</a:t>
            </a:r>
            <a:endParaRPr>
              <a:solidFill>
                <a:srgbClr val="93C47D"/>
              </a:solidFill>
              <a:latin typeface="Century Gothic"/>
              <a:ea typeface="Century Gothic"/>
              <a:cs typeface="Century Gothic"/>
              <a:sym typeface="Century Gothic"/>
            </a:endParaRPr>
          </a:p>
          <a:p>
            <a:pPr indent="0" lvl="0" marL="457200" rtl="0" algn="just">
              <a:spcBef>
                <a:spcPts val="0"/>
              </a:spcBef>
              <a:spcAft>
                <a:spcPts val="0"/>
              </a:spcAft>
              <a:buNone/>
            </a:pPr>
            <a:r>
              <a:rPr lang="fr-FR" u="sng">
                <a:solidFill>
                  <a:srgbClr val="93C47D"/>
                </a:solidFill>
                <a:latin typeface="Century Gothic"/>
                <a:ea typeface="Century Gothic"/>
                <a:cs typeface="Century Gothic"/>
                <a:sym typeface="Century Gothic"/>
                <a:hlinkClick action="ppaction://hlinksldjump" r:id="rId18">
                  <a:extLst>
                    <a:ext uri="{A12FA001-AC4F-418D-AE19-62706E023703}">
                      <ahyp:hlinkClr val="tx"/>
                    </a:ext>
                  </a:extLst>
                </a:hlinkClick>
              </a:rPr>
              <a:t>c. Suivi de l’évolution des aides pour les pays les plus touchés par la sous-nutrition</a:t>
            </a:r>
            <a:endParaRPr>
              <a:solidFill>
                <a:srgbClr val="93C47D"/>
              </a:solidFill>
              <a:latin typeface="Century Gothic"/>
              <a:ea typeface="Century Gothic"/>
              <a:cs typeface="Century Gothic"/>
              <a:sym typeface="Century Gothic"/>
            </a:endParaRPr>
          </a:p>
          <a:p>
            <a:pPr indent="0" lvl="0" marL="457200" rtl="0" algn="just">
              <a:spcBef>
                <a:spcPts val="0"/>
              </a:spcBef>
              <a:spcAft>
                <a:spcPts val="0"/>
              </a:spcAft>
              <a:buNone/>
            </a:pPr>
            <a:r>
              <a:t/>
            </a:r>
            <a:endParaRPr>
              <a:solidFill>
                <a:srgbClr val="93C47D"/>
              </a:solidFill>
              <a:latin typeface="Century Gothic"/>
              <a:ea typeface="Century Gothic"/>
              <a:cs typeface="Century Gothic"/>
              <a:sym typeface="Century Gothic"/>
            </a:endParaRPr>
          </a:p>
          <a:p>
            <a:pPr indent="0" lvl="0" marL="0" rtl="0" algn="just">
              <a:spcBef>
                <a:spcPts val="0"/>
              </a:spcBef>
              <a:spcAft>
                <a:spcPts val="0"/>
              </a:spcAft>
              <a:buNone/>
            </a:pPr>
            <a:r>
              <a:rPr lang="fr-FR" u="sng">
                <a:solidFill>
                  <a:srgbClr val="93C47D"/>
                </a:solidFill>
                <a:latin typeface="Century Gothic"/>
                <a:ea typeface="Century Gothic"/>
                <a:cs typeface="Century Gothic"/>
                <a:sym typeface="Century Gothic"/>
                <a:hlinkClick action="ppaction://hlinksldjump" r:id="rId19">
                  <a:extLst>
                    <a:ext uri="{A12FA001-AC4F-418D-AE19-62706E023703}">
                      <ahyp:hlinkClr val="tx"/>
                    </a:ext>
                  </a:extLst>
                </a:hlinkClick>
              </a:rPr>
              <a:t>Conclusion</a:t>
            </a:r>
            <a:endParaRPr>
              <a:solidFill>
                <a:srgbClr val="93C47D"/>
              </a:solidFill>
              <a:latin typeface="Century Gothic"/>
              <a:ea typeface="Century Gothic"/>
              <a:cs typeface="Century Gothic"/>
              <a:sym typeface="Century Gothic"/>
            </a:endParaRPr>
          </a:p>
          <a:p>
            <a:pPr indent="0" lvl="0" marL="0" rtl="0" algn="just">
              <a:spcBef>
                <a:spcPts val="0"/>
              </a:spcBef>
              <a:spcAft>
                <a:spcPts val="0"/>
              </a:spcAft>
              <a:buNone/>
            </a:pPr>
            <a:r>
              <a:t/>
            </a:r>
            <a:endParaRPr sz="1300">
              <a:solidFill>
                <a:srgbClr val="93C47D"/>
              </a:solidFill>
              <a:latin typeface="Century Gothic"/>
              <a:ea typeface="Century Gothic"/>
              <a:cs typeface="Century Gothic"/>
              <a:sym typeface="Century Gothic"/>
            </a:endParaRPr>
          </a:p>
          <a:p>
            <a:pPr indent="0" lvl="0" marL="0" rtl="0" algn="just">
              <a:spcBef>
                <a:spcPts val="0"/>
              </a:spcBef>
              <a:spcAft>
                <a:spcPts val="0"/>
              </a:spcAft>
              <a:buNone/>
            </a:pPr>
            <a:r>
              <a:t/>
            </a:r>
            <a:endParaRPr sz="1300">
              <a:solidFill>
                <a:srgbClr val="93C47D"/>
              </a:solidFill>
              <a:latin typeface="Century Gothic"/>
              <a:ea typeface="Century Gothic"/>
              <a:cs typeface="Century Gothic"/>
              <a:sym typeface="Century Gothic"/>
            </a:endParaRPr>
          </a:p>
        </p:txBody>
      </p:sp>
      <p:sp>
        <p:nvSpPr>
          <p:cNvPr id="117" name="Google Shape;117;g27c574d8206_0_85"/>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Clr>
                <a:srgbClr val="000000"/>
              </a:buClr>
              <a:buSzPts val="2000"/>
              <a:buFont typeface="Arial"/>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g27c574d8206_0_76"/>
          <p:cNvPicPr preferRelativeResize="0"/>
          <p:nvPr/>
        </p:nvPicPr>
        <p:blipFill>
          <a:blip r:embed="rId3">
            <a:alphaModFix/>
          </a:blip>
          <a:stretch>
            <a:fillRect/>
          </a:stretch>
        </p:blipFill>
        <p:spPr>
          <a:xfrm>
            <a:off x="1571050" y="1359400"/>
            <a:ext cx="10333674" cy="5215700"/>
          </a:xfrm>
          <a:prstGeom prst="rect">
            <a:avLst/>
          </a:prstGeom>
          <a:noFill/>
          <a:ln>
            <a:noFill/>
          </a:ln>
        </p:spPr>
      </p:pic>
      <p:sp>
        <p:nvSpPr>
          <p:cNvPr id="358" name="Google Shape;358;g27c574d8206_0_76"/>
          <p:cNvSpPr txBox="1"/>
          <p:nvPr>
            <p:ph idx="4294967295" type="title"/>
          </p:nvPr>
        </p:nvSpPr>
        <p:spPr>
          <a:xfrm>
            <a:off x="619825" y="276625"/>
            <a:ext cx="115722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r-FR" sz="2600">
                <a:solidFill>
                  <a:srgbClr val="569531"/>
                </a:solidFill>
              </a:rPr>
              <a:t> 13. Analyses complémentaires</a:t>
            </a:r>
            <a:endParaRPr sz="2600">
              <a:solidFill>
                <a:srgbClr val="569531"/>
              </a:solidFill>
            </a:endParaRPr>
          </a:p>
          <a:p>
            <a:pPr indent="0" lvl="0" marL="457200" rtl="0" algn="l">
              <a:spcBef>
                <a:spcPts val="0"/>
              </a:spcBef>
              <a:spcAft>
                <a:spcPts val="0"/>
              </a:spcAft>
              <a:buClr>
                <a:schemeClr val="dk1"/>
              </a:buClr>
              <a:buSzPts val="1100"/>
              <a:buFont typeface="Arial"/>
              <a:buNone/>
            </a:pPr>
            <a:r>
              <a:rPr b="0" lang="fr-FR" sz="2100">
                <a:solidFill>
                  <a:srgbClr val="569531"/>
                </a:solidFill>
              </a:rPr>
              <a:t>c. Suivi de l’évolution des aides pour les pays les plus touchés par la sous-nutrition</a:t>
            </a:r>
            <a:r>
              <a:rPr b="0" lang="fr-FR" sz="2300">
                <a:solidFill>
                  <a:srgbClr val="569531"/>
                </a:solidFill>
              </a:rPr>
              <a:t> </a:t>
            </a:r>
            <a:endParaRPr sz="2600">
              <a:solidFill>
                <a:srgbClr val="569531"/>
              </a:solidFill>
            </a:endParaRPr>
          </a:p>
        </p:txBody>
      </p:sp>
      <p:sp>
        <p:nvSpPr>
          <p:cNvPr id="359" name="Google Shape;359;g27c574d8206_0_76"/>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7b0267a3de_1_2"/>
          <p:cNvSpPr txBox="1"/>
          <p:nvPr>
            <p:ph idx="4294967295" type="title"/>
          </p:nvPr>
        </p:nvSpPr>
        <p:spPr>
          <a:xfrm>
            <a:off x="848425" y="206550"/>
            <a:ext cx="101019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Conclusion</a:t>
            </a:r>
            <a:endParaRPr/>
          </a:p>
        </p:txBody>
      </p:sp>
      <p:sp>
        <p:nvSpPr>
          <p:cNvPr id="366" name="Google Shape;366;g27b0267a3de_1_2"/>
          <p:cNvSpPr txBox="1"/>
          <p:nvPr/>
        </p:nvSpPr>
        <p:spPr>
          <a:xfrm>
            <a:off x="1179600" y="783825"/>
            <a:ext cx="10392300" cy="58767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600"/>
              </a:spcBef>
              <a:spcAft>
                <a:spcPts val="0"/>
              </a:spcAft>
              <a:buNone/>
            </a:pPr>
            <a:r>
              <a:t/>
            </a:r>
            <a:endParaRPr sz="1700">
              <a:solidFill>
                <a:srgbClr val="569531"/>
              </a:solidFill>
              <a:highlight>
                <a:srgbClr val="FFFFFF"/>
              </a:highlight>
              <a:latin typeface="Century Gothic"/>
              <a:ea typeface="Century Gothic"/>
              <a:cs typeface="Century Gothic"/>
              <a:sym typeface="Century Gothic"/>
            </a:endParaRPr>
          </a:p>
          <a:p>
            <a:pPr indent="0" lvl="0" marL="457200" rtl="0" algn="just">
              <a:lnSpc>
                <a:spcPct val="115000"/>
              </a:lnSpc>
              <a:spcBef>
                <a:spcPts val="600"/>
              </a:spcBef>
              <a:spcAft>
                <a:spcPts val="0"/>
              </a:spcAft>
              <a:buNone/>
            </a:pPr>
            <a:r>
              <a:t/>
            </a:r>
            <a:endParaRPr sz="1700">
              <a:solidFill>
                <a:srgbClr val="569531"/>
              </a:solidFill>
              <a:highlight>
                <a:srgbClr val="FFFFFF"/>
              </a:highlight>
              <a:latin typeface="Century Gothic"/>
              <a:ea typeface="Century Gothic"/>
              <a:cs typeface="Century Gothic"/>
              <a:sym typeface="Century Gothic"/>
            </a:endParaRPr>
          </a:p>
          <a:p>
            <a:pPr indent="-336550" lvl="0" marL="457200" rtl="0" algn="just">
              <a:lnSpc>
                <a:spcPct val="115000"/>
              </a:lnSpc>
              <a:spcBef>
                <a:spcPts val="600"/>
              </a:spcBef>
              <a:spcAft>
                <a:spcPts val="0"/>
              </a:spcAft>
              <a:buClr>
                <a:srgbClr val="569531"/>
              </a:buClr>
              <a:buSzPts val="1700"/>
              <a:buFont typeface="Century Gothic"/>
              <a:buChar char="●"/>
            </a:pPr>
            <a:r>
              <a:rPr lang="fr-FR" sz="1700">
                <a:solidFill>
                  <a:srgbClr val="569531"/>
                </a:solidFill>
                <a:highlight>
                  <a:srgbClr val="FFFFFF"/>
                </a:highlight>
                <a:latin typeface="Century Gothic"/>
                <a:ea typeface="Century Gothic"/>
                <a:cs typeface="Century Gothic"/>
                <a:sym typeface="Century Gothic"/>
              </a:rPr>
              <a:t> La proportion de personnes qui pourraient être nourries avec des produits animaux uniquement est de 22.7 % de la population totale. </a:t>
            </a:r>
            <a:endParaRPr sz="1700">
              <a:solidFill>
                <a:srgbClr val="569531"/>
              </a:solidFill>
              <a:highlight>
                <a:srgbClr val="FFFFFF"/>
              </a:highlight>
              <a:latin typeface="Century Gothic"/>
              <a:ea typeface="Century Gothic"/>
              <a:cs typeface="Century Gothic"/>
              <a:sym typeface="Century Gothic"/>
            </a:endParaRPr>
          </a:p>
          <a:p>
            <a:pPr indent="0" lvl="0" marL="457200" rtl="0" algn="just">
              <a:lnSpc>
                <a:spcPct val="115000"/>
              </a:lnSpc>
              <a:spcBef>
                <a:spcPts val="600"/>
              </a:spcBef>
              <a:spcAft>
                <a:spcPts val="0"/>
              </a:spcAft>
              <a:buNone/>
            </a:pPr>
            <a:r>
              <a:t/>
            </a:r>
            <a:endParaRPr sz="1700">
              <a:solidFill>
                <a:srgbClr val="569531"/>
              </a:solidFill>
              <a:highlight>
                <a:srgbClr val="FFFFFF"/>
              </a:highlight>
              <a:latin typeface="Century Gothic"/>
              <a:ea typeface="Century Gothic"/>
              <a:cs typeface="Century Gothic"/>
              <a:sym typeface="Century Gothic"/>
            </a:endParaRPr>
          </a:p>
          <a:p>
            <a:pPr indent="-336550" lvl="0" marL="457200" rtl="0" algn="just">
              <a:lnSpc>
                <a:spcPct val="115000"/>
              </a:lnSpc>
              <a:spcBef>
                <a:spcPts val="600"/>
              </a:spcBef>
              <a:spcAft>
                <a:spcPts val="0"/>
              </a:spcAft>
              <a:buClr>
                <a:srgbClr val="569531"/>
              </a:buClr>
              <a:buSzPts val="1700"/>
              <a:buFont typeface="Century Gothic"/>
              <a:buChar char="●"/>
            </a:pPr>
            <a:r>
              <a:rPr lang="fr-FR" sz="1700">
                <a:solidFill>
                  <a:srgbClr val="569531"/>
                </a:solidFill>
                <a:highlight>
                  <a:schemeClr val="lt1"/>
                </a:highlight>
                <a:latin typeface="Century Gothic"/>
                <a:ea typeface="Century Gothic"/>
                <a:cs typeface="Century Gothic"/>
                <a:sym typeface="Century Gothic"/>
              </a:rPr>
              <a:t>La proportion de personnes qui pourraient être nourries avec des produits végétaux uniquement est de 118.1 % de la population totale.</a:t>
            </a:r>
            <a:endParaRPr b="1" sz="1700">
              <a:solidFill>
                <a:srgbClr val="569531"/>
              </a:solidFill>
              <a:highlight>
                <a:srgbClr val="FFFFFF"/>
              </a:highlight>
              <a:latin typeface="Century Gothic"/>
              <a:ea typeface="Century Gothic"/>
              <a:cs typeface="Century Gothic"/>
              <a:sym typeface="Century Gothic"/>
            </a:endParaRPr>
          </a:p>
          <a:p>
            <a:pPr indent="0" lvl="0" marL="0" rtl="0" algn="just">
              <a:lnSpc>
                <a:spcPct val="115000"/>
              </a:lnSpc>
              <a:spcBef>
                <a:spcPts val="600"/>
              </a:spcBef>
              <a:spcAft>
                <a:spcPts val="0"/>
              </a:spcAft>
              <a:buNone/>
            </a:pPr>
            <a:r>
              <a:t/>
            </a:r>
            <a:endParaRPr sz="1700">
              <a:solidFill>
                <a:srgbClr val="569531"/>
              </a:solidFill>
              <a:highlight>
                <a:srgbClr val="FFFFFF"/>
              </a:highlight>
              <a:latin typeface="Century Gothic"/>
              <a:ea typeface="Century Gothic"/>
              <a:cs typeface="Century Gothic"/>
              <a:sym typeface="Century Gothic"/>
            </a:endParaRPr>
          </a:p>
          <a:p>
            <a:pPr indent="-336550" lvl="0" marL="457200" rtl="0" algn="just">
              <a:lnSpc>
                <a:spcPct val="115000"/>
              </a:lnSpc>
              <a:spcBef>
                <a:spcPts val="600"/>
              </a:spcBef>
              <a:spcAft>
                <a:spcPts val="0"/>
              </a:spcAft>
              <a:buClr>
                <a:srgbClr val="569531"/>
              </a:buClr>
              <a:buSzPts val="1700"/>
              <a:buFont typeface="Century Gothic"/>
              <a:buChar char="●"/>
            </a:pPr>
            <a:r>
              <a:rPr b="1" lang="fr-FR" sz="1700">
                <a:solidFill>
                  <a:srgbClr val="569531"/>
                </a:solidFill>
                <a:highlight>
                  <a:srgbClr val="FFFFFF"/>
                </a:highlight>
                <a:latin typeface="Century Gothic"/>
                <a:ea typeface="Century Gothic"/>
                <a:cs typeface="Century Gothic"/>
                <a:sym typeface="Century Gothic"/>
              </a:rPr>
              <a:t>On pourrait en déduire que la consommation de viande n'est profitable que pour 23% de la population. En plus, l'élevage des animaux nécessite une quantité de produits végétaux et surtout de céréales qui serait suffisante pour nourrir la plupart de la population en sous-nutrition.</a:t>
            </a:r>
            <a:endParaRPr b="1" sz="1700">
              <a:solidFill>
                <a:srgbClr val="569531"/>
              </a:solidFill>
              <a:highlight>
                <a:srgbClr val="FFFFFF"/>
              </a:highlight>
              <a:latin typeface="Century Gothic"/>
              <a:ea typeface="Century Gothic"/>
              <a:cs typeface="Century Gothic"/>
              <a:sym typeface="Century Gothic"/>
            </a:endParaRPr>
          </a:p>
          <a:p>
            <a:pPr indent="0" lvl="0" marL="457200" rtl="0" algn="just">
              <a:lnSpc>
                <a:spcPct val="115000"/>
              </a:lnSpc>
              <a:spcBef>
                <a:spcPts val="600"/>
              </a:spcBef>
              <a:spcAft>
                <a:spcPts val="0"/>
              </a:spcAft>
              <a:buNone/>
            </a:pPr>
            <a:r>
              <a:t/>
            </a:r>
            <a:endParaRPr sz="1700">
              <a:solidFill>
                <a:srgbClr val="569531"/>
              </a:solidFill>
              <a:highlight>
                <a:srgbClr val="FFFFFF"/>
              </a:highlight>
              <a:latin typeface="Century Gothic"/>
              <a:ea typeface="Century Gothic"/>
              <a:cs typeface="Century Gothic"/>
              <a:sym typeface="Century Gothic"/>
            </a:endParaRPr>
          </a:p>
          <a:p>
            <a:pPr indent="-336550" lvl="0" marL="457200" rtl="0" algn="just">
              <a:lnSpc>
                <a:spcPct val="115000"/>
              </a:lnSpc>
              <a:spcBef>
                <a:spcPts val="600"/>
              </a:spcBef>
              <a:spcAft>
                <a:spcPts val="0"/>
              </a:spcAft>
              <a:buSzPts val="1700"/>
              <a:buFont typeface="Century Gothic"/>
              <a:buChar char="●"/>
            </a:pPr>
            <a:r>
              <a:rPr b="1" lang="fr-FR" sz="1700">
                <a:solidFill>
                  <a:srgbClr val="569531"/>
                </a:solidFill>
                <a:highlight>
                  <a:srgbClr val="FFFFFF"/>
                </a:highlight>
                <a:latin typeface="Century Gothic"/>
                <a:ea typeface="Century Gothic"/>
                <a:cs typeface="Century Gothic"/>
                <a:sym typeface="Century Gothic"/>
              </a:rPr>
              <a:t>Plusieurs pays représentant un taux de sous-nutrition alarmant comme </a:t>
            </a:r>
            <a:r>
              <a:rPr b="1" lang="fr-FR" sz="1700">
                <a:solidFill>
                  <a:srgbClr val="569531"/>
                </a:solidFill>
                <a:highlight>
                  <a:srgbClr val="FFFFFF"/>
                </a:highlight>
                <a:latin typeface="Century Gothic"/>
                <a:ea typeface="Century Gothic"/>
                <a:cs typeface="Century Gothic"/>
                <a:sym typeface="Century Gothic"/>
              </a:rPr>
              <a:t>Haïti</a:t>
            </a:r>
            <a:r>
              <a:rPr b="1" lang="fr-FR" sz="1700">
                <a:solidFill>
                  <a:srgbClr val="569531"/>
                </a:solidFill>
                <a:highlight>
                  <a:srgbClr val="FFFFFF"/>
                </a:highlight>
                <a:latin typeface="Century Gothic"/>
                <a:ea typeface="Century Gothic"/>
                <a:cs typeface="Century Gothic"/>
                <a:sym typeface="Century Gothic"/>
              </a:rPr>
              <a:t>, la Corée du Nord et Madagascar n’ont pas assez d’aide alimentaire pour combler le manque. Cela suggère la mise en question des critères d’attribution des aides alimentaires et la manière dont elles sont distribuées.</a:t>
            </a:r>
            <a:r>
              <a:rPr b="1" lang="fr-FR" sz="1700">
                <a:solidFill>
                  <a:schemeClr val="dk2"/>
                </a:solidFill>
                <a:highlight>
                  <a:srgbClr val="FFFFFF"/>
                </a:highlight>
                <a:latin typeface="Century Gothic"/>
                <a:ea typeface="Century Gothic"/>
                <a:cs typeface="Century Gothic"/>
                <a:sym typeface="Century Gothic"/>
              </a:rPr>
              <a:t> </a:t>
            </a:r>
            <a:endParaRPr b="1" sz="1700">
              <a:solidFill>
                <a:schemeClr val="dk2"/>
              </a:solidFill>
              <a:highlight>
                <a:srgbClr val="FFFFFF"/>
              </a:highlight>
              <a:latin typeface="Century Gothic"/>
              <a:ea typeface="Century Gothic"/>
              <a:cs typeface="Century Gothic"/>
              <a:sym typeface="Century Gothic"/>
            </a:endParaRPr>
          </a:p>
        </p:txBody>
      </p:sp>
      <p:sp>
        <p:nvSpPr>
          <p:cNvPr id="367" name="Google Shape;367;g27b0267a3de_1_2"/>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idx="4294967295" type="title"/>
          </p:nvPr>
        </p:nvSpPr>
        <p:spPr>
          <a:xfrm>
            <a:off x="386725" y="333725"/>
            <a:ext cx="27219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457200" rtl="0" algn="l">
              <a:lnSpc>
                <a:spcPct val="100000"/>
              </a:lnSpc>
              <a:spcBef>
                <a:spcPts val="0"/>
              </a:spcBef>
              <a:spcAft>
                <a:spcPts val="0"/>
              </a:spcAft>
              <a:buNone/>
            </a:pPr>
            <a:r>
              <a:rPr lang="fr-FR" sz="2600">
                <a:solidFill>
                  <a:srgbClr val="569531"/>
                </a:solidFill>
              </a:rPr>
              <a:t>Contexte</a:t>
            </a:r>
            <a:endParaRPr sz="3600"/>
          </a:p>
        </p:txBody>
      </p:sp>
      <p:grpSp>
        <p:nvGrpSpPr>
          <p:cNvPr id="123" name="Google Shape;123;p2"/>
          <p:cNvGrpSpPr/>
          <p:nvPr/>
        </p:nvGrpSpPr>
        <p:grpSpPr>
          <a:xfrm>
            <a:off x="3108628" y="333719"/>
            <a:ext cx="8792528" cy="5176144"/>
            <a:chOff x="3108628" y="1629119"/>
            <a:chExt cx="8792528" cy="5176144"/>
          </a:xfrm>
        </p:grpSpPr>
        <p:grpSp>
          <p:nvGrpSpPr>
            <p:cNvPr id="124" name="Google Shape;124;p2"/>
            <p:cNvGrpSpPr/>
            <p:nvPr/>
          </p:nvGrpSpPr>
          <p:grpSpPr>
            <a:xfrm>
              <a:off x="3108628" y="4402565"/>
              <a:ext cx="1939003" cy="1464216"/>
              <a:chOff x="2702876" y="2032864"/>
              <a:chExt cx="2166000" cy="2166000"/>
            </a:xfrm>
          </p:grpSpPr>
          <p:sp>
            <p:nvSpPr>
              <p:cNvPr id="125" name="Google Shape;125;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26" name="Google Shape;126;p2"/>
              <p:cNvSpPr txBox="1"/>
              <p:nvPr/>
            </p:nvSpPr>
            <p:spPr>
              <a:xfrm>
                <a:off x="3160223" y="2764415"/>
                <a:ext cx="11373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Pauvreté</a:t>
                </a:r>
                <a:endParaRPr sz="1300">
                  <a:solidFill>
                    <a:srgbClr val="FFFFFF"/>
                  </a:solidFill>
                  <a:latin typeface="Century Gothic"/>
                  <a:ea typeface="Century Gothic"/>
                  <a:cs typeface="Century Gothic"/>
                  <a:sym typeface="Century Gothic"/>
                </a:endParaRPr>
              </a:p>
            </p:txBody>
          </p:sp>
        </p:grpSp>
        <p:cxnSp>
          <p:nvCxnSpPr>
            <p:cNvPr id="127" name="Google Shape;127;p2"/>
            <p:cNvCxnSpPr>
              <a:stCxn id="128" idx="2"/>
              <a:endCxn id="129" idx="0"/>
            </p:cNvCxnSpPr>
            <p:nvPr/>
          </p:nvCxnSpPr>
          <p:spPr>
            <a:xfrm rot="5400000">
              <a:off x="8032312" y="1735469"/>
              <a:ext cx="664800" cy="1632300"/>
            </a:xfrm>
            <a:prstGeom prst="bentConnector3">
              <a:avLst>
                <a:gd fmla="val 49998" name="adj1"/>
              </a:avLst>
            </a:prstGeom>
            <a:noFill/>
            <a:ln cap="flat" cmpd="sng" w="9525">
              <a:solidFill>
                <a:srgbClr val="E06666"/>
              </a:solidFill>
              <a:prstDash val="solid"/>
              <a:round/>
              <a:headEnd len="sm" w="sm" type="none"/>
              <a:tailEnd len="sm" w="sm" type="none"/>
            </a:ln>
          </p:spPr>
        </p:cxnSp>
        <p:grpSp>
          <p:nvGrpSpPr>
            <p:cNvPr id="130" name="Google Shape;130;p2"/>
            <p:cNvGrpSpPr/>
            <p:nvPr/>
          </p:nvGrpSpPr>
          <p:grpSpPr>
            <a:xfrm>
              <a:off x="4614416" y="1629119"/>
              <a:ext cx="5591846" cy="2928582"/>
              <a:chOff x="3390541" y="679594"/>
              <a:chExt cx="5591846" cy="2928582"/>
            </a:xfrm>
          </p:grpSpPr>
          <p:sp>
            <p:nvSpPr>
              <p:cNvPr id="129" name="Google Shape;129;p2"/>
              <p:cNvSpPr/>
              <p:nvPr/>
            </p:nvSpPr>
            <p:spPr>
              <a:xfrm>
                <a:off x="5299191" y="1934467"/>
                <a:ext cx="2050800" cy="5901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Roboto"/>
                    <a:ea typeface="Roboto"/>
                    <a:cs typeface="Roboto"/>
                    <a:sym typeface="Roboto"/>
                  </a:rPr>
                  <a:t>Sous-nutrition</a:t>
                </a:r>
                <a:endParaRPr sz="1900">
                  <a:solidFill>
                    <a:srgbClr val="FFFFFF"/>
                  </a:solidFill>
                </a:endParaRPr>
              </a:p>
            </p:txBody>
          </p:sp>
          <p:sp>
            <p:nvSpPr>
              <p:cNvPr id="128" name="Google Shape;128;p2"/>
              <p:cNvSpPr/>
              <p:nvPr/>
            </p:nvSpPr>
            <p:spPr>
              <a:xfrm>
                <a:off x="6931587" y="679594"/>
                <a:ext cx="2050800" cy="590100"/>
              </a:xfrm>
              <a:prstGeom prst="roundRect">
                <a:avLst>
                  <a:gd fmla="val 50000" name="adj"/>
                </a:avLst>
              </a:prstGeom>
              <a:solidFill>
                <a:srgbClr val="B6D7A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Roboto"/>
                    <a:ea typeface="Roboto"/>
                    <a:cs typeface="Roboto"/>
                    <a:sym typeface="Roboto"/>
                  </a:rPr>
                  <a:t>mauvaise qualité de l'alimentation</a:t>
                </a:r>
                <a:endParaRPr sz="1900">
                  <a:solidFill>
                    <a:srgbClr val="FFFFFF"/>
                  </a:solidFill>
                </a:endParaRPr>
              </a:p>
            </p:txBody>
          </p:sp>
          <p:sp>
            <p:nvSpPr>
              <p:cNvPr id="131" name="Google Shape;131;p2"/>
              <p:cNvSpPr/>
              <p:nvPr/>
            </p:nvSpPr>
            <p:spPr>
              <a:xfrm>
                <a:off x="4299300" y="3018075"/>
                <a:ext cx="4050600" cy="590100"/>
              </a:xfrm>
              <a:prstGeom prst="roundRect">
                <a:avLst>
                  <a:gd fmla="val 50000" name="adj"/>
                </a:avLst>
              </a:prstGeom>
              <a:solidFill>
                <a:srgbClr val="B6D7A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Roboto"/>
                    <a:ea typeface="Roboto"/>
                    <a:cs typeface="Roboto"/>
                    <a:sym typeface="Roboto"/>
                  </a:rPr>
                  <a:t>Carence en nutriments essentiels (les protéines, les vitamines et les minéraux)</a:t>
                </a:r>
                <a:endParaRPr sz="1900">
                  <a:solidFill>
                    <a:srgbClr val="FFFFFF"/>
                  </a:solidFill>
                </a:endParaRPr>
              </a:p>
            </p:txBody>
          </p:sp>
          <p:sp>
            <p:nvSpPr>
              <p:cNvPr id="132" name="Google Shape;132;p2"/>
              <p:cNvSpPr/>
              <p:nvPr/>
            </p:nvSpPr>
            <p:spPr>
              <a:xfrm>
                <a:off x="3390541" y="679595"/>
                <a:ext cx="2050800" cy="590100"/>
              </a:xfrm>
              <a:prstGeom prst="roundRect">
                <a:avLst>
                  <a:gd fmla="val 50000" name="adj"/>
                </a:avLst>
              </a:prstGeom>
              <a:solidFill>
                <a:srgbClr val="B6D7A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chemeClr val="lt1"/>
                    </a:solidFill>
                    <a:latin typeface="Roboto"/>
                    <a:ea typeface="Roboto"/>
                    <a:cs typeface="Roboto"/>
                    <a:sym typeface="Roboto"/>
                  </a:rPr>
                  <a:t>Insuffisance d’apport nutritionnel</a:t>
                </a:r>
                <a:endParaRPr sz="1900">
                  <a:solidFill>
                    <a:srgbClr val="FFFFFF"/>
                  </a:solidFill>
                </a:endParaRPr>
              </a:p>
            </p:txBody>
          </p:sp>
          <p:cxnSp>
            <p:nvCxnSpPr>
              <p:cNvPr id="133" name="Google Shape;133;p2"/>
              <p:cNvCxnSpPr>
                <a:stCxn id="132" idx="2"/>
                <a:endCxn id="129" idx="0"/>
              </p:cNvCxnSpPr>
              <p:nvPr/>
            </p:nvCxnSpPr>
            <p:spPr>
              <a:xfrm flipH="1" rot="-5400000">
                <a:off x="5037841" y="647795"/>
                <a:ext cx="664800" cy="1908600"/>
              </a:xfrm>
              <a:prstGeom prst="bentConnector3">
                <a:avLst>
                  <a:gd fmla="val 49998" name="adj1"/>
                </a:avLst>
              </a:prstGeom>
              <a:noFill/>
              <a:ln cap="flat" cmpd="sng" w="9525">
                <a:solidFill>
                  <a:srgbClr val="E06666"/>
                </a:solidFill>
                <a:prstDash val="solid"/>
                <a:round/>
                <a:headEnd len="sm" w="sm" type="none"/>
                <a:tailEnd len="sm" w="sm" type="none"/>
              </a:ln>
            </p:spPr>
          </p:cxnSp>
        </p:grpSp>
        <p:cxnSp>
          <p:nvCxnSpPr>
            <p:cNvPr id="134" name="Google Shape;134;p2"/>
            <p:cNvCxnSpPr>
              <a:stCxn id="129" idx="2"/>
              <a:endCxn id="131" idx="0"/>
            </p:cNvCxnSpPr>
            <p:nvPr/>
          </p:nvCxnSpPr>
          <p:spPr>
            <a:xfrm flipH="1" rot="-5400000">
              <a:off x="7302016" y="3720542"/>
              <a:ext cx="493500" cy="600"/>
            </a:xfrm>
            <a:prstGeom prst="bentConnector3">
              <a:avLst>
                <a:gd fmla="val 50001" name="adj1"/>
              </a:avLst>
            </a:prstGeom>
            <a:noFill/>
            <a:ln cap="flat" cmpd="sng" w="9525">
              <a:solidFill>
                <a:srgbClr val="E06666"/>
              </a:solidFill>
              <a:prstDash val="solid"/>
              <a:round/>
              <a:headEnd len="sm" w="sm" type="none"/>
              <a:tailEnd len="sm" w="sm" type="stealth"/>
            </a:ln>
          </p:spPr>
        </p:cxnSp>
        <p:grpSp>
          <p:nvGrpSpPr>
            <p:cNvPr id="135" name="Google Shape;135;p2"/>
            <p:cNvGrpSpPr/>
            <p:nvPr/>
          </p:nvGrpSpPr>
          <p:grpSpPr>
            <a:xfrm>
              <a:off x="9962153" y="3292421"/>
              <a:ext cx="1939003" cy="1464216"/>
              <a:chOff x="2702876" y="2032864"/>
              <a:chExt cx="2166000" cy="2166000"/>
            </a:xfrm>
          </p:grpSpPr>
          <p:sp>
            <p:nvSpPr>
              <p:cNvPr id="136" name="Google Shape;136;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37" name="Google Shape;137;p2"/>
              <p:cNvSpPr txBox="1"/>
              <p:nvPr/>
            </p:nvSpPr>
            <p:spPr>
              <a:xfrm>
                <a:off x="3007023" y="2670740"/>
                <a:ext cx="14439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Conflits géopolitique</a:t>
                </a:r>
                <a:endParaRPr sz="1300">
                  <a:solidFill>
                    <a:srgbClr val="FFFFFF"/>
                  </a:solidFill>
                  <a:latin typeface="Century Gothic"/>
                  <a:ea typeface="Century Gothic"/>
                  <a:cs typeface="Century Gothic"/>
                  <a:sym typeface="Century Gothic"/>
                </a:endParaRPr>
              </a:p>
            </p:txBody>
          </p:sp>
        </p:grpSp>
        <p:grpSp>
          <p:nvGrpSpPr>
            <p:cNvPr id="138" name="Google Shape;138;p2"/>
            <p:cNvGrpSpPr/>
            <p:nvPr/>
          </p:nvGrpSpPr>
          <p:grpSpPr>
            <a:xfrm>
              <a:off x="5126503" y="5277746"/>
              <a:ext cx="1939003" cy="1464216"/>
              <a:chOff x="2702876" y="2032864"/>
              <a:chExt cx="2166000" cy="2166000"/>
            </a:xfrm>
          </p:grpSpPr>
          <p:sp>
            <p:nvSpPr>
              <p:cNvPr id="139" name="Google Shape;139;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40" name="Google Shape;140;p2"/>
              <p:cNvSpPr txBox="1"/>
              <p:nvPr/>
            </p:nvSpPr>
            <p:spPr>
              <a:xfrm>
                <a:off x="2955315" y="2764416"/>
                <a:ext cx="16611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Catastrophes naturelles</a:t>
                </a:r>
                <a:endParaRPr sz="1300">
                  <a:solidFill>
                    <a:srgbClr val="FFFFFF"/>
                  </a:solidFill>
                  <a:latin typeface="Century Gothic"/>
                  <a:ea typeface="Century Gothic"/>
                  <a:cs typeface="Century Gothic"/>
                  <a:sym typeface="Century Gothic"/>
                </a:endParaRPr>
              </a:p>
            </p:txBody>
          </p:sp>
        </p:grpSp>
        <p:grpSp>
          <p:nvGrpSpPr>
            <p:cNvPr id="141" name="Google Shape;141;p2"/>
            <p:cNvGrpSpPr/>
            <p:nvPr/>
          </p:nvGrpSpPr>
          <p:grpSpPr>
            <a:xfrm>
              <a:off x="3108628" y="2579646"/>
              <a:ext cx="1939003" cy="1464216"/>
              <a:chOff x="2702876" y="2032864"/>
              <a:chExt cx="2166000" cy="2166000"/>
            </a:xfrm>
          </p:grpSpPr>
          <p:sp>
            <p:nvSpPr>
              <p:cNvPr id="142" name="Google Shape;142;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43" name="Google Shape;143;p2"/>
              <p:cNvSpPr txBox="1"/>
              <p:nvPr/>
            </p:nvSpPr>
            <p:spPr>
              <a:xfrm>
                <a:off x="2955315" y="2764416"/>
                <a:ext cx="16611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Problèmes de gouvernance</a:t>
                </a:r>
                <a:endParaRPr sz="1300">
                  <a:solidFill>
                    <a:srgbClr val="FFFFFF"/>
                  </a:solidFill>
                  <a:latin typeface="Century Gothic"/>
                  <a:ea typeface="Century Gothic"/>
                  <a:cs typeface="Century Gothic"/>
                  <a:sym typeface="Century Gothic"/>
                </a:endParaRPr>
              </a:p>
            </p:txBody>
          </p:sp>
        </p:grpSp>
        <p:grpSp>
          <p:nvGrpSpPr>
            <p:cNvPr id="144" name="Google Shape;144;p2"/>
            <p:cNvGrpSpPr/>
            <p:nvPr/>
          </p:nvGrpSpPr>
          <p:grpSpPr>
            <a:xfrm>
              <a:off x="7385716" y="5341046"/>
              <a:ext cx="1939003" cy="1464216"/>
              <a:chOff x="2702876" y="2032864"/>
              <a:chExt cx="2166000" cy="2166000"/>
            </a:xfrm>
          </p:grpSpPr>
          <p:sp>
            <p:nvSpPr>
              <p:cNvPr id="145" name="Google Shape;145;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46" name="Google Shape;146;p2"/>
              <p:cNvSpPr txBox="1"/>
              <p:nvPr/>
            </p:nvSpPr>
            <p:spPr>
              <a:xfrm>
                <a:off x="2955315" y="2764416"/>
                <a:ext cx="16611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Inégalité sociale</a:t>
                </a:r>
                <a:endParaRPr sz="1300">
                  <a:solidFill>
                    <a:srgbClr val="FFFFFF"/>
                  </a:solidFill>
                  <a:latin typeface="Century Gothic"/>
                  <a:ea typeface="Century Gothic"/>
                  <a:cs typeface="Century Gothic"/>
                  <a:sym typeface="Century Gothic"/>
                </a:endParaRPr>
              </a:p>
            </p:txBody>
          </p:sp>
        </p:grpSp>
        <p:grpSp>
          <p:nvGrpSpPr>
            <p:cNvPr id="147" name="Google Shape;147;p2"/>
            <p:cNvGrpSpPr/>
            <p:nvPr/>
          </p:nvGrpSpPr>
          <p:grpSpPr>
            <a:xfrm>
              <a:off x="9551853" y="4982871"/>
              <a:ext cx="1939003" cy="1464216"/>
              <a:chOff x="2702876" y="2032864"/>
              <a:chExt cx="2166000" cy="2166000"/>
            </a:xfrm>
          </p:grpSpPr>
          <p:sp>
            <p:nvSpPr>
              <p:cNvPr id="148" name="Google Shape;148;p2"/>
              <p:cNvSpPr/>
              <p:nvPr/>
            </p:nvSpPr>
            <p:spPr>
              <a:xfrm>
                <a:off x="2702876" y="2032864"/>
                <a:ext cx="2166000" cy="2166000"/>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49" name="Google Shape;149;p2"/>
              <p:cNvSpPr txBox="1"/>
              <p:nvPr/>
            </p:nvSpPr>
            <p:spPr>
              <a:xfrm>
                <a:off x="2955315" y="2764416"/>
                <a:ext cx="1661100" cy="702900"/>
              </a:xfrm>
              <a:prstGeom prst="rect">
                <a:avLst/>
              </a:prstGeom>
              <a:solidFill>
                <a:srgbClr val="EA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Agriculture non durable</a:t>
                </a:r>
                <a:endParaRPr sz="1300">
                  <a:solidFill>
                    <a:srgbClr val="FFFFFF"/>
                  </a:solidFill>
                  <a:latin typeface="Century Gothic"/>
                  <a:ea typeface="Century Gothic"/>
                  <a:cs typeface="Century Gothic"/>
                  <a:sym typeface="Century Gothic"/>
                </a:endParaRPr>
              </a:p>
            </p:txBody>
          </p:sp>
        </p:grpSp>
      </p:grpSp>
      <p:sp>
        <p:nvSpPr>
          <p:cNvPr id="150" name="Google Shape;150;p2"/>
          <p:cNvSpPr txBox="1"/>
          <p:nvPr/>
        </p:nvSpPr>
        <p:spPr>
          <a:xfrm>
            <a:off x="3108625" y="5707975"/>
            <a:ext cx="88932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FR" sz="1800">
                <a:highlight>
                  <a:srgbClr val="FFFFFF"/>
                </a:highlight>
                <a:latin typeface="Century Gothic"/>
                <a:ea typeface="Century Gothic"/>
                <a:cs typeface="Century Gothic"/>
                <a:sym typeface="Century Gothic"/>
              </a:rPr>
              <a:t>Food and Agriculture Organization of the United Nations (FAO)</a:t>
            </a:r>
            <a:r>
              <a:rPr lang="fr-FR" sz="1800">
                <a:solidFill>
                  <a:srgbClr val="271A38"/>
                </a:solidFill>
                <a:highlight>
                  <a:srgbClr val="FFFFFF"/>
                </a:highlight>
                <a:latin typeface="Century Gothic"/>
                <a:ea typeface="Century Gothic"/>
                <a:cs typeface="Century Gothic"/>
                <a:sym typeface="Century Gothic"/>
              </a:rPr>
              <a:t> </a:t>
            </a:r>
            <a:r>
              <a:rPr lang="fr-FR" sz="1800">
                <a:solidFill>
                  <a:srgbClr val="271A38"/>
                </a:solidFill>
                <a:highlight>
                  <a:srgbClr val="FFFFFF"/>
                </a:highlight>
                <a:latin typeface="Century Gothic"/>
                <a:ea typeface="Century Gothic"/>
                <a:cs typeface="Century Gothic"/>
                <a:sym typeface="Century Gothic"/>
              </a:rPr>
              <a:t>l’un des organes qui composent l’ONU et dont l’objectif est :</a:t>
            </a:r>
            <a:endParaRPr sz="1800">
              <a:solidFill>
                <a:srgbClr val="271A38"/>
              </a:solidFill>
              <a:highlight>
                <a:srgbClr val="FFFFFF"/>
              </a:highlight>
              <a:latin typeface="Century Gothic"/>
              <a:ea typeface="Century Gothic"/>
              <a:cs typeface="Century Gothic"/>
              <a:sym typeface="Century Gothic"/>
            </a:endParaRPr>
          </a:p>
          <a:p>
            <a:pPr indent="0" lvl="0" marL="0" rtl="0" algn="ctr">
              <a:spcBef>
                <a:spcPts val="0"/>
              </a:spcBef>
              <a:spcAft>
                <a:spcPts val="0"/>
              </a:spcAft>
              <a:buNone/>
            </a:pPr>
            <a:r>
              <a:rPr lang="fr-FR" sz="1800">
                <a:solidFill>
                  <a:srgbClr val="271A38"/>
                </a:solidFill>
                <a:highlight>
                  <a:srgbClr val="FFFFFF"/>
                </a:highlight>
                <a:latin typeface="Century Gothic"/>
                <a:ea typeface="Century Gothic"/>
                <a:cs typeface="Century Gothic"/>
                <a:sym typeface="Century Gothic"/>
              </a:rPr>
              <a:t> </a:t>
            </a:r>
            <a:r>
              <a:rPr b="1" lang="fr-FR" sz="2200">
                <a:solidFill>
                  <a:srgbClr val="569531"/>
                </a:solidFill>
                <a:highlight>
                  <a:srgbClr val="FFFF00"/>
                </a:highlight>
                <a:latin typeface="Century Gothic"/>
                <a:ea typeface="Century Gothic"/>
                <a:cs typeface="Century Gothic"/>
                <a:sym typeface="Century Gothic"/>
              </a:rPr>
              <a:t>« d’aider à construire un monde libéré de la faim ». </a:t>
            </a:r>
            <a:endParaRPr b="1" sz="2200">
              <a:solidFill>
                <a:srgbClr val="569531"/>
              </a:solidFill>
              <a:highlight>
                <a:srgbClr val="FFFF00"/>
              </a:highlight>
              <a:latin typeface="Century Gothic"/>
              <a:ea typeface="Century Gothic"/>
              <a:cs typeface="Century Gothic"/>
              <a:sym typeface="Century Gothic"/>
            </a:endParaRPr>
          </a:p>
        </p:txBody>
      </p:sp>
      <p:grpSp>
        <p:nvGrpSpPr>
          <p:cNvPr id="151" name="Google Shape;151;p2"/>
          <p:cNvGrpSpPr/>
          <p:nvPr/>
        </p:nvGrpSpPr>
        <p:grpSpPr>
          <a:xfrm>
            <a:off x="3026328" y="1284246"/>
            <a:ext cx="8792528" cy="4225616"/>
            <a:chOff x="3108628" y="2579646"/>
            <a:chExt cx="8792528" cy="4225616"/>
          </a:xfrm>
        </p:grpSpPr>
        <p:grpSp>
          <p:nvGrpSpPr>
            <p:cNvPr id="152" name="Google Shape;152;p2"/>
            <p:cNvGrpSpPr/>
            <p:nvPr/>
          </p:nvGrpSpPr>
          <p:grpSpPr>
            <a:xfrm>
              <a:off x="3108628" y="4402565"/>
              <a:ext cx="1939003" cy="1464216"/>
              <a:chOff x="2702876" y="2032864"/>
              <a:chExt cx="2166000" cy="2166000"/>
            </a:xfrm>
          </p:grpSpPr>
          <p:sp>
            <p:nvSpPr>
              <p:cNvPr id="153" name="Google Shape;153;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54" name="Google Shape;154;p2"/>
              <p:cNvSpPr txBox="1"/>
              <p:nvPr/>
            </p:nvSpPr>
            <p:spPr>
              <a:xfrm>
                <a:off x="3160223" y="2764415"/>
                <a:ext cx="11373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Pauvreté</a:t>
                </a:r>
                <a:endParaRPr sz="1300">
                  <a:solidFill>
                    <a:srgbClr val="FFFFFF"/>
                  </a:solidFill>
                  <a:latin typeface="Century Gothic"/>
                  <a:ea typeface="Century Gothic"/>
                  <a:cs typeface="Century Gothic"/>
                  <a:sym typeface="Century Gothic"/>
                </a:endParaRPr>
              </a:p>
            </p:txBody>
          </p:sp>
        </p:grpSp>
        <p:grpSp>
          <p:nvGrpSpPr>
            <p:cNvPr id="155" name="Google Shape;155;p2"/>
            <p:cNvGrpSpPr/>
            <p:nvPr/>
          </p:nvGrpSpPr>
          <p:grpSpPr>
            <a:xfrm>
              <a:off x="9962153" y="3292421"/>
              <a:ext cx="1939003" cy="1464216"/>
              <a:chOff x="2702876" y="2032864"/>
              <a:chExt cx="2166000" cy="2166000"/>
            </a:xfrm>
          </p:grpSpPr>
          <p:sp>
            <p:nvSpPr>
              <p:cNvPr id="156" name="Google Shape;156;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57" name="Google Shape;157;p2"/>
              <p:cNvSpPr txBox="1"/>
              <p:nvPr/>
            </p:nvSpPr>
            <p:spPr>
              <a:xfrm>
                <a:off x="3007023" y="2670740"/>
                <a:ext cx="14439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Conflits géopolitique</a:t>
                </a:r>
                <a:endParaRPr sz="1300">
                  <a:solidFill>
                    <a:srgbClr val="FFFFFF"/>
                  </a:solidFill>
                  <a:latin typeface="Century Gothic"/>
                  <a:ea typeface="Century Gothic"/>
                  <a:cs typeface="Century Gothic"/>
                  <a:sym typeface="Century Gothic"/>
                </a:endParaRPr>
              </a:p>
            </p:txBody>
          </p:sp>
        </p:grpSp>
        <p:grpSp>
          <p:nvGrpSpPr>
            <p:cNvPr id="158" name="Google Shape;158;p2"/>
            <p:cNvGrpSpPr/>
            <p:nvPr/>
          </p:nvGrpSpPr>
          <p:grpSpPr>
            <a:xfrm>
              <a:off x="5126503" y="5277746"/>
              <a:ext cx="1939003" cy="1464216"/>
              <a:chOff x="2702876" y="2032864"/>
              <a:chExt cx="2166000" cy="2166000"/>
            </a:xfrm>
          </p:grpSpPr>
          <p:sp>
            <p:nvSpPr>
              <p:cNvPr id="159" name="Google Shape;159;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60" name="Google Shape;160;p2"/>
              <p:cNvSpPr txBox="1"/>
              <p:nvPr/>
            </p:nvSpPr>
            <p:spPr>
              <a:xfrm>
                <a:off x="2955315" y="2764416"/>
                <a:ext cx="16611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Catastrophes naturelles</a:t>
                </a:r>
                <a:endParaRPr sz="1300">
                  <a:solidFill>
                    <a:srgbClr val="FFFFFF"/>
                  </a:solidFill>
                  <a:latin typeface="Century Gothic"/>
                  <a:ea typeface="Century Gothic"/>
                  <a:cs typeface="Century Gothic"/>
                  <a:sym typeface="Century Gothic"/>
                </a:endParaRPr>
              </a:p>
            </p:txBody>
          </p:sp>
        </p:grpSp>
        <p:grpSp>
          <p:nvGrpSpPr>
            <p:cNvPr id="161" name="Google Shape;161;p2"/>
            <p:cNvGrpSpPr/>
            <p:nvPr/>
          </p:nvGrpSpPr>
          <p:grpSpPr>
            <a:xfrm>
              <a:off x="3108628" y="2579646"/>
              <a:ext cx="1939003" cy="1464216"/>
              <a:chOff x="2702876" y="2032864"/>
              <a:chExt cx="2166000" cy="2166000"/>
            </a:xfrm>
          </p:grpSpPr>
          <p:sp>
            <p:nvSpPr>
              <p:cNvPr id="162" name="Google Shape;162;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63" name="Google Shape;163;p2"/>
              <p:cNvSpPr txBox="1"/>
              <p:nvPr/>
            </p:nvSpPr>
            <p:spPr>
              <a:xfrm>
                <a:off x="2955315" y="2764416"/>
                <a:ext cx="16611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Problèmes de gouvernance</a:t>
                </a:r>
                <a:endParaRPr sz="1300">
                  <a:solidFill>
                    <a:srgbClr val="FFFFFF"/>
                  </a:solidFill>
                  <a:latin typeface="Century Gothic"/>
                  <a:ea typeface="Century Gothic"/>
                  <a:cs typeface="Century Gothic"/>
                  <a:sym typeface="Century Gothic"/>
                </a:endParaRPr>
              </a:p>
            </p:txBody>
          </p:sp>
        </p:grpSp>
        <p:grpSp>
          <p:nvGrpSpPr>
            <p:cNvPr id="164" name="Google Shape;164;p2"/>
            <p:cNvGrpSpPr/>
            <p:nvPr/>
          </p:nvGrpSpPr>
          <p:grpSpPr>
            <a:xfrm>
              <a:off x="7385716" y="5341046"/>
              <a:ext cx="1939003" cy="1464216"/>
              <a:chOff x="2702876" y="2032864"/>
              <a:chExt cx="2166000" cy="2166000"/>
            </a:xfrm>
          </p:grpSpPr>
          <p:sp>
            <p:nvSpPr>
              <p:cNvPr id="165" name="Google Shape;165;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66" name="Google Shape;166;p2"/>
              <p:cNvSpPr txBox="1"/>
              <p:nvPr/>
            </p:nvSpPr>
            <p:spPr>
              <a:xfrm>
                <a:off x="2955315" y="2764416"/>
                <a:ext cx="16611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Inégalité sociale</a:t>
                </a:r>
                <a:endParaRPr sz="1300">
                  <a:solidFill>
                    <a:srgbClr val="FFFFFF"/>
                  </a:solidFill>
                  <a:latin typeface="Century Gothic"/>
                  <a:ea typeface="Century Gothic"/>
                  <a:cs typeface="Century Gothic"/>
                  <a:sym typeface="Century Gothic"/>
                </a:endParaRPr>
              </a:p>
            </p:txBody>
          </p:sp>
        </p:grpSp>
        <p:grpSp>
          <p:nvGrpSpPr>
            <p:cNvPr id="167" name="Google Shape;167;p2"/>
            <p:cNvGrpSpPr/>
            <p:nvPr/>
          </p:nvGrpSpPr>
          <p:grpSpPr>
            <a:xfrm>
              <a:off x="9551853" y="4982871"/>
              <a:ext cx="1939003" cy="1464216"/>
              <a:chOff x="2702876" y="2032864"/>
              <a:chExt cx="2166000" cy="2166000"/>
            </a:xfrm>
          </p:grpSpPr>
          <p:sp>
            <p:nvSpPr>
              <p:cNvPr id="168" name="Google Shape;168;p2"/>
              <p:cNvSpPr/>
              <p:nvPr/>
            </p:nvSpPr>
            <p:spPr>
              <a:xfrm>
                <a:off x="2702876" y="2032864"/>
                <a:ext cx="2166000" cy="2166000"/>
              </a:xfrm>
              <a:prstGeom prst="ellipse">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300">
                  <a:latin typeface="Century Gothic"/>
                  <a:ea typeface="Century Gothic"/>
                  <a:cs typeface="Century Gothic"/>
                  <a:sym typeface="Century Gothic"/>
                </a:endParaRPr>
              </a:p>
            </p:txBody>
          </p:sp>
          <p:sp>
            <p:nvSpPr>
              <p:cNvPr id="169" name="Google Shape;169;p2"/>
              <p:cNvSpPr txBox="1"/>
              <p:nvPr/>
            </p:nvSpPr>
            <p:spPr>
              <a:xfrm>
                <a:off x="2955315" y="2764416"/>
                <a:ext cx="1661100" cy="7029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300">
                    <a:solidFill>
                      <a:srgbClr val="FFFFFF"/>
                    </a:solidFill>
                    <a:latin typeface="Century Gothic"/>
                    <a:ea typeface="Century Gothic"/>
                    <a:cs typeface="Century Gothic"/>
                    <a:sym typeface="Century Gothic"/>
                  </a:rPr>
                  <a:t>Agriculture non durable</a:t>
                </a:r>
                <a:endParaRPr sz="1300">
                  <a:solidFill>
                    <a:srgbClr val="FFFFFF"/>
                  </a:solidFill>
                  <a:latin typeface="Century Gothic"/>
                  <a:ea typeface="Century Gothic"/>
                  <a:cs typeface="Century Gothic"/>
                  <a:sym typeface="Century Gothic"/>
                </a:endParaRPr>
              </a:p>
            </p:txBody>
          </p:sp>
        </p:grpSp>
      </p:grpSp>
      <p:sp>
        <p:nvSpPr>
          <p:cNvPr id="170" name="Google Shape;170;p2"/>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g27a52559349_0_564"/>
          <p:cNvGrpSpPr/>
          <p:nvPr/>
        </p:nvGrpSpPr>
        <p:grpSpPr>
          <a:xfrm>
            <a:off x="914175" y="1469793"/>
            <a:ext cx="11162379" cy="2097064"/>
            <a:chOff x="344700" y="1329550"/>
            <a:chExt cx="11748636" cy="2724875"/>
          </a:xfrm>
        </p:grpSpPr>
        <p:grpSp>
          <p:nvGrpSpPr>
            <p:cNvPr id="177" name="Google Shape;177;g27a52559349_0_564"/>
            <p:cNvGrpSpPr/>
            <p:nvPr/>
          </p:nvGrpSpPr>
          <p:grpSpPr>
            <a:xfrm>
              <a:off x="344700" y="1329723"/>
              <a:ext cx="1879974" cy="2724694"/>
              <a:chOff x="0" y="1189989"/>
              <a:chExt cx="2214600" cy="3217636"/>
            </a:xfrm>
          </p:grpSpPr>
          <p:sp>
            <p:nvSpPr>
              <p:cNvPr id="178" name="Google Shape;178;g27a52559349_0_564"/>
              <p:cNvSpPr/>
              <p:nvPr/>
            </p:nvSpPr>
            <p:spPr>
              <a:xfrm>
                <a:off x="0" y="1189989"/>
                <a:ext cx="2214600" cy="669000"/>
              </a:xfrm>
              <a:prstGeom prst="homePlate">
                <a:avLst>
                  <a:gd fmla="val 50000" name="adj"/>
                </a:avLst>
              </a:prstGeom>
              <a:solidFill>
                <a:srgbClr val="08563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a:t>
                </a:r>
                <a:endParaRPr sz="1100">
                  <a:solidFill>
                    <a:srgbClr val="FFFFFF"/>
                  </a:solidFill>
                  <a:latin typeface="Roboto"/>
                  <a:ea typeface="Roboto"/>
                  <a:cs typeface="Roboto"/>
                  <a:sym typeface="Roboto"/>
                </a:endParaRPr>
              </a:p>
            </p:txBody>
          </p:sp>
          <p:sp>
            <p:nvSpPr>
              <p:cNvPr id="179" name="Google Shape;179;g27a52559349_0_564"/>
              <p:cNvSpPr txBox="1"/>
              <p:nvPr/>
            </p:nvSpPr>
            <p:spPr>
              <a:xfrm>
                <a:off x="2950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fr-FR" sz="1100">
                    <a:latin typeface="Roboto"/>
                    <a:ea typeface="Roboto"/>
                    <a:cs typeface="Roboto"/>
                    <a:sym typeface="Roboto"/>
                  </a:rPr>
                  <a:t>Importation des librairies et chargement des fichiers</a:t>
                </a:r>
                <a:r>
                  <a:rPr lang="fr-FR" sz="1100">
                    <a:solidFill>
                      <a:schemeClr val="dk1"/>
                    </a:solidFill>
                    <a:latin typeface="Century Gothic"/>
                    <a:ea typeface="Century Gothic"/>
                    <a:cs typeface="Century Gothic"/>
                    <a:sym typeface="Century Gothic"/>
                  </a:rPr>
                  <a:t> </a:t>
                </a:r>
                <a:endParaRPr sz="1100">
                  <a:latin typeface="Roboto"/>
                  <a:ea typeface="Roboto"/>
                  <a:cs typeface="Roboto"/>
                  <a:sym typeface="Roboto"/>
                </a:endParaRPr>
              </a:p>
            </p:txBody>
          </p:sp>
        </p:grpSp>
        <p:grpSp>
          <p:nvGrpSpPr>
            <p:cNvPr id="180" name="Google Shape;180;g27a52559349_0_564"/>
            <p:cNvGrpSpPr/>
            <p:nvPr/>
          </p:nvGrpSpPr>
          <p:grpSpPr>
            <a:xfrm>
              <a:off x="2014827" y="1329550"/>
              <a:ext cx="1833658" cy="2724875"/>
              <a:chOff x="1838325" y="1189775"/>
              <a:chExt cx="2064000" cy="3217850"/>
            </a:xfrm>
          </p:grpSpPr>
          <p:sp>
            <p:nvSpPr>
              <p:cNvPr id="181" name="Google Shape;181;g27a52559349_0_564"/>
              <p:cNvSpPr/>
              <p:nvPr/>
            </p:nvSpPr>
            <p:spPr>
              <a:xfrm>
                <a:off x="1838325" y="1189775"/>
                <a:ext cx="2064000" cy="669000"/>
              </a:xfrm>
              <a:prstGeom prst="chevron">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2</a:t>
                </a:r>
                <a:endParaRPr sz="1100">
                  <a:solidFill>
                    <a:srgbClr val="FFFFFF"/>
                  </a:solidFill>
                  <a:latin typeface="Roboto"/>
                  <a:ea typeface="Roboto"/>
                  <a:cs typeface="Roboto"/>
                  <a:sym typeface="Roboto"/>
                </a:endParaRPr>
              </a:p>
            </p:txBody>
          </p:sp>
          <p:sp>
            <p:nvSpPr>
              <p:cNvPr id="182" name="Google Shape;182;g27a52559349_0_564"/>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Analyse exploratoire des fichiers</a:t>
                </a:r>
                <a:endParaRPr sz="1100">
                  <a:latin typeface="Roboto"/>
                  <a:ea typeface="Roboto"/>
                  <a:cs typeface="Roboto"/>
                  <a:sym typeface="Roboto"/>
                </a:endParaRPr>
              </a:p>
            </p:txBody>
          </p:sp>
        </p:grpSp>
        <p:grpSp>
          <p:nvGrpSpPr>
            <p:cNvPr id="183" name="Google Shape;183;g27a52559349_0_564"/>
            <p:cNvGrpSpPr/>
            <p:nvPr/>
          </p:nvGrpSpPr>
          <p:grpSpPr>
            <a:xfrm>
              <a:off x="3610539" y="1329550"/>
              <a:ext cx="1833658" cy="2724875"/>
              <a:chOff x="3516750" y="1189775"/>
              <a:chExt cx="2064000" cy="3217850"/>
            </a:xfrm>
          </p:grpSpPr>
          <p:sp>
            <p:nvSpPr>
              <p:cNvPr id="184" name="Google Shape;184;g27a52559349_0_564"/>
              <p:cNvSpPr/>
              <p:nvPr/>
            </p:nvSpPr>
            <p:spPr>
              <a:xfrm>
                <a:off x="3516750" y="1189775"/>
                <a:ext cx="2064000" cy="669000"/>
              </a:xfrm>
              <a:prstGeom prst="chevron">
                <a:avLst>
                  <a:gd fmla="val 50000" name="adj"/>
                </a:avLst>
              </a:prstGeom>
              <a:solidFill>
                <a:srgbClr val="0B774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3</a:t>
                </a:r>
                <a:endParaRPr sz="1100">
                  <a:solidFill>
                    <a:srgbClr val="FFFFFF"/>
                  </a:solidFill>
                  <a:latin typeface="Roboto"/>
                  <a:ea typeface="Roboto"/>
                  <a:cs typeface="Roboto"/>
                  <a:sym typeface="Roboto"/>
                </a:endParaRPr>
              </a:p>
            </p:txBody>
          </p:sp>
          <p:sp>
            <p:nvSpPr>
              <p:cNvPr id="185" name="Google Shape;185;g27a52559349_0_564"/>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Déterminer la proportion des personnes en état de sous-nutrition en 2017</a:t>
                </a:r>
                <a:endParaRPr sz="1100">
                  <a:latin typeface="Roboto"/>
                  <a:ea typeface="Roboto"/>
                  <a:cs typeface="Roboto"/>
                  <a:sym typeface="Roboto"/>
                </a:endParaRPr>
              </a:p>
            </p:txBody>
          </p:sp>
        </p:grpSp>
        <p:grpSp>
          <p:nvGrpSpPr>
            <p:cNvPr id="186" name="Google Shape;186;g27a52559349_0_564"/>
            <p:cNvGrpSpPr/>
            <p:nvPr/>
          </p:nvGrpSpPr>
          <p:grpSpPr>
            <a:xfrm>
              <a:off x="6923857" y="1329550"/>
              <a:ext cx="1762450" cy="2724875"/>
              <a:chOff x="6874025" y="1189775"/>
              <a:chExt cx="2064000" cy="3217850"/>
            </a:xfrm>
          </p:grpSpPr>
          <p:sp>
            <p:nvSpPr>
              <p:cNvPr id="187" name="Google Shape;187;g27a52559349_0_564"/>
              <p:cNvSpPr/>
              <p:nvPr/>
            </p:nvSpPr>
            <p:spPr>
              <a:xfrm>
                <a:off x="6874025" y="1189775"/>
                <a:ext cx="2064000" cy="669000"/>
              </a:xfrm>
              <a:prstGeom prst="chevron">
                <a:avLst>
                  <a:gd fmla="val 50000" name="adj"/>
                </a:avLst>
              </a:prstGeom>
              <a:solidFill>
                <a:srgbClr val="0E945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5</a:t>
                </a:r>
                <a:endParaRPr sz="1100">
                  <a:solidFill>
                    <a:srgbClr val="FFFFFF"/>
                  </a:solidFill>
                  <a:latin typeface="Roboto"/>
                  <a:ea typeface="Roboto"/>
                  <a:cs typeface="Roboto"/>
                  <a:sym typeface="Roboto"/>
                </a:endParaRPr>
              </a:p>
            </p:txBody>
          </p:sp>
          <p:sp>
            <p:nvSpPr>
              <p:cNvPr id="188" name="Google Shape;188;g27a52559349_0_564"/>
              <p:cNvSpPr txBox="1"/>
              <p:nvPr/>
            </p:nvSpPr>
            <p:spPr>
              <a:xfrm>
                <a:off x="71838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Déterminer le nombre théorique de personnes qui pourraient être nourries en 2017</a:t>
                </a:r>
                <a:endParaRPr sz="1100">
                  <a:latin typeface="Roboto"/>
                  <a:ea typeface="Roboto"/>
                  <a:cs typeface="Roboto"/>
                  <a:sym typeface="Roboto"/>
                </a:endParaRPr>
              </a:p>
            </p:txBody>
          </p:sp>
        </p:grpSp>
        <p:grpSp>
          <p:nvGrpSpPr>
            <p:cNvPr id="189" name="Google Shape;189;g27a52559349_0_564"/>
            <p:cNvGrpSpPr/>
            <p:nvPr/>
          </p:nvGrpSpPr>
          <p:grpSpPr>
            <a:xfrm>
              <a:off x="5266994" y="1329550"/>
              <a:ext cx="1833658" cy="2724875"/>
              <a:chOff x="5195350" y="1189775"/>
              <a:chExt cx="2064000" cy="3217850"/>
            </a:xfrm>
          </p:grpSpPr>
          <p:sp>
            <p:nvSpPr>
              <p:cNvPr id="190" name="Google Shape;190;g27a52559349_0_564"/>
              <p:cNvSpPr/>
              <p:nvPr/>
            </p:nvSpPr>
            <p:spPr>
              <a:xfrm>
                <a:off x="5195350" y="1189775"/>
                <a:ext cx="2064000" cy="669000"/>
              </a:xfrm>
              <a:prstGeom prst="chevron">
                <a:avLst>
                  <a:gd fmla="val 50000" name="adj"/>
                </a:avLst>
              </a:prstGeom>
              <a:solidFill>
                <a:srgbClr val="0C814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4</a:t>
                </a:r>
                <a:endParaRPr sz="1100">
                  <a:solidFill>
                    <a:srgbClr val="FFFFFF"/>
                  </a:solidFill>
                  <a:latin typeface="Roboto"/>
                  <a:ea typeface="Roboto"/>
                  <a:cs typeface="Roboto"/>
                  <a:sym typeface="Roboto"/>
                </a:endParaRPr>
              </a:p>
            </p:txBody>
          </p:sp>
          <p:sp>
            <p:nvSpPr>
              <p:cNvPr id="191" name="Google Shape;191;g27a52559349_0_564"/>
              <p:cNvSpPr txBox="1"/>
              <p:nvPr/>
            </p:nvSpPr>
            <p:spPr>
              <a:xfrm>
                <a:off x="54616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Lister les 10 pays où la proportion de personnes en état de sous-nutrition est la plus forte en 2017</a:t>
                </a:r>
                <a:endParaRPr sz="1100">
                  <a:latin typeface="Roboto"/>
                  <a:ea typeface="Roboto"/>
                  <a:cs typeface="Roboto"/>
                  <a:sym typeface="Roboto"/>
                </a:endParaRPr>
              </a:p>
            </p:txBody>
          </p:sp>
        </p:grpSp>
        <p:grpSp>
          <p:nvGrpSpPr>
            <p:cNvPr id="192" name="Google Shape;192;g27a52559349_0_564"/>
            <p:cNvGrpSpPr/>
            <p:nvPr/>
          </p:nvGrpSpPr>
          <p:grpSpPr>
            <a:xfrm>
              <a:off x="8494031" y="1329550"/>
              <a:ext cx="1833658" cy="2724875"/>
              <a:chOff x="1838325" y="1189775"/>
              <a:chExt cx="2064000" cy="3217850"/>
            </a:xfrm>
          </p:grpSpPr>
          <p:sp>
            <p:nvSpPr>
              <p:cNvPr id="193" name="Google Shape;193;g27a52559349_0_564"/>
              <p:cNvSpPr/>
              <p:nvPr/>
            </p:nvSpPr>
            <p:spPr>
              <a:xfrm>
                <a:off x="1838325" y="1189775"/>
                <a:ext cx="2064000" cy="669000"/>
              </a:xfrm>
              <a:prstGeom prst="chevron">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6</a:t>
                </a:r>
                <a:endParaRPr sz="1100">
                  <a:solidFill>
                    <a:srgbClr val="FFFFFF"/>
                  </a:solidFill>
                  <a:latin typeface="Roboto"/>
                  <a:ea typeface="Roboto"/>
                  <a:cs typeface="Roboto"/>
                  <a:sym typeface="Roboto"/>
                </a:endParaRPr>
              </a:p>
            </p:txBody>
          </p:sp>
          <p:sp>
            <p:nvSpPr>
              <p:cNvPr id="194" name="Google Shape;194;g27a52559349_0_564"/>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Déterminer le nombre théorique de personnes qui pourraient être nourries uniquement avec les végétaux en 2017</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95" name="Google Shape;195;g27a52559349_0_564"/>
            <p:cNvGrpSpPr/>
            <p:nvPr/>
          </p:nvGrpSpPr>
          <p:grpSpPr>
            <a:xfrm>
              <a:off x="10150286" y="1329550"/>
              <a:ext cx="1943050" cy="2724875"/>
              <a:chOff x="3516750" y="1189775"/>
              <a:chExt cx="2064000" cy="3217850"/>
            </a:xfrm>
          </p:grpSpPr>
          <p:sp>
            <p:nvSpPr>
              <p:cNvPr id="196" name="Google Shape;196;g27a52559349_0_564"/>
              <p:cNvSpPr/>
              <p:nvPr/>
            </p:nvSpPr>
            <p:spPr>
              <a:xfrm>
                <a:off x="3516750" y="1189775"/>
                <a:ext cx="2064000" cy="669000"/>
              </a:xfrm>
              <a:prstGeom prst="chevron">
                <a:avLst>
                  <a:gd fmla="val 50000" name="adj"/>
                </a:avLst>
              </a:prstGeom>
              <a:solidFill>
                <a:srgbClr val="0B774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7</a:t>
                </a:r>
                <a:endParaRPr sz="1100">
                  <a:solidFill>
                    <a:srgbClr val="FFFFFF"/>
                  </a:solidFill>
                  <a:latin typeface="Roboto"/>
                  <a:ea typeface="Roboto"/>
                  <a:cs typeface="Roboto"/>
                  <a:sym typeface="Roboto"/>
                </a:endParaRPr>
              </a:p>
            </p:txBody>
          </p:sp>
          <p:sp>
            <p:nvSpPr>
              <p:cNvPr id="197" name="Google Shape;197;g27a52559349_0_564"/>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Calculer la répartition de la disponibilité intérieure par pays</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grpSp>
        <p:nvGrpSpPr>
          <p:cNvPr id="198" name="Google Shape;198;g27a52559349_0_564"/>
          <p:cNvGrpSpPr/>
          <p:nvPr/>
        </p:nvGrpSpPr>
        <p:grpSpPr>
          <a:xfrm>
            <a:off x="580851" y="3996344"/>
            <a:ext cx="11526722" cy="2139847"/>
            <a:chOff x="47748" y="4148951"/>
            <a:chExt cx="12132115" cy="2724878"/>
          </a:xfrm>
        </p:grpSpPr>
        <p:grpSp>
          <p:nvGrpSpPr>
            <p:cNvPr id="199" name="Google Shape;199;g27a52559349_0_564"/>
            <p:cNvGrpSpPr/>
            <p:nvPr/>
          </p:nvGrpSpPr>
          <p:grpSpPr>
            <a:xfrm>
              <a:off x="1772980" y="4148951"/>
              <a:ext cx="1879891" cy="2724875"/>
              <a:chOff x="6697911" y="1189775"/>
              <a:chExt cx="2064000" cy="3217850"/>
            </a:xfrm>
          </p:grpSpPr>
          <p:sp>
            <p:nvSpPr>
              <p:cNvPr id="200" name="Google Shape;200;g27a52559349_0_564"/>
              <p:cNvSpPr/>
              <p:nvPr/>
            </p:nvSpPr>
            <p:spPr>
              <a:xfrm>
                <a:off x="6697911" y="1189775"/>
                <a:ext cx="2064000" cy="669000"/>
              </a:xfrm>
              <a:prstGeom prst="chevron">
                <a:avLst>
                  <a:gd fmla="val 50000" name="adj"/>
                </a:avLst>
              </a:prstGeom>
              <a:solidFill>
                <a:srgbClr val="0E945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9</a:t>
                </a:r>
                <a:endParaRPr sz="1100">
                  <a:solidFill>
                    <a:srgbClr val="FFFFFF"/>
                  </a:solidFill>
                  <a:latin typeface="Roboto"/>
                  <a:ea typeface="Roboto"/>
                  <a:cs typeface="Roboto"/>
                  <a:sym typeface="Roboto"/>
                </a:endParaRPr>
              </a:p>
            </p:txBody>
          </p:sp>
          <p:sp>
            <p:nvSpPr>
              <p:cNvPr id="201" name="Google Shape;201;g27a52559349_0_564"/>
              <p:cNvSpPr txBox="1"/>
              <p:nvPr/>
            </p:nvSpPr>
            <p:spPr>
              <a:xfrm>
                <a:off x="6831623"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Lister les 10 pays qui ont le plus bénéficié de l’aide alimentaire entre 2013 et 2016</a:t>
                </a:r>
                <a:endParaRPr sz="1100">
                  <a:latin typeface="Roboto"/>
                  <a:ea typeface="Roboto"/>
                  <a:cs typeface="Roboto"/>
                  <a:sym typeface="Roboto"/>
                </a:endParaRPr>
              </a:p>
            </p:txBody>
          </p:sp>
        </p:grpSp>
        <p:grpSp>
          <p:nvGrpSpPr>
            <p:cNvPr id="202" name="Google Shape;202;g27a52559349_0_564"/>
            <p:cNvGrpSpPr/>
            <p:nvPr/>
          </p:nvGrpSpPr>
          <p:grpSpPr>
            <a:xfrm>
              <a:off x="47748" y="4148951"/>
              <a:ext cx="1879891" cy="2724875"/>
              <a:chOff x="4931180" y="1189775"/>
              <a:chExt cx="2064000" cy="3217850"/>
            </a:xfrm>
          </p:grpSpPr>
          <p:sp>
            <p:nvSpPr>
              <p:cNvPr id="203" name="Google Shape;203;g27a52559349_0_564"/>
              <p:cNvSpPr/>
              <p:nvPr/>
            </p:nvSpPr>
            <p:spPr>
              <a:xfrm>
                <a:off x="4931180" y="1189775"/>
                <a:ext cx="2064000" cy="669000"/>
              </a:xfrm>
              <a:prstGeom prst="chevron">
                <a:avLst>
                  <a:gd fmla="val 50000" name="adj"/>
                </a:avLst>
              </a:prstGeom>
              <a:solidFill>
                <a:srgbClr val="0C814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8</a:t>
                </a:r>
                <a:endParaRPr sz="1100">
                  <a:solidFill>
                    <a:srgbClr val="FFFFFF"/>
                  </a:solidFill>
                  <a:latin typeface="Roboto"/>
                  <a:ea typeface="Roboto"/>
                  <a:cs typeface="Roboto"/>
                  <a:sym typeface="Roboto"/>
                </a:endParaRPr>
              </a:p>
            </p:txBody>
          </p:sp>
          <p:sp>
            <p:nvSpPr>
              <p:cNvPr id="204" name="Google Shape;204;g27a52559349_0_564"/>
              <p:cNvSpPr txBox="1"/>
              <p:nvPr/>
            </p:nvSpPr>
            <p:spPr>
              <a:xfrm>
                <a:off x="5109423"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Calculer la part de l’utilisation des principales céréales entre l’alimentation humaine et animale</a:t>
                </a:r>
                <a:endParaRPr sz="1100">
                  <a:latin typeface="Roboto"/>
                  <a:ea typeface="Roboto"/>
                  <a:cs typeface="Roboto"/>
                  <a:sym typeface="Roboto"/>
                </a:endParaRPr>
              </a:p>
            </p:txBody>
          </p:sp>
        </p:grpSp>
        <p:grpSp>
          <p:nvGrpSpPr>
            <p:cNvPr id="205" name="Google Shape;205;g27a52559349_0_564"/>
            <p:cNvGrpSpPr/>
            <p:nvPr/>
          </p:nvGrpSpPr>
          <p:grpSpPr>
            <a:xfrm>
              <a:off x="3486919" y="4148951"/>
              <a:ext cx="1879891" cy="2724875"/>
              <a:chOff x="6785968" y="1189775"/>
              <a:chExt cx="2064000" cy="3217850"/>
            </a:xfrm>
          </p:grpSpPr>
          <p:sp>
            <p:nvSpPr>
              <p:cNvPr id="206" name="Google Shape;206;g27a52559349_0_564"/>
              <p:cNvSpPr/>
              <p:nvPr/>
            </p:nvSpPr>
            <p:spPr>
              <a:xfrm>
                <a:off x="6785968" y="1189775"/>
                <a:ext cx="2064000" cy="669000"/>
              </a:xfrm>
              <a:prstGeom prst="chevron">
                <a:avLst>
                  <a:gd fmla="val 50000" name="adj"/>
                </a:avLst>
              </a:prstGeom>
              <a:solidFill>
                <a:srgbClr val="0E945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10</a:t>
                </a:r>
                <a:endParaRPr sz="1100">
                  <a:solidFill>
                    <a:srgbClr val="FFFFFF"/>
                  </a:solidFill>
                  <a:latin typeface="Roboto"/>
                  <a:ea typeface="Roboto"/>
                  <a:cs typeface="Roboto"/>
                  <a:sym typeface="Roboto"/>
                </a:endParaRPr>
              </a:p>
            </p:txBody>
          </p:sp>
          <p:sp>
            <p:nvSpPr>
              <p:cNvPr id="207" name="Google Shape;207;g27a52559349_0_564"/>
              <p:cNvSpPr txBox="1"/>
              <p:nvPr/>
            </p:nvSpPr>
            <p:spPr>
              <a:xfrm>
                <a:off x="6831623"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Déterminer l’évolution de l’aide alimentaire pour les 5 pays qui en ont le plus bénéficié entre 2013 et 2016</a:t>
                </a:r>
                <a:r>
                  <a:rPr lang="fr-FR" sz="1100">
                    <a:latin typeface="Roboto"/>
                    <a:ea typeface="Roboto"/>
                    <a:cs typeface="Roboto"/>
                    <a:sym typeface="Roboto"/>
                  </a:rPr>
                  <a:t>.</a:t>
                </a:r>
                <a:endParaRPr sz="1100">
                  <a:latin typeface="Roboto"/>
                  <a:ea typeface="Roboto"/>
                  <a:cs typeface="Roboto"/>
                  <a:sym typeface="Roboto"/>
                </a:endParaRPr>
              </a:p>
            </p:txBody>
          </p:sp>
        </p:grpSp>
        <p:grpSp>
          <p:nvGrpSpPr>
            <p:cNvPr id="208" name="Google Shape;208;g27a52559349_0_564"/>
            <p:cNvGrpSpPr/>
            <p:nvPr/>
          </p:nvGrpSpPr>
          <p:grpSpPr>
            <a:xfrm>
              <a:off x="5176054" y="4148951"/>
              <a:ext cx="1879891" cy="2724875"/>
              <a:chOff x="1750268" y="1189775"/>
              <a:chExt cx="2064000" cy="3217850"/>
            </a:xfrm>
          </p:grpSpPr>
          <p:sp>
            <p:nvSpPr>
              <p:cNvPr id="209" name="Google Shape;209;g27a52559349_0_564"/>
              <p:cNvSpPr/>
              <p:nvPr/>
            </p:nvSpPr>
            <p:spPr>
              <a:xfrm>
                <a:off x="1750268" y="1189775"/>
                <a:ext cx="2064000" cy="669000"/>
              </a:xfrm>
              <a:prstGeom prst="chevron">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11</a:t>
                </a:r>
                <a:endParaRPr sz="1100">
                  <a:solidFill>
                    <a:srgbClr val="FFFFFF"/>
                  </a:solidFill>
                  <a:latin typeface="Roboto"/>
                  <a:ea typeface="Roboto"/>
                  <a:cs typeface="Roboto"/>
                  <a:sym typeface="Roboto"/>
                </a:endParaRPr>
              </a:p>
            </p:txBody>
          </p:sp>
          <p:sp>
            <p:nvSpPr>
              <p:cNvPr id="210" name="Google Shape;210;g27a52559349_0_564"/>
              <p:cNvSpPr txBox="1"/>
              <p:nvPr/>
            </p:nvSpPr>
            <p:spPr>
              <a:xfrm>
                <a:off x="1929193"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Lister les 10 pays qui ont la plus forte disponibilité alimentaire par habitant</a:t>
                </a:r>
                <a:endParaRPr sz="1100">
                  <a:latin typeface="Roboto"/>
                  <a:ea typeface="Roboto"/>
                  <a:cs typeface="Roboto"/>
                  <a:sym typeface="Roboto"/>
                </a:endParaRPr>
              </a:p>
            </p:txBody>
          </p:sp>
        </p:grpSp>
        <p:grpSp>
          <p:nvGrpSpPr>
            <p:cNvPr id="211" name="Google Shape;211;g27a52559349_0_564"/>
            <p:cNvGrpSpPr/>
            <p:nvPr/>
          </p:nvGrpSpPr>
          <p:grpSpPr>
            <a:xfrm>
              <a:off x="6857163" y="4148951"/>
              <a:ext cx="1879891" cy="2724875"/>
              <a:chOff x="3428693" y="1189775"/>
              <a:chExt cx="2064000" cy="3217850"/>
            </a:xfrm>
          </p:grpSpPr>
          <p:sp>
            <p:nvSpPr>
              <p:cNvPr id="212" name="Google Shape;212;g27a52559349_0_564"/>
              <p:cNvSpPr/>
              <p:nvPr/>
            </p:nvSpPr>
            <p:spPr>
              <a:xfrm>
                <a:off x="3428693" y="1189775"/>
                <a:ext cx="2064000" cy="669000"/>
              </a:xfrm>
              <a:prstGeom prst="chevron">
                <a:avLst>
                  <a:gd fmla="val 50000" name="adj"/>
                </a:avLst>
              </a:prstGeom>
              <a:solidFill>
                <a:srgbClr val="0B774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12</a:t>
                </a:r>
                <a:endParaRPr sz="1100">
                  <a:solidFill>
                    <a:srgbClr val="FFFFFF"/>
                  </a:solidFill>
                  <a:latin typeface="Roboto"/>
                  <a:ea typeface="Roboto"/>
                  <a:cs typeface="Roboto"/>
                  <a:sym typeface="Roboto"/>
                </a:endParaRPr>
              </a:p>
            </p:txBody>
          </p:sp>
          <p:sp>
            <p:nvSpPr>
              <p:cNvPr id="213" name="Google Shape;213;g27a52559349_0_564"/>
              <p:cNvSpPr txBox="1"/>
              <p:nvPr/>
            </p:nvSpPr>
            <p:spPr>
              <a:xfrm>
                <a:off x="3563337"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Lister les 10 pays qui ont la plus faible disponibilité alimentaire par habitant</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214" name="Google Shape;214;g27a52559349_0_564"/>
            <p:cNvGrpSpPr/>
            <p:nvPr/>
          </p:nvGrpSpPr>
          <p:grpSpPr>
            <a:xfrm>
              <a:off x="10299971" y="4148951"/>
              <a:ext cx="1879891" cy="2724878"/>
              <a:chOff x="6874025" y="1189775"/>
              <a:chExt cx="2064000" cy="3217853"/>
            </a:xfrm>
          </p:grpSpPr>
          <p:sp>
            <p:nvSpPr>
              <p:cNvPr id="215" name="Google Shape;215;g27a52559349_0_564"/>
              <p:cNvSpPr/>
              <p:nvPr/>
            </p:nvSpPr>
            <p:spPr>
              <a:xfrm>
                <a:off x="6874025" y="1189775"/>
                <a:ext cx="2064000" cy="669000"/>
              </a:xfrm>
              <a:prstGeom prst="chevron">
                <a:avLst>
                  <a:gd fmla="val 50000" name="adj"/>
                </a:avLst>
              </a:prstGeom>
              <a:solidFill>
                <a:srgbClr val="0E945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14</a:t>
                </a:r>
                <a:endParaRPr sz="1100">
                  <a:solidFill>
                    <a:srgbClr val="FFFFFF"/>
                  </a:solidFill>
                  <a:latin typeface="Roboto"/>
                  <a:ea typeface="Roboto"/>
                  <a:cs typeface="Roboto"/>
                  <a:sym typeface="Roboto"/>
                </a:endParaRPr>
              </a:p>
            </p:txBody>
          </p:sp>
          <p:sp>
            <p:nvSpPr>
              <p:cNvPr id="216" name="Google Shape;216;g27a52559349_0_564"/>
              <p:cNvSpPr txBox="1"/>
              <p:nvPr/>
            </p:nvSpPr>
            <p:spPr>
              <a:xfrm>
                <a:off x="6919684" y="2057128"/>
                <a:ext cx="18393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Analyses complémentaires</a:t>
                </a:r>
                <a:endParaRPr sz="1100">
                  <a:latin typeface="Roboto"/>
                  <a:ea typeface="Roboto"/>
                  <a:cs typeface="Roboto"/>
                  <a:sym typeface="Roboto"/>
                </a:endParaRPr>
              </a:p>
            </p:txBody>
          </p:sp>
        </p:grpSp>
        <p:grpSp>
          <p:nvGrpSpPr>
            <p:cNvPr id="217" name="Google Shape;217;g27a52559349_0_564"/>
            <p:cNvGrpSpPr/>
            <p:nvPr/>
          </p:nvGrpSpPr>
          <p:grpSpPr>
            <a:xfrm>
              <a:off x="8538432" y="4148951"/>
              <a:ext cx="1879891" cy="2724875"/>
              <a:chOff x="5107293" y="1189775"/>
              <a:chExt cx="2064000" cy="3217850"/>
            </a:xfrm>
          </p:grpSpPr>
          <p:sp>
            <p:nvSpPr>
              <p:cNvPr id="218" name="Google Shape;218;g27a52559349_0_564"/>
              <p:cNvSpPr/>
              <p:nvPr/>
            </p:nvSpPr>
            <p:spPr>
              <a:xfrm>
                <a:off x="5107293" y="1189775"/>
                <a:ext cx="2064000" cy="669000"/>
              </a:xfrm>
              <a:prstGeom prst="chevron">
                <a:avLst>
                  <a:gd fmla="val 50000" name="adj"/>
                </a:avLst>
              </a:prstGeom>
              <a:solidFill>
                <a:srgbClr val="0C814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fr-FR" sz="1100">
                    <a:solidFill>
                      <a:srgbClr val="FFFFFF"/>
                    </a:solidFill>
                    <a:latin typeface="Roboto"/>
                    <a:ea typeface="Roboto"/>
                    <a:cs typeface="Roboto"/>
                    <a:sym typeface="Roboto"/>
                  </a:rPr>
                  <a:t>13</a:t>
                </a:r>
                <a:endParaRPr sz="1100">
                  <a:solidFill>
                    <a:srgbClr val="FFFFFF"/>
                  </a:solidFill>
                  <a:latin typeface="Roboto"/>
                  <a:ea typeface="Roboto"/>
                  <a:cs typeface="Roboto"/>
                  <a:sym typeface="Roboto"/>
                </a:endParaRPr>
              </a:p>
            </p:txBody>
          </p:sp>
          <p:sp>
            <p:nvSpPr>
              <p:cNvPr id="219" name="Google Shape;219;g27a52559349_0_564"/>
              <p:cNvSpPr txBox="1"/>
              <p:nvPr/>
            </p:nvSpPr>
            <p:spPr>
              <a:xfrm>
                <a:off x="5285537"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fr-FR" sz="1100">
                    <a:latin typeface="Roboto"/>
                    <a:ea typeface="Roboto"/>
                    <a:cs typeface="Roboto"/>
                    <a:sym typeface="Roboto"/>
                  </a:rPr>
                  <a:t>Cas d’étude sur le manioc en Thaïlande</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sp>
        <p:nvSpPr>
          <p:cNvPr id="220" name="Google Shape;220;g27a52559349_0_564"/>
          <p:cNvSpPr txBox="1"/>
          <p:nvPr>
            <p:ph idx="4294967295" type="title"/>
          </p:nvPr>
        </p:nvSpPr>
        <p:spPr>
          <a:xfrm>
            <a:off x="331025" y="170400"/>
            <a:ext cx="75816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fr-FR" sz="2600">
                <a:solidFill>
                  <a:srgbClr val="569531"/>
                </a:solidFill>
              </a:rPr>
              <a:t>1. </a:t>
            </a:r>
            <a:r>
              <a:rPr lang="fr-FR" sz="2600">
                <a:solidFill>
                  <a:srgbClr val="569531"/>
                </a:solidFill>
              </a:rPr>
              <a:t>Méthodologie de l’analyse</a:t>
            </a:r>
            <a:endParaRPr sz="3600"/>
          </a:p>
        </p:txBody>
      </p:sp>
      <p:sp>
        <p:nvSpPr>
          <p:cNvPr id="221" name="Google Shape;221;g27a52559349_0_564"/>
          <p:cNvSpPr txBox="1"/>
          <p:nvPr/>
        </p:nvSpPr>
        <p:spPr>
          <a:xfrm>
            <a:off x="2502175" y="6136200"/>
            <a:ext cx="81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highlight>
                  <a:srgbClr val="FFFFFF"/>
                </a:highlight>
                <a:latin typeface="Century Gothic"/>
                <a:ea typeface="Century Gothic"/>
                <a:cs typeface="Century Gothic"/>
                <a:sym typeface="Century Gothic"/>
              </a:rPr>
              <a:t>Remarque :</a:t>
            </a:r>
            <a:r>
              <a:rPr lang="fr-FR">
                <a:highlight>
                  <a:srgbClr val="FFFFFF"/>
                </a:highlight>
                <a:latin typeface="Century Gothic"/>
                <a:ea typeface="Century Gothic"/>
                <a:cs typeface="Century Gothic"/>
                <a:sym typeface="Century Gothic"/>
              </a:rPr>
              <a:t> Les données sont en open source, il n’ y a pas de données sensibles donc la notion RGPD dans notre projet ne s’applique pas </a:t>
            </a:r>
            <a:endParaRPr b="1">
              <a:solidFill>
                <a:srgbClr val="569531"/>
              </a:solidFill>
              <a:highlight>
                <a:srgbClr val="FFFF00"/>
              </a:highlight>
              <a:latin typeface="Century Gothic"/>
              <a:ea typeface="Century Gothic"/>
              <a:cs typeface="Century Gothic"/>
              <a:sym typeface="Century Gothic"/>
            </a:endParaRPr>
          </a:p>
        </p:txBody>
      </p:sp>
      <p:sp>
        <p:nvSpPr>
          <p:cNvPr id="222" name="Google Shape;222;g27a52559349_0_564"/>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4294967295" type="title"/>
          </p:nvPr>
        </p:nvSpPr>
        <p:spPr>
          <a:xfrm>
            <a:off x="394275" y="505250"/>
            <a:ext cx="98367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fr-FR" sz="2600">
                <a:solidFill>
                  <a:srgbClr val="569531"/>
                </a:solidFill>
              </a:rPr>
              <a:t>2. Proportion de personnes en état de sous-nutrition en 2017</a:t>
            </a:r>
            <a:endParaRPr sz="2600">
              <a:solidFill>
                <a:srgbClr val="569531"/>
              </a:solidFill>
            </a:endParaRPr>
          </a:p>
        </p:txBody>
      </p:sp>
      <p:sp>
        <p:nvSpPr>
          <p:cNvPr id="228" name="Google Shape;228;p4"/>
          <p:cNvSpPr txBox="1"/>
          <p:nvPr/>
        </p:nvSpPr>
        <p:spPr>
          <a:xfrm>
            <a:off x="2889900" y="3359425"/>
            <a:ext cx="8487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2200">
                <a:solidFill>
                  <a:srgbClr val="569531"/>
                </a:solidFill>
                <a:latin typeface="Century Gothic"/>
                <a:ea typeface="Century Gothic"/>
                <a:cs typeface="Century Gothic"/>
                <a:sym typeface="Century Gothic"/>
              </a:rPr>
              <a:t>534.8 millions de personnes </a:t>
            </a:r>
            <a:endParaRPr b="1" sz="2200">
              <a:solidFill>
                <a:srgbClr val="569531"/>
              </a:solidFill>
              <a:latin typeface="Century Gothic"/>
              <a:ea typeface="Century Gothic"/>
              <a:cs typeface="Century Gothic"/>
              <a:sym typeface="Century Gothic"/>
            </a:endParaRPr>
          </a:p>
          <a:p>
            <a:pPr indent="0" lvl="0" marL="0" rtl="0" algn="l">
              <a:spcBef>
                <a:spcPts val="0"/>
              </a:spcBef>
              <a:spcAft>
                <a:spcPts val="0"/>
              </a:spcAft>
              <a:buNone/>
            </a:pPr>
            <a:r>
              <a:rPr b="1" lang="fr-FR" sz="2200">
                <a:solidFill>
                  <a:srgbClr val="569531"/>
                </a:solidFill>
                <a:latin typeface="Century Gothic"/>
                <a:ea typeface="Century Gothic"/>
                <a:cs typeface="Century Gothic"/>
                <a:sym typeface="Century Gothic"/>
              </a:rPr>
              <a:t>8.9 % sont </a:t>
            </a:r>
            <a:r>
              <a:rPr b="1" lang="fr-FR" sz="2200">
                <a:solidFill>
                  <a:srgbClr val="569531"/>
                </a:solidFill>
                <a:latin typeface="Century Gothic"/>
                <a:ea typeface="Century Gothic"/>
                <a:cs typeface="Century Gothic"/>
                <a:sym typeface="Century Gothic"/>
              </a:rPr>
              <a:t>en état de sous-nutrition pour l’année 2017.</a:t>
            </a:r>
            <a:endParaRPr b="1" sz="2200">
              <a:solidFill>
                <a:srgbClr val="569531"/>
              </a:solidFill>
              <a:latin typeface="Century Gothic"/>
              <a:ea typeface="Century Gothic"/>
              <a:cs typeface="Century Gothic"/>
              <a:sym typeface="Century Gothic"/>
            </a:endParaRPr>
          </a:p>
        </p:txBody>
      </p:sp>
      <p:sp>
        <p:nvSpPr>
          <p:cNvPr id="229" name="Google Shape;229;p4"/>
          <p:cNvSpPr txBox="1"/>
          <p:nvPr/>
        </p:nvSpPr>
        <p:spPr>
          <a:xfrm>
            <a:off x="2398300" y="4908525"/>
            <a:ext cx="9320100" cy="101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fr-FR" sz="1450">
                <a:solidFill>
                  <a:schemeClr val="dk1"/>
                </a:solidFill>
                <a:latin typeface="Century Gothic"/>
                <a:ea typeface="Century Gothic"/>
                <a:cs typeface="Century Gothic"/>
                <a:sym typeface="Century Gothic"/>
              </a:rPr>
              <a:t>Remarque : </a:t>
            </a:r>
            <a:r>
              <a:rPr lang="fr-FR" sz="1450">
                <a:solidFill>
                  <a:schemeClr val="dk1"/>
                </a:solidFill>
                <a:latin typeface="Century Gothic"/>
                <a:ea typeface="Century Gothic"/>
                <a:cs typeface="Century Gothic"/>
                <a:sym typeface="Century Gothic"/>
              </a:rPr>
              <a:t>Le nombre de zones présentes dans le “Dataframe” population est supérieur à celui de la sous_nutrition. Cela signifie que pour certaines zones/pays, nous n'avons pas d'information de sous-nutrition.</a:t>
            </a:r>
            <a:endParaRPr sz="1050">
              <a:solidFill>
                <a:schemeClr val="dk1"/>
              </a:solidFill>
              <a:highlight>
                <a:srgbClr val="F7F7F7"/>
              </a:highlight>
              <a:latin typeface="Courier New"/>
              <a:ea typeface="Courier New"/>
              <a:cs typeface="Courier New"/>
              <a:sym typeface="Courier New"/>
            </a:endParaRPr>
          </a:p>
        </p:txBody>
      </p:sp>
      <p:sp>
        <p:nvSpPr>
          <p:cNvPr id="230" name="Google Shape;230;p4"/>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
        <p:nvSpPr>
          <p:cNvPr id="231" name="Google Shape;231;p4"/>
          <p:cNvSpPr txBox="1"/>
          <p:nvPr/>
        </p:nvSpPr>
        <p:spPr>
          <a:xfrm>
            <a:off x="2684025" y="2152350"/>
            <a:ext cx="84492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FR" sz="2200">
                <a:solidFill>
                  <a:srgbClr val="569531"/>
                </a:solidFill>
                <a:latin typeface="Century Gothic"/>
                <a:ea typeface="Century Gothic"/>
                <a:cs typeface="Century Gothic"/>
                <a:sym typeface="Century Gothic"/>
              </a:rPr>
              <a:t>175 pays (données disponibles) =&gt; </a:t>
            </a:r>
            <a:r>
              <a:rPr b="1" lang="fr-FR" sz="2200">
                <a:solidFill>
                  <a:srgbClr val="569531"/>
                </a:solidFill>
                <a:latin typeface="Century Gothic"/>
                <a:ea typeface="Century Gothic"/>
                <a:cs typeface="Century Gothic"/>
                <a:sym typeface="Century Gothic"/>
              </a:rPr>
              <a:t>6 Milliards</a:t>
            </a:r>
            <a:r>
              <a:rPr lang="fr-FR" sz="2200">
                <a:solidFill>
                  <a:srgbClr val="569531"/>
                </a:solidFill>
                <a:latin typeface="Century Gothic"/>
                <a:ea typeface="Century Gothic"/>
                <a:cs typeface="Century Gothic"/>
                <a:sym typeface="Century Gothic"/>
              </a:rPr>
              <a:t> d'individus. </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idx="4294967295" type="title"/>
          </p:nvPr>
        </p:nvSpPr>
        <p:spPr>
          <a:xfrm>
            <a:off x="455400" y="514400"/>
            <a:ext cx="112812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3. Liste des 10 pays où la proportion de personnes en état de sous-nutrition est la plus forte en 2017</a:t>
            </a:r>
            <a:endParaRPr/>
          </a:p>
        </p:txBody>
      </p:sp>
      <p:sp>
        <p:nvSpPr>
          <p:cNvPr id="237" name="Google Shape;237;p9"/>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pic>
        <p:nvPicPr>
          <p:cNvPr id="238" name="Google Shape;238;p9"/>
          <p:cNvPicPr preferRelativeResize="0"/>
          <p:nvPr/>
        </p:nvPicPr>
        <p:blipFill>
          <a:blip r:embed="rId3">
            <a:alphaModFix/>
          </a:blip>
          <a:stretch>
            <a:fillRect/>
          </a:stretch>
        </p:blipFill>
        <p:spPr>
          <a:xfrm>
            <a:off x="1953750" y="1731750"/>
            <a:ext cx="9270800" cy="482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
          <p:cNvSpPr txBox="1"/>
          <p:nvPr>
            <p:ph idx="4294967295" type="title"/>
          </p:nvPr>
        </p:nvSpPr>
        <p:spPr>
          <a:xfrm>
            <a:off x="1022175" y="541800"/>
            <a:ext cx="90819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4. Nombre théorique de personnes qui pourraient être nourries en 2017</a:t>
            </a:r>
            <a:endParaRPr sz="3200"/>
          </a:p>
        </p:txBody>
      </p:sp>
      <p:sp>
        <p:nvSpPr>
          <p:cNvPr id="244" name="Google Shape;244;p5"/>
          <p:cNvSpPr txBox="1"/>
          <p:nvPr/>
        </p:nvSpPr>
        <p:spPr>
          <a:xfrm>
            <a:off x="2711475" y="4572000"/>
            <a:ext cx="90819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FR" sz="2200">
                <a:solidFill>
                  <a:srgbClr val="569531"/>
                </a:solidFill>
                <a:latin typeface="Century Gothic"/>
                <a:ea typeface="Century Gothic"/>
                <a:cs typeface="Century Gothic"/>
                <a:sym typeface="Century Gothic"/>
              </a:rPr>
              <a:t>*</a:t>
            </a:r>
            <a:r>
              <a:rPr lang="fr-FR" sz="1700">
                <a:solidFill>
                  <a:schemeClr val="dk1"/>
                </a:solidFill>
                <a:latin typeface="Century Gothic"/>
                <a:ea typeface="Century Gothic"/>
                <a:cs typeface="Century Gothic"/>
                <a:sym typeface="Century Gothic"/>
              </a:rPr>
              <a:t>Selon l</a:t>
            </a:r>
            <a:r>
              <a:rPr lang="fr-FR" sz="1700">
                <a:solidFill>
                  <a:schemeClr val="dk1"/>
                </a:solidFill>
                <a:latin typeface="Century Gothic"/>
                <a:ea typeface="Century Gothic"/>
                <a:cs typeface="Century Gothic"/>
                <a:sym typeface="Century Gothic"/>
              </a:rPr>
              <a:t>'Organisation Mondiale de la Santé (OMS) les besoins énergétiques journaliers pour éviter tout déficit prolongé :</a:t>
            </a:r>
            <a:endParaRPr sz="1700">
              <a:solidFill>
                <a:schemeClr val="dk1"/>
              </a:solidFill>
              <a:latin typeface="Century Gothic"/>
              <a:ea typeface="Century Gothic"/>
              <a:cs typeface="Century Gothic"/>
              <a:sym typeface="Century Gothic"/>
            </a:endParaRPr>
          </a:p>
          <a:p>
            <a:pPr indent="-336550" lvl="0" marL="457200" rtl="0" algn="just">
              <a:spcBef>
                <a:spcPts val="0"/>
              </a:spcBef>
              <a:spcAft>
                <a:spcPts val="0"/>
              </a:spcAft>
              <a:buClr>
                <a:schemeClr val="dk1"/>
              </a:buClr>
              <a:buSzPts val="1700"/>
              <a:buFont typeface="Century Gothic"/>
              <a:buChar char="●"/>
            </a:pPr>
            <a:r>
              <a:rPr lang="fr-FR" sz="1700">
                <a:solidFill>
                  <a:schemeClr val="dk1"/>
                </a:solidFill>
                <a:latin typeface="Century Gothic"/>
                <a:ea typeface="Century Gothic"/>
                <a:cs typeface="Century Gothic"/>
                <a:sym typeface="Century Gothic"/>
              </a:rPr>
              <a:t>Au moins 1 800 kilocalories par jour (kcal/j) pour une femme et au moins 2 000 kcal/j pour un homme.</a:t>
            </a:r>
            <a:endParaRPr sz="1700">
              <a:solidFill>
                <a:schemeClr val="dk1"/>
              </a:solidFill>
              <a:latin typeface="Century Gothic"/>
              <a:ea typeface="Century Gothic"/>
              <a:cs typeface="Century Gothic"/>
              <a:sym typeface="Century Gothic"/>
            </a:endParaRPr>
          </a:p>
          <a:p>
            <a:pPr indent="-336550" lvl="0" marL="457200" rtl="0" algn="just">
              <a:spcBef>
                <a:spcPts val="0"/>
              </a:spcBef>
              <a:spcAft>
                <a:spcPts val="0"/>
              </a:spcAft>
              <a:buClr>
                <a:schemeClr val="dk1"/>
              </a:buClr>
              <a:buSzPts val="1700"/>
              <a:buFont typeface="Century Gothic"/>
              <a:buChar char="●"/>
            </a:pPr>
            <a:r>
              <a:rPr lang="fr-FR" sz="1700">
                <a:solidFill>
                  <a:schemeClr val="dk1"/>
                </a:solidFill>
                <a:latin typeface="Century Gothic"/>
                <a:ea typeface="Century Gothic"/>
                <a:cs typeface="Century Gothic"/>
                <a:sym typeface="Century Gothic"/>
              </a:rPr>
              <a:t>Ces données sont toutefois relatives et à adapter.</a:t>
            </a:r>
            <a:endParaRPr sz="1200">
              <a:solidFill>
                <a:schemeClr val="dk1"/>
              </a:solidFill>
            </a:endParaRPr>
          </a:p>
        </p:txBody>
      </p:sp>
      <p:sp>
        <p:nvSpPr>
          <p:cNvPr id="245" name="Google Shape;245;p5"/>
          <p:cNvSpPr txBox="1"/>
          <p:nvPr/>
        </p:nvSpPr>
        <p:spPr>
          <a:xfrm>
            <a:off x="3136375" y="1906100"/>
            <a:ext cx="8657100" cy="213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FR" sz="2200">
                <a:solidFill>
                  <a:srgbClr val="569531"/>
                </a:solidFill>
                <a:latin typeface="Century Gothic"/>
                <a:ea typeface="Century Gothic"/>
                <a:cs typeface="Century Gothic"/>
                <a:sym typeface="Century Gothic"/>
              </a:rPr>
              <a:t>8.344 Milliards de personnes</a:t>
            </a:r>
            <a:r>
              <a:rPr lang="fr-FR" sz="1700">
                <a:solidFill>
                  <a:schemeClr val="dk1"/>
                </a:solidFill>
                <a:latin typeface="Century Gothic"/>
                <a:ea typeface="Century Gothic"/>
                <a:cs typeface="Century Gothic"/>
                <a:sym typeface="Century Gothic"/>
              </a:rPr>
              <a:t> </a:t>
            </a:r>
            <a:r>
              <a:rPr lang="fr-FR" sz="2200">
                <a:solidFill>
                  <a:srgbClr val="569531"/>
                </a:solidFill>
                <a:latin typeface="Century Gothic"/>
                <a:ea typeface="Century Gothic"/>
                <a:cs typeface="Century Gothic"/>
                <a:sym typeface="Century Gothic"/>
              </a:rPr>
              <a:t>pourraient être nourries sur une base de</a:t>
            </a:r>
            <a:r>
              <a:rPr lang="fr-FR" sz="1700">
                <a:solidFill>
                  <a:schemeClr val="dk1"/>
                </a:solidFill>
                <a:latin typeface="Century Gothic"/>
                <a:ea typeface="Century Gothic"/>
                <a:cs typeface="Century Gothic"/>
                <a:sym typeface="Century Gothic"/>
              </a:rPr>
              <a:t> </a:t>
            </a:r>
            <a:r>
              <a:rPr b="1" lang="fr-FR" sz="2200">
                <a:solidFill>
                  <a:srgbClr val="569531"/>
                </a:solidFill>
                <a:latin typeface="Century Gothic"/>
                <a:ea typeface="Century Gothic"/>
                <a:cs typeface="Century Gothic"/>
                <a:sym typeface="Century Gothic"/>
              </a:rPr>
              <a:t>2000 Kcal* </a:t>
            </a:r>
            <a:r>
              <a:rPr lang="fr-FR" sz="2200">
                <a:solidFill>
                  <a:srgbClr val="569531"/>
                </a:solidFill>
                <a:latin typeface="Century Gothic"/>
                <a:ea typeface="Century Gothic"/>
                <a:cs typeface="Century Gothic"/>
                <a:sym typeface="Century Gothic"/>
              </a:rPr>
              <a:t>par jour si l'alimentation disponible était équitablement répartie dans le monde.</a:t>
            </a:r>
            <a:endParaRPr sz="1700">
              <a:solidFill>
                <a:schemeClr val="dk1"/>
              </a:solidFill>
              <a:latin typeface="Century Gothic"/>
              <a:ea typeface="Century Gothic"/>
              <a:cs typeface="Century Gothic"/>
              <a:sym typeface="Century Gothic"/>
            </a:endParaRPr>
          </a:p>
          <a:p>
            <a:pPr indent="0" lvl="0" marL="0" rtl="0" algn="just">
              <a:spcBef>
                <a:spcPts val="0"/>
              </a:spcBef>
              <a:spcAft>
                <a:spcPts val="0"/>
              </a:spcAft>
              <a:buNone/>
            </a:pPr>
            <a:r>
              <a:t/>
            </a:r>
            <a:endParaRPr sz="1700">
              <a:solidFill>
                <a:schemeClr val="dk1"/>
              </a:solidFill>
              <a:latin typeface="Century Gothic"/>
              <a:ea typeface="Century Gothic"/>
              <a:cs typeface="Century Gothic"/>
              <a:sym typeface="Century Gothic"/>
            </a:endParaRPr>
          </a:p>
          <a:p>
            <a:pPr indent="0" lvl="0" marL="0" rtl="0" algn="just">
              <a:spcBef>
                <a:spcPts val="0"/>
              </a:spcBef>
              <a:spcAft>
                <a:spcPts val="0"/>
              </a:spcAft>
              <a:buNone/>
            </a:pPr>
            <a:r>
              <a:rPr b="1" lang="fr-FR" sz="2200">
                <a:solidFill>
                  <a:srgbClr val="569531"/>
                </a:solidFill>
                <a:latin typeface="Century Gothic"/>
                <a:ea typeface="Century Gothic"/>
                <a:cs typeface="Century Gothic"/>
                <a:sym typeface="Century Gothic"/>
              </a:rPr>
              <a:t>La proportion de personnes qui pourraient être nourries est de 140.8 % de la population totale.</a:t>
            </a:r>
            <a:endParaRPr b="1" sz="1900"/>
          </a:p>
        </p:txBody>
      </p:sp>
      <p:sp>
        <p:nvSpPr>
          <p:cNvPr id="246" name="Google Shape;246;p5"/>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
          <p:cNvSpPr txBox="1"/>
          <p:nvPr>
            <p:ph idx="4294967295" type="title"/>
          </p:nvPr>
        </p:nvSpPr>
        <p:spPr>
          <a:xfrm>
            <a:off x="382100" y="548725"/>
            <a:ext cx="108882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5. Nombre théorique de personnes qui pourraient être nourries uniquement avec les végétaux en 2017</a:t>
            </a:r>
            <a:endParaRPr sz="2600"/>
          </a:p>
        </p:txBody>
      </p:sp>
      <p:sp>
        <p:nvSpPr>
          <p:cNvPr id="252" name="Google Shape;252;p6"/>
          <p:cNvSpPr txBox="1"/>
          <p:nvPr/>
        </p:nvSpPr>
        <p:spPr>
          <a:xfrm>
            <a:off x="2980950" y="2182100"/>
            <a:ext cx="85818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FR" sz="2200">
                <a:solidFill>
                  <a:srgbClr val="569531"/>
                </a:solidFill>
                <a:latin typeface="Century Gothic"/>
                <a:ea typeface="Century Gothic"/>
                <a:cs typeface="Century Gothic"/>
                <a:sym typeface="Century Gothic"/>
              </a:rPr>
              <a:t>7 Milliards </a:t>
            </a:r>
            <a:r>
              <a:rPr lang="fr-FR" sz="2200">
                <a:solidFill>
                  <a:srgbClr val="569531"/>
                </a:solidFill>
                <a:latin typeface="Century Gothic"/>
                <a:ea typeface="Century Gothic"/>
                <a:cs typeface="Century Gothic"/>
                <a:sym typeface="Century Gothic"/>
              </a:rPr>
              <a:t>de personnes</a:t>
            </a:r>
            <a:r>
              <a:rPr lang="fr-FR" sz="2200">
                <a:solidFill>
                  <a:srgbClr val="569531"/>
                </a:solidFill>
                <a:latin typeface="Century Gothic"/>
                <a:ea typeface="Century Gothic"/>
                <a:cs typeface="Century Gothic"/>
                <a:sym typeface="Century Gothic"/>
              </a:rPr>
              <a:t> pourraient être nourries sur une base de</a:t>
            </a:r>
            <a:r>
              <a:rPr lang="fr-FR" sz="1800">
                <a:solidFill>
                  <a:schemeClr val="dk1"/>
                </a:solidFill>
                <a:latin typeface="Century Gothic"/>
                <a:ea typeface="Century Gothic"/>
                <a:cs typeface="Century Gothic"/>
                <a:sym typeface="Century Gothic"/>
              </a:rPr>
              <a:t> </a:t>
            </a:r>
            <a:r>
              <a:rPr b="1" lang="fr-FR" sz="2200">
                <a:solidFill>
                  <a:srgbClr val="569531"/>
                </a:solidFill>
                <a:latin typeface="Century Gothic"/>
                <a:ea typeface="Century Gothic"/>
                <a:cs typeface="Century Gothic"/>
                <a:sym typeface="Century Gothic"/>
              </a:rPr>
              <a:t>2000 Kcal* </a:t>
            </a:r>
            <a:r>
              <a:rPr lang="fr-FR" sz="2200">
                <a:solidFill>
                  <a:srgbClr val="569531"/>
                </a:solidFill>
                <a:latin typeface="Century Gothic"/>
                <a:ea typeface="Century Gothic"/>
                <a:cs typeface="Century Gothic"/>
                <a:sym typeface="Century Gothic"/>
              </a:rPr>
              <a:t>par jour si l'alimentation végétale était équitablement répartie dans le monde</a:t>
            </a:r>
            <a:endParaRPr sz="2200">
              <a:solidFill>
                <a:srgbClr val="569531"/>
              </a:solidFill>
              <a:latin typeface="Century Gothic"/>
              <a:ea typeface="Century Gothic"/>
              <a:cs typeface="Century Gothic"/>
              <a:sym typeface="Century Gothic"/>
            </a:endParaRPr>
          </a:p>
          <a:p>
            <a:pPr indent="0" lvl="0" marL="0" rtl="0" algn="just">
              <a:spcBef>
                <a:spcPts val="0"/>
              </a:spcBef>
              <a:spcAft>
                <a:spcPts val="0"/>
              </a:spcAft>
              <a:buNone/>
            </a:pPr>
            <a:r>
              <a:t/>
            </a:r>
            <a:endParaRPr sz="2200">
              <a:solidFill>
                <a:srgbClr val="569531"/>
              </a:solidFill>
              <a:latin typeface="Century Gothic"/>
              <a:ea typeface="Century Gothic"/>
              <a:cs typeface="Century Gothic"/>
              <a:sym typeface="Century Gothic"/>
            </a:endParaRPr>
          </a:p>
          <a:p>
            <a:pPr indent="0" lvl="0" marL="0" rtl="0" algn="just">
              <a:spcBef>
                <a:spcPts val="0"/>
              </a:spcBef>
              <a:spcAft>
                <a:spcPts val="0"/>
              </a:spcAft>
              <a:buNone/>
            </a:pPr>
            <a:r>
              <a:t/>
            </a:r>
            <a:endParaRPr sz="2200">
              <a:solidFill>
                <a:srgbClr val="569531"/>
              </a:solidFill>
              <a:latin typeface="Century Gothic"/>
              <a:ea typeface="Century Gothic"/>
              <a:cs typeface="Century Gothic"/>
              <a:sym typeface="Century Gothic"/>
            </a:endParaRPr>
          </a:p>
          <a:p>
            <a:pPr indent="0" lvl="0" marL="0" rtl="0" algn="just">
              <a:spcBef>
                <a:spcPts val="0"/>
              </a:spcBef>
              <a:spcAft>
                <a:spcPts val="0"/>
              </a:spcAft>
              <a:buNone/>
            </a:pPr>
            <a:r>
              <a:rPr b="1" lang="fr-FR" sz="2200">
                <a:solidFill>
                  <a:srgbClr val="569531"/>
                </a:solidFill>
                <a:latin typeface="Century Gothic"/>
                <a:ea typeface="Century Gothic"/>
                <a:cs typeface="Century Gothic"/>
                <a:sym typeface="Century Gothic"/>
              </a:rPr>
              <a:t>La proportion de personnes qui pourraient être nourries avec des produits végétaux uniquement est de  118.1 % de la population totale.</a:t>
            </a:r>
            <a:endParaRPr b="1" sz="1800"/>
          </a:p>
        </p:txBody>
      </p:sp>
      <p:sp>
        <p:nvSpPr>
          <p:cNvPr id="253" name="Google Shape;253;p6"/>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
          <p:cNvSpPr txBox="1"/>
          <p:nvPr>
            <p:ph idx="4294967295" type="title"/>
          </p:nvPr>
        </p:nvSpPr>
        <p:spPr>
          <a:xfrm>
            <a:off x="482675" y="331500"/>
            <a:ext cx="10101900" cy="9705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EFEFE"/>
              </a:buClr>
              <a:buSzPts val="3200"/>
              <a:buFont typeface="Century Gothic"/>
              <a:buNone/>
            </a:pPr>
            <a:r>
              <a:rPr lang="fr-FR" sz="2600">
                <a:solidFill>
                  <a:srgbClr val="569531"/>
                </a:solidFill>
              </a:rPr>
              <a:t>6. Répartition de la disponibilité intérieure*</a:t>
            </a:r>
            <a:endParaRPr/>
          </a:p>
        </p:txBody>
      </p:sp>
      <p:sp>
        <p:nvSpPr>
          <p:cNvPr id="259" name="Google Shape;259;p7"/>
          <p:cNvSpPr txBox="1"/>
          <p:nvPr/>
        </p:nvSpPr>
        <p:spPr>
          <a:xfrm>
            <a:off x="3223550" y="5878775"/>
            <a:ext cx="7223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2500">
                <a:solidFill>
                  <a:srgbClr val="569531"/>
                </a:solidFill>
                <a:latin typeface="Century Gothic"/>
                <a:ea typeface="Century Gothic"/>
                <a:cs typeface="Century Gothic"/>
                <a:sym typeface="Century Gothic"/>
              </a:rPr>
              <a:t>*</a:t>
            </a:r>
            <a:r>
              <a:rPr b="1" lang="fr-FR" sz="1200">
                <a:solidFill>
                  <a:srgbClr val="569531"/>
                </a:solidFill>
                <a:latin typeface="Century Gothic"/>
                <a:ea typeface="Century Gothic"/>
                <a:cs typeface="Century Gothic"/>
                <a:sym typeface="Century Gothic"/>
              </a:rPr>
              <a:t>disponibilite_interieure =  </a:t>
            </a:r>
            <a:r>
              <a:rPr b="1" lang="fr-FR" sz="1200">
                <a:solidFill>
                  <a:srgbClr val="569531"/>
                </a:solidFill>
                <a:latin typeface="Century Gothic"/>
                <a:ea typeface="Century Gothic"/>
                <a:cs typeface="Century Gothic"/>
                <a:sym typeface="Century Gothic"/>
              </a:rPr>
              <a:t>(production+importations−exportations+variation_stock)=</a:t>
            </a:r>
            <a:endParaRPr b="1" sz="1200">
              <a:solidFill>
                <a:srgbClr val="569531"/>
              </a:solidFill>
              <a:latin typeface="Century Gothic"/>
              <a:ea typeface="Century Gothic"/>
              <a:cs typeface="Century Gothic"/>
              <a:sym typeface="Century Gothic"/>
            </a:endParaRPr>
          </a:p>
          <a:p>
            <a:pPr indent="0" lvl="0" marL="0" rtl="0" algn="l">
              <a:spcBef>
                <a:spcPts val="0"/>
              </a:spcBef>
              <a:spcAft>
                <a:spcPts val="0"/>
              </a:spcAft>
              <a:buNone/>
            </a:pPr>
            <a:r>
              <a:rPr b="1" lang="fr-FR" sz="1200">
                <a:solidFill>
                  <a:srgbClr val="569531"/>
                </a:solidFill>
                <a:latin typeface="Century Gothic"/>
                <a:ea typeface="Century Gothic"/>
                <a:cs typeface="Century Gothic"/>
                <a:sym typeface="Century Gothic"/>
              </a:rPr>
              <a:t>(aliments_animaux+autres_utilisations+nourriture+pertes+semences+traitement)</a:t>
            </a:r>
            <a:endParaRPr b="1" sz="1200">
              <a:solidFill>
                <a:srgbClr val="569531"/>
              </a:solidFill>
              <a:latin typeface="Century Gothic"/>
              <a:ea typeface="Century Gothic"/>
              <a:cs typeface="Century Gothic"/>
              <a:sym typeface="Century Gothic"/>
            </a:endParaRPr>
          </a:p>
        </p:txBody>
      </p:sp>
      <p:pic>
        <p:nvPicPr>
          <p:cNvPr id="260" name="Google Shape;260;p7"/>
          <p:cNvPicPr preferRelativeResize="0"/>
          <p:nvPr/>
        </p:nvPicPr>
        <p:blipFill>
          <a:blip r:embed="rId3">
            <a:alphaModFix/>
          </a:blip>
          <a:stretch>
            <a:fillRect/>
          </a:stretch>
        </p:blipFill>
        <p:spPr>
          <a:xfrm>
            <a:off x="3699055" y="1702375"/>
            <a:ext cx="6924525" cy="4048400"/>
          </a:xfrm>
          <a:prstGeom prst="rect">
            <a:avLst/>
          </a:prstGeom>
          <a:noFill/>
          <a:ln>
            <a:noFill/>
          </a:ln>
        </p:spPr>
      </p:pic>
      <p:sp>
        <p:nvSpPr>
          <p:cNvPr id="261" name="Google Shape;261;p7"/>
          <p:cNvSpPr txBox="1"/>
          <p:nvPr>
            <p:ph idx="12" type="sldNum"/>
          </p:nvPr>
        </p:nvSpPr>
        <p:spPr>
          <a:xfrm>
            <a:off x="11486677" y="6296900"/>
            <a:ext cx="635100" cy="490500"/>
          </a:xfrm>
          <a:prstGeom prst="rect">
            <a:avLst/>
          </a:prstGeom>
          <a:solidFill>
            <a:srgbClr val="B6D7A8"/>
          </a:solidFill>
        </p:spPr>
        <p:txBody>
          <a:bodyPr anchorCtr="0" anchor="ctr" bIns="10800" lIns="91425" spcFirstLastPara="1" rIns="91425" wrap="square" tIns="45700">
            <a:noAutofit/>
          </a:bodyPr>
          <a:lstStyle/>
          <a:p>
            <a:pPr indent="0" lvl="0" marL="0" rtl="0" algn="ctr">
              <a:spcBef>
                <a:spcPts val="0"/>
              </a:spcBef>
              <a:spcAft>
                <a:spcPts val="0"/>
              </a:spcAft>
              <a:buNone/>
            </a:pPr>
            <a:fld id="{00000000-1234-1234-1234-123412341234}" type="slidenum">
              <a:rPr b="1" lang="fr-FR">
                <a:solidFill>
                  <a:schemeClr val="lt1"/>
                </a:solidFill>
              </a:rPr>
              <a:t>‹#›</a:t>
            </a:fld>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tre guillemets">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2023-03-17T20:58:30Z</dcterms:created>
  <dc:creator>JeY jEy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