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8" r:id="rId3"/>
    <p:sldId id="257" r:id="rId4"/>
    <p:sldId id="277" r:id="rId5"/>
    <p:sldId id="274" r:id="rId6"/>
    <p:sldId id="275" r:id="rId7"/>
    <p:sldId id="279" r:id="rId8"/>
    <p:sldId id="280" r:id="rId9"/>
    <p:sldId id="281" r:id="rId10"/>
    <p:sldId id="282" r:id="rId11"/>
    <p:sldId id="283" r:id="rId12"/>
    <p:sldId id="294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163561-E8A7-4563-AE2E-48CB2093DC88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1E2D852-BF90-4094-8421-7D5A779D3142}">
      <dgm:prSet phldrT="[Texto]" custT="1"/>
      <dgm:spPr>
        <a:solidFill>
          <a:srgbClr val="92D050"/>
        </a:solidFill>
        <a:ln>
          <a:solidFill>
            <a:srgbClr val="00B050"/>
          </a:solidFill>
        </a:ln>
      </dgm:spPr>
      <dgm:t>
        <a:bodyPr/>
        <a:lstStyle/>
        <a:p>
          <a:r>
            <a:rPr lang="es-PE" sz="2000" dirty="0"/>
            <a:t>AGRUPAMIENTO</a:t>
          </a:r>
          <a:endParaRPr lang="es-ES" sz="2000" dirty="0"/>
        </a:p>
      </dgm:t>
    </dgm:pt>
    <dgm:pt modelId="{C4E3AD2F-3D4A-4EE7-A79B-7DE40A8A748C}" type="parTrans" cxnId="{51211E49-6F15-44F5-A5F1-0F99D850DD4B}">
      <dgm:prSet/>
      <dgm:spPr/>
      <dgm:t>
        <a:bodyPr/>
        <a:lstStyle/>
        <a:p>
          <a:endParaRPr lang="es-ES"/>
        </a:p>
      </dgm:t>
    </dgm:pt>
    <dgm:pt modelId="{9742B353-3E10-4BBF-B68D-29172F254AA7}" type="sibTrans" cxnId="{51211E49-6F15-44F5-A5F1-0F99D850DD4B}">
      <dgm:prSet/>
      <dgm:spPr/>
      <dgm:t>
        <a:bodyPr/>
        <a:lstStyle/>
        <a:p>
          <a:endParaRPr lang="es-ES"/>
        </a:p>
      </dgm:t>
    </dgm:pt>
    <dgm:pt modelId="{A0BC92DD-8F9A-477C-B1B1-02733AFC0AFA}">
      <dgm:prSet phldrT="[Texto]" custT="1"/>
      <dgm:spPr>
        <a:solidFill>
          <a:srgbClr val="92D050"/>
        </a:solidFill>
        <a:ln>
          <a:solidFill>
            <a:srgbClr val="00B050"/>
          </a:solidFill>
        </a:ln>
      </dgm:spPr>
      <dgm:t>
        <a:bodyPr/>
        <a:lstStyle/>
        <a:p>
          <a:r>
            <a:rPr lang="es-PE" sz="2000" b="1" dirty="0">
              <a:solidFill>
                <a:schemeClr val="tx1"/>
              </a:solidFill>
            </a:rPr>
            <a:t>K-MEANS</a:t>
          </a:r>
          <a:endParaRPr lang="es-ES" sz="2000" b="1" dirty="0">
            <a:solidFill>
              <a:schemeClr val="tx1"/>
            </a:solidFill>
          </a:endParaRPr>
        </a:p>
      </dgm:t>
    </dgm:pt>
    <dgm:pt modelId="{F2783558-55C4-46B9-A26E-C93413A87A0F}" type="parTrans" cxnId="{D653EAD4-27AB-4A12-9BDE-D9DAD2BEACA4}">
      <dgm:prSet/>
      <dgm:spPr/>
      <dgm:t>
        <a:bodyPr/>
        <a:lstStyle/>
        <a:p>
          <a:endParaRPr lang="es-ES"/>
        </a:p>
      </dgm:t>
    </dgm:pt>
    <dgm:pt modelId="{676CB69E-D13A-4D1C-A789-C77AF2EAAEC5}" type="sibTrans" cxnId="{D653EAD4-27AB-4A12-9BDE-D9DAD2BEACA4}">
      <dgm:prSet/>
      <dgm:spPr/>
      <dgm:t>
        <a:bodyPr/>
        <a:lstStyle/>
        <a:p>
          <a:endParaRPr lang="es-ES"/>
        </a:p>
      </dgm:t>
    </dgm:pt>
    <dgm:pt modelId="{C0CF5741-0308-450B-8051-97FF9E7DB775}">
      <dgm:prSet phldrT="[Texto]" custT="1"/>
      <dgm:spPr>
        <a:solidFill>
          <a:srgbClr val="92D050"/>
        </a:solidFill>
        <a:ln>
          <a:solidFill>
            <a:srgbClr val="00B050"/>
          </a:solidFill>
        </a:ln>
      </dgm:spPr>
      <dgm:t>
        <a:bodyPr/>
        <a:lstStyle/>
        <a:p>
          <a:r>
            <a:rPr lang="es-PE" sz="2000" b="1" dirty="0">
              <a:solidFill>
                <a:schemeClr val="tx1"/>
              </a:solidFill>
            </a:rPr>
            <a:t>DBSCAN</a:t>
          </a:r>
          <a:endParaRPr lang="es-ES" sz="2000" b="1" dirty="0">
            <a:solidFill>
              <a:schemeClr val="tx1"/>
            </a:solidFill>
          </a:endParaRPr>
        </a:p>
      </dgm:t>
    </dgm:pt>
    <dgm:pt modelId="{16146334-6E20-4348-9626-DA6C8505139D}" type="parTrans" cxnId="{3A0869CF-BD1E-4126-9B85-819C7D73A6A8}">
      <dgm:prSet/>
      <dgm:spPr/>
      <dgm:t>
        <a:bodyPr/>
        <a:lstStyle/>
        <a:p>
          <a:endParaRPr lang="es-ES"/>
        </a:p>
      </dgm:t>
    </dgm:pt>
    <dgm:pt modelId="{0E6D7D28-EB71-46CE-A06E-F6B908BEFA4C}" type="sibTrans" cxnId="{3A0869CF-BD1E-4126-9B85-819C7D73A6A8}">
      <dgm:prSet/>
      <dgm:spPr/>
      <dgm:t>
        <a:bodyPr/>
        <a:lstStyle/>
        <a:p>
          <a:endParaRPr lang="es-ES"/>
        </a:p>
      </dgm:t>
    </dgm:pt>
    <dgm:pt modelId="{471CC727-13E4-44BA-A2F2-11CB7EFB58A8}" type="pres">
      <dgm:prSet presAssocID="{AD163561-E8A7-4563-AE2E-48CB2093DC8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3EE0C47-DCBE-4925-9793-51DA16AF8069}" type="pres">
      <dgm:prSet presAssocID="{61E2D852-BF90-4094-8421-7D5A779D3142}" presName="root1" presStyleCnt="0"/>
      <dgm:spPr/>
    </dgm:pt>
    <dgm:pt modelId="{9E3B33DB-D623-4522-9343-3C3FF045CC47}" type="pres">
      <dgm:prSet presAssocID="{61E2D852-BF90-4094-8421-7D5A779D3142}" presName="LevelOneTextNode" presStyleLbl="node0" presStyleIdx="0" presStyleCnt="1" custScaleY="64240">
        <dgm:presLayoutVars>
          <dgm:chPref val="3"/>
        </dgm:presLayoutVars>
      </dgm:prSet>
      <dgm:spPr/>
    </dgm:pt>
    <dgm:pt modelId="{A96EFB6B-A6AD-4664-9852-75ACA27D50AF}" type="pres">
      <dgm:prSet presAssocID="{61E2D852-BF90-4094-8421-7D5A779D3142}" presName="level2hierChild" presStyleCnt="0"/>
      <dgm:spPr/>
    </dgm:pt>
    <dgm:pt modelId="{F23DDC91-C654-40A1-BACF-360A8C10D00E}" type="pres">
      <dgm:prSet presAssocID="{F2783558-55C4-46B9-A26E-C93413A87A0F}" presName="conn2-1" presStyleLbl="parChTrans1D2" presStyleIdx="0" presStyleCnt="2"/>
      <dgm:spPr/>
    </dgm:pt>
    <dgm:pt modelId="{AA5F419E-95E3-44C3-B0D0-505B53AC0E12}" type="pres">
      <dgm:prSet presAssocID="{F2783558-55C4-46B9-A26E-C93413A87A0F}" presName="connTx" presStyleLbl="parChTrans1D2" presStyleIdx="0" presStyleCnt="2"/>
      <dgm:spPr/>
    </dgm:pt>
    <dgm:pt modelId="{7FAF2B9F-802F-4813-B12C-0B29A20EA83E}" type="pres">
      <dgm:prSet presAssocID="{A0BC92DD-8F9A-477C-B1B1-02733AFC0AFA}" presName="root2" presStyleCnt="0"/>
      <dgm:spPr/>
    </dgm:pt>
    <dgm:pt modelId="{7DE1C7C3-C4A3-40BE-886D-9A0A9174E1F8}" type="pres">
      <dgm:prSet presAssocID="{A0BC92DD-8F9A-477C-B1B1-02733AFC0AFA}" presName="LevelTwoTextNode" presStyleLbl="node2" presStyleIdx="0" presStyleCnt="2">
        <dgm:presLayoutVars>
          <dgm:chPref val="3"/>
        </dgm:presLayoutVars>
      </dgm:prSet>
      <dgm:spPr/>
    </dgm:pt>
    <dgm:pt modelId="{EBB2EE22-C037-42E7-8E87-C752EFB63312}" type="pres">
      <dgm:prSet presAssocID="{A0BC92DD-8F9A-477C-B1B1-02733AFC0AFA}" presName="level3hierChild" presStyleCnt="0"/>
      <dgm:spPr/>
    </dgm:pt>
    <dgm:pt modelId="{1C4772AB-F3C1-47DA-985B-E1728D07B21B}" type="pres">
      <dgm:prSet presAssocID="{16146334-6E20-4348-9626-DA6C8505139D}" presName="conn2-1" presStyleLbl="parChTrans1D2" presStyleIdx="1" presStyleCnt="2"/>
      <dgm:spPr/>
    </dgm:pt>
    <dgm:pt modelId="{11DED32D-7AE2-4D6B-A666-21936645BBFD}" type="pres">
      <dgm:prSet presAssocID="{16146334-6E20-4348-9626-DA6C8505139D}" presName="connTx" presStyleLbl="parChTrans1D2" presStyleIdx="1" presStyleCnt="2"/>
      <dgm:spPr/>
    </dgm:pt>
    <dgm:pt modelId="{FD64F782-C4DA-4AC9-8109-192D8311B131}" type="pres">
      <dgm:prSet presAssocID="{C0CF5741-0308-450B-8051-97FF9E7DB775}" presName="root2" presStyleCnt="0"/>
      <dgm:spPr/>
    </dgm:pt>
    <dgm:pt modelId="{0679A790-9590-4B96-9BF6-0252B289EBDE}" type="pres">
      <dgm:prSet presAssocID="{C0CF5741-0308-450B-8051-97FF9E7DB775}" presName="LevelTwoTextNode" presStyleLbl="node2" presStyleIdx="1" presStyleCnt="2">
        <dgm:presLayoutVars>
          <dgm:chPref val="3"/>
        </dgm:presLayoutVars>
      </dgm:prSet>
      <dgm:spPr/>
    </dgm:pt>
    <dgm:pt modelId="{A148F4FB-B290-4E30-B925-B819D75E5BC6}" type="pres">
      <dgm:prSet presAssocID="{C0CF5741-0308-450B-8051-97FF9E7DB775}" presName="level3hierChild" presStyleCnt="0"/>
      <dgm:spPr/>
    </dgm:pt>
  </dgm:ptLst>
  <dgm:cxnLst>
    <dgm:cxn modelId="{153EA42F-57FB-4D97-BBB4-B2A0DD4D14D1}" type="presOf" srcId="{F2783558-55C4-46B9-A26E-C93413A87A0F}" destId="{AA5F419E-95E3-44C3-B0D0-505B53AC0E12}" srcOrd="1" destOrd="0" presId="urn:microsoft.com/office/officeart/2008/layout/HorizontalMultiLevelHierarchy"/>
    <dgm:cxn modelId="{EBFF1C3E-70A2-4519-ABC8-4A9F48EA76BC}" type="presOf" srcId="{16146334-6E20-4348-9626-DA6C8505139D}" destId="{11DED32D-7AE2-4D6B-A666-21936645BBFD}" srcOrd="1" destOrd="0" presId="urn:microsoft.com/office/officeart/2008/layout/HorizontalMultiLevelHierarchy"/>
    <dgm:cxn modelId="{2671D644-E183-4484-8245-1C18C9FAAFE5}" type="presOf" srcId="{AD163561-E8A7-4563-AE2E-48CB2093DC88}" destId="{471CC727-13E4-44BA-A2F2-11CB7EFB58A8}" srcOrd="0" destOrd="0" presId="urn:microsoft.com/office/officeart/2008/layout/HorizontalMultiLevelHierarchy"/>
    <dgm:cxn modelId="{51211E49-6F15-44F5-A5F1-0F99D850DD4B}" srcId="{AD163561-E8A7-4563-AE2E-48CB2093DC88}" destId="{61E2D852-BF90-4094-8421-7D5A779D3142}" srcOrd="0" destOrd="0" parTransId="{C4E3AD2F-3D4A-4EE7-A79B-7DE40A8A748C}" sibTransId="{9742B353-3E10-4BBF-B68D-29172F254AA7}"/>
    <dgm:cxn modelId="{DD402D69-AFF2-4D06-8A32-F7975277E4B2}" type="presOf" srcId="{F2783558-55C4-46B9-A26E-C93413A87A0F}" destId="{F23DDC91-C654-40A1-BACF-360A8C10D00E}" srcOrd="0" destOrd="0" presId="urn:microsoft.com/office/officeart/2008/layout/HorizontalMultiLevelHierarchy"/>
    <dgm:cxn modelId="{D83C928E-4422-4EAB-A059-8CCF3524BF9A}" type="presOf" srcId="{16146334-6E20-4348-9626-DA6C8505139D}" destId="{1C4772AB-F3C1-47DA-985B-E1728D07B21B}" srcOrd="0" destOrd="0" presId="urn:microsoft.com/office/officeart/2008/layout/HorizontalMultiLevelHierarchy"/>
    <dgm:cxn modelId="{AAFAB8A3-AB3F-45DF-B799-51F413735CD1}" type="presOf" srcId="{C0CF5741-0308-450B-8051-97FF9E7DB775}" destId="{0679A790-9590-4B96-9BF6-0252B289EBDE}" srcOrd="0" destOrd="0" presId="urn:microsoft.com/office/officeart/2008/layout/HorizontalMultiLevelHierarchy"/>
    <dgm:cxn modelId="{510F20CB-4FDE-46F0-82E6-FC4622E5D893}" type="presOf" srcId="{61E2D852-BF90-4094-8421-7D5A779D3142}" destId="{9E3B33DB-D623-4522-9343-3C3FF045CC47}" srcOrd="0" destOrd="0" presId="urn:microsoft.com/office/officeart/2008/layout/HorizontalMultiLevelHierarchy"/>
    <dgm:cxn modelId="{3A0869CF-BD1E-4126-9B85-819C7D73A6A8}" srcId="{61E2D852-BF90-4094-8421-7D5A779D3142}" destId="{C0CF5741-0308-450B-8051-97FF9E7DB775}" srcOrd="1" destOrd="0" parTransId="{16146334-6E20-4348-9626-DA6C8505139D}" sibTransId="{0E6D7D28-EB71-46CE-A06E-F6B908BEFA4C}"/>
    <dgm:cxn modelId="{33972FD2-8BC6-4982-8B69-69A282C2E5BB}" type="presOf" srcId="{A0BC92DD-8F9A-477C-B1B1-02733AFC0AFA}" destId="{7DE1C7C3-C4A3-40BE-886D-9A0A9174E1F8}" srcOrd="0" destOrd="0" presId="urn:microsoft.com/office/officeart/2008/layout/HorizontalMultiLevelHierarchy"/>
    <dgm:cxn modelId="{D653EAD4-27AB-4A12-9BDE-D9DAD2BEACA4}" srcId="{61E2D852-BF90-4094-8421-7D5A779D3142}" destId="{A0BC92DD-8F9A-477C-B1B1-02733AFC0AFA}" srcOrd="0" destOrd="0" parTransId="{F2783558-55C4-46B9-A26E-C93413A87A0F}" sibTransId="{676CB69E-D13A-4D1C-A789-C77AF2EAAEC5}"/>
    <dgm:cxn modelId="{E6FDBA3D-17F5-4BF7-B28C-E0DCB0BD23D4}" type="presParOf" srcId="{471CC727-13E4-44BA-A2F2-11CB7EFB58A8}" destId="{93EE0C47-DCBE-4925-9793-51DA16AF8069}" srcOrd="0" destOrd="0" presId="urn:microsoft.com/office/officeart/2008/layout/HorizontalMultiLevelHierarchy"/>
    <dgm:cxn modelId="{5ECDC962-24DE-428B-8259-EAC8AFE11D6F}" type="presParOf" srcId="{93EE0C47-DCBE-4925-9793-51DA16AF8069}" destId="{9E3B33DB-D623-4522-9343-3C3FF045CC47}" srcOrd="0" destOrd="0" presId="urn:microsoft.com/office/officeart/2008/layout/HorizontalMultiLevelHierarchy"/>
    <dgm:cxn modelId="{352F388A-B484-4472-A710-5A75DDD41C81}" type="presParOf" srcId="{93EE0C47-DCBE-4925-9793-51DA16AF8069}" destId="{A96EFB6B-A6AD-4664-9852-75ACA27D50AF}" srcOrd="1" destOrd="0" presId="urn:microsoft.com/office/officeart/2008/layout/HorizontalMultiLevelHierarchy"/>
    <dgm:cxn modelId="{D8334A17-0BCA-47FC-8BF4-32A3D01BBCA0}" type="presParOf" srcId="{A96EFB6B-A6AD-4664-9852-75ACA27D50AF}" destId="{F23DDC91-C654-40A1-BACF-360A8C10D00E}" srcOrd="0" destOrd="0" presId="urn:microsoft.com/office/officeart/2008/layout/HorizontalMultiLevelHierarchy"/>
    <dgm:cxn modelId="{0AFA0556-4ABD-45AA-93FF-6D05FFABD5B4}" type="presParOf" srcId="{F23DDC91-C654-40A1-BACF-360A8C10D00E}" destId="{AA5F419E-95E3-44C3-B0D0-505B53AC0E12}" srcOrd="0" destOrd="0" presId="urn:microsoft.com/office/officeart/2008/layout/HorizontalMultiLevelHierarchy"/>
    <dgm:cxn modelId="{E24BDBC7-2F82-44DA-BEAA-8CED0AC4C5C3}" type="presParOf" srcId="{A96EFB6B-A6AD-4664-9852-75ACA27D50AF}" destId="{7FAF2B9F-802F-4813-B12C-0B29A20EA83E}" srcOrd="1" destOrd="0" presId="urn:microsoft.com/office/officeart/2008/layout/HorizontalMultiLevelHierarchy"/>
    <dgm:cxn modelId="{F3332095-3D6E-4AFB-BA38-1B612115CD1A}" type="presParOf" srcId="{7FAF2B9F-802F-4813-B12C-0B29A20EA83E}" destId="{7DE1C7C3-C4A3-40BE-886D-9A0A9174E1F8}" srcOrd="0" destOrd="0" presId="urn:microsoft.com/office/officeart/2008/layout/HorizontalMultiLevelHierarchy"/>
    <dgm:cxn modelId="{0A7DFCBC-A289-4641-99F8-2AD4F81AA3EA}" type="presParOf" srcId="{7FAF2B9F-802F-4813-B12C-0B29A20EA83E}" destId="{EBB2EE22-C037-42E7-8E87-C752EFB63312}" srcOrd="1" destOrd="0" presId="urn:microsoft.com/office/officeart/2008/layout/HorizontalMultiLevelHierarchy"/>
    <dgm:cxn modelId="{EAE077B4-D83A-41C0-A35A-832BD17AE41B}" type="presParOf" srcId="{A96EFB6B-A6AD-4664-9852-75ACA27D50AF}" destId="{1C4772AB-F3C1-47DA-985B-E1728D07B21B}" srcOrd="2" destOrd="0" presId="urn:microsoft.com/office/officeart/2008/layout/HorizontalMultiLevelHierarchy"/>
    <dgm:cxn modelId="{C7D901A2-AC31-4EAD-B2DD-3940BA857F8D}" type="presParOf" srcId="{1C4772AB-F3C1-47DA-985B-E1728D07B21B}" destId="{11DED32D-7AE2-4D6B-A666-21936645BBFD}" srcOrd="0" destOrd="0" presId="urn:microsoft.com/office/officeart/2008/layout/HorizontalMultiLevelHierarchy"/>
    <dgm:cxn modelId="{E1CDB9CC-1AEA-430F-A6C2-63383F5B90FD}" type="presParOf" srcId="{A96EFB6B-A6AD-4664-9852-75ACA27D50AF}" destId="{FD64F782-C4DA-4AC9-8109-192D8311B131}" srcOrd="3" destOrd="0" presId="urn:microsoft.com/office/officeart/2008/layout/HorizontalMultiLevelHierarchy"/>
    <dgm:cxn modelId="{5253853E-4044-4D05-A3B1-4AEE2AA644ED}" type="presParOf" srcId="{FD64F782-C4DA-4AC9-8109-192D8311B131}" destId="{0679A790-9590-4B96-9BF6-0252B289EBDE}" srcOrd="0" destOrd="0" presId="urn:microsoft.com/office/officeart/2008/layout/HorizontalMultiLevelHierarchy"/>
    <dgm:cxn modelId="{06688830-B6D4-4702-91DB-9C9A00031A55}" type="presParOf" srcId="{FD64F782-C4DA-4AC9-8109-192D8311B131}" destId="{A148F4FB-B290-4E30-B925-B819D75E5BC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772AB-F3C1-47DA-985B-E1728D07B21B}">
      <dsp:nvSpPr>
        <dsp:cNvPr id="0" name=""/>
        <dsp:cNvSpPr/>
      </dsp:nvSpPr>
      <dsp:spPr>
        <a:xfrm>
          <a:off x="594414" y="2152189"/>
          <a:ext cx="388751" cy="370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4375" y="0"/>
              </a:lnTo>
              <a:lnTo>
                <a:pt x="194375" y="370380"/>
              </a:lnTo>
              <a:lnTo>
                <a:pt x="388751" y="3703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775366" y="2323956"/>
        <a:ext cx="26847" cy="26847"/>
      </dsp:txXfrm>
    </dsp:sp>
    <dsp:sp modelId="{F23DDC91-C654-40A1-BACF-360A8C10D00E}">
      <dsp:nvSpPr>
        <dsp:cNvPr id="0" name=""/>
        <dsp:cNvSpPr/>
      </dsp:nvSpPr>
      <dsp:spPr>
        <a:xfrm>
          <a:off x="594414" y="1781809"/>
          <a:ext cx="388751" cy="370380"/>
        </a:xfrm>
        <a:custGeom>
          <a:avLst/>
          <a:gdLst/>
          <a:ahLst/>
          <a:cxnLst/>
          <a:rect l="0" t="0" r="0" b="0"/>
          <a:pathLst>
            <a:path>
              <a:moveTo>
                <a:pt x="0" y="370380"/>
              </a:moveTo>
              <a:lnTo>
                <a:pt x="194375" y="370380"/>
              </a:lnTo>
              <a:lnTo>
                <a:pt x="194375" y="0"/>
              </a:lnTo>
              <a:lnTo>
                <a:pt x="38875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775366" y="1953575"/>
        <a:ext cx="26847" cy="26847"/>
      </dsp:txXfrm>
    </dsp:sp>
    <dsp:sp modelId="{9E3B33DB-D623-4522-9343-3C3FF045CC47}">
      <dsp:nvSpPr>
        <dsp:cNvPr id="0" name=""/>
        <dsp:cNvSpPr/>
      </dsp:nvSpPr>
      <dsp:spPr>
        <a:xfrm rot="16200000">
          <a:off x="-703710" y="1855885"/>
          <a:ext cx="2003641" cy="592608"/>
        </a:xfrm>
        <a:prstGeom prst="rect">
          <a:avLst/>
        </a:prstGeom>
        <a:solidFill>
          <a:srgbClr val="92D050"/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000" kern="1200" dirty="0"/>
            <a:t>AGRUPAMIENTO</a:t>
          </a:r>
          <a:endParaRPr lang="es-ES" sz="2000" kern="1200" dirty="0"/>
        </a:p>
      </dsp:txBody>
      <dsp:txXfrm>
        <a:off x="-703710" y="1855885"/>
        <a:ext cx="2003641" cy="592608"/>
      </dsp:txXfrm>
    </dsp:sp>
    <dsp:sp modelId="{7DE1C7C3-C4A3-40BE-886D-9A0A9174E1F8}">
      <dsp:nvSpPr>
        <dsp:cNvPr id="0" name=""/>
        <dsp:cNvSpPr/>
      </dsp:nvSpPr>
      <dsp:spPr>
        <a:xfrm>
          <a:off x="983166" y="1485504"/>
          <a:ext cx="1943756" cy="592608"/>
        </a:xfrm>
        <a:prstGeom prst="rect">
          <a:avLst/>
        </a:prstGeom>
        <a:solidFill>
          <a:srgbClr val="92D050"/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000" b="1" kern="1200" dirty="0">
              <a:solidFill>
                <a:schemeClr val="tx1"/>
              </a:solidFill>
            </a:rPr>
            <a:t>K-MEANS</a:t>
          </a:r>
          <a:endParaRPr lang="es-ES" sz="2000" b="1" kern="1200" dirty="0">
            <a:solidFill>
              <a:schemeClr val="tx1"/>
            </a:solidFill>
          </a:endParaRPr>
        </a:p>
      </dsp:txBody>
      <dsp:txXfrm>
        <a:off x="983166" y="1485504"/>
        <a:ext cx="1943756" cy="592608"/>
      </dsp:txXfrm>
    </dsp:sp>
    <dsp:sp modelId="{0679A790-9590-4B96-9BF6-0252B289EBDE}">
      <dsp:nvSpPr>
        <dsp:cNvPr id="0" name=""/>
        <dsp:cNvSpPr/>
      </dsp:nvSpPr>
      <dsp:spPr>
        <a:xfrm>
          <a:off x="983166" y="2226265"/>
          <a:ext cx="1943756" cy="592608"/>
        </a:xfrm>
        <a:prstGeom prst="rect">
          <a:avLst/>
        </a:prstGeom>
        <a:solidFill>
          <a:srgbClr val="92D050"/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000" b="1" kern="1200" dirty="0">
              <a:solidFill>
                <a:schemeClr val="tx1"/>
              </a:solidFill>
            </a:rPr>
            <a:t>DBSCAN</a:t>
          </a:r>
          <a:endParaRPr lang="es-ES" sz="2000" b="1" kern="1200" dirty="0">
            <a:solidFill>
              <a:schemeClr val="tx1"/>
            </a:solidFill>
          </a:endParaRPr>
        </a:p>
      </dsp:txBody>
      <dsp:txXfrm>
        <a:off x="983166" y="2226265"/>
        <a:ext cx="1943756" cy="592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E72E4-A18F-44F2-A143-A3DA46BC4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843882-0DAF-4027-80B0-C2066F6BD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DC06AF-506D-4372-BA86-B116CD01B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8BE2-D49B-46D9-B8DB-4BFEA228C024}" type="datetimeFigureOut">
              <a:rPr lang="es-ES" smtClean="0"/>
              <a:t>19/02/2021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DBE43D-48AC-487D-9812-5FC714F4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D3955E-595B-4E24-AF30-63F19F38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77D9-7720-4514-B9A0-D9F6593BA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43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DA121-237A-48D4-8176-50FE1DCE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4B5CCD-D78D-4E3E-B536-E7718ECE7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4CDA09-B0DE-4266-8D4E-44282C6A3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8BE2-D49B-46D9-B8DB-4BFEA228C024}" type="datetimeFigureOut">
              <a:rPr lang="es-ES" smtClean="0"/>
              <a:t>19/02/2021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DEA563-74EF-4B4E-AC2E-3DDA1510B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7216FD-8082-4488-BC08-5951254F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77D9-7720-4514-B9A0-D9F6593BA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0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0A216A-A3DD-435E-BCAE-F3F2E398B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839F94-929B-46C4-B931-DFB381623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1993A1-8305-41FC-8074-C79C8632B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8BE2-D49B-46D9-B8DB-4BFEA228C024}" type="datetimeFigureOut">
              <a:rPr lang="es-ES" smtClean="0"/>
              <a:t>19/02/2021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005D2B-C7DC-4896-A545-F756775A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BC34E1-A6BB-499C-B04B-B91C4337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77D9-7720-4514-B9A0-D9F6593BA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80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7B73B-4274-448F-99E2-A977BFED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63EA78-D9A9-4F64-83D0-BBA12AC4C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65BF73-01B2-45E7-B1F9-3CDA9D90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8BE2-D49B-46D9-B8DB-4BFEA228C024}" type="datetimeFigureOut">
              <a:rPr lang="es-ES" smtClean="0"/>
              <a:t>19/02/2021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96B0BD-9D75-4EEE-A496-B0954700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4DAA55-690B-4D65-A1BA-767514AA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77D9-7720-4514-B9A0-D9F6593BA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16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B8A98-4B11-473F-B443-01D01A4CF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F29F26-A335-42B1-8C16-49EDC4A28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FEE6E6-4D2A-4D37-9865-F0D7D38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8BE2-D49B-46D9-B8DB-4BFEA228C024}" type="datetimeFigureOut">
              <a:rPr lang="es-ES" smtClean="0"/>
              <a:t>19/02/2021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EE6963-2218-48CA-A0C7-EC8A3704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93308B-6CFE-4E47-B8D2-C5C21723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77D9-7720-4514-B9A0-D9F6593BA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086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FB6F4-206F-447D-9430-B19F26B1F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AC2C3B-134C-459B-8A11-202C0551B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23BED3-B2B2-4EC0-B4B8-FE29833CD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D21F15-ECBF-4BE8-B221-22F741D6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8BE2-D49B-46D9-B8DB-4BFEA228C024}" type="datetimeFigureOut">
              <a:rPr lang="es-ES" smtClean="0"/>
              <a:t>19/02/2021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5AA001-1DCF-42F4-9A4B-733DA18D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878A5F-85FF-4D13-993D-7CDBD0B2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77D9-7720-4514-B9A0-D9F6593BA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996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F3ECD-98D1-4A3F-B777-321237C50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9D2D87-A19D-4E61-91DA-0FFEB0E28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C55875-599E-4A0E-9534-9CB03FEDA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7F4574-F8DC-415C-8FC5-B429D0CD5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DD8205C-3A1B-4D51-8BF7-4D6648BD0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65B9018-59A3-4843-933F-25A0B2A9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8BE2-D49B-46D9-B8DB-4BFEA228C024}" type="datetimeFigureOut">
              <a:rPr lang="es-ES" smtClean="0"/>
              <a:t>19/02/2021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7F00435-3837-4A53-960E-C1F15BC6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AE44BCC-C224-4DBD-9B79-3E3F6B11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77D9-7720-4514-B9A0-D9F6593BA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587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0935F-B36F-4E5B-806A-C2A156219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D36389E-F0B9-4606-8C64-59AC0B28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8BE2-D49B-46D9-B8DB-4BFEA228C024}" type="datetimeFigureOut">
              <a:rPr lang="es-ES" smtClean="0"/>
              <a:t>19/02/2021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0C364DD-6E60-4B80-BE0E-00B5EE59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3D785F-BAF4-48A8-8A28-96F4163F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77D9-7720-4514-B9A0-D9F6593BA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385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AFF72C-B770-4BF7-9977-672FC57E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8BE2-D49B-46D9-B8DB-4BFEA228C024}" type="datetimeFigureOut">
              <a:rPr lang="es-ES" smtClean="0"/>
              <a:t>19/02/2021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1F53317-5EC2-4E15-8B96-E2D90B7B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7B0AD8-0D35-4ADB-8384-D9A7A58F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77D9-7720-4514-B9A0-D9F6593BA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96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F8988-0C9E-47CD-B407-304A8DAFC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8DB0A5-8D56-40FE-9350-8ABD5A7E7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FF66F2-A55A-43EB-B08C-26A83DC3A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2997D1-EAB4-48E9-ADF5-CC2FFB79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8BE2-D49B-46D9-B8DB-4BFEA228C024}" type="datetimeFigureOut">
              <a:rPr lang="es-ES" smtClean="0"/>
              <a:t>19/02/2021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A9F9EF-ACC1-470C-AB42-5B9946E7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A6FFC8-0A76-44DD-81BE-D7D682DC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77D9-7720-4514-B9A0-D9F6593BA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001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74A02-AA73-45DD-AEFD-87AAEEC5F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1487718-A907-4601-BD29-4BF808E80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3F841D-0667-4C6A-AAE7-6888AD160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414106-8A32-4FDA-A1F3-96C7AFB9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8BE2-D49B-46D9-B8DB-4BFEA228C024}" type="datetimeFigureOut">
              <a:rPr lang="es-ES" smtClean="0"/>
              <a:t>19/02/2021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1B53F4-7273-459F-BE57-566B2579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2020E5-73BD-4280-BC5B-C1458B82F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77D9-7720-4514-B9A0-D9F6593BA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571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1F33F8-5D78-4C91-A144-7DCB9FF7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F3F809-5DA6-4171-A746-C435E78FF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77BAE2-DFD8-4B93-8F8B-38ACED08B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68BE2-D49B-46D9-B8DB-4BFEA228C024}" type="datetimeFigureOut">
              <a:rPr lang="es-ES" smtClean="0"/>
              <a:t>19/02/2021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383BFE-9818-4142-AFD5-FF2BEA080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B5C617-897E-4F93-AA77-83C22FDF6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077D9-7720-4514-B9A0-D9F6593BAE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854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A044C-825B-4A9F-AE88-7D0175AC4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6017"/>
            <a:ext cx="9144000" cy="1023437"/>
          </a:xfrm>
        </p:spPr>
        <p:txBody>
          <a:bodyPr>
            <a:normAutofit/>
          </a:bodyPr>
          <a:lstStyle/>
          <a:p>
            <a:r>
              <a:rPr lang="es-ES" sz="4400" b="1" i="0" dirty="0">
                <a:solidFill>
                  <a:srgbClr val="000000"/>
                </a:solidFill>
                <a:effectLst/>
                <a:latin typeface="Helvetica Neue"/>
              </a:rPr>
              <a:t>PROYECTO 2</a:t>
            </a:r>
            <a:endParaRPr lang="es-ES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62D2E4-61AE-4907-9E28-64E2D6682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65013"/>
            <a:ext cx="9144000" cy="874712"/>
          </a:xfrm>
        </p:spPr>
        <p:txBody>
          <a:bodyPr>
            <a:normAutofit/>
          </a:bodyPr>
          <a:lstStyle/>
          <a:p>
            <a:r>
              <a:rPr lang="es-ES" sz="2800" b="1" dirty="0">
                <a:solidFill>
                  <a:srgbClr val="000000"/>
                </a:solidFill>
                <a:latin typeface="Helvetica Neue"/>
              </a:rPr>
              <a:t>Aprendizaje no supervisado sobre perfiles de una red de contactos</a:t>
            </a:r>
          </a:p>
          <a:p>
            <a:endParaRPr lang="es-ES" sz="28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F8200DC-2B34-480B-985B-A3D4A5F18410}"/>
              </a:ext>
            </a:extLst>
          </p:cNvPr>
          <p:cNvSpPr txBox="1">
            <a:spLocks/>
          </p:cNvSpPr>
          <p:nvPr/>
        </p:nvSpPr>
        <p:spPr>
          <a:xfrm>
            <a:off x="1257300" y="4753731"/>
            <a:ext cx="9677399" cy="1169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800" b="0" i="0" dirty="0" err="1">
                <a:solidFill>
                  <a:srgbClr val="212529"/>
                </a:solidFill>
                <a:effectLst/>
                <a:latin typeface="-apple-system"/>
              </a:rPr>
              <a:t>Icia</a:t>
            </a:r>
            <a:r>
              <a:rPr lang="es-ES" sz="2800" b="0" i="0" dirty="0">
                <a:solidFill>
                  <a:srgbClr val="212529"/>
                </a:solidFill>
                <a:effectLst/>
                <a:latin typeface="-apple-system"/>
              </a:rPr>
              <a:t> Carro </a:t>
            </a:r>
            <a:r>
              <a:rPr lang="es-ES" sz="2800" b="0" i="0" dirty="0" err="1">
                <a:solidFill>
                  <a:srgbClr val="212529"/>
                </a:solidFill>
                <a:effectLst/>
                <a:latin typeface="-apple-system"/>
              </a:rPr>
              <a:t>Barallobre</a:t>
            </a:r>
            <a:r>
              <a:rPr lang="es-ES" sz="2800" dirty="0">
                <a:solidFill>
                  <a:srgbClr val="212529"/>
                </a:solidFill>
                <a:latin typeface="-apple-system"/>
              </a:rPr>
              <a:t> K</a:t>
            </a:r>
            <a:r>
              <a:rPr lang="es-ES" sz="2800" b="0" i="0" dirty="0">
                <a:solidFill>
                  <a:srgbClr val="212529"/>
                </a:solidFill>
                <a:effectLst/>
                <a:latin typeface="-apple-system"/>
              </a:rPr>
              <a:t>aren Salazar Gutiérrez</a:t>
            </a:r>
            <a:r>
              <a:rPr lang="es-ES" sz="2800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s-ES" sz="2800" b="0" i="0" dirty="0">
                <a:solidFill>
                  <a:srgbClr val="212529"/>
                </a:solidFill>
                <a:effectLst/>
                <a:latin typeface="-apple-system"/>
              </a:rPr>
              <a:t>Laura Llorente Sanz </a:t>
            </a:r>
            <a:endParaRPr lang="es-ES" sz="2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2939D21-6835-4FB6-BBC7-86EA1485E6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243" b="25243"/>
          <a:stretch/>
        </p:blipFill>
        <p:spPr>
          <a:xfrm>
            <a:off x="6591043" y="5730528"/>
            <a:ext cx="2372056" cy="53347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72A6E53-EB29-4559-A361-37885104C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428" y="5736568"/>
            <a:ext cx="3267531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83102C0-56FD-4136-8D69-9D546B477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834887"/>
            <a:ext cx="9829800" cy="485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CF0710DB-E031-4E04-8B49-DA874DD4DE63}"/>
              </a:ext>
            </a:extLst>
          </p:cNvPr>
          <p:cNvSpPr/>
          <p:nvPr/>
        </p:nvSpPr>
        <p:spPr>
          <a:xfrm>
            <a:off x="1656522" y="5706717"/>
            <a:ext cx="9157252" cy="5234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4 For </a:t>
            </a:r>
            <a:r>
              <a:rPr lang="en-US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n_clusters</a:t>
            </a: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4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average </a:t>
            </a:r>
            <a:r>
              <a:rPr lang="en-US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silhouette_score</a:t>
            </a: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: 0.10060530643949009</a:t>
            </a:r>
            <a:endParaRPr lang="es-E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979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9E19108-CE81-4AE3-A1CA-6755787314CC}"/>
              </a:ext>
            </a:extLst>
          </p:cNvPr>
          <p:cNvSpPr/>
          <p:nvPr/>
        </p:nvSpPr>
        <p:spPr>
          <a:xfrm>
            <a:off x="3988905" y="400050"/>
            <a:ext cx="4638260" cy="8058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0" i="0" dirty="0">
              <a:solidFill>
                <a:srgbClr val="212121"/>
              </a:solidFill>
              <a:effectLst/>
              <a:latin typeface="Roboto"/>
            </a:endParaRPr>
          </a:p>
          <a:p>
            <a:pPr algn="ctr"/>
            <a:r>
              <a:rPr lang="es-ES" sz="3200" dirty="0">
                <a:solidFill>
                  <a:schemeClr val="tx1"/>
                </a:solidFill>
              </a:rPr>
              <a:t>DBSCAN</a:t>
            </a:r>
          </a:p>
          <a:p>
            <a:pPr algn="ctr"/>
            <a:r>
              <a:rPr lang="es-ES" b="0" i="0" dirty="0">
                <a:solidFill>
                  <a:srgbClr val="212121"/>
                </a:solidFill>
                <a:effectLst/>
                <a:latin typeface="Roboto"/>
              </a:rPr>
              <a:t>(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Roboto"/>
              </a:rPr>
              <a:t>eps</a:t>
            </a:r>
            <a:r>
              <a:rPr lang="es-ES" b="0" i="0" dirty="0">
                <a:solidFill>
                  <a:srgbClr val="212121"/>
                </a:solidFill>
                <a:effectLst/>
                <a:latin typeface="Roboto"/>
              </a:rPr>
              <a:t>, </a:t>
            </a:r>
            <a:r>
              <a:rPr lang="es-ES" b="0" i="0" dirty="0" err="1">
                <a:solidFill>
                  <a:srgbClr val="212121"/>
                </a:solidFill>
                <a:effectLst/>
                <a:latin typeface="Roboto"/>
              </a:rPr>
              <a:t>min_samples</a:t>
            </a:r>
            <a:r>
              <a:rPr lang="es-ES" b="0" i="0" dirty="0">
                <a:solidFill>
                  <a:srgbClr val="212121"/>
                </a:solidFill>
                <a:effectLst/>
                <a:latin typeface="Roboto"/>
              </a:rPr>
              <a:t>=100)</a:t>
            </a:r>
          </a:p>
          <a:p>
            <a:pPr algn="ctr"/>
            <a:endParaRPr lang="es-E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E2EE8C2-0290-4CC5-84E0-E3C3E227F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6" y="1550504"/>
            <a:ext cx="6687792" cy="400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C0637C0-C221-46E5-89A5-5366DF7586F9}"/>
              </a:ext>
            </a:extLst>
          </p:cNvPr>
          <p:cNvSpPr/>
          <p:nvPr/>
        </p:nvSpPr>
        <p:spPr>
          <a:xfrm>
            <a:off x="7328453" y="2888973"/>
            <a:ext cx="4280452" cy="12192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Estimated number of clusters: 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Estimated number of noise points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108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Silhouette Coefficient: 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0.523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523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27387D80-55B4-47A5-8EA3-109D55DBCE4B}"/>
              </a:ext>
            </a:extLst>
          </p:cNvPr>
          <p:cNvSpPr txBox="1">
            <a:spLocks/>
          </p:cNvSpPr>
          <p:nvPr/>
        </p:nvSpPr>
        <p:spPr>
          <a:xfrm>
            <a:off x="8842248" y="1481328"/>
            <a:ext cx="2926080" cy="2468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/>
              <a:t>¿Alguna pregunta?</a:t>
            </a:r>
          </a:p>
          <a:p>
            <a:pPr>
              <a:spcAft>
                <a:spcPts val="600"/>
              </a:spcAft>
            </a:pPr>
            <a:endParaRPr lang="en-US" sz="4000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677F7E5C-877A-4A14-8ECF-8EA94B3BB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65" r="1" b="1054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4942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6">
            <a:extLst>
              <a:ext uri="{FF2B5EF4-FFF2-40B4-BE49-F238E27FC236}">
                <a16:creationId xmlns:a16="http://schemas.microsoft.com/office/drawing/2014/main" id="{2803A70C-CBD2-471D-B51D-F59A36CF5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612580"/>
              </p:ext>
            </p:extLst>
          </p:nvPr>
        </p:nvGraphicFramePr>
        <p:xfrm>
          <a:off x="692250" y="2756155"/>
          <a:ext cx="84580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842">
                  <a:extLst>
                    <a:ext uri="{9D8B030D-6E8A-4147-A177-3AD203B41FA5}">
                      <a16:colId xmlns:a16="http://schemas.microsoft.com/office/drawing/2014/main" val="1810506399"/>
                    </a:ext>
                  </a:extLst>
                </a:gridCol>
                <a:gridCol w="756532">
                  <a:extLst>
                    <a:ext uri="{9D8B030D-6E8A-4147-A177-3AD203B41FA5}">
                      <a16:colId xmlns:a16="http://schemas.microsoft.com/office/drawing/2014/main" val="2651723731"/>
                    </a:ext>
                  </a:extLst>
                </a:gridCol>
                <a:gridCol w="509897">
                  <a:extLst>
                    <a:ext uri="{9D8B030D-6E8A-4147-A177-3AD203B41FA5}">
                      <a16:colId xmlns:a16="http://schemas.microsoft.com/office/drawing/2014/main" val="849079139"/>
                    </a:ext>
                  </a:extLst>
                </a:gridCol>
                <a:gridCol w="1295654">
                  <a:extLst>
                    <a:ext uri="{9D8B030D-6E8A-4147-A177-3AD203B41FA5}">
                      <a16:colId xmlns:a16="http://schemas.microsoft.com/office/drawing/2014/main" val="121636469"/>
                    </a:ext>
                  </a:extLst>
                </a:gridCol>
                <a:gridCol w="1209993">
                  <a:extLst>
                    <a:ext uri="{9D8B030D-6E8A-4147-A177-3AD203B41FA5}">
                      <a16:colId xmlns:a16="http://schemas.microsoft.com/office/drawing/2014/main" val="4260976289"/>
                    </a:ext>
                  </a:extLst>
                </a:gridCol>
                <a:gridCol w="570075">
                  <a:extLst>
                    <a:ext uri="{9D8B030D-6E8A-4147-A177-3AD203B41FA5}">
                      <a16:colId xmlns:a16="http://schemas.microsoft.com/office/drawing/2014/main" val="1192305456"/>
                    </a:ext>
                  </a:extLst>
                </a:gridCol>
                <a:gridCol w="374169">
                  <a:extLst>
                    <a:ext uri="{9D8B030D-6E8A-4147-A177-3AD203B41FA5}">
                      <a16:colId xmlns:a16="http://schemas.microsoft.com/office/drawing/2014/main" val="476134976"/>
                    </a:ext>
                  </a:extLst>
                </a:gridCol>
                <a:gridCol w="1080770">
                  <a:extLst>
                    <a:ext uri="{9D8B030D-6E8A-4147-A177-3AD203B41FA5}">
                      <a16:colId xmlns:a16="http://schemas.microsoft.com/office/drawing/2014/main" val="2149910473"/>
                    </a:ext>
                  </a:extLst>
                </a:gridCol>
                <a:gridCol w="602976">
                  <a:extLst>
                    <a:ext uri="{9D8B030D-6E8A-4147-A177-3AD203B41FA5}">
                      <a16:colId xmlns:a16="http://schemas.microsoft.com/office/drawing/2014/main" val="2467227167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1037676372"/>
                    </a:ext>
                  </a:extLst>
                </a:gridCol>
                <a:gridCol w="576057">
                  <a:extLst>
                    <a:ext uri="{9D8B030D-6E8A-4147-A177-3AD203B41FA5}">
                      <a16:colId xmlns:a16="http://schemas.microsoft.com/office/drawing/2014/main" val="1382249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age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orientation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Body-type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diet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offspring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pets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religion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sign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45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9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3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45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92409"/>
                  </a:ext>
                </a:extLst>
              </a:tr>
            </a:tbl>
          </a:graphicData>
        </a:graphic>
      </p:graphicFrame>
      <p:sp>
        <p:nvSpPr>
          <p:cNvPr id="5" name="Título 1">
            <a:extLst>
              <a:ext uri="{FF2B5EF4-FFF2-40B4-BE49-F238E27FC236}">
                <a16:creationId xmlns:a16="http://schemas.microsoft.com/office/drawing/2014/main" id="{10912031-BBC5-4146-9199-64B424B9EC09}"/>
              </a:ext>
            </a:extLst>
          </p:cNvPr>
          <p:cNvSpPr txBox="1">
            <a:spLocks/>
          </p:cNvSpPr>
          <p:nvPr/>
        </p:nvSpPr>
        <p:spPr>
          <a:xfrm>
            <a:off x="609600" y="4434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Exploración de los datos I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2081842-9945-4DF1-921C-AF127BFA97DA}"/>
              </a:ext>
            </a:extLst>
          </p:cNvPr>
          <p:cNvSpPr txBox="1"/>
          <p:nvPr/>
        </p:nvSpPr>
        <p:spPr>
          <a:xfrm>
            <a:off x="4195737" y="5032416"/>
            <a:ext cx="48388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Metodología</a:t>
            </a:r>
          </a:p>
          <a:p>
            <a:r>
              <a:rPr lang="es-ES" sz="2400" dirty="0"/>
              <a:t>1º Procesamiento del texto libre: PLN</a:t>
            </a:r>
          </a:p>
          <a:p>
            <a:r>
              <a:rPr lang="es-ES" sz="2400" dirty="0"/>
              <a:t>2º Preprocesamiento</a:t>
            </a:r>
          </a:p>
          <a:p>
            <a:r>
              <a:rPr lang="es-ES" sz="2400" dirty="0"/>
              <a:t>3º </a:t>
            </a:r>
            <a:r>
              <a:rPr lang="es-ES" sz="2400" dirty="0" err="1"/>
              <a:t>Clustering</a:t>
            </a:r>
            <a:endParaRPr lang="es-ES" sz="2400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90E55F4-2FEF-40FC-A05E-F10F00AC533D}"/>
              </a:ext>
            </a:extLst>
          </p:cNvPr>
          <p:cNvCxnSpPr>
            <a:cxnSpLocks/>
          </p:cNvCxnSpPr>
          <p:nvPr/>
        </p:nvCxnSpPr>
        <p:spPr>
          <a:xfrm flipV="1">
            <a:off x="8548101" y="4839124"/>
            <a:ext cx="1232899" cy="57021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6EE6B39-CEE8-4A3B-97F2-F3E9FDF5C29F}"/>
              </a:ext>
            </a:extLst>
          </p:cNvPr>
          <p:cNvCxnSpPr>
            <a:cxnSpLocks/>
          </p:cNvCxnSpPr>
          <p:nvPr/>
        </p:nvCxnSpPr>
        <p:spPr>
          <a:xfrm flipH="1" flipV="1">
            <a:off x="3585683" y="4839123"/>
            <a:ext cx="418421" cy="114043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3D74F68C-7BEC-4434-93C1-8F2CC4B42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805715"/>
              </p:ext>
            </p:extLst>
          </p:nvPr>
        </p:nvGraphicFramePr>
        <p:xfrm>
          <a:off x="9503597" y="2756155"/>
          <a:ext cx="20596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965">
                  <a:extLst>
                    <a:ext uri="{9D8B030D-6E8A-4147-A177-3AD203B41FA5}">
                      <a16:colId xmlns:a16="http://schemas.microsoft.com/office/drawing/2014/main" val="1183075379"/>
                    </a:ext>
                  </a:extLst>
                </a:gridCol>
                <a:gridCol w="374169">
                  <a:extLst>
                    <a:ext uri="{9D8B030D-6E8A-4147-A177-3AD203B41FA5}">
                      <a16:colId xmlns:a16="http://schemas.microsoft.com/office/drawing/2014/main" val="114654151"/>
                    </a:ext>
                  </a:extLst>
                </a:gridCol>
                <a:gridCol w="822512">
                  <a:extLst>
                    <a:ext uri="{9D8B030D-6E8A-4147-A177-3AD203B41FA5}">
                      <a16:colId xmlns:a16="http://schemas.microsoft.com/office/drawing/2014/main" val="384910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essay0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essay9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019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2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82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19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352621"/>
                  </a:ext>
                </a:extLst>
              </a:tr>
            </a:tbl>
          </a:graphicData>
        </a:graphic>
      </p:graphicFrame>
      <p:graphicFrame>
        <p:nvGraphicFramePr>
          <p:cNvPr id="19" name="Tabla 15">
            <a:extLst>
              <a:ext uri="{FF2B5EF4-FFF2-40B4-BE49-F238E27FC236}">
                <a16:creationId xmlns:a16="http://schemas.microsoft.com/office/drawing/2014/main" id="{C98B8454-DA4E-4E7B-8CB7-809FE4897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535220"/>
              </p:ext>
            </p:extLst>
          </p:nvPr>
        </p:nvGraphicFramePr>
        <p:xfrm>
          <a:off x="9769416" y="616146"/>
          <a:ext cx="18129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64">
                  <a:extLst>
                    <a:ext uri="{9D8B030D-6E8A-4147-A177-3AD203B41FA5}">
                      <a16:colId xmlns:a16="http://schemas.microsoft.com/office/drawing/2014/main" val="4205425216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2378616990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386987852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499311814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287231851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911845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21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7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5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464971"/>
                  </a:ext>
                </a:extLst>
              </a:tr>
            </a:tbl>
          </a:graphicData>
        </a:graphic>
      </p:graphicFrame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7F8735C-91CB-4840-87C0-CBEADDD5A0A6}"/>
              </a:ext>
            </a:extLst>
          </p:cNvPr>
          <p:cNvCxnSpPr/>
          <p:nvPr/>
        </p:nvCxnSpPr>
        <p:spPr>
          <a:xfrm>
            <a:off x="9633499" y="681074"/>
            <a:ext cx="0" cy="1351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FABED9F5-E5F5-4BFB-B423-78F91DE25A64}"/>
              </a:ext>
            </a:extLst>
          </p:cNvPr>
          <p:cNvCxnSpPr>
            <a:cxnSpLocks/>
          </p:cNvCxnSpPr>
          <p:nvPr/>
        </p:nvCxnSpPr>
        <p:spPr>
          <a:xfrm>
            <a:off x="9769416" y="493472"/>
            <a:ext cx="17145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CA5F613-4B39-47B8-8B94-6933807AA628}"/>
              </a:ext>
            </a:extLst>
          </p:cNvPr>
          <p:cNvSpPr txBox="1"/>
          <p:nvPr/>
        </p:nvSpPr>
        <p:spPr>
          <a:xfrm>
            <a:off x="8803208" y="1268232"/>
            <a:ext cx="942975" cy="36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59946</a:t>
            </a:r>
            <a:endParaRPr lang="es-ES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4168BC6-A5DA-4D79-AFE1-07C99A7D8CB0}"/>
              </a:ext>
            </a:extLst>
          </p:cNvPr>
          <p:cNvSpPr txBox="1"/>
          <p:nvPr/>
        </p:nvSpPr>
        <p:spPr>
          <a:xfrm>
            <a:off x="10471700" y="133562"/>
            <a:ext cx="416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dk1"/>
                </a:solidFill>
              </a:rPr>
              <a:t>31</a:t>
            </a:r>
            <a:endParaRPr lang="es-E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3231A94-C2FC-48AF-8246-11744D1BBB27}"/>
              </a:ext>
            </a:extLst>
          </p:cNvPr>
          <p:cNvSpPr txBox="1"/>
          <p:nvPr/>
        </p:nvSpPr>
        <p:spPr>
          <a:xfrm>
            <a:off x="8502760" y="359851"/>
            <a:ext cx="952499" cy="383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chemeClr val="tx1"/>
                </a:solidFill>
              </a:rPr>
              <a:t>Dataset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38671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6">
            <a:extLst>
              <a:ext uri="{FF2B5EF4-FFF2-40B4-BE49-F238E27FC236}">
                <a16:creationId xmlns:a16="http://schemas.microsoft.com/office/drawing/2014/main" id="{F1DA1F9A-787E-441D-883B-617924B2F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374182"/>
              </p:ext>
            </p:extLst>
          </p:nvPr>
        </p:nvGraphicFramePr>
        <p:xfrm>
          <a:off x="609601" y="2257344"/>
          <a:ext cx="85661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>
                  <a:extLst>
                    <a:ext uri="{9D8B030D-6E8A-4147-A177-3AD203B41FA5}">
                      <a16:colId xmlns:a16="http://schemas.microsoft.com/office/drawing/2014/main" val="1810506399"/>
                    </a:ext>
                  </a:extLst>
                </a:gridCol>
                <a:gridCol w="862965">
                  <a:extLst>
                    <a:ext uri="{9D8B030D-6E8A-4147-A177-3AD203B41FA5}">
                      <a16:colId xmlns:a16="http://schemas.microsoft.com/office/drawing/2014/main" val="2651723731"/>
                    </a:ext>
                  </a:extLst>
                </a:gridCol>
                <a:gridCol w="862965">
                  <a:extLst>
                    <a:ext uri="{9D8B030D-6E8A-4147-A177-3AD203B41FA5}">
                      <a16:colId xmlns:a16="http://schemas.microsoft.com/office/drawing/2014/main" val="849079139"/>
                    </a:ext>
                  </a:extLst>
                </a:gridCol>
                <a:gridCol w="862965">
                  <a:extLst>
                    <a:ext uri="{9D8B030D-6E8A-4147-A177-3AD203B41FA5}">
                      <a16:colId xmlns:a16="http://schemas.microsoft.com/office/drawing/2014/main" val="121636469"/>
                    </a:ext>
                  </a:extLst>
                </a:gridCol>
                <a:gridCol w="862965">
                  <a:extLst>
                    <a:ext uri="{9D8B030D-6E8A-4147-A177-3AD203B41FA5}">
                      <a16:colId xmlns:a16="http://schemas.microsoft.com/office/drawing/2014/main" val="4260976289"/>
                    </a:ext>
                  </a:extLst>
                </a:gridCol>
                <a:gridCol w="862965">
                  <a:extLst>
                    <a:ext uri="{9D8B030D-6E8A-4147-A177-3AD203B41FA5}">
                      <a16:colId xmlns:a16="http://schemas.microsoft.com/office/drawing/2014/main" val="2442021553"/>
                    </a:ext>
                  </a:extLst>
                </a:gridCol>
                <a:gridCol w="862965">
                  <a:extLst>
                    <a:ext uri="{9D8B030D-6E8A-4147-A177-3AD203B41FA5}">
                      <a16:colId xmlns:a16="http://schemas.microsoft.com/office/drawing/2014/main" val="1034460472"/>
                    </a:ext>
                  </a:extLst>
                </a:gridCol>
                <a:gridCol w="862965">
                  <a:extLst>
                    <a:ext uri="{9D8B030D-6E8A-4147-A177-3AD203B41FA5}">
                      <a16:colId xmlns:a16="http://schemas.microsoft.com/office/drawing/2014/main" val="1108473220"/>
                    </a:ext>
                  </a:extLst>
                </a:gridCol>
                <a:gridCol w="862965">
                  <a:extLst>
                    <a:ext uri="{9D8B030D-6E8A-4147-A177-3AD203B41FA5}">
                      <a16:colId xmlns:a16="http://schemas.microsoft.com/office/drawing/2014/main" val="18062735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6482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essay0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essay1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essay2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essay3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essay4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essay5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essay6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essay7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essay8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essay9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45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9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3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45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92409"/>
                  </a:ext>
                </a:extLst>
              </a:tr>
            </a:tbl>
          </a:graphicData>
        </a:graphic>
      </p:graphicFrame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C1D401B1-9D04-4F47-A4BE-4BCFB3C95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815475"/>
              </p:ext>
            </p:extLst>
          </p:nvPr>
        </p:nvGraphicFramePr>
        <p:xfrm>
          <a:off x="9729718" y="2257344"/>
          <a:ext cx="169075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757">
                  <a:extLst>
                    <a:ext uri="{9D8B030D-6E8A-4147-A177-3AD203B41FA5}">
                      <a16:colId xmlns:a16="http://schemas.microsoft.com/office/drawing/2014/main" val="1227179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all_essays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187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652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5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5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69830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03EAF268-8BBE-4DBC-8AFF-71E787965469}"/>
              </a:ext>
            </a:extLst>
          </p:cNvPr>
          <p:cNvSpPr txBox="1"/>
          <p:nvPr/>
        </p:nvSpPr>
        <p:spPr>
          <a:xfrm>
            <a:off x="9729718" y="1869029"/>
            <a:ext cx="18526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/>
              <a:t>Nueva columna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B7AF0AE-F724-4A5B-80C9-0CBD4622823E}"/>
              </a:ext>
            </a:extLst>
          </p:cNvPr>
          <p:cNvSpPr txBox="1"/>
          <p:nvPr/>
        </p:nvSpPr>
        <p:spPr>
          <a:xfrm>
            <a:off x="9192453" y="5326191"/>
            <a:ext cx="2914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essay0 + essay1 +  … + essay9</a:t>
            </a:r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5B3D5309-F687-479D-BDA3-EC33C457842D}"/>
              </a:ext>
            </a:extLst>
          </p:cNvPr>
          <p:cNvSpPr/>
          <p:nvPr/>
        </p:nvSpPr>
        <p:spPr>
          <a:xfrm>
            <a:off x="10545417" y="1308430"/>
            <a:ext cx="208722" cy="54161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25AA97E-1EEE-4CB8-9976-B047AC19B902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9277349" y="2793713"/>
            <a:ext cx="638176" cy="1428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8310BB7-B6B5-498F-A344-AAD56A9FC550}"/>
              </a:ext>
            </a:extLst>
          </p:cNvPr>
          <p:cNvCxnSpPr>
            <a:cxnSpLocks/>
          </p:cNvCxnSpPr>
          <p:nvPr/>
        </p:nvCxnSpPr>
        <p:spPr>
          <a:xfrm flipV="1">
            <a:off x="9277346" y="3184444"/>
            <a:ext cx="638178" cy="770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8A89B6E-5F71-4B3B-869D-2940436B847E}"/>
              </a:ext>
            </a:extLst>
          </p:cNvPr>
          <p:cNvCxnSpPr>
            <a:cxnSpLocks/>
          </p:cNvCxnSpPr>
          <p:nvPr/>
        </p:nvCxnSpPr>
        <p:spPr>
          <a:xfrm>
            <a:off x="9277346" y="3546394"/>
            <a:ext cx="638178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2C3E210-E258-4F08-A108-6FA33BC1CABF}"/>
              </a:ext>
            </a:extLst>
          </p:cNvPr>
          <p:cNvCxnSpPr>
            <a:cxnSpLocks/>
          </p:cNvCxnSpPr>
          <p:nvPr/>
        </p:nvCxnSpPr>
        <p:spPr>
          <a:xfrm>
            <a:off x="9277346" y="3925704"/>
            <a:ext cx="638178" cy="900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F0E3832-4DE0-42B6-A8D3-7EBC776785B5}"/>
              </a:ext>
            </a:extLst>
          </p:cNvPr>
          <p:cNvSpPr/>
          <p:nvPr/>
        </p:nvSpPr>
        <p:spPr>
          <a:xfrm>
            <a:off x="447676" y="2707988"/>
            <a:ext cx="8829673" cy="200026"/>
          </a:xfrm>
          <a:prstGeom prst="rect">
            <a:avLst/>
          </a:prstGeom>
          <a:pattFill prst="dkUpDiag">
            <a:fgClr>
              <a:srgbClr val="FFC000"/>
            </a:fgClr>
            <a:bgClr>
              <a:schemeClr val="accent1">
                <a:lumMod val="20000"/>
                <a:lumOff val="80000"/>
              </a:schemeClr>
            </a:bgClr>
          </a:patt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B6C953C-4A16-4DD6-9B62-139D11A80F90}"/>
              </a:ext>
            </a:extLst>
          </p:cNvPr>
          <p:cNvSpPr/>
          <p:nvPr/>
        </p:nvSpPr>
        <p:spPr>
          <a:xfrm>
            <a:off x="447675" y="3092140"/>
            <a:ext cx="8829673" cy="200026"/>
          </a:xfrm>
          <a:prstGeom prst="rect">
            <a:avLst/>
          </a:prstGeom>
          <a:pattFill prst="dkDnDiag">
            <a:fgClr>
              <a:srgbClr val="FFC000"/>
            </a:fgClr>
            <a:bgClr>
              <a:schemeClr val="accent1">
                <a:lumMod val="20000"/>
                <a:lumOff val="80000"/>
              </a:schemeClr>
            </a:bgClr>
          </a:patt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AF1084A-B8F4-43B8-96FB-74B751223B2E}"/>
              </a:ext>
            </a:extLst>
          </p:cNvPr>
          <p:cNvSpPr/>
          <p:nvPr/>
        </p:nvSpPr>
        <p:spPr>
          <a:xfrm>
            <a:off x="447674" y="3482870"/>
            <a:ext cx="8829673" cy="200026"/>
          </a:xfrm>
          <a:prstGeom prst="rect">
            <a:avLst/>
          </a:prstGeom>
          <a:pattFill prst="dkUpDiag">
            <a:fgClr>
              <a:srgbClr val="FFC000"/>
            </a:fgClr>
            <a:bgClr>
              <a:schemeClr val="accent1">
                <a:lumMod val="20000"/>
                <a:lumOff val="80000"/>
              </a:schemeClr>
            </a:bgClr>
          </a:patt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A8FD3D4-70B0-496C-AE33-B246EE9CE9A9}"/>
              </a:ext>
            </a:extLst>
          </p:cNvPr>
          <p:cNvSpPr/>
          <p:nvPr/>
        </p:nvSpPr>
        <p:spPr>
          <a:xfrm>
            <a:off x="447673" y="3825691"/>
            <a:ext cx="8829673" cy="200026"/>
          </a:xfrm>
          <a:prstGeom prst="rect">
            <a:avLst/>
          </a:prstGeom>
          <a:pattFill prst="dkDnDiag">
            <a:fgClr>
              <a:srgbClr val="FFC000"/>
            </a:fgClr>
            <a:bgClr>
              <a:schemeClr val="accent1">
                <a:lumMod val="20000"/>
                <a:lumOff val="80000"/>
              </a:schemeClr>
            </a:bgClr>
          </a:patt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0AB26B6-044F-472B-B502-EEE36A451ACF}"/>
              </a:ext>
            </a:extLst>
          </p:cNvPr>
          <p:cNvSpPr txBox="1"/>
          <p:nvPr/>
        </p:nvSpPr>
        <p:spPr>
          <a:xfrm>
            <a:off x="4599538" y="6088749"/>
            <a:ext cx="674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/>
              <a:t>drop</a:t>
            </a:r>
            <a:endParaRPr lang="es-ES" dirty="0"/>
          </a:p>
        </p:txBody>
      </p:sp>
      <p:sp>
        <p:nvSpPr>
          <p:cNvPr id="28" name="Flecha: hacia arriba 27">
            <a:extLst>
              <a:ext uri="{FF2B5EF4-FFF2-40B4-BE49-F238E27FC236}">
                <a16:creationId xmlns:a16="http://schemas.microsoft.com/office/drawing/2014/main" id="{FFA6F609-7F1C-4ED5-9998-1AF44167FE13}"/>
              </a:ext>
            </a:extLst>
          </p:cNvPr>
          <p:cNvSpPr/>
          <p:nvPr/>
        </p:nvSpPr>
        <p:spPr>
          <a:xfrm>
            <a:off x="4803499" y="5325655"/>
            <a:ext cx="218661" cy="655983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0423F699-782F-48A4-ACDC-0DE614DDB9C5}"/>
              </a:ext>
            </a:extLst>
          </p:cNvPr>
          <p:cNvSpPr txBox="1">
            <a:spLocks/>
          </p:cNvSpPr>
          <p:nvPr/>
        </p:nvSpPr>
        <p:spPr>
          <a:xfrm>
            <a:off x="609600" y="4434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PLN: Ingeniería de características </a:t>
            </a:r>
          </a:p>
        </p:txBody>
      </p:sp>
      <p:sp>
        <p:nvSpPr>
          <p:cNvPr id="30" name="Cerrar llave 29">
            <a:extLst>
              <a:ext uri="{FF2B5EF4-FFF2-40B4-BE49-F238E27FC236}">
                <a16:creationId xmlns:a16="http://schemas.microsoft.com/office/drawing/2014/main" id="{F4700F0E-8B68-4A13-BB3C-8D4936546861}"/>
              </a:ext>
            </a:extLst>
          </p:cNvPr>
          <p:cNvSpPr/>
          <p:nvPr/>
        </p:nvSpPr>
        <p:spPr>
          <a:xfrm rot="5400000">
            <a:off x="4606926" y="393634"/>
            <a:ext cx="571499" cy="8566150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151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57E45A8-8907-45ED-A21A-AC137A0D150B}"/>
              </a:ext>
            </a:extLst>
          </p:cNvPr>
          <p:cNvSpPr txBox="1">
            <a:spLocks/>
          </p:cNvSpPr>
          <p:nvPr/>
        </p:nvSpPr>
        <p:spPr>
          <a:xfrm>
            <a:off x="609600" y="4434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PLN: algoritmo LDA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013C9B4B-8B9E-4850-ACDA-C543886FF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578656"/>
              </p:ext>
            </p:extLst>
          </p:nvPr>
        </p:nvGraphicFramePr>
        <p:xfrm>
          <a:off x="1027485" y="2729950"/>
          <a:ext cx="169075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757">
                  <a:extLst>
                    <a:ext uri="{9D8B030D-6E8A-4147-A177-3AD203B41FA5}">
                      <a16:colId xmlns:a16="http://schemas.microsoft.com/office/drawing/2014/main" val="1227179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all_essays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187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652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5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5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69830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FDC8578-A320-41B5-B84C-889EA82130D9}"/>
              </a:ext>
            </a:extLst>
          </p:cNvPr>
          <p:cNvSpPr txBox="1"/>
          <p:nvPr/>
        </p:nvSpPr>
        <p:spPr>
          <a:xfrm>
            <a:off x="1027485" y="2341635"/>
            <a:ext cx="18526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/>
              <a:t>Nueva columna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F13F0BF-59BB-4061-B722-649B8C3519FF}"/>
              </a:ext>
            </a:extLst>
          </p:cNvPr>
          <p:cNvSpPr txBox="1"/>
          <p:nvPr/>
        </p:nvSpPr>
        <p:spPr>
          <a:xfrm>
            <a:off x="415538" y="4787799"/>
            <a:ext cx="2914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essay0 + essay1 +  … + essay9</a:t>
            </a:r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4E5EC33B-787C-4DCA-860A-2E040571C844}"/>
              </a:ext>
            </a:extLst>
          </p:cNvPr>
          <p:cNvSpPr/>
          <p:nvPr/>
        </p:nvSpPr>
        <p:spPr>
          <a:xfrm>
            <a:off x="1768502" y="1781155"/>
            <a:ext cx="208722" cy="54161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83E89C5F-6F28-46CB-A03D-513644D0ED22}"/>
              </a:ext>
            </a:extLst>
          </p:cNvPr>
          <p:cNvSpPr/>
          <p:nvPr/>
        </p:nvSpPr>
        <p:spPr>
          <a:xfrm>
            <a:off x="3472119" y="3279205"/>
            <a:ext cx="835355" cy="76073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4FBBD3F-255E-4D38-B23D-165E3AEDB9C7}"/>
              </a:ext>
            </a:extLst>
          </p:cNvPr>
          <p:cNvSpPr txBox="1"/>
          <p:nvPr/>
        </p:nvSpPr>
        <p:spPr>
          <a:xfrm>
            <a:off x="6944119" y="5743254"/>
            <a:ext cx="1275207" cy="461665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s-ES" sz="2400" dirty="0"/>
              <a:t>4 temas</a:t>
            </a:r>
            <a:endParaRPr lang="es-ES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B0AF1111-3224-4AAD-885E-7E1894865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351" y="3134323"/>
            <a:ext cx="6441676" cy="38604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22CEFA4A-9B14-45E2-972B-4A29F840C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029" y="2051963"/>
            <a:ext cx="1924319" cy="657317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120A3FA6-810D-4360-A42C-F7A86C29B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351" y="3778179"/>
            <a:ext cx="6441676" cy="390951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5D243529-C4B8-4D52-85E8-124960F30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440" y="4169130"/>
            <a:ext cx="5639587" cy="924054"/>
          </a:xfrm>
          <a:prstGeom prst="rect">
            <a:avLst/>
          </a:prstGeom>
        </p:spPr>
      </p:pic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F0FD2CA-AB4B-4EC8-961F-028429FFC9AD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7493839" y="4631159"/>
            <a:ext cx="376165" cy="98733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0CB38508-6AA3-4D9F-A7F5-8ABF9D9A563A}"/>
              </a:ext>
            </a:extLst>
          </p:cNvPr>
          <p:cNvSpPr/>
          <p:nvPr/>
        </p:nvSpPr>
        <p:spPr>
          <a:xfrm>
            <a:off x="6768352" y="5618495"/>
            <a:ext cx="1450974" cy="71118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429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04071412-67A6-437D-A755-69B5415BF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621655"/>
              </p:ext>
            </p:extLst>
          </p:nvPr>
        </p:nvGraphicFramePr>
        <p:xfrm>
          <a:off x="950980" y="2168947"/>
          <a:ext cx="7352461" cy="2286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59788">
                  <a:extLst>
                    <a:ext uri="{9D8B030D-6E8A-4147-A177-3AD203B41FA5}">
                      <a16:colId xmlns:a16="http://schemas.microsoft.com/office/drawing/2014/main" val="3507788219"/>
                    </a:ext>
                  </a:extLst>
                </a:gridCol>
                <a:gridCol w="1246505">
                  <a:extLst>
                    <a:ext uri="{9D8B030D-6E8A-4147-A177-3AD203B41FA5}">
                      <a16:colId xmlns:a16="http://schemas.microsoft.com/office/drawing/2014/main" val="1208015607"/>
                    </a:ext>
                  </a:extLst>
                </a:gridCol>
                <a:gridCol w="1265809">
                  <a:extLst>
                    <a:ext uri="{9D8B030D-6E8A-4147-A177-3AD203B41FA5}">
                      <a16:colId xmlns:a16="http://schemas.microsoft.com/office/drawing/2014/main" val="582982176"/>
                    </a:ext>
                  </a:extLst>
                </a:gridCol>
                <a:gridCol w="1437314">
                  <a:extLst>
                    <a:ext uri="{9D8B030D-6E8A-4147-A177-3AD203B41FA5}">
                      <a16:colId xmlns:a16="http://schemas.microsoft.com/office/drawing/2014/main" val="3431944159"/>
                    </a:ext>
                  </a:extLst>
                </a:gridCol>
                <a:gridCol w="1543045">
                  <a:extLst>
                    <a:ext uri="{9D8B030D-6E8A-4147-A177-3AD203B41FA5}">
                      <a16:colId xmlns:a16="http://schemas.microsoft.com/office/drawing/2014/main" val="255467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400" dirty="0" err="1"/>
                        <a:t>topic_matrix</a:t>
                      </a:r>
                      <a:endParaRPr lang="es-E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 err="1"/>
                        <a:t>n_top</a:t>
                      </a:r>
                      <a:r>
                        <a:rPr lang="es-ES" sz="2400" dirty="0"/>
                        <a:t> 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 err="1"/>
                        <a:t>n_top</a:t>
                      </a:r>
                      <a:r>
                        <a:rPr lang="es-ES" sz="2400" dirty="0"/>
                        <a:t> 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 err="1"/>
                        <a:t>n_top</a:t>
                      </a:r>
                      <a:r>
                        <a:rPr lang="es-ES" sz="2400" dirty="0"/>
                        <a:t> 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400" dirty="0" err="1"/>
                        <a:t>n_top</a:t>
                      </a:r>
                      <a:r>
                        <a:rPr lang="es-ES" sz="2400" dirty="0"/>
                        <a:t> 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0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b="1" dirty="0" err="1"/>
                        <a:t>n_topics</a:t>
                      </a:r>
                      <a:r>
                        <a:rPr lang="es-ES" sz="2400" b="1" dirty="0"/>
                        <a:t> 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</a:t>
                      </a:r>
                      <a:r>
                        <a:rPr kumimoji="0" lang="es-ES" altLang="es-ES" sz="24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friends</a:t>
                      </a:r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</a:t>
                      </a:r>
                      <a:endParaRPr lang="es-ES" sz="2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</a:t>
                      </a:r>
                      <a:r>
                        <a:rPr kumimoji="0" lang="es-ES" altLang="es-ES" sz="24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family</a:t>
                      </a:r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</a:t>
                      </a:r>
                      <a:endParaRPr lang="es-ES" sz="2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</a:t>
                      </a:r>
                      <a:r>
                        <a:rPr kumimoji="0" lang="es-ES" altLang="es-ES" sz="24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food</a:t>
                      </a:r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’</a:t>
                      </a:r>
                      <a:endParaRPr lang="es-ES" sz="2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'music’</a:t>
                      </a:r>
                      <a:endParaRPr lang="es-ES" sz="2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84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dirty="0" err="1"/>
                        <a:t>n_topics</a:t>
                      </a:r>
                      <a:r>
                        <a:rPr lang="es-ES" sz="2400" b="1" dirty="0"/>
                        <a:t> 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</a:t>
                      </a:r>
                      <a:r>
                        <a:rPr kumimoji="0" lang="es-ES" altLang="es-ES" sz="24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read</a:t>
                      </a:r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</a:t>
                      </a:r>
                      <a:endParaRPr lang="es-ES" sz="2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</a:t>
                      </a:r>
                      <a:r>
                        <a:rPr kumimoji="0" lang="es-ES" altLang="es-ES" sz="24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reading</a:t>
                      </a:r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</a:t>
                      </a:r>
                      <a:endParaRPr lang="es-ES" sz="2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</a:t>
                      </a:r>
                      <a:r>
                        <a:rPr kumimoji="0" lang="es-ES" altLang="es-ES" sz="24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books</a:t>
                      </a:r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</a:t>
                      </a:r>
                      <a:endParaRPr lang="es-ES" sz="2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</a:t>
                      </a:r>
                      <a:r>
                        <a:rPr kumimoji="0" lang="es-ES" altLang="es-ES" sz="24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movies</a:t>
                      </a:r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’</a:t>
                      </a:r>
                      <a:endParaRPr lang="es-ES" sz="2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02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dirty="0" err="1"/>
                        <a:t>n_topics</a:t>
                      </a:r>
                      <a:r>
                        <a:rPr lang="es-ES" sz="2400" b="1" dirty="0"/>
                        <a:t> 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'music'</a:t>
                      </a:r>
                      <a:endParaRPr lang="es-ES" sz="2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</a:t>
                      </a:r>
                      <a:r>
                        <a:rPr kumimoji="0" lang="es-ES" altLang="es-ES" sz="24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food</a:t>
                      </a:r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</a:t>
                      </a:r>
                      <a:endParaRPr lang="es-ES" sz="2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</a:t>
                      </a:r>
                      <a:r>
                        <a:rPr kumimoji="0" lang="es-ES" altLang="es-ES" sz="24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movies</a:t>
                      </a:r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</a:t>
                      </a:r>
                      <a:endParaRPr lang="es-ES" sz="2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</a:t>
                      </a:r>
                      <a:r>
                        <a:rPr kumimoji="0" lang="es-ES" altLang="es-ES" sz="24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books</a:t>
                      </a:r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’</a:t>
                      </a:r>
                      <a:endParaRPr lang="es-ES" sz="2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1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dirty="0" err="1"/>
                        <a:t>n_topics</a:t>
                      </a:r>
                      <a:r>
                        <a:rPr lang="es-ES" sz="2400" b="1" dirty="0"/>
                        <a:t> 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'home'</a:t>
                      </a:r>
                      <a:endParaRPr lang="es-ES" sz="2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</a:t>
                      </a:r>
                      <a:r>
                        <a:rPr kumimoji="0" lang="es-ES" altLang="es-ES" sz="24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movie</a:t>
                      </a:r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</a:t>
                      </a:r>
                      <a:endParaRPr lang="es-ES" sz="2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</a:t>
                      </a:r>
                      <a:r>
                        <a:rPr kumimoji="0" lang="es-ES" altLang="es-ES" sz="24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friends</a:t>
                      </a:r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</a:t>
                      </a:r>
                      <a:endParaRPr lang="es-ES" sz="2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</a:t>
                      </a:r>
                      <a:r>
                        <a:rPr kumimoji="0" lang="es-ES" altLang="es-ES" sz="24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family</a:t>
                      </a:r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'</a:t>
                      </a:r>
                      <a:endParaRPr lang="es-ES" sz="24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874040"/>
                  </a:ext>
                </a:extLst>
              </a:tr>
            </a:tbl>
          </a:graphicData>
        </a:graphic>
      </p:graphicFrame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E5C319B-3C14-4B6B-A017-930CF69AC524}"/>
              </a:ext>
            </a:extLst>
          </p:cNvPr>
          <p:cNvCxnSpPr>
            <a:cxnSpLocks/>
          </p:cNvCxnSpPr>
          <p:nvPr/>
        </p:nvCxnSpPr>
        <p:spPr>
          <a:xfrm>
            <a:off x="8188182" y="2832723"/>
            <a:ext cx="1336068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8479698-9821-42F5-B051-BDF0FC469F05}"/>
              </a:ext>
            </a:extLst>
          </p:cNvPr>
          <p:cNvSpPr txBox="1"/>
          <p:nvPr/>
        </p:nvSpPr>
        <p:spPr>
          <a:xfrm>
            <a:off x="10002644" y="2639065"/>
            <a:ext cx="14668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‘Social’</a:t>
            </a:r>
          </a:p>
          <a:p>
            <a:r>
              <a:rPr lang="es-ES" sz="2800" dirty="0"/>
              <a:t>‘Book’</a:t>
            </a:r>
          </a:p>
          <a:p>
            <a:r>
              <a:rPr lang="es-ES" sz="2800" dirty="0"/>
              <a:t>‘Music’</a:t>
            </a:r>
          </a:p>
          <a:p>
            <a:r>
              <a:rPr lang="es-ES" sz="2800" dirty="0"/>
              <a:t>‘</a:t>
            </a:r>
            <a:r>
              <a:rPr lang="es-ES" sz="2800" dirty="0" err="1"/>
              <a:t>Movie</a:t>
            </a:r>
            <a:r>
              <a:rPr lang="es-ES" sz="2800" dirty="0"/>
              <a:t>’</a:t>
            </a: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005AF89F-0B34-4034-8D93-F821371507F6}"/>
              </a:ext>
            </a:extLst>
          </p:cNvPr>
          <p:cNvSpPr txBox="1">
            <a:spLocks/>
          </p:cNvSpPr>
          <p:nvPr/>
        </p:nvSpPr>
        <p:spPr>
          <a:xfrm>
            <a:off x="609600" y="4434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PLN: algoritmo LDA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CACE86A-EF5B-4987-A312-DB176AD83E0C}"/>
              </a:ext>
            </a:extLst>
          </p:cNvPr>
          <p:cNvCxnSpPr>
            <a:cxnSpLocks/>
          </p:cNvCxnSpPr>
          <p:nvPr/>
        </p:nvCxnSpPr>
        <p:spPr>
          <a:xfrm>
            <a:off x="8188182" y="3298852"/>
            <a:ext cx="1336068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4A7B480D-97E5-4234-B4C2-5197FA70A475}"/>
              </a:ext>
            </a:extLst>
          </p:cNvPr>
          <p:cNvCxnSpPr>
            <a:cxnSpLocks/>
          </p:cNvCxnSpPr>
          <p:nvPr/>
        </p:nvCxnSpPr>
        <p:spPr>
          <a:xfrm>
            <a:off x="8188182" y="3759476"/>
            <a:ext cx="1336068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A4D80BA2-EEBE-4689-8F30-E39A751BEEF8}"/>
              </a:ext>
            </a:extLst>
          </p:cNvPr>
          <p:cNvCxnSpPr>
            <a:cxnSpLocks/>
          </p:cNvCxnSpPr>
          <p:nvPr/>
        </p:nvCxnSpPr>
        <p:spPr>
          <a:xfrm>
            <a:off x="8188182" y="4231758"/>
            <a:ext cx="1336068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52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910846F4-4C61-45A0-8E9C-4BC7D6094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169977"/>
              </p:ext>
            </p:extLst>
          </p:nvPr>
        </p:nvGraphicFramePr>
        <p:xfrm>
          <a:off x="6606375" y="2396562"/>
          <a:ext cx="169075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757">
                  <a:extLst>
                    <a:ext uri="{9D8B030D-6E8A-4147-A177-3AD203B41FA5}">
                      <a16:colId xmlns:a16="http://schemas.microsoft.com/office/drawing/2014/main" val="1227179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labels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187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652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5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5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69830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2FD96D32-0411-4BB4-A11F-712F16917221}"/>
              </a:ext>
            </a:extLst>
          </p:cNvPr>
          <p:cNvSpPr txBox="1"/>
          <p:nvPr/>
        </p:nvSpPr>
        <p:spPr>
          <a:xfrm>
            <a:off x="6606375" y="2008247"/>
            <a:ext cx="18526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/>
              <a:t>Nueva columna </a:t>
            </a:r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1E5A630F-091E-4F3E-9E63-0343652B2A45}"/>
              </a:ext>
            </a:extLst>
          </p:cNvPr>
          <p:cNvSpPr/>
          <p:nvPr/>
        </p:nvSpPr>
        <p:spPr>
          <a:xfrm>
            <a:off x="7422074" y="1447648"/>
            <a:ext cx="208722" cy="54161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141BE89-78D0-44C5-823E-7EC4E1D5FD28}"/>
              </a:ext>
            </a:extLst>
          </p:cNvPr>
          <p:cNvSpPr txBox="1"/>
          <p:nvPr/>
        </p:nvSpPr>
        <p:spPr>
          <a:xfrm>
            <a:off x="6868634" y="2719432"/>
            <a:ext cx="14668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‘Social’</a:t>
            </a:r>
          </a:p>
          <a:p>
            <a:r>
              <a:rPr lang="es-ES" sz="2400" dirty="0"/>
              <a:t>‘Music’</a:t>
            </a:r>
          </a:p>
          <a:p>
            <a:r>
              <a:rPr lang="es-ES" sz="2400" dirty="0"/>
              <a:t>‘Reader’</a:t>
            </a:r>
          </a:p>
          <a:p>
            <a:r>
              <a:rPr lang="es-ES" sz="2400" dirty="0"/>
              <a:t>‘</a:t>
            </a:r>
            <a:r>
              <a:rPr lang="es-ES" sz="2400" dirty="0" err="1"/>
              <a:t>Cuisine</a:t>
            </a:r>
            <a:r>
              <a:rPr lang="es-ES" sz="2400" dirty="0"/>
              <a:t>’</a:t>
            </a:r>
          </a:p>
        </p:txBody>
      </p:sp>
      <p:graphicFrame>
        <p:nvGraphicFramePr>
          <p:cNvPr id="16" name="Tabla 6">
            <a:extLst>
              <a:ext uri="{FF2B5EF4-FFF2-40B4-BE49-F238E27FC236}">
                <a16:creationId xmlns:a16="http://schemas.microsoft.com/office/drawing/2014/main" id="{57C6FC3F-0299-4C97-93F4-751FFB7D4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617054"/>
              </p:ext>
            </p:extLst>
          </p:nvPr>
        </p:nvGraphicFramePr>
        <p:xfrm>
          <a:off x="673144" y="2396562"/>
          <a:ext cx="577130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822">
                  <a:extLst>
                    <a:ext uri="{9D8B030D-6E8A-4147-A177-3AD203B41FA5}">
                      <a16:colId xmlns:a16="http://schemas.microsoft.com/office/drawing/2014/main" val="1810506399"/>
                    </a:ext>
                  </a:extLst>
                </a:gridCol>
                <a:gridCol w="847031">
                  <a:extLst>
                    <a:ext uri="{9D8B030D-6E8A-4147-A177-3AD203B41FA5}">
                      <a16:colId xmlns:a16="http://schemas.microsoft.com/office/drawing/2014/main" val="2651723731"/>
                    </a:ext>
                  </a:extLst>
                </a:gridCol>
                <a:gridCol w="570893">
                  <a:extLst>
                    <a:ext uri="{9D8B030D-6E8A-4147-A177-3AD203B41FA5}">
                      <a16:colId xmlns:a16="http://schemas.microsoft.com/office/drawing/2014/main" val="849079139"/>
                    </a:ext>
                  </a:extLst>
                </a:gridCol>
                <a:gridCol w="1366554">
                  <a:extLst>
                    <a:ext uri="{9D8B030D-6E8A-4147-A177-3AD203B41FA5}">
                      <a16:colId xmlns:a16="http://schemas.microsoft.com/office/drawing/2014/main" val="121636469"/>
                    </a:ext>
                  </a:extLst>
                </a:gridCol>
                <a:gridCol w="418928">
                  <a:extLst>
                    <a:ext uri="{9D8B030D-6E8A-4147-A177-3AD203B41FA5}">
                      <a16:colId xmlns:a16="http://schemas.microsoft.com/office/drawing/2014/main" val="4260976289"/>
                    </a:ext>
                  </a:extLst>
                </a:gridCol>
                <a:gridCol w="941832">
                  <a:extLst>
                    <a:ext uri="{9D8B030D-6E8A-4147-A177-3AD203B41FA5}">
                      <a16:colId xmlns:a16="http://schemas.microsoft.com/office/drawing/2014/main" val="2442021553"/>
                    </a:ext>
                  </a:extLst>
                </a:gridCol>
                <a:gridCol w="1027247">
                  <a:extLst>
                    <a:ext uri="{9D8B030D-6E8A-4147-A177-3AD203B41FA5}">
                      <a16:colId xmlns:a16="http://schemas.microsoft.com/office/drawing/2014/main" val="1034460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age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orientation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smokes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speaks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45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9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3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45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92409"/>
                  </a:ext>
                </a:extLst>
              </a:tr>
            </a:tbl>
          </a:graphicData>
        </a:graphic>
      </p:graphicFrame>
      <p:graphicFrame>
        <p:nvGraphicFramePr>
          <p:cNvPr id="17" name="Tabla 15">
            <a:extLst>
              <a:ext uri="{FF2B5EF4-FFF2-40B4-BE49-F238E27FC236}">
                <a16:creationId xmlns:a16="http://schemas.microsoft.com/office/drawing/2014/main" id="{11A7A742-488C-4765-B057-154147007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292036"/>
              </p:ext>
            </p:extLst>
          </p:nvPr>
        </p:nvGraphicFramePr>
        <p:xfrm>
          <a:off x="9817685" y="4450308"/>
          <a:ext cx="18129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64">
                  <a:extLst>
                    <a:ext uri="{9D8B030D-6E8A-4147-A177-3AD203B41FA5}">
                      <a16:colId xmlns:a16="http://schemas.microsoft.com/office/drawing/2014/main" val="4205425216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2378616990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386987852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499311814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287231851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911845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21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7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5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464971"/>
                  </a:ext>
                </a:extLst>
              </a:tr>
            </a:tbl>
          </a:graphicData>
        </a:graphic>
      </p:graphicFrame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0B558DC-63B4-4B74-95AB-F07F4091A70D}"/>
              </a:ext>
            </a:extLst>
          </p:cNvPr>
          <p:cNvCxnSpPr/>
          <p:nvPr/>
        </p:nvCxnSpPr>
        <p:spPr>
          <a:xfrm>
            <a:off x="9681768" y="4515236"/>
            <a:ext cx="0" cy="1351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F6F4AC4C-D631-428B-87B3-B8DE85D236F9}"/>
              </a:ext>
            </a:extLst>
          </p:cNvPr>
          <p:cNvCxnSpPr>
            <a:cxnSpLocks/>
          </p:cNvCxnSpPr>
          <p:nvPr/>
        </p:nvCxnSpPr>
        <p:spPr>
          <a:xfrm>
            <a:off x="9817685" y="4327634"/>
            <a:ext cx="17145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E173115-B1FE-46E2-89BE-8E1D86D86DC2}"/>
              </a:ext>
            </a:extLst>
          </p:cNvPr>
          <p:cNvSpPr txBox="1"/>
          <p:nvPr/>
        </p:nvSpPr>
        <p:spPr>
          <a:xfrm>
            <a:off x="8851477" y="5102394"/>
            <a:ext cx="942975" cy="36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59946</a:t>
            </a:r>
            <a:endParaRPr lang="es-E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FC3F1A4-F260-47E1-811E-E3F61FF95CEE}"/>
              </a:ext>
            </a:extLst>
          </p:cNvPr>
          <p:cNvSpPr txBox="1"/>
          <p:nvPr/>
        </p:nvSpPr>
        <p:spPr>
          <a:xfrm>
            <a:off x="10519969" y="3967724"/>
            <a:ext cx="416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22</a:t>
            </a:r>
            <a:endParaRPr lang="es-E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A2BA46E-D0A1-4C7D-927C-0E43CEEBC4EB}"/>
              </a:ext>
            </a:extLst>
          </p:cNvPr>
          <p:cNvSpPr txBox="1"/>
          <p:nvPr/>
        </p:nvSpPr>
        <p:spPr>
          <a:xfrm>
            <a:off x="10247927" y="6280997"/>
            <a:ext cx="952499" cy="383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chemeClr val="tx1"/>
                </a:solidFill>
              </a:rPr>
              <a:t>Dataset</a:t>
            </a:r>
            <a:endParaRPr lang="es-ES" b="1" dirty="0"/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A6EBAEE2-CA4F-4C43-AA8D-88C6C641830B}"/>
              </a:ext>
            </a:extLst>
          </p:cNvPr>
          <p:cNvSpPr/>
          <p:nvPr/>
        </p:nvSpPr>
        <p:spPr>
          <a:xfrm>
            <a:off x="7679211" y="4975179"/>
            <a:ext cx="835355" cy="76073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15011C51-839E-4213-9A25-035A8BA1FA8F}"/>
              </a:ext>
            </a:extLst>
          </p:cNvPr>
          <p:cNvSpPr txBox="1">
            <a:spLocks/>
          </p:cNvSpPr>
          <p:nvPr/>
        </p:nvSpPr>
        <p:spPr>
          <a:xfrm>
            <a:off x="609600" y="4434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Exploración de los datos</a:t>
            </a:r>
          </a:p>
        </p:txBody>
      </p:sp>
    </p:spTree>
    <p:extLst>
      <p:ext uri="{BB962C8B-B14F-4D97-AF65-F5344CB8AC3E}">
        <p14:creationId xmlns:p14="http://schemas.microsoft.com/office/powerpoint/2010/main" val="303570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DE8A1DB-696E-4EAD-ABD1-EC2B356CC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443" y="1696279"/>
            <a:ext cx="6754882" cy="454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CBF1957-12C8-4B1D-A41B-B694527C2DEC}"/>
              </a:ext>
            </a:extLst>
          </p:cNvPr>
          <p:cNvSpPr/>
          <p:nvPr/>
        </p:nvSpPr>
        <p:spPr>
          <a:xfrm>
            <a:off x="4585252" y="543337"/>
            <a:ext cx="2555185" cy="8083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dirty="0">
                <a:solidFill>
                  <a:schemeClr val="tx1"/>
                </a:solidFill>
              </a:rPr>
              <a:t>CLUSTERING</a:t>
            </a:r>
            <a:endParaRPr lang="es-ES" sz="3200" dirty="0">
              <a:solidFill>
                <a:schemeClr val="tx1"/>
              </a:solidFill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455522FD-9F02-467E-A0E9-70BB6878D7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6544800"/>
              </p:ext>
            </p:extLst>
          </p:nvPr>
        </p:nvGraphicFramePr>
        <p:xfrm>
          <a:off x="8521148" y="1592838"/>
          <a:ext cx="2928729" cy="4304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664053D-1754-49D8-B16A-014DB6E99807}"/>
              </a:ext>
            </a:extLst>
          </p:cNvPr>
          <p:cNvSpPr/>
          <p:nvPr/>
        </p:nvSpPr>
        <p:spPr>
          <a:xfrm>
            <a:off x="8686799" y="1696279"/>
            <a:ext cx="2597426" cy="50358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0.88 %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89819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5ABDF6B-F022-43CC-B064-E07BD4890D84}"/>
              </a:ext>
            </a:extLst>
          </p:cNvPr>
          <p:cNvSpPr/>
          <p:nvPr/>
        </p:nvSpPr>
        <p:spPr>
          <a:xfrm>
            <a:off x="3962401" y="380999"/>
            <a:ext cx="3697356" cy="5234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dirty="0">
                <a:solidFill>
                  <a:schemeClr val="tx1"/>
                </a:solidFill>
              </a:rPr>
              <a:t>K-MEAN</a:t>
            </a:r>
            <a:r>
              <a:rPr lang="es-PE" dirty="0"/>
              <a:t>S</a:t>
            </a:r>
            <a:endParaRPr lang="es-E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6B5907-91B1-4AA7-9054-865BDCD13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162050"/>
            <a:ext cx="9829800" cy="444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AF119E4F-CC75-41FC-9EA6-CD1CE550013B}"/>
              </a:ext>
            </a:extLst>
          </p:cNvPr>
          <p:cNvSpPr/>
          <p:nvPr/>
        </p:nvSpPr>
        <p:spPr>
          <a:xfrm>
            <a:off x="1656522" y="5706717"/>
            <a:ext cx="9157252" cy="5234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Cluster 2 For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n_clusters</a:t>
            </a:r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2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average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silhouette_score</a:t>
            </a:r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: 0.28604261867957104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833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E0DB6A1-36A4-461D-98AB-5CE4AE099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781877"/>
            <a:ext cx="9829800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831698B-1C82-49A7-8BD7-CBBBDA192F2B}"/>
              </a:ext>
            </a:extLst>
          </p:cNvPr>
          <p:cNvSpPr/>
          <p:nvPr/>
        </p:nvSpPr>
        <p:spPr>
          <a:xfrm>
            <a:off x="1656522" y="5706717"/>
            <a:ext cx="9157252" cy="5234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3 For </a:t>
            </a:r>
            <a:r>
              <a:rPr lang="en-US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n_clusters</a:t>
            </a: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average </a:t>
            </a:r>
            <a:r>
              <a:rPr lang="en-US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silhouette_score</a:t>
            </a: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: 0.08119408591634569</a:t>
            </a:r>
            <a:endParaRPr lang="es-ES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9182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311</Words>
  <Application>Microsoft Office PowerPoint</Application>
  <PresentationFormat>Panorámica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Courier New</vt:lpstr>
      <vt:lpstr>Helvetica Neue</vt:lpstr>
      <vt:lpstr>Roboto</vt:lpstr>
      <vt:lpstr>Wingdings</vt:lpstr>
      <vt:lpstr>Tema de Office</vt:lpstr>
      <vt:lpstr>PROYECTO 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un nuevo dia, una nueva oportunidad¡¡¡...</cp:lastModifiedBy>
  <cp:revision>27</cp:revision>
  <dcterms:created xsi:type="dcterms:W3CDTF">2021-02-18T19:11:48Z</dcterms:created>
  <dcterms:modified xsi:type="dcterms:W3CDTF">2021-02-19T11:34:13Z</dcterms:modified>
</cp:coreProperties>
</file>