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1" r:id="rId3"/>
    <p:sldId id="312" r:id="rId4"/>
    <p:sldId id="315" r:id="rId5"/>
    <p:sldId id="316" r:id="rId6"/>
    <p:sldId id="313" r:id="rId7"/>
    <p:sldId id="317" r:id="rId8"/>
    <p:sldId id="318" r:id="rId9"/>
    <p:sldId id="319" r:id="rId10"/>
    <p:sldId id="323" r:id="rId11"/>
    <p:sldId id="324" r:id="rId12"/>
    <p:sldId id="325" r:id="rId13"/>
    <p:sldId id="320" r:id="rId14"/>
    <p:sldId id="326" r:id="rId15"/>
    <p:sldId id="328" r:id="rId16"/>
    <p:sldId id="329" r:id="rId17"/>
    <p:sldId id="330" r:id="rId18"/>
    <p:sldId id="321" r:id="rId19"/>
    <p:sldId id="331" r:id="rId20"/>
    <p:sldId id="332" r:id="rId21"/>
    <p:sldId id="314" r:id="rId22"/>
    <p:sldId id="333" r:id="rId23"/>
    <p:sldId id="334" r:id="rId24"/>
    <p:sldId id="335" r:id="rId25"/>
    <p:sldId id="336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04" r:id="rId35"/>
    <p:sldId id="346" r:id="rId36"/>
    <p:sldId id="347" r:id="rId37"/>
    <p:sldId id="348" r:id="rId38"/>
    <p:sldId id="350" r:id="rId39"/>
    <p:sldId id="351" r:id="rId40"/>
    <p:sldId id="352" r:id="rId41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9"/>
    <p:restoredTop sz="82166" autoAdjust="0"/>
  </p:normalViewPr>
  <p:slideViewPr>
    <p:cSldViewPr>
      <p:cViewPr varScale="1">
        <p:scale>
          <a:sx n="88" d="100"/>
          <a:sy n="88" d="100"/>
        </p:scale>
        <p:origin x="11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196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BD2D0E-7EF7-44CF-B6E2-6A18BB7659FF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BC52EA-2AB7-49C2-827C-E071AA6295C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56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6DA75-0346-1D47-A3F2-52ECFE4E20E0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FA2CB-CD20-6E4D-9920-8A2D3E3FA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FA2CB-CD20-6E4D-9920-8A2D3E3FA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A2D5FF-6DB8-4FF3-90EA-E4A506DFF0F1}" type="slidenum">
              <a:rPr lang="es-ES" smtClean="0"/>
              <a:pPr/>
              <a:t>‹#›</a:t>
            </a:fld>
            <a:r>
              <a:rPr lang="es-ES" dirty="0" smtClean="0"/>
              <a:t>/13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1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06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s Alt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3" name="12 Rectángulo"/>
          <p:cNvSpPr/>
          <p:nvPr userDrawn="1"/>
        </p:nvSpPr>
        <p:spPr>
          <a:xfrm>
            <a:off x="8028384" y="6453336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i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fld id="{EBFF7A91-241D-47EF-85A8-3E332F3D70FD}" type="slidenum">
              <a:rPr lang="es-ES" sz="1400" i="1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r>
              <a:rPr lang="es-ES" sz="1400" i="1" dirty="0" smtClean="0">
                <a:solidFill>
                  <a:schemeClr val="accent1">
                    <a:lumMod val="75000"/>
                  </a:schemeClr>
                </a:solidFill>
              </a:rPr>
              <a:t>/13 -</a:t>
            </a:r>
            <a:endParaRPr lang="es-E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3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10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7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06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9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21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7A91-241D-47EF-85A8-3E332F3D70FD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2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8C7E-869D-4BE7-9AAD-857B6FD53323}" type="datetimeFigureOut">
              <a:rPr lang="es-ES" smtClean="0"/>
              <a:pPr/>
              <a:t>4/4/16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r>
              <a:rPr lang="es-ES" dirty="0" err="1" smtClean="0"/>
              <a:t>asdfasdfasdf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7A91-241D-47EF-85A8-3E332F3D70FD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05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dimrehurek.com/gensim/tut1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s-ES" dirty="0" smtClean="0"/>
              <a:t>Text </a:t>
            </a:r>
            <a:r>
              <a:rPr lang="es-ES" dirty="0" err="1" smtClean="0"/>
              <a:t>Analysis</a:t>
            </a:r>
            <a:r>
              <a:rPr lang="es-ES" dirty="0" smtClean="0"/>
              <a:t> and </a:t>
            </a:r>
            <a:r>
              <a:rPr lang="es-ES" dirty="0" err="1" smtClean="0"/>
              <a:t>Topic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endParaRPr lang="es-ES" dirty="0"/>
          </a:p>
        </p:txBody>
      </p:sp>
      <p:pic>
        <p:nvPicPr>
          <p:cNvPr id="5" name="4 Imagen" descr="logo_uc3m_nue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8640"/>
            <a:ext cx="1179576" cy="1179576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4725144"/>
            <a:ext cx="8229600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Vanessa G</a:t>
            </a:r>
            <a:r>
              <a:rPr kumimoji="0" lang="es-ES_tradnl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ómez</a:t>
            </a:r>
            <a:r>
              <a:rPr kumimoji="0" lang="es-ES_tradnl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Verdejo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Jesús Cid </a:t>
            </a:r>
            <a:r>
              <a:rPr kumimoji="0" lang="es-ES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Sueiro</a:t>
            </a:r>
            <a:endParaRPr kumimoji="0" lang="es-ES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s-ES" i="1" dirty="0" smtClean="0"/>
              <a:t>ML4DS: Machine </a:t>
            </a:r>
            <a:r>
              <a:rPr lang="es-ES" i="1" dirty="0" err="1" smtClean="0"/>
              <a:t>Learning</a:t>
            </a:r>
            <a:r>
              <a:rPr lang="es-ES" i="1" dirty="0" smtClean="0"/>
              <a:t> </a:t>
            </a:r>
            <a:r>
              <a:rPr lang="es-ES" i="1" dirty="0"/>
              <a:t>4</a:t>
            </a:r>
            <a:r>
              <a:rPr lang="es-ES" i="1" dirty="0" smtClean="0"/>
              <a:t> Data </a:t>
            </a:r>
            <a:r>
              <a:rPr lang="es-ES" i="1" dirty="0" err="1" smtClean="0"/>
              <a:t>Science</a:t>
            </a:r>
            <a:endParaRPr lang="es-ES" i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Universidad</a:t>
            </a:r>
            <a:r>
              <a:rPr kumimoji="0" lang="es-ES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Carlos III de Madrid</a:t>
            </a:r>
            <a:endParaRPr kumimoji="0" lang="es-ES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2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043721"/>
            <a:ext cx="2952328" cy="1833551"/>
          </a:xfrm>
          <a:prstGeom prst="rect">
            <a:avLst/>
          </a:prstGeom>
        </p:spPr>
      </p:pic>
      <p:pic>
        <p:nvPicPr>
          <p:cNvPr id="9" name="8 Imagen" descr="ml4ds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3533" y="548681"/>
            <a:ext cx="2578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5776" y="1417638"/>
            <a:ext cx="6336704" cy="489168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class string in python:</a:t>
            </a:r>
          </a:p>
          <a:p>
            <a:pPr lvl="1"/>
            <a:r>
              <a:rPr lang="en-US" dirty="0" err="1" smtClean="0"/>
              <a:t>s.find</a:t>
            </a:r>
            <a:r>
              <a:rPr lang="en-US" dirty="0" smtClean="0"/>
              <a:t>(t)	index </a:t>
            </a:r>
            <a:r>
              <a:rPr lang="en-US" dirty="0"/>
              <a:t>of first instance of string t inside </a:t>
            </a:r>
            <a:r>
              <a:rPr lang="en-US" dirty="0" smtClean="0"/>
              <a:t>s 		(-</a:t>
            </a:r>
            <a:r>
              <a:rPr lang="en-US" dirty="0"/>
              <a:t>1 if not </a:t>
            </a:r>
            <a:r>
              <a:rPr lang="en-US" dirty="0" smtClean="0"/>
              <a:t>found)</a:t>
            </a:r>
          </a:p>
          <a:p>
            <a:pPr lvl="1"/>
            <a:r>
              <a:rPr lang="en-US" dirty="0" err="1" smtClean="0"/>
              <a:t>s.rfind</a:t>
            </a:r>
            <a:r>
              <a:rPr lang="en-US" dirty="0" smtClean="0"/>
              <a:t>(t)	index </a:t>
            </a:r>
            <a:r>
              <a:rPr lang="en-US" dirty="0"/>
              <a:t>of last instance of string t inside </a:t>
            </a:r>
            <a:r>
              <a:rPr lang="en-US" dirty="0" smtClean="0"/>
              <a:t>s 		(-</a:t>
            </a:r>
            <a:r>
              <a:rPr lang="en-US" dirty="0"/>
              <a:t>1 if not </a:t>
            </a:r>
            <a:r>
              <a:rPr lang="en-US" dirty="0" smtClean="0"/>
              <a:t>found)</a:t>
            </a:r>
          </a:p>
          <a:p>
            <a:pPr lvl="1"/>
            <a:r>
              <a:rPr lang="en-US" dirty="0" err="1" smtClean="0"/>
              <a:t>s.join</a:t>
            </a:r>
            <a:r>
              <a:rPr lang="en-US" dirty="0" smtClean="0"/>
              <a:t>(text)	combine </a:t>
            </a:r>
            <a:r>
              <a:rPr lang="en-US" dirty="0"/>
              <a:t>the words of the text </a:t>
            </a:r>
            <a:r>
              <a:rPr lang="en-US" dirty="0" smtClean="0"/>
              <a:t>		into a</a:t>
            </a: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/>
              <a:t>using s as the </a:t>
            </a:r>
            <a:r>
              <a:rPr lang="en-US" dirty="0" smtClean="0"/>
              <a:t>glue</a:t>
            </a:r>
          </a:p>
          <a:p>
            <a:pPr lvl="1"/>
            <a:r>
              <a:rPr lang="en-US" dirty="0" err="1" smtClean="0"/>
              <a:t>s.split</a:t>
            </a:r>
            <a:r>
              <a:rPr lang="en-US" dirty="0" smtClean="0"/>
              <a:t>(t</a:t>
            </a:r>
            <a:r>
              <a:rPr lang="en-US" dirty="0"/>
              <a:t>) 	split s into a list wherever a t is </a:t>
            </a:r>
            <a:r>
              <a:rPr lang="en-US" dirty="0" smtClean="0"/>
              <a:t>found</a:t>
            </a:r>
            <a:r>
              <a:rPr lang="en-US" sz="2900" dirty="0" smtClean="0"/>
              <a:t>		(whitespace </a:t>
            </a:r>
            <a:r>
              <a:rPr lang="en-US" sz="2900" dirty="0"/>
              <a:t>by </a:t>
            </a:r>
            <a:r>
              <a:rPr lang="en-US" sz="2900" dirty="0" smtClean="0"/>
              <a:t>default)</a:t>
            </a:r>
          </a:p>
          <a:p>
            <a:pPr lvl="1"/>
            <a:r>
              <a:rPr lang="en-US" sz="2900" dirty="0" err="1" smtClean="0"/>
              <a:t>s.lower</a:t>
            </a:r>
            <a:r>
              <a:rPr lang="en-US" sz="2900" dirty="0"/>
              <a:t>() 	a lowercased version of </a:t>
            </a:r>
            <a:r>
              <a:rPr lang="en-US" sz="2900" dirty="0" smtClean="0"/>
              <a:t>string s</a:t>
            </a:r>
          </a:p>
          <a:p>
            <a:pPr lvl="1"/>
            <a:r>
              <a:rPr lang="en-US" sz="2900" dirty="0" err="1" smtClean="0"/>
              <a:t>s.upper</a:t>
            </a:r>
            <a:r>
              <a:rPr lang="en-US" sz="2900" dirty="0"/>
              <a:t>() 	an uppercased version of </a:t>
            </a:r>
            <a:r>
              <a:rPr lang="en-US" sz="2900" dirty="0" smtClean="0"/>
              <a:t>string s</a:t>
            </a:r>
          </a:p>
          <a:p>
            <a:pPr lvl="1"/>
            <a:r>
              <a:rPr lang="en-US" sz="2900" dirty="0" err="1" smtClean="0"/>
              <a:t>s.title</a:t>
            </a:r>
            <a:r>
              <a:rPr lang="en-US" sz="2900" dirty="0"/>
              <a:t>() 	a </a:t>
            </a:r>
            <a:r>
              <a:rPr lang="en-US" sz="2900" dirty="0" err="1"/>
              <a:t>titlecased</a:t>
            </a:r>
            <a:r>
              <a:rPr lang="en-US" sz="2900" dirty="0"/>
              <a:t> version </a:t>
            </a:r>
            <a:r>
              <a:rPr lang="en-US" sz="2900" dirty="0" smtClean="0"/>
              <a:t>of </a:t>
            </a:r>
            <a:r>
              <a:rPr lang="en-US" sz="2900" dirty="0"/>
              <a:t>string </a:t>
            </a:r>
            <a:r>
              <a:rPr lang="en-US" sz="2900" dirty="0" smtClean="0"/>
              <a:t>s</a:t>
            </a:r>
          </a:p>
          <a:p>
            <a:pPr lvl="1"/>
            <a:r>
              <a:rPr lang="en-US" sz="2900" dirty="0" err="1" smtClean="0"/>
              <a:t>s.strip</a:t>
            </a:r>
            <a:r>
              <a:rPr lang="en-US" sz="2900" dirty="0"/>
              <a:t>() 	a copy of s without leading or trailing </a:t>
            </a:r>
            <a:r>
              <a:rPr lang="en-US" sz="2900" dirty="0" smtClean="0"/>
              <a:t>		whitespace</a:t>
            </a:r>
          </a:p>
          <a:p>
            <a:pPr lvl="1"/>
            <a:r>
              <a:rPr lang="en-US" sz="2900" dirty="0" err="1" smtClean="0"/>
              <a:t>s.replace</a:t>
            </a:r>
            <a:r>
              <a:rPr lang="en-US" sz="2900" dirty="0" smtClean="0"/>
              <a:t>(t</a:t>
            </a:r>
            <a:r>
              <a:rPr lang="en-US" sz="2900" dirty="0"/>
              <a:t>, u) 	replace instances of t with u </a:t>
            </a:r>
            <a:r>
              <a:rPr lang="en-US" sz="2900" dirty="0" smtClean="0"/>
              <a:t>		</a:t>
            </a:r>
            <a:r>
              <a:rPr lang="en-US" dirty="0" smtClean="0"/>
              <a:t>inside s</a:t>
            </a:r>
          </a:p>
          <a:p>
            <a:pPr lvl="1"/>
            <a:r>
              <a:rPr lang="en-US" dirty="0" smtClean="0"/>
              <a:t>t </a:t>
            </a:r>
            <a:r>
              <a:rPr lang="en-US" dirty="0"/>
              <a:t>in s 	</a:t>
            </a:r>
            <a:r>
              <a:rPr lang="en-US" dirty="0" smtClean="0"/>
              <a:t>test </a:t>
            </a:r>
            <a:r>
              <a:rPr lang="en-US" dirty="0"/>
              <a:t>if t is contained inside 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Homogeneization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836721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196761" y="1019572"/>
            <a:ext cx="103059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31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Stemming</a:t>
            </a:r>
          </a:p>
          <a:p>
            <a:pPr lvl="1"/>
            <a:r>
              <a:rPr lang="en-US" dirty="0"/>
              <a:t>We count similar words in different variants as different words</a:t>
            </a:r>
          </a:p>
          <a:p>
            <a:pPr lvl="1"/>
            <a:r>
              <a:rPr lang="en-US" dirty="0"/>
              <a:t>We need a function that reduces words to their specific word 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Homogeneization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836721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196761" y="1019572"/>
            <a:ext cx="103059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4" name="Content Placeholder 1"/>
          <p:cNvSpPr txBox="1">
            <a:spLocks/>
          </p:cNvSpPr>
          <p:nvPr/>
        </p:nvSpPr>
        <p:spPr>
          <a:xfrm>
            <a:off x="2883995" y="4519228"/>
            <a:ext cx="5884068" cy="1718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nltk.stem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7150" lvl="2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nltk.stem.SnowballStemmer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english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')</a:t>
            </a:r>
          </a:p>
          <a:p>
            <a:pPr marL="57150" lvl="2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s.stem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(“imaging”)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u'imag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pPr marL="57150" lvl="2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s.stem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(“image")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u'imag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’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-grams</a:t>
            </a:r>
          </a:p>
          <a:p>
            <a:pPr lvl="1"/>
            <a:r>
              <a:rPr lang="en-US" dirty="0"/>
              <a:t>Some words tend to occur in groups</a:t>
            </a:r>
          </a:p>
          <a:p>
            <a:pPr lvl="2"/>
            <a:r>
              <a:rPr lang="en-US" dirty="0"/>
              <a:t>information processing, machine learning…</a:t>
            </a:r>
          </a:p>
          <a:p>
            <a:pPr lvl="1"/>
            <a:r>
              <a:rPr lang="en-US" dirty="0"/>
              <a:t>It can be useful that they are analyzed in groups</a:t>
            </a:r>
          </a:p>
          <a:p>
            <a:pPr lvl="1"/>
            <a:r>
              <a:rPr lang="en-US" dirty="0"/>
              <a:t>There are routines to detect them, but the easiest way is…</a:t>
            </a:r>
          </a:p>
          <a:p>
            <a:pPr lvl="2"/>
            <a:r>
              <a:rPr lang="en-US" dirty="0" err="1"/>
              <a:t>informationprocessing</a:t>
            </a:r>
            <a:endParaRPr lang="en-US" dirty="0"/>
          </a:p>
          <a:p>
            <a:pPr lvl="2"/>
            <a:r>
              <a:rPr lang="en-US" dirty="0" err="1"/>
              <a:t>machinelearning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Homogeneization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836721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196761" y="1019572"/>
            <a:ext cx="103059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71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Removing least relevant words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words appear very often in all sorts of different contexts.</a:t>
            </a:r>
          </a:p>
          <a:p>
            <a:pPr lvl="1"/>
            <a:r>
              <a:rPr lang="en-US" dirty="0"/>
              <a:t>They are so frequent that they do not help to distinguish between different texts. </a:t>
            </a:r>
          </a:p>
          <a:p>
            <a:pPr lvl="1"/>
            <a:r>
              <a:rPr lang="en-US" dirty="0"/>
              <a:t>These words are called stop words.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best option would be to remove them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836721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196761" y="1019572"/>
            <a:ext cx="103059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264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5776" y="1600200"/>
            <a:ext cx="61310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Removing </a:t>
            </a:r>
            <a:r>
              <a:rPr lang="en-US" dirty="0" err="1" smtClean="0"/>
              <a:t>stopwords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836721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196761" y="1019572"/>
            <a:ext cx="103059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4" name="Content Placeholder 1"/>
          <p:cNvSpPr txBox="1">
            <a:spLocks/>
          </p:cNvSpPr>
          <p:nvPr/>
        </p:nvSpPr>
        <p:spPr>
          <a:xfrm>
            <a:off x="2635528" y="2362584"/>
            <a:ext cx="6074142" cy="1718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nltk.corpus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stopwords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7150" lvl="2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stopwords.words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english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')</a:t>
            </a:r>
          </a:p>
          <a:p>
            <a:pPr marL="57150" lvl="2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clean_text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[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word for word in document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lvl="2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if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not word in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7150" lvl="2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7150" lvl="2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6800" y="274638"/>
            <a:ext cx="7129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Document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83568" y="404664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043608" y="653852"/>
            <a:ext cx="256212" cy="83093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4" name="Folded Corner 23"/>
          <p:cNvSpPr/>
          <p:nvPr/>
        </p:nvSpPr>
        <p:spPr>
          <a:xfrm>
            <a:off x="611560" y="476672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539552" y="548680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467544" y="620688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395536" y="692696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323528" y="770384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4" idx="3"/>
            <a:endCxn id="4" idx="0"/>
          </p:cNvCxnSpPr>
          <p:nvPr/>
        </p:nvCxnSpPr>
        <p:spPr>
          <a:xfrm>
            <a:off x="971600" y="725860"/>
            <a:ext cx="328220" cy="75892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4" idx="0"/>
          </p:cNvCxnSpPr>
          <p:nvPr/>
        </p:nvCxnSpPr>
        <p:spPr>
          <a:xfrm>
            <a:off x="899592" y="797868"/>
            <a:ext cx="400228" cy="68691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4" idx="0"/>
          </p:cNvCxnSpPr>
          <p:nvPr/>
        </p:nvCxnSpPr>
        <p:spPr>
          <a:xfrm>
            <a:off x="827584" y="869876"/>
            <a:ext cx="472236" cy="61490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3"/>
            <a:endCxn id="4" idx="0"/>
          </p:cNvCxnSpPr>
          <p:nvPr/>
        </p:nvCxnSpPr>
        <p:spPr>
          <a:xfrm>
            <a:off x="755576" y="941884"/>
            <a:ext cx="544244" cy="5429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3"/>
            <a:endCxn id="4" idx="0"/>
          </p:cNvCxnSpPr>
          <p:nvPr/>
        </p:nvCxnSpPr>
        <p:spPr>
          <a:xfrm>
            <a:off x="683568" y="1019572"/>
            <a:ext cx="616252" cy="4652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2461855" y="1412776"/>
            <a:ext cx="6358617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Until now, we have worked with a single document</a:t>
            </a:r>
          </a:p>
          <a:p>
            <a:r>
              <a:rPr lang="en-US" dirty="0"/>
              <a:t>Extend your code to work with all the documents of the corpus</a:t>
            </a:r>
          </a:p>
          <a:p>
            <a:r>
              <a:rPr lang="en-US" dirty="0"/>
              <a:t>Create a list of text, where each row is a previously processed </a:t>
            </a:r>
            <a:r>
              <a:rPr lang="en-US" dirty="0" smtClean="0"/>
              <a:t>text</a:t>
            </a:r>
          </a:p>
          <a:p>
            <a:pPr marL="457200" lvl="1" indent="0">
              <a:buNone/>
            </a:pP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content = [	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[</a:t>
            </a:r>
            <a:r>
              <a:rPr lang="en-US" sz="1900" dirty="0" err="1"/>
              <a:t>u'fulton</a:t>
            </a:r>
            <a:r>
              <a:rPr lang="en-US" sz="1900" dirty="0"/>
              <a:t>', </a:t>
            </a:r>
            <a:r>
              <a:rPr lang="en-US" sz="1900" dirty="0" err="1"/>
              <a:t>u'counti</a:t>
            </a:r>
            <a:r>
              <a:rPr lang="en-US" sz="1900" dirty="0"/>
              <a:t>', </a:t>
            </a:r>
            <a:r>
              <a:rPr lang="en-US" sz="1900" dirty="0" err="1"/>
              <a:t>u’grand</a:t>
            </a:r>
            <a:r>
              <a:rPr lang="en-US" sz="1900" dirty="0"/>
              <a:t>', …, </a:t>
            </a:r>
            <a:r>
              <a:rPr lang="en-US" sz="1900" dirty="0" err="1"/>
              <a:t>u'said</a:t>
            </a:r>
            <a:r>
              <a:rPr lang="en-US" sz="1900" dirty="0"/>
              <a:t>', </a:t>
            </a:r>
            <a:r>
              <a:rPr lang="en-US" sz="1900" dirty="0" err="1"/>
              <a:t>u’friday</a:t>
            </a:r>
            <a:r>
              <a:rPr lang="en-US" sz="1900" dirty="0" smtClean="0"/>
              <a:t>’]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[</a:t>
            </a:r>
            <a:r>
              <a:rPr lang="en-US" sz="1900" dirty="0" err="1"/>
              <a:t>u’austin</a:t>
            </a:r>
            <a:r>
              <a:rPr lang="en-US" sz="1900" dirty="0"/>
              <a:t>', </a:t>
            </a:r>
            <a:r>
              <a:rPr lang="en-US" sz="1900" dirty="0" err="1"/>
              <a:t>u’texa</a:t>
            </a:r>
            <a:r>
              <a:rPr lang="en-US" sz="1900" dirty="0"/>
              <a:t>', </a:t>
            </a:r>
            <a:r>
              <a:rPr lang="en-US" sz="1900" dirty="0" err="1"/>
              <a:t>u’committe</a:t>
            </a:r>
            <a:r>
              <a:rPr lang="en-US" sz="1900" dirty="0"/>
              <a:t>', …, </a:t>
            </a:r>
            <a:r>
              <a:rPr lang="en-US" sz="1900" dirty="0" err="1"/>
              <a:t>u’price</a:t>
            </a:r>
            <a:r>
              <a:rPr lang="en-US" sz="1900" dirty="0"/>
              <a:t>', </a:t>
            </a:r>
            <a:r>
              <a:rPr lang="en-US" sz="1900" dirty="0" err="1"/>
              <a:t>u’abandon</a:t>
            </a:r>
            <a:r>
              <a:rPr lang="en-US" sz="1900" dirty="0" smtClean="0"/>
              <a:t>’]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….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[</a:t>
            </a:r>
            <a:r>
              <a:rPr lang="en-US" sz="1900" dirty="0" err="1"/>
              <a:t>u’dear</a:t>
            </a:r>
            <a:r>
              <a:rPr lang="en-US" sz="1900" dirty="0"/>
              <a:t>', </a:t>
            </a:r>
            <a:r>
              <a:rPr lang="en-US" sz="1900" dirty="0" err="1"/>
              <a:t>u’sir</a:t>
            </a:r>
            <a:r>
              <a:rPr lang="en-US" sz="1900" dirty="0"/>
              <a:t>', </a:t>
            </a:r>
            <a:r>
              <a:rPr lang="en-US" sz="1900" dirty="0" err="1"/>
              <a:t>u’let</a:t>
            </a:r>
            <a:r>
              <a:rPr lang="en-US" sz="1900" dirty="0"/>
              <a:t>', </a:t>
            </a:r>
            <a:r>
              <a:rPr lang="en-US" sz="1900" dirty="0" err="1"/>
              <a:t>u’begin</a:t>
            </a:r>
            <a:r>
              <a:rPr lang="en-US" sz="1900" dirty="0"/>
              <a:t>', …, </a:t>
            </a:r>
            <a:r>
              <a:rPr lang="en-US" sz="1900" dirty="0" err="1"/>
              <a:t>u’mind</a:t>
            </a:r>
            <a:r>
              <a:rPr lang="en-US" sz="1900" dirty="0"/>
              <a:t>', </a:t>
            </a:r>
            <a:r>
              <a:rPr lang="en-US" sz="1900" dirty="0" err="1"/>
              <a:t>u’address</a:t>
            </a:r>
            <a:r>
              <a:rPr lang="en-US" sz="1900" dirty="0" smtClean="0"/>
              <a:t>’]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]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7312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6751" y="1487959"/>
            <a:ext cx="5287617" cy="431730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ontent = []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text_name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corpus.fileids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path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nltk.data.find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'corpora/brown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/'+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text_name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 = open(path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'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rU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')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raw 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f.read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# Here you can process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your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# raw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text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clean_text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content.append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clean_text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f.close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6800" y="274638"/>
            <a:ext cx="7129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Document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83568" y="404664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043608" y="653852"/>
            <a:ext cx="256212" cy="83093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4" name="Folded Corner 23"/>
          <p:cNvSpPr/>
          <p:nvPr/>
        </p:nvSpPr>
        <p:spPr>
          <a:xfrm>
            <a:off x="611560" y="476672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539552" y="548680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467544" y="620688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395536" y="692696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323528" y="770384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4" idx="3"/>
            <a:endCxn id="4" idx="0"/>
          </p:cNvCxnSpPr>
          <p:nvPr/>
        </p:nvCxnSpPr>
        <p:spPr>
          <a:xfrm>
            <a:off x="971600" y="725860"/>
            <a:ext cx="328220" cy="75892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4" idx="0"/>
          </p:cNvCxnSpPr>
          <p:nvPr/>
        </p:nvCxnSpPr>
        <p:spPr>
          <a:xfrm>
            <a:off x="899592" y="797868"/>
            <a:ext cx="400228" cy="68691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4" idx="0"/>
          </p:cNvCxnSpPr>
          <p:nvPr/>
        </p:nvCxnSpPr>
        <p:spPr>
          <a:xfrm>
            <a:off x="827584" y="869876"/>
            <a:ext cx="472236" cy="61490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3"/>
            <a:endCxn id="4" idx="0"/>
          </p:cNvCxnSpPr>
          <p:nvPr/>
        </p:nvCxnSpPr>
        <p:spPr>
          <a:xfrm>
            <a:off x="755576" y="941884"/>
            <a:ext cx="544244" cy="5429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3"/>
            <a:endCxn id="4" idx="0"/>
          </p:cNvCxnSpPr>
          <p:nvPr/>
        </p:nvCxnSpPr>
        <p:spPr>
          <a:xfrm>
            <a:off x="683568" y="1019572"/>
            <a:ext cx="616252" cy="4652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27784" y="1600200"/>
            <a:ext cx="6059016" cy="4525963"/>
          </a:xfrm>
        </p:spPr>
        <p:txBody>
          <a:bodyPr>
            <a:normAutofit/>
          </a:bodyPr>
          <a:lstStyle/>
          <a:p>
            <a:r>
              <a:rPr lang="en-US" dirty="0"/>
              <a:t>Bag of words: counting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ML algorithms process numbers, not words. </a:t>
            </a:r>
            <a:endParaRPr lang="en-US" dirty="0"/>
          </a:p>
          <a:p>
            <a:pPr lvl="1"/>
            <a:r>
              <a:rPr lang="en-US" dirty="0"/>
              <a:t>Only if we manage to transform </a:t>
            </a:r>
            <a:r>
              <a:rPr lang="en-US" dirty="0" smtClean="0"/>
              <a:t>text into </a:t>
            </a:r>
            <a:r>
              <a:rPr lang="en-US" dirty="0"/>
              <a:t>meaningful numbers, </a:t>
            </a:r>
            <a:r>
              <a:rPr lang="en-US" dirty="0" smtClean="0"/>
              <a:t>we can feed </a:t>
            </a:r>
            <a:r>
              <a:rPr lang="en-US" dirty="0"/>
              <a:t>it into </a:t>
            </a:r>
            <a:r>
              <a:rPr lang="en-US" dirty="0" smtClean="0"/>
              <a:t>ML </a:t>
            </a:r>
            <a:r>
              <a:rPr lang="en-US" dirty="0"/>
              <a:t>algorithms</a:t>
            </a:r>
          </a:p>
          <a:p>
            <a:pPr lvl="1"/>
            <a:r>
              <a:rPr lang="en-US" dirty="0"/>
              <a:t>Bag-of-word approach: for each word in the document, </a:t>
            </a:r>
            <a:r>
              <a:rPr lang="en-US" dirty="0" smtClean="0"/>
              <a:t>count </a:t>
            </a:r>
            <a:r>
              <a:rPr lang="en-US" dirty="0"/>
              <a:t>its occurrence and </a:t>
            </a:r>
            <a:r>
              <a:rPr lang="en-US" dirty="0" smtClean="0"/>
              <a:t>note </a:t>
            </a:r>
            <a:r>
              <a:rPr lang="en-US" dirty="0"/>
              <a:t>it in a vector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38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107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39" name="Folded Corner 38"/>
          <p:cNvSpPr/>
          <p:nvPr/>
        </p:nvSpPr>
        <p:spPr>
          <a:xfrm>
            <a:off x="683568" y="40466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endCxn id="41" idx="0"/>
          </p:cNvCxnSpPr>
          <p:nvPr/>
        </p:nvCxnSpPr>
        <p:spPr>
          <a:xfrm>
            <a:off x="1043608" y="653852"/>
            <a:ext cx="256212" cy="83093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/>
          <p:cNvSpPr/>
          <p:nvPr/>
        </p:nvSpPr>
        <p:spPr>
          <a:xfrm>
            <a:off x="611560" y="476672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539552" y="548680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67544" y="620688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95536" y="692696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323528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endCxn id="41" idx="0"/>
          </p:cNvCxnSpPr>
          <p:nvPr/>
        </p:nvCxnSpPr>
        <p:spPr>
          <a:xfrm>
            <a:off x="971600" y="725860"/>
            <a:ext cx="328220" cy="758924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1" idx="0"/>
          </p:cNvCxnSpPr>
          <p:nvPr/>
        </p:nvCxnSpPr>
        <p:spPr>
          <a:xfrm>
            <a:off x="899592" y="797868"/>
            <a:ext cx="400228" cy="686916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1" idx="0"/>
          </p:cNvCxnSpPr>
          <p:nvPr/>
        </p:nvCxnSpPr>
        <p:spPr>
          <a:xfrm>
            <a:off x="827584" y="869876"/>
            <a:ext cx="472236" cy="614908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1" idx="0"/>
          </p:cNvCxnSpPr>
          <p:nvPr/>
        </p:nvCxnSpPr>
        <p:spPr>
          <a:xfrm>
            <a:off x="755576" y="941884"/>
            <a:ext cx="544244" cy="542900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1" idx="0"/>
          </p:cNvCxnSpPr>
          <p:nvPr/>
        </p:nvCxnSpPr>
        <p:spPr>
          <a:xfrm>
            <a:off x="683568" y="1019572"/>
            <a:ext cx="616252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844833" y="5805264"/>
            <a:ext cx="432436" cy="576064"/>
            <a:chOff x="1844833" y="5805264"/>
            <a:chExt cx="432436" cy="576064"/>
          </a:xfrm>
        </p:grpSpPr>
        <p:grpSp>
          <p:nvGrpSpPr>
            <p:cNvPr id="34" name="Group 33"/>
            <p:cNvGrpSpPr/>
            <p:nvPr/>
          </p:nvGrpSpPr>
          <p:grpSpPr>
            <a:xfrm>
              <a:off x="1844833" y="5805264"/>
              <a:ext cx="72008" cy="576064"/>
              <a:chOff x="7812360" y="980728"/>
              <a:chExt cx="72008" cy="57606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916804" y="5805264"/>
              <a:ext cx="79209" cy="576064"/>
              <a:chOff x="7812360" y="980728"/>
              <a:chExt cx="72008" cy="57606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89749" y="5805264"/>
              <a:ext cx="72008" cy="576064"/>
              <a:chOff x="7812360" y="980728"/>
              <a:chExt cx="72008" cy="57606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60345" y="5805264"/>
              <a:ext cx="72008" cy="576064"/>
              <a:chOff x="7812360" y="980728"/>
              <a:chExt cx="72008" cy="576064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132316" y="5805264"/>
              <a:ext cx="79209" cy="576064"/>
              <a:chOff x="7812360" y="980728"/>
              <a:chExt cx="72008" cy="57606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205261" y="5805264"/>
              <a:ext cx="72008" cy="576064"/>
              <a:chOff x="7812360" y="980728"/>
              <a:chExt cx="72008" cy="57606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27784" y="1600201"/>
            <a:ext cx="6059016" cy="820688"/>
          </a:xfrm>
        </p:spPr>
        <p:txBody>
          <a:bodyPr>
            <a:normAutofit/>
          </a:bodyPr>
          <a:lstStyle/>
          <a:p>
            <a:r>
              <a:rPr lang="en-US" dirty="0"/>
              <a:t>Bag of words: </a:t>
            </a:r>
            <a:r>
              <a:rPr lang="en-US"/>
              <a:t>counting </a:t>
            </a:r>
            <a:r>
              <a:rPr lang="en-US" smtClean="0"/>
              <a:t>words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38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39" name="Folded Corner 38"/>
          <p:cNvSpPr/>
          <p:nvPr/>
        </p:nvSpPr>
        <p:spPr>
          <a:xfrm>
            <a:off x="683568" y="40466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endCxn id="41" idx="0"/>
          </p:cNvCxnSpPr>
          <p:nvPr/>
        </p:nvCxnSpPr>
        <p:spPr>
          <a:xfrm>
            <a:off x="1043608" y="653852"/>
            <a:ext cx="256212" cy="83093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/>
          <p:cNvSpPr/>
          <p:nvPr/>
        </p:nvSpPr>
        <p:spPr>
          <a:xfrm>
            <a:off x="611560" y="476672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539552" y="548680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67544" y="620688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95536" y="692696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323528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endCxn id="41" idx="0"/>
          </p:cNvCxnSpPr>
          <p:nvPr/>
        </p:nvCxnSpPr>
        <p:spPr>
          <a:xfrm>
            <a:off x="971600" y="725860"/>
            <a:ext cx="328220" cy="758924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1" idx="0"/>
          </p:cNvCxnSpPr>
          <p:nvPr/>
        </p:nvCxnSpPr>
        <p:spPr>
          <a:xfrm>
            <a:off x="899592" y="797868"/>
            <a:ext cx="400228" cy="686916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1" idx="0"/>
          </p:cNvCxnSpPr>
          <p:nvPr/>
        </p:nvCxnSpPr>
        <p:spPr>
          <a:xfrm>
            <a:off x="827584" y="869876"/>
            <a:ext cx="472236" cy="614908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1" idx="0"/>
          </p:cNvCxnSpPr>
          <p:nvPr/>
        </p:nvCxnSpPr>
        <p:spPr>
          <a:xfrm>
            <a:off x="755576" y="941884"/>
            <a:ext cx="544244" cy="542900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1" idx="0"/>
          </p:cNvCxnSpPr>
          <p:nvPr/>
        </p:nvCxnSpPr>
        <p:spPr>
          <a:xfrm>
            <a:off x="683568" y="1019572"/>
            <a:ext cx="616252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535" y="2315716"/>
            <a:ext cx="6138113" cy="3641948"/>
          </a:xfrm>
          <a:prstGeom prst="rect">
            <a:avLst/>
          </a:prstGeom>
          <a:ln w="889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1844833" y="5805264"/>
            <a:ext cx="432436" cy="576064"/>
            <a:chOff x="1844833" y="5805264"/>
            <a:chExt cx="432436" cy="576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844833" y="5805264"/>
              <a:ext cx="72008" cy="576064"/>
              <a:chOff x="7812360" y="980728"/>
              <a:chExt cx="72008" cy="57606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916804" y="5805264"/>
              <a:ext cx="79209" cy="576064"/>
              <a:chOff x="7812360" y="980728"/>
              <a:chExt cx="72008" cy="57606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989749" y="5805264"/>
              <a:ext cx="72008" cy="576064"/>
              <a:chOff x="7812360" y="980728"/>
              <a:chExt cx="72008" cy="57606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060345" y="5805264"/>
              <a:ext cx="72008" cy="576064"/>
              <a:chOff x="7812360" y="980728"/>
              <a:chExt cx="72008" cy="57606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2132316" y="5805264"/>
              <a:ext cx="79209" cy="576064"/>
              <a:chOff x="7812360" y="980728"/>
              <a:chExt cx="72008" cy="57606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2205261" y="5805264"/>
              <a:ext cx="72008" cy="576064"/>
              <a:chOff x="7812360" y="980728"/>
              <a:chExt cx="72008" cy="576064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0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27784" y="1600200"/>
            <a:ext cx="6059016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Term frequency - Inverse document frequency (TF-IDF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BoW</a:t>
            </a:r>
            <a:r>
              <a:rPr lang="en-US" dirty="0"/>
              <a:t>: the feature values simply count occurrences of terms in a document.</a:t>
            </a:r>
          </a:p>
          <a:p>
            <a:pPr lvl="1"/>
            <a:r>
              <a:rPr lang="en-US" dirty="0"/>
              <a:t>High occurrence terms?? They appear in all documents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NON RELEVANT.</a:t>
            </a:r>
            <a:endParaRPr lang="en-US" dirty="0"/>
          </a:p>
          <a:p>
            <a:pPr lvl="1"/>
            <a:r>
              <a:rPr lang="en-US" dirty="0"/>
              <a:t>Low occurrence terms?? They appear in very few documents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RELEVANT</a:t>
            </a:r>
            <a:endParaRPr lang="en-US" dirty="0"/>
          </a:p>
          <a:p>
            <a:pPr lvl="1"/>
            <a:r>
              <a:rPr lang="en-US" dirty="0"/>
              <a:t>This can only be solved by:</a:t>
            </a:r>
          </a:p>
          <a:p>
            <a:pPr lvl="2"/>
            <a:r>
              <a:rPr lang="en-US" dirty="0"/>
              <a:t>counting term frequencies for each document</a:t>
            </a:r>
          </a:p>
          <a:p>
            <a:pPr lvl="2"/>
            <a:r>
              <a:rPr lang="en-US" dirty="0"/>
              <a:t>discounting those that appear in many posts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38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107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39" name="Folded Corner 38"/>
          <p:cNvSpPr/>
          <p:nvPr/>
        </p:nvSpPr>
        <p:spPr>
          <a:xfrm>
            <a:off x="683568" y="40466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endCxn id="41" idx="0"/>
          </p:cNvCxnSpPr>
          <p:nvPr/>
        </p:nvCxnSpPr>
        <p:spPr>
          <a:xfrm>
            <a:off x="1043608" y="653852"/>
            <a:ext cx="256212" cy="83093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/>
          <p:cNvSpPr/>
          <p:nvPr/>
        </p:nvSpPr>
        <p:spPr>
          <a:xfrm>
            <a:off x="611560" y="476672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539552" y="548680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67544" y="620688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95536" y="692696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323528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endCxn id="41" idx="0"/>
          </p:cNvCxnSpPr>
          <p:nvPr/>
        </p:nvCxnSpPr>
        <p:spPr>
          <a:xfrm>
            <a:off x="971600" y="725860"/>
            <a:ext cx="328220" cy="758924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1" idx="0"/>
          </p:cNvCxnSpPr>
          <p:nvPr/>
        </p:nvCxnSpPr>
        <p:spPr>
          <a:xfrm>
            <a:off x="899592" y="797868"/>
            <a:ext cx="400228" cy="686916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1" idx="0"/>
          </p:cNvCxnSpPr>
          <p:nvPr/>
        </p:nvCxnSpPr>
        <p:spPr>
          <a:xfrm>
            <a:off x="827584" y="869876"/>
            <a:ext cx="472236" cy="614908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1" idx="0"/>
          </p:cNvCxnSpPr>
          <p:nvPr/>
        </p:nvCxnSpPr>
        <p:spPr>
          <a:xfrm>
            <a:off x="755576" y="941884"/>
            <a:ext cx="544244" cy="542900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1" idx="0"/>
          </p:cNvCxnSpPr>
          <p:nvPr/>
        </p:nvCxnSpPr>
        <p:spPr>
          <a:xfrm>
            <a:off x="683568" y="1019572"/>
            <a:ext cx="616252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844833" y="5805264"/>
            <a:ext cx="432436" cy="576064"/>
            <a:chOff x="1844833" y="5805264"/>
            <a:chExt cx="432436" cy="576064"/>
          </a:xfrm>
        </p:grpSpPr>
        <p:grpSp>
          <p:nvGrpSpPr>
            <p:cNvPr id="34" name="Group 33"/>
            <p:cNvGrpSpPr/>
            <p:nvPr/>
          </p:nvGrpSpPr>
          <p:grpSpPr>
            <a:xfrm>
              <a:off x="1844833" y="5805264"/>
              <a:ext cx="72008" cy="576064"/>
              <a:chOff x="7812360" y="980728"/>
              <a:chExt cx="72008" cy="57606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916804" y="5805264"/>
              <a:ext cx="79209" cy="576064"/>
              <a:chOff x="7812360" y="980728"/>
              <a:chExt cx="72008" cy="57606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89749" y="5805264"/>
              <a:ext cx="72008" cy="576064"/>
              <a:chOff x="7812360" y="980728"/>
              <a:chExt cx="72008" cy="57606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060345" y="5805264"/>
              <a:ext cx="72008" cy="576064"/>
              <a:chOff x="7812360" y="980728"/>
              <a:chExt cx="72008" cy="576064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132316" y="5805264"/>
              <a:ext cx="79209" cy="576064"/>
              <a:chOff x="7812360" y="980728"/>
              <a:chExt cx="72008" cy="57606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205261" y="5805264"/>
              <a:ext cx="72008" cy="576064"/>
              <a:chOff x="7812360" y="980728"/>
              <a:chExt cx="72008" cy="57606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5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599" y="1600200"/>
            <a:ext cx="3024337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Acquisition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1088" y="2910644"/>
            <a:ext cx="30387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Processing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1600" y="4221088"/>
            <a:ext cx="30243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Analysis</a:t>
            </a:r>
            <a:endParaRPr lang="en-US" sz="24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294946" y="2721822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2294946" y="4032266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7984" y="2996952"/>
            <a:ext cx="345638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Text processing tools:</a:t>
            </a:r>
          </a:p>
          <a:p>
            <a:r>
              <a:rPr lang="en-US" sz="2000" dirty="0" smtClean="0"/>
              <a:t>Natural Language Toolkit (NLTK)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4437112"/>
            <a:ext cx="34563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 Models: PLSI, LDA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1600200"/>
                <a:ext cx="6059016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Term frequency - Inverse document frequency (TF-IDF)</a:t>
                </a:r>
                <a:endParaRPr lang="en-US" dirty="0"/>
              </a:p>
              <a:p>
                <a:pPr lvl="1"/>
                <a:r>
                  <a:rPr lang="en-US" dirty="0"/>
                  <a:t>We want a high value for a given term in a given doc if that term occurs often in that particular doc and very rarely anywhere </a:t>
                </a:r>
                <a:r>
                  <a:rPr lang="en-US" dirty="0" smtClean="0"/>
                  <a:t>else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>
                        <a:latin typeface="Cambria Math" charset="0"/>
                      </a:rPr>
                      <m:t>TF</m:t>
                    </m:r>
                    <m:d>
                      <m:dPr>
                        <m:ctrlPr>
                          <a:rPr lang="es-ES_tradnl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charset="0"/>
                          </a:rPr>
                          <m:t>𝑤</m:t>
                        </m:r>
                        <m:r>
                          <a:rPr lang="es-ES_tradnl" i="1">
                            <a:latin typeface="Cambria Math" charset="0"/>
                          </a:rPr>
                          <m:t>,</m:t>
                        </m:r>
                        <m:r>
                          <a:rPr lang="es-ES_tradnl" i="1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s-ES_tradnl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s-I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𝑏</m:t>
                        </m:r>
                        <m:r>
                          <a:rPr lang="es-ES_tradnl" i="1">
                            <a:latin typeface="Cambria Math" charset="0"/>
                          </a:rPr>
                          <m:t>𝑜𝑤</m:t>
                        </m:r>
                        <m:r>
                          <a:rPr lang="es-ES_tradnl" i="1">
                            <a:latin typeface="Cambria Math" charset="0"/>
                          </a:rPr>
                          <m:t>(</m:t>
                        </m:r>
                        <m:r>
                          <a:rPr lang="es-ES_tradnl" i="1">
                            <a:latin typeface="Cambria Math" charset="0"/>
                          </a:rPr>
                          <m:t>𝑤</m:t>
                        </m:r>
                        <m:r>
                          <a:rPr lang="es-ES_tradnl" i="1">
                            <a:latin typeface="Cambria Math" charset="0"/>
                          </a:rPr>
                          <m:t>,</m:t>
                        </m:r>
                        <m:r>
                          <a:rPr lang="es-ES_tradnl" i="1">
                            <a:latin typeface="Cambria Math" charset="0"/>
                          </a:rPr>
                          <m:t>𝑑</m:t>
                        </m:r>
                        <m:r>
                          <a:rPr lang="es-ES_tradnl" i="1">
                            <a:latin typeface="Cambria Math" charset="0"/>
                          </a:rPr>
                          <m:t>) </m:t>
                        </m:r>
                      </m:num>
                      <m:den>
                        <m:r>
                          <a:rPr lang="es-ES_tradnl" i="1">
                            <a:latin typeface="Cambria Math" charset="0"/>
                          </a:rPr>
                          <m:t># </m:t>
                        </m:r>
                        <m:r>
                          <a:rPr lang="es-ES_tradnl" i="1">
                            <a:latin typeface="Cambria Math" charset="0"/>
                          </a:rPr>
                          <m:t>𝑤𝑜𝑟𝑑𝑠</m:t>
                        </m:r>
                        <m:r>
                          <a:rPr lang="es-ES_tradnl" i="1">
                            <a:latin typeface="Cambria Math" charset="0"/>
                          </a:rPr>
                          <m:t> </m:t>
                        </m:r>
                        <m:r>
                          <a:rPr lang="es-ES_tradnl" i="1">
                            <a:latin typeface="Cambria Math" charset="0"/>
                          </a:rPr>
                          <m:t>𝑖𝑛</m:t>
                        </m:r>
                        <m:r>
                          <a:rPr lang="es-ES_tradnl" i="1">
                            <a:latin typeface="Cambria Math" charset="0"/>
                          </a:rPr>
                          <m:t> </m:t>
                        </m:r>
                        <m:r>
                          <a:rPr lang="es-ES_tradnl" i="1">
                            <a:latin typeface="Cambria Math" charset="0"/>
                          </a:rPr>
                          <m:t>𝑑𝑜𝑐</m:t>
                        </m:r>
                      </m:den>
                    </m:f>
                  </m:oMath>
                </a14:m>
                <a:endParaRPr lang="es-ES_tradnl" i="1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 smtClean="0">
                        <a:latin typeface="Cambria Math" charset="0"/>
                      </a:rPr>
                      <m:t>I</m:t>
                    </m:r>
                    <m:r>
                      <m:rPr>
                        <m:nor/>
                      </m:rPr>
                      <a:rPr lang="es-ES_tradnl" b="0" i="0" smtClean="0">
                        <a:latin typeface="Cambria Math" charset="0"/>
                      </a:rPr>
                      <m:t>D</m:t>
                    </m:r>
                    <m:r>
                      <m:rPr>
                        <m:nor/>
                      </m:rPr>
                      <a:rPr lang="es-ES_tradnl">
                        <a:latin typeface="Cambria Math" charset="0"/>
                      </a:rPr>
                      <m:t>F</m:t>
                    </m:r>
                    <m:d>
                      <m:dPr>
                        <m:ctrlPr>
                          <a:rPr lang="es-ES_tradnl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charset="0"/>
                          </a:rPr>
                          <m:t>𝑤</m:t>
                        </m:r>
                        <m:r>
                          <a:rPr lang="es-ES_tradnl" i="1">
                            <a:latin typeface="Cambria Math" charset="0"/>
                          </a:rPr>
                          <m:t>,</m:t>
                        </m:r>
                        <m:r>
                          <a:rPr lang="es-ES_tradnl" i="1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s-ES_tradnl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s-ES_tradnl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_tradnl" i="1">
                                <a:latin typeface="Cambria Math" charset="0"/>
                              </a:rPr>
                              <m:t># 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𝑑𝑜𝑐𝑠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s-ES_tradnl" i="1">
                                <a:latin typeface="Cambria Math" charset="0"/>
                              </a:rPr>
                              <m:t># 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𝑑𝑜𝑐𝑠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𝑤𝑖𝑡h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s-ES_tradnl" i="1">
                                <a:latin typeface="Cambria Math" charset="0"/>
                              </a:rPr>
                              <m:t>𝑤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_tradnl" b="0" i="0" smtClean="0">
                        <a:latin typeface="Cambria Math" charset="0"/>
                      </a:rPr>
                      <m:t>TF</m:t>
                    </m:r>
                    <m:r>
                      <m:rPr>
                        <m:nor/>
                      </m:rPr>
                      <a:rPr lang="es-ES_tradnl" b="0" i="0" smtClean="0">
                        <a:latin typeface="Cambria Math" charset="0"/>
                      </a:rPr>
                      <m:t>−</m:t>
                    </m:r>
                    <m:r>
                      <m:rPr>
                        <m:nor/>
                      </m:rPr>
                      <a:rPr lang="es-ES_tradnl" b="0" i="0" smtClean="0">
                        <a:latin typeface="Cambria Math" charset="0"/>
                      </a:rPr>
                      <m:t>IDF</m:t>
                    </m:r>
                    <m:d>
                      <m:dPr>
                        <m:ctrlPr>
                          <a:rPr lang="es-ES_tradnl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charset="0"/>
                          </a:rPr>
                          <m:t>𝑤</m:t>
                        </m:r>
                        <m:r>
                          <a:rPr lang="es-ES_tradnl" i="1">
                            <a:latin typeface="Cambria Math" charset="0"/>
                          </a:rPr>
                          <m:t>,</m:t>
                        </m:r>
                        <m:r>
                          <a:rPr lang="es-ES_tradnl" i="1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s-ES_tradnl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s-ES_tradnl">
                        <a:latin typeface="Cambria Math" charset="0"/>
                      </a:rPr>
                      <m:t>TF</m:t>
                    </m:r>
                    <m:d>
                      <m:dPr>
                        <m:ctrlPr>
                          <a:rPr lang="es-ES_tradnl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charset="0"/>
                          </a:rPr>
                          <m:t>𝑤</m:t>
                        </m:r>
                        <m:r>
                          <a:rPr lang="es-ES_tradnl" i="1">
                            <a:latin typeface="Cambria Math" charset="0"/>
                          </a:rPr>
                          <m:t>,</m:t>
                        </m:r>
                        <m:r>
                          <a:rPr lang="es-ES_tradnl" i="1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s-ES_tradnl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m:rPr>
                        <m:nor/>
                      </m:rPr>
                      <a:rPr lang="es-ES_tradnl" b="0" i="0" smtClean="0">
                        <a:latin typeface="Cambria Math" charset="0"/>
                      </a:rPr>
                      <m:t>ID</m:t>
                    </m:r>
                    <m:r>
                      <m:rPr>
                        <m:nor/>
                      </m:rPr>
                      <a:rPr lang="es-ES_tradnl">
                        <a:latin typeface="Cambria Math" charset="0"/>
                      </a:rPr>
                      <m:t>F</m:t>
                    </m:r>
                    <m:d>
                      <m:dPr>
                        <m:ctrlPr>
                          <a:rPr lang="es-ES_tradnl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charset="0"/>
                          </a:rPr>
                          <m:t>𝑤</m:t>
                        </m:r>
                        <m:r>
                          <a:rPr lang="es-ES_tradnl" i="1">
                            <a:latin typeface="Cambria Math" charset="0"/>
                          </a:rPr>
                          <m:t>,</m:t>
                        </m:r>
                        <m:r>
                          <a:rPr lang="es-ES_tradnl" i="1"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IDF </a:t>
                </a:r>
                <a:r>
                  <a:rPr lang="en-US" dirty="0" smtClean="0">
                    <a:sym typeface="Wingdings"/>
                  </a:rPr>
                  <a:t></a:t>
                </a:r>
                <a:r>
                  <a:rPr lang="en-US" dirty="0" smtClean="0"/>
                  <a:t> 0 </a:t>
                </a:r>
                <a:r>
                  <a:rPr lang="en-US" dirty="0"/>
                  <a:t>in common docs &amp; IDF increases in rare </a:t>
                </a:r>
                <a:r>
                  <a:rPr lang="en-US" dirty="0" smtClean="0"/>
                  <a:t>docs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1600200"/>
                <a:ext cx="6059016" cy="4525963"/>
              </a:xfrm>
              <a:blipFill rotWithShape="0">
                <a:blip r:embed="rId2"/>
                <a:stretch>
                  <a:fillRect l="-2012" t="-3504" r="-301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38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108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39" name="Folded Corner 38"/>
          <p:cNvSpPr/>
          <p:nvPr/>
        </p:nvSpPr>
        <p:spPr>
          <a:xfrm>
            <a:off x="683568" y="40466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endCxn id="41" idx="0"/>
          </p:cNvCxnSpPr>
          <p:nvPr/>
        </p:nvCxnSpPr>
        <p:spPr>
          <a:xfrm>
            <a:off x="1043608" y="653852"/>
            <a:ext cx="256212" cy="83093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/>
          <p:cNvSpPr/>
          <p:nvPr/>
        </p:nvSpPr>
        <p:spPr>
          <a:xfrm>
            <a:off x="611560" y="476672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539552" y="548680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67544" y="620688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95536" y="692696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323528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endCxn id="41" idx="0"/>
          </p:cNvCxnSpPr>
          <p:nvPr/>
        </p:nvCxnSpPr>
        <p:spPr>
          <a:xfrm>
            <a:off x="971600" y="725860"/>
            <a:ext cx="328220" cy="758924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1" idx="0"/>
          </p:cNvCxnSpPr>
          <p:nvPr/>
        </p:nvCxnSpPr>
        <p:spPr>
          <a:xfrm>
            <a:off x="899592" y="797868"/>
            <a:ext cx="400228" cy="686916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1" idx="0"/>
          </p:cNvCxnSpPr>
          <p:nvPr/>
        </p:nvCxnSpPr>
        <p:spPr>
          <a:xfrm>
            <a:off x="827584" y="869876"/>
            <a:ext cx="472236" cy="614908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1" idx="0"/>
          </p:cNvCxnSpPr>
          <p:nvPr/>
        </p:nvCxnSpPr>
        <p:spPr>
          <a:xfrm>
            <a:off x="755576" y="941884"/>
            <a:ext cx="544244" cy="542900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1" idx="0"/>
          </p:cNvCxnSpPr>
          <p:nvPr/>
        </p:nvCxnSpPr>
        <p:spPr>
          <a:xfrm>
            <a:off x="683568" y="1019572"/>
            <a:ext cx="616252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44833" y="5805264"/>
            <a:ext cx="432436" cy="576064"/>
            <a:chOff x="1844833" y="5805264"/>
            <a:chExt cx="432436" cy="576064"/>
          </a:xfrm>
        </p:grpSpPr>
        <p:grpSp>
          <p:nvGrpSpPr>
            <p:cNvPr id="36" name="Group 35"/>
            <p:cNvGrpSpPr/>
            <p:nvPr/>
          </p:nvGrpSpPr>
          <p:grpSpPr>
            <a:xfrm>
              <a:off x="1844833" y="5805264"/>
              <a:ext cx="72008" cy="576064"/>
              <a:chOff x="7812360" y="980728"/>
              <a:chExt cx="72008" cy="576064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16804" y="5805264"/>
              <a:ext cx="79209" cy="576064"/>
              <a:chOff x="7812360" y="980728"/>
              <a:chExt cx="72008" cy="57606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989749" y="5805264"/>
              <a:ext cx="72008" cy="576064"/>
              <a:chOff x="7812360" y="980728"/>
              <a:chExt cx="72008" cy="57606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060345" y="5805264"/>
              <a:ext cx="72008" cy="576064"/>
              <a:chOff x="7812360" y="980728"/>
              <a:chExt cx="72008" cy="57606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132316" y="5805264"/>
              <a:ext cx="79209" cy="576064"/>
              <a:chOff x="7812360" y="980728"/>
              <a:chExt cx="72008" cy="5760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05261" y="5805264"/>
              <a:ext cx="72008" cy="576064"/>
              <a:chOff x="7812360" y="980728"/>
              <a:chExt cx="72008" cy="5760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812360" y="980728"/>
                <a:ext cx="72008" cy="7200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12360" y="1052736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12360" y="1133128"/>
                <a:ext cx="72008" cy="72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812360" y="1205136"/>
                <a:ext cx="72008" cy="72008"/>
              </a:xfrm>
              <a:prstGeom prst="rect">
                <a:avLst/>
              </a:prstGeom>
              <a:solidFill>
                <a:schemeClr val="tx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812360" y="126876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812360" y="1340768"/>
                <a:ext cx="7200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812360" y="1412776"/>
                <a:ext cx="72008" cy="7200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812360" y="148478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599" y="1600200"/>
            <a:ext cx="3024337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Acquisition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1088" y="2910644"/>
            <a:ext cx="3038752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Processing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1600" y="4221088"/>
            <a:ext cx="30243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Analysis</a:t>
            </a:r>
            <a:endParaRPr lang="en-US" sz="24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294946" y="2721822"/>
            <a:ext cx="374340" cy="3304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2294946" y="4032266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7984" y="299695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Text processing tools: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Natural Language Toolkit (NLTK)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4" y="4437112"/>
            <a:ext cx="34563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 Models: PLSI, LDA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 </a:t>
            </a:r>
            <a:r>
              <a:rPr lang="en-US" dirty="0" smtClean="0"/>
              <a:t>Models attempt </a:t>
            </a:r>
            <a:r>
              <a:rPr lang="en-US" dirty="0"/>
              <a:t>to uncover the underlying semantic structure of </a:t>
            </a:r>
            <a:r>
              <a:rPr lang="en-US" dirty="0" smtClean="0"/>
              <a:t>a document corpus by </a:t>
            </a:r>
            <a:r>
              <a:rPr lang="en-US" dirty="0"/>
              <a:t>identifying recurring patterns of </a:t>
            </a:r>
            <a:r>
              <a:rPr lang="en-US" dirty="0" smtClean="0"/>
              <a:t>terms </a:t>
            </a:r>
            <a:r>
              <a:rPr lang="en-US" dirty="0"/>
              <a:t>(topics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Topic models</a:t>
            </a:r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parse sentences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care about word order, and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“understand” grammar or syntax</a:t>
            </a:r>
          </a:p>
          <a:p>
            <a:r>
              <a:rPr lang="en-US" dirty="0"/>
              <a:t>Topic models are useful on their own to build visualizations and explore data. They are also very useful as an intermediate step in many other tasks.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Gensim</a:t>
            </a:r>
            <a:endParaRPr lang="en-US" dirty="0" smtClean="0"/>
          </a:p>
          <a:p>
            <a:pPr lvl="1"/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err="1"/>
              <a:t>Radim</a:t>
            </a:r>
            <a:r>
              <a:rPr lang="en-US" dirty="0"/>
              <a:t> </a:t>
            </a:r>
            <a:r>
              <a:rPr lang="en-US" dirty="0" err="1"/>
              <a:t>Řehůř</a:t>
            </a:r>
            <a:r>
              <a:rPr lang="en-US" dirty="0" err="1" smtClean="0"/>
              <a:t>ek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Topics and </a:t>
            </a:r>
            <a:r>
              <a:rPr lang="en-US" dirty="0" smtClean="0"/>
              <a:t>transformations: </a:t>
            </a:r>
            <a:r>
              <a:rPr lang="en-US" dirty="0" err="1" smtClean="0"/>
              <a:t>Gensim</a:t>
            </a:r>
            <a:r>
              <a:rPr lang="en-US" dirty="0" smtClean="0"/>
              <a:t> includes</a:t>
            </a:r>
            <a:endParaRPr lang="en-US" dirty="0"/>
          </a:p>
          <a:p>
            <a:pPr lvl="2"/>
            <a:r>
              <a:rPr lang="en-US" dirty="0"/>
              <a:t>BOW</a:t>
            </a:r>
          </a:p>
          <a:p>
            <a:pPr lvl="2"/>
            <a:r>
              <a:rPr lang="en-US" dirty="0"/>
              <a:t>TF-IDF</a:t>
            </a:r>
          </a:p>
          <a:p>
            <a:pPr lvl="2"/>
            <a:r>
              <a:rPr lang="en-US" dirty="0" smtClean="0"/>
              <a:t>Latent Semantic Indexing, LSA/LSI</a:t>
            </a:r>
            <a:endParaRPr lang="en-US" dirty="0"/>
          </a:p>
          <a:p>
            <a:pPr lvl="2"/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Allocation, </a:t>
            </a:r>
            <a:r>
              <a:rPr lang="en-US" dirty="0" smtClean="0"/>
              <a:t>LDA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modelling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Instalation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Corpus: </a:t>
            </a:r>
            <a:r>
              <a:rPr lang="en-US" dirty="0"/>
              <a:t>list of documents </a:t>
            </a:r>
            <a:endParaRPr lang="en-US" dirty="0" smtClean="0"/>
          </a:p>
          <a:p>
            <a:pPr lvl="1"/>
            <a:r>
              <a:rPr lang="en-US" dirty="0" smtClean="0"/>
              <a:t>Document: list </a:t>
            </a:r>
            <a:r>
              <a:rPr lang="en-US" dirty="0"/>
              <a:t>of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71600" y="2136031"/>
            <a:ext cx="3127377" cy="8609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gensim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gensim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85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/>
              <a:t>tools. 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Represent </a:t>
            </a:r>
            <a:r>
              <a:rPr lang="en-US" dirty="0"/>
              <a:t>the words by ids (integer)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create a </a:t>
            </a:r>
            <a:r>
              <a:rPr lang="en-US" dirty="0" smtClean="0"/>
              <a:t>dictionary</a:t>
            </a:r>
          </a:p>
          <a:p>
            <a:pPr marL="571500" indent="-514350">
              <a:buFont typeface="+mj-lt"/>
              <a:buAutoNum type="arabicPeriod"/>
            </a:pPr>
            <a:endParaRPr lang="en-US" dirty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err="1" smtClean="0"/>
              <a:t>Vectorize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documents: create bow.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Gensim</a:t>
            </a:r>
            <a:r>
              <a:rPr lang="en-US" dirty="0" smtClean="0"/>
              <a:t> has efficient </a:t>
            </a:r>
            <a:r>
              <a:rPr lang="en-US" dirty="0"/>
              <a:t>implementations for long corpus (work document to document):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radimrehurek.com/gensim/tut1.html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10506" y="4653136"/>
            <a:ext cx="576064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bow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[D.doc2bow(doc) for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doc in docs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115616" y="3437384"/>
            <a:ext cx="5760640" cy="56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corpora.Dictionary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(docs)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10506" y="1988840"/>
            <a:ext cx="576064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gensim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import corpora</a:t>
            </a:r>
          </a:p>
        </p:txBody>
      </p:sp>
    </p:spTree>
    <p:extLst>
      <p:ext uri="{BB962C8B-B14F-4D97-AF65-F5344CB8AC3E}">
        <p14:creationId xmlns:p14="http://schemas.microsoft.com/office/powerpoint/2010/main" val="5634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571500" indent="-514350">
              <a:buAutoNum type="arabicPeriod" startAt="4"/>
            </a:pPr>
            <a:r>
              <a:rPr lang="en-US" dirty="0" smtClean="0"/>
              <a:t>Compute </a:t>
            </a:r>
            <a:r>
              <a:rPr lang="en-US" dirty="0" err="1" smtClean="0"/>
              <a:t>tf-idf</a:t>
            </a:r>
            <a:r>
              <a:rPr lang="en-US" dirty="0" smtClean="0"/>
              <a:t> values. 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lvl="1"/>
            <a:r>
              <a:rPr lang="en-US" dirty="0"/>
              <a:t>From now on, </a:t>
            </a:r>
            <a:r>
              <a:rPr lang="en-US" dirty="0" err="1"/>
              <a:t>tfidf</a:t>
            </a:r>
            <a:r>
              <a:rPr lang="en-US" dirty="0"/>
              <a:t> can be used to convert any vector from the old representation (bow integer counts) to the new </a:t>
            </a:r>
            <a:r>
              <a:rPr lang="en-US" dirty="0" smtClean="0"/>
              <a:t>one </a:t>
            </a:r>
            <a:r>
              <a:rPr lang="en-US" dirty="0"/>
              <a:t>(</a:t>
            </a:r>
            <a:r>
              <a:rPr lang="en-US" dirty="0" err="1"/>
              <a:t>TfIdf</a:t>
            </a:r>
            <a:r>
              <a:rPr lang="en-US" dirty="0"/>
              <a:t> real-valued weights):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 </a:t>
            </a:r>
            <a:r>
              <a:rPr lang="en-US" dirty="0"/>
              <a:t>to apply a transformation to a whole corpus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259632" y="5872683"/>
            <a:ext cx="576064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corpus_tfidf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corpus_bow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259632" y="4365104"/>
            <a:ext cx="5760640" cy="918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oc_bow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[(0, 1), (1, 1)]</a:t>
            </a:r>
          </a:p>
          <a:p>
            <a:pPr marL="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 2-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 transform a new vector</a:t>
            </a:r>
          </a:p>
          <a:p>
            <a:pPr marL="0" lvl="1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doc_bow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  </a:t>
            </a:r>
          </a:p>
          <a:p>
            <a:pPr marL="0" lvl="1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259632" y="1916832"/>
            <a:ext cx="5760640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gensim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import models</a:t>
            </a: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1-- initialize a model</a:t>
            </a:r>
          </a:p>
          <a:p>
            <a:pPr marL="5715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models.TfidfModel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corpus_bow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0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It transforms documents from either bag-of-words or (preferably) TfIdf-weighted space into a latent space of a lower dimensionality. </a:t>
            </a:r>
          </a:p>
          <a:p>
            <a:r>
              <a:rPr lang="en-US" smtClean="0"/>
              <a:t>LSI or LSA is able to correlate semantically related terms that are latent in a collection of text</a:t>
            </a:r>
          </a:p>
          <a:p>
            <a:r>
              <a:rPr lang="en-US" smtClean="0"/>
              <a:t>LSI uses example documents to establish the conceptual basis for each category.</a:t>
            </a:r>
          </a:p>
          <a:p>
            <a:r>
              <a:rPr lang="en-US" smtClean="0"/>
              <a:t>LSI overcomes two of the most problematic constraints of Boolean keyword queries: multiple words that have similar meanings (synonymy) and words that have more than one meaning (polysemy).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Latent Semantic Analysis/Indexing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709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LSI computes the term and document vector spaces by decomposing the TF-IDF matrix,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 smtClean="0"/>
                  <a:t>, into the product of 3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1" i="0">
                          <a:latin typeface="Cambria Math" charset="0"/>
                        </a:rPr>
                        <m:t>𝐀</m:t>
                      </m:r>
                      <m:r>
                        <a:rPr lang="es-ES_tradnl" i="1">
                          <a:latin typeface="Cambria Math" charset="0"/>
                        </a:rPr>
                        <m:t>=</m:t>
                      </m:r>
                      <m:r>
                        <a:rPr lang="es-ES_tradnl" b="1" i="0">
                          <a:latin typeface="Cambria Math" charset="0"/>
                        </a:rPr>
                        <m:t>𝐓𝐒</m:t>
                      </m:r>
                      <m:sSup>
                        <m:sSupPr>
                          <m:ctrlPr>
                            <a:rPr lang="es-ES_tradnl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_tradnl" b="1" i="0">
                              <a:latin typeface="Cambria Math" charset="0"/>
                            </a:rPr>
                            <m:t>𝐃</m:t>
                          </m:r>
                        </m:e>
                        <m:sup>
                          <m:r>
                            <a:rPr lang="es-ES_tradnl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𝐓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𝑚</m:t>
                    </m:r>
                    <m:r>
                      <a:rPr lang="en-US" i="1" dirty="0" smtClean="0">
                        <a:latin typeface="Cambria Math" charset="0"/>
                      </a:rPr>
                      <m:t> × </m:t>
                    </m:r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): Unitary concept </a:t>
                </a:r>
                <a:r>
                  <a:rPr lang="en-US" dirty="0"/>
                  <a:t>vector </a:t>
                </a:r>
                <a:r>
                  <a:rPr lang="en-US" dirty="0" smtClean="0"/>
                  <a:t>matrix: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_tradnl" b="1" i="0" smtClean="0">
                              <a:latin typeface="Cambria Math" charset="0"/>
                            </a:rPr>
                            <m:t>𝐓</m:t>
                          </m:r>
                        </m:e>
                        <m:sup>
                          <m:r>
                            <a:rPr lang="es-ES_tradnl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s-ES_tradnl" b="1" i="0" smtClean="0">
                          <a:latin typeface="Cambria Math" charset="0"/>
                        </a:rPr>
                        <m:t>𝐓</m:t>
                      </m:r>
                      <m:r>
                        <a:rPr lang="es-ES_tradnl" b="0" i="1" smtClean="0">
                          <a:latin typeface="Cambria Math" charset="0"/>
                        </a:rPr>
                        <m:t>=</m:t>
                      </m:r>
                      <m:r>
                        <a:rPr lang="es-ES_tradnl" b="1" i="0" smtClean="0">
                          <a:latin typeface="Cambria Math" charset="0"/>
                        </a:rPr>
                        <m:t>𝐈</m:t>
                      </m:r>
                      <m:r>
                        <a:rPr lang="es-ES_tradnl" b="0" i="1" baseline="-25000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>
                        <a:latin typeface="Cambria Math" charset="0"/>
                      </a:rPr>
                      <m:t>𝐒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×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): Diagonal matrix of singular values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latin typeface="Cambria Math" charset="0"/>
                        </a:rPr>
                        <m:t>𝑠</m:t>
                      </m:r>
                      <m:r>
                        <a:rPr lang="es-ES_tradnl" i="1" baseline="-25000">
                          <a:latin typeface="Cambria Math" charset="0"/>
                        </a:rPr>
                        <m:t>11</m:t>
                      </m:r>
                      <m:r>
                        <a:rPr lang="es-ES_tradnl" i="1">
                          <a:latin typeface="Cambria Math" charset="0"/>
                        </a:rPr>
                        <m:t>&gt;</m:t>
                      </m:r>
                      <m:r>
                        <a:rPr lang="es-ES_tradnl" i="1">
                          <a:latin typeface="Cambria Math" charset="0"/>
                        </a:rPr>
                        <m:t>𝑠</m:t>
                      </m:r>
                      <m:r>
                        <a:rPr lang="es-ES_tradnl" i="1" baseline="-25000">
                          <a:latin typeface="Cambria Math" charset="0"/>
                        </a:rPr>
                        <m:t>22</m:t>
                      </m:r>
                      <m:r>
                        <a:rPr lang="es-ES_tradnl" i="1">
                          <a:latin typeface="Cambria Math" charset="0"/>
                        </a:rPr>
                        <m:t>&gt;…&gt;</m:t>
                      </m:r>
                      <m:r>
                        <a:rPr lang="es-ES_tradnl" i="1">
                          <a:latin typeface="Cambria Math" charset="0"/>
                        </a:rPr>
                        <m:t>𝑠𝑟𝑟</m:t>
                      </m:r>
                      <m:r>
                        <a:rPr lang="es-ES_tradnl" i="1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>
                        <a:latin typeface="Cambria Math" charset="0"/>
                      </a:rPr>
                      <m:t>𝐃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</a:rPr>
                      <m:t> × </m:t>
                    </m:r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): Unitary concept-document matrix: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_tradnl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_tradnl" b="1" i="0">
                              <a:latin typeface="Cambria Math" charset="0"/>
                            </a:rPr>
                            <m:t>𝐃</m:t>
                          </m:r>
                        </m:e>
                        <m:sup>
                          <m:r>
                            <a:rPr lang="es-ES_tradnl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s-ES_tradnl" b="1" i="0">
                          <a:latin typeface="Cambria Math" charset="0"/>
                        </a:rPr>
                        <m:t>𝐃</m:t>
                      </m:r>
                      <m:r>
                        <a:rPr lang="es-ES_tradnl" i="1">
                          <a:latin typeface="Cambria Math" charset="0"/>
                        </a:rPr>
                        <m:t>=</m:t>
                      </m:r>
                      <m:r>
                        <a:rPr lang="es-ES_tradnl" b="1" i="0" smtClean="0">
                          <a:latin typeface="Cambria Math" charset="0"/>
                        </a:rPr>
                        <m:t>𝐈</m:t>
                      </m:r>
                      <m:r>
                        <a:rPr lang="es-ES_tradnl" b="0" i="1" baseline="-25000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709120"/>
              </a:xfrm>
              <a:blipFill rotWithShape="0">
                <a:blip r:embed="rId2"/>
                <a:stretch>
                  <a:fillRect l="-1704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Latent Semantic Analysis/Indexing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709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LSI approximates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using a reduced number of concepts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b="0" i="1" dirty="0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s-ES_tradnl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+1,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s-ES_trad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≈0, …,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i="1" dirty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s-ES_tradnl" b="0" i="1" dirty="0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s-ES_tradnl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s-ES_tradnl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s-ES_tradnl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s-ES_trad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     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decomposing the TF-IDF matrix,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/>
                  <a:t>, into the product of 3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1" smtClean="0">
                          <a:latin typeface="Cambria Math" charset="0"/>
                        </a:rPr>
                        <m:t>𝐀</m:t>
                      </m:r>
                      <m:r>
                        <a:rPr lang="es-ES_tradnl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s-ES_tradnl" b="1">
                              <a:latin typeface="Cambria Math" charset="0"/>
                            </a:rPr>
                            <m:t>𝐓</m:t>
                          </m:r>
                        </m:e>
                        <m:sub>
                          <m:r>
                            <a:rPr lang="es-ES_tradnl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s-ES_tradnl" b="1" i="0" smtClean="0">
                              <a:latin typeface="Cambria Math" charset="0"/>
                            </a:rPr>
                            <m:t>𝐒</m:t>
                          </m:r>
                        </m:e>
                        <m:sub>
                          <m:r>
                            <a:rPr lang="es-ES_tradnl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_tradnl" b="1">
                              <a:latin typeface="Cambria Math" charset="0"/>
                            </a:rPr>
                            <m:t>𝐃</m:t>
                          </m:r>
                        </m:e>
                        <m:sub>
                          <m:r>
                            <a:rPr lang="es-ES_tradnl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s-ES_tradnl" b="1">
                            <a:latin typeface="Cambria Math" charset="0"/>
                          </a:rPr>
                          <m:t>𝐓</m:t>
                        </m:r>
                      </m:e>
                      <m: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𝑚</m:t>
                    </m:r>
                    <m:r>
                      <a:rPr lang="en-US" i="1" dirty="0">
                        <a:latin typeface="Cambria Math" charset="0"/>
                      </a:rPr>
                      <m:t> × </m:t>
                    </m:r>
                    <m:r>
                      <a:rPr lang="es-ES_tradnl" b="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):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s-ES_tradnl" b="1" i="0" smtClean="0">
                        <a:latin typeface="Cambria Math" charset="0"/>
                      </a:rPr>
                      <m:t>𝐓</m:t>
                    </m:r>
                  </m:oMath>
                </a14:m>
                <a:r>
                  <a:rPr lang="en-US" dirty="0" smtClean="0"/>
                  <a:t>. Unitary.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s-ES_tradnl" b="1" i="0" smtClean="0">
                            <a:latin typeface="Cambria Math" charset="0"/>
                          </a:rPr>
                          <m:t>𝐒</m:t>
                        </m:r>
                      </m:e>
                      <m: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s-ES_tradnl" b="0" i="1" dirty="0" smtClean="0">
                        <a:latin typeface="Cambria Math" charset="0"/>
                      </a:rPr>
                      <m:t>𝑘</m:t>
                    </m:r>
                    <m:r>
                      <a:rPr lang="es-ES_tradnl" b="0" i="1" dirty="0" smtClean="0">
                        <a:latin typeface="Cambria Math" charset="0"/>
                      </a:rPr>
                      <m:t> × </m:t>
                    </m:r>
                    <m:r>
                      <a:rPr lang="es-ES_tradnl" b="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): </a:t>
                </a:r>
                <a:r>
                  <a:rPr lang="en-US" dirty="0"/>
                  <a:t>Diagonal matrix of singular values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ES_tradnl" i="1">
                        <a:latin typeface="Cambria Math" charset="0"/>
                      </a:rPr>
                      <m:t>𝑠</m:t>
                    </m:r>
                    <m:r>
                      <a:rPr lang="es-ES_tradnl" i="1" baseline="-25000">
                        <a:latin typeface="Cambria Math" charset="0"/>
                      </a:rPr>
                      <m:t>11</m:t>
                    </m:r>
                    <m:r>
                      <a:rPr lang="es-ES_tradnl" i="1">
                        <a:latin typeface="Cambria Math" charset="0"/>
                      </a:rPr>
                      <m:t>&gt;</m:t>
                    </m:r>
                    <m:r>
                      <a:rPr lang="es-ES_tradnl" i="1">
                        <a:latin typeface="Cambria Math" charset="0"/>
                      </a:rPr>
                      <m:t>𝑠</m:t>
                    </m:r>
                    <m:r>
                      <a:rPr lang="es-ES_tradnl" i="1" baseline="-25000">
                        <a:latin typeface="Cambria Math" charset="0"/>
                      </a:rPr>
                      <m:t>22</m:t>
                    </m:r>
                    <m:r>
                      <a:rPr lang="es-ES_tradnl" i="1">
                        <a:latin typeface="Cambria Math" charset="0"/>
                      </a:rPr>
                      <m:t>&gt;…&gt;</m:t>
                    </m:r>
                    <m:r>
                      <a:rPr lang="es-ES_tradnl" i="1">
                        <a:latin typeface="Cambria Math" charset="0"/>
                      </a:rPr>
                      <m:t>𝑠𝑘𝑘</m:t>
                    </m:r>
                    <m:r>
                      <a:rPr lang="es-ES_tradnl" i="1">
                        <a:latin typeface="Cambria Math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s-ES_tradnl" b="1" i="0" smtClean="0">
                            <a:latin typeface="Cambria Math" charset="0"/>
                          </a:rPr>
                          <m:t>𝐃</m:t>
                        </m:r>
                      </m:e>
                      <m:sub>
                        <m:r>
                          <a:rPr lang="es-ES_tradnl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</a:rPr>
                      <m:t> × </m:t>
                    </m:r>
                    <m:r>
                      <a:rPr lang="es-ES_tradnl" b="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): First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columns of </a:t>
                </a:r>
                <a14:m>
                  <m:oMath xmlns:m="http://schemas.openxmlformats.org/officeDocument/2006/math">
                    <m:r>
                      <a:rPr lang="es-ES_tradnl" b="1" i="0" smtClean="0">
                        <a:latin typeface="Cambria Math" charset="0"/>
                      </a:rPr>
                      <m:t>𝐃</m:t>
                    </m:r>
                  </m:oMath>
                </a14:m>
                <a:r>
                  <a:rPr lang="en-US" dirty="0"/>
                  <a:t>. Unitary.</a:t>
                </a: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709120"/>
              </a:xfrm>
              <a:blipFill rotWithShape="0">
                <a:blip r:embed="rId2"/>
                <a:stretch>
                  <a:fillRect l="-1481" t="-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Latent Semantic Analysis/Indexing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Acquisition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599" y="1600200"/>
            <a:ext cx="3024337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Acquisition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1088" y="2910644"/>
            <a:ext cx="3038752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Processing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1600" y="4221088"/>
            <a:ext cx="302433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Analysis</a:t>
            </a:r>
            <a:endParaRPr lang="en-US" sz="2400" dirty="0"/>
          </a:p>
        </p:txBody>
      </p:sp>
      <p:cxnSp>
        <p:nvCxnSpPr>
          <p:cNvPr id="7" name="Elbow Connector 6"/>
          <p:cNvCxnSpPr>
            <a:stCxn id="6" idx="2"/>
            <a:endCxn id="7" idx="0"/>
          </p:cNvCxnSpPr>
          <p:nvPr/>
        </p:nvCxnSpPr>
        <p:spPr>
          <a:xfrm rot="5400000">
            <a:off x="2294946" y="2721822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7" idx="2"/>
            <a:endCxn id="8" idx="0"/>
          </p:cNvCxnSpPr>
          <p:nvPr/>
        </p:nvCxnSpPr>
        <p:spPr>
          <a:xfrm rot="16200000" flipH="1">
            <a:off x="2294946" y="4032266"/>
            <a:ext cx="374340" cy="3304"/>
          </a:xfrm>
          <a:prstGeom prst="bentConnector3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299695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Text processing tools: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Natural Language Toolkit (NLTK)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443711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Topic Models: PLSI, LDA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Steps </a:t>
            </a:r>
            <a:r>
              <a:rPr lang="en-US" dirty="0"/>
              <a:t>to transform our </a:t>
            </a:r>
            <a:r>
              <a:rPr lang="en-US" dirty="0" err="1"/>
              <a:t>Tf-Idf</a:t>
            </a:r>
            <a:r>
              <a:rPr lang="en-US" dirty="0"/>
              <a:t> corpus via </a:t>
            </a:r>
            <a:r>
              <a:rPr lang="en-US" dirty="0" smtClean="0"/>
              <a:t>LSI into a latent </a:t>
            </a:r>
            <a:r>
              <a:rPr lang="en-US" dirty="0"/>
              <a:t>2-D </a:t>
            </a:r>
            <a:r>
              <a:rPr lang="en-US" dirty="0" smtClean="0"/>
              <a:t>space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incremental updates:</a:t>
            </a:r>
          </a:p>
          <a:p>
            <a:pPr marL="0" indent="0">
              <a:buNone/>
            </a:pPr>
            <a:endParaRPr lang="en-US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LSA-LSI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00212" y="2492896"/>
            <a:ext cx="7776864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Initialize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 LSI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transformation</a:t>
            </a:r>
          </a:p>
          <a:p>
            <a:pPr marL="5715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models.LsiModel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corpus_tfidf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id2word=dictionary,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num_topics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=2) </a:t>
            </a: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On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real corpora, target dimensionality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of</a:t>
            </a:r>
          </a:p>
          <a:p>
            <a:pPr marL="5715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200–500 is recommended as a “golden standard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Create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double wrapper over the original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corpus bow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fold-in-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corpus_lsi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lsi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corpus_tfidf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5949280"/>
            <a:ext cx="7776864" cy="404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lsi.add_documents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another_tfidf_corpus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Analyzing the topics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trees”, “graph” and “minors” are all related words (and contribute the most to the direction of the first topic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LSA-LSI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08249" y="1988840"/>
            <a:ext cx="7776864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both bow-&gt;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tfidf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lsi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transformations are actually executed here, on the fly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lsi.print_topics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topic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#0(1.594): -0.703*"trees" + -0.538*"graph" + -0.402*"minors" +…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topic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#1(1.476): -0.460*"system" + -0.373*"user" + -0.332*"eps"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+….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/>
              <a:t>Analyzing document representation over the topics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LSA-LSI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09936" y="2514624"/>
            <a:ext cx="7776864" cy="3290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doc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corpus_lsi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print(doc)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"The intersection graph of paths in trees"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0,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-0.877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(1, -0.168)]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"System and human system engineering testing of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EPS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0, -0.076), (1, </a:t>
            </a:r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0.632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)]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LDS </a:t>
            </a:r>
            <a:r>
              <a:rPr lang="en-US" dirty="0"/>
              <a:t>is another transformation from bag-of-words counts into a topic space of lower dimensionality. </a:t>
            </a:r>
          </a:p>
          <a:p>
            <a:r>
              <a:rPr lang="en-US" dirty="0"/>
              <a:t>LDA is a probabilistic extension of LSA, so LDA’s topics can be interpreted as probability distributions over words. </a:t>
            </a:r>
          </a:p>
          <a:p>
            <a:r>
              <a:rPr lang="en-US" dirty="0"/>
              <a:t>These distributions are inferred automatically from a training corpus. </a:t>
            </a:r>
          </a:p>
          <a:p>
            <a:r>
              <a:rPr lang="en-US" dirty="0"/>
              <a:t>Documents are in turn interpreted as a (soft) mixture of these topics (again, just </a:t>
            </a:r>
            <a:r>
              <a:rPr lang="en-US" dirty="0" smtClean="0"/>
              <a:t>like </a:t>
            </a:r>
            <a:r>
              <a:rPr lang="en-US" dirty="0"/>
              <a:t>LSA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Latent Dirichlet Allocation</a:t>
            </a:r>
            <a:endParaRPr lang="en-US"/>
          </a:p>
        </p:txBody>
      </p:sp>
      <p:pic>
        <p:nvPicPr>
          <p:cNvPr id="2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06" y="1677293"/>
            <a:ext cx="8228192" cy="4335181"/>
          </a:xfrm>
          <a:prstGeom prst="rect">
            <a:avLst/>
          </a:prstGeom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LDA is a generative probabilistic model:</a:t>
            </a:r>
          </a:p>
          <a:p>
            <a:r>
              <a:rPr lang="en-US" dirty="0"/>
              <a:t>GOAL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inferring the topic structure (hidden variables) from the words of documents (observed variables)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2024" y="4213345"/>
            <a:ext cx="4071938" cy="1250157"/>
          </a:xfrm>
          <a:prstGeom prst="rect">
            <a:avLst/>
          </a:prstGeom>
          <a:ln w="889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3476" y="3196224"/>
            <a:ext cx="885404" cy="2872783"/>
          </a:xfrm>
          <a:prstGeom prst="rect">
            <a:avLst/>
          </a:prstGeom>
          <a:ln w="88900">
            <a:miter lim="400000"/>
          </a:ln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953918">
            <a:off x="5957606" y="3948310"/>
            <a:ext cx="1752261" cy="284814"/>
          </a:xfrm>
          <a:prstGeom prst="rect">
            <a:avLst/>
          </a:prstGeom>
        </p:spPr>
      </p:pic>
      <p:pic>
        <p:nvPicPr>
          <p:cNvPr id="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7035" y="3467291"/>
            <a:ext cx="1866305" cy="2330649"/>
          </a:xfrm>
          <a:prstGeom prst="rect">
            <a:avLst/>
          </a:prstGeom>
          <a:ln w="88900">
            <a:miter lim="400000"/>
          </a:ln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673304">
            <a:off x="2202990" y="4292923"/>
            <a:ext cx="1533350" cy="284815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0114" y="5112968"/>
            <a:ext cx="3353314" cy="1058238"/>
          </a:xfrm>
          <a:prstGeom prst="rect">
            <a:avLst/>
          </a:prstGeom>
        </p:spPr>
      </p:pic>
      <p:sp>
        <p:nvSpPr>
          <p:cNvPr id="10" name="Shape 272"/>
          <p:cNvSpPr/>
          <p:nvPr/>
        </p:nvSpPr>
        <p:spPr>
          <a:xfrm>
            <a:off x="4847220" y="3204511"/>
            <a:ext cx="2104615" cy="67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800">
                <a:solidFill>
                  <a:srgbClr val="FF2600"/>
                </a:solidFill>
              </a:defRPr>
            </a:pPr>
            <a:r>
              <a:rPr sz="1969"/>
              <a:t>Topic distribution</a:t>
            </a:r>
          </a:p>
          <a:p>
            <a:pPr>
              <a:defRPr sz="2800">
                <a:solidFill>
                  <a:srgbClr val="FF2600"/>
                </a:solidFill>
              </a:defRPr>
            </a:pPr>
            <a:r>
              <a:rPr sz="1969"/>
              <a:t>over the vocabulary</a:t>
            </a:r>
          </a:p>
        </p:txBody>
      </p:sp>
      <p:sp>
        <p:nvSpPr>
          <p:cNvPr id="11" name="Shape 273"/>
          <p:cNvSpPr/>
          <p:nvPr/>
        </p:nvSpPr>
        <p:spPr>
          <a:xfrm>
            <a:off x="1796481" y="3443192"/>
            <a:ext cx="2314244" cy="67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rPr sz="1969"/>
              <a:t>Topic proportions of d-th document</a:t>
            </a:r>
          </a:p>
        </p:txBody>
      </p:sp>
      <p:sp>
        <p:nvSpPr>
          <p:cNvPr id="12" name="Shape 274"/>
          <p:cNvSpPr/>
          <p:nvPr/>
        </p:nvSpPr>
        <p:spPr>
          <a:xfrm>
            <a:off x="3414878" y="5807545"/>
            <a:ext cx="3046230" cy="67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rPr sz="1969" dirty="0"/>
              <a:t>Topic assignment of n-th word in document d-th</a:t>
            </a:r>
          </a:p>
        </p:txBody>
      </p:sp>
    </p:spTree>
    <p:extLst>
      <p:ext uri="{BB962C8B-B14F-4D97-AF65-F5344CB8AC3E}">
        <p14:creationId xmlns:p14="http://schemas.microsoft.com/office/powerpoint/2010/main" val="9398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307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generative process for LDA corresponds to the following joint distribution of the hidden and observed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</a:t>
            </a:r>
            <a:r>
              <a:rPr lang="en-US" dirty="0"/>
              <a:t>: computing the conditional distribution of the topic structure given the observed documents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089784" y="3212976"/>
            <a:ext cx="7586672" cy="996554"/>
          </a:xfrm>
          <a:prstGeom prst="rect">
            <a:avLst/>
          </a:prstGeom>
          <a:solidFill>
            <a:schemeClr val="tx2"/>
          </a:solidFill>
          <a:ln w="88900">
            <a:miter lim="400000"/>
          </a:ln>
        </p:spPr>
      </p:pic>
      <p:pic>
        <p:nvPicPr>
          <p:cNvPr id="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231" y="2708920"/>
            <a:ext cx="3664753" cy="385763"/>
          </a:xfrm>
          <a:prstGeom prst="rect">
            <a:avLst/>
          </a:prstGeom>
          <a:solidFill>
            <a:schemeClr val="tx2"/>
          </a:solidFill>
          <a:ln w="88900">
            <a:miter lim="400000"/>
          </a:ln>
        </p:spPr>
      </p:pic>
      <p:pic>
        <p:nvPicPr>
          <p:cNvPr id="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986" y="5649663"/>
            <a:ext cx="7008029" cy="803673"/>
          </a:xfrm>
          <a:prstGeom prst="rect">
            <a:avLst/>
          </a:prstGeom>
          <a:solidFill>
            <a:schemeClr val="tx2"/>
          </a:solidFill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88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denominator is the probability of seeing the observed corpus under any topic model. </a:t>
            </a:r>
          </a:p>
          <a:p>
            <a:r>
              <a:rPr lang="en-US" dirty="0"/>
              <a:t>It can be computed by summing the joint distribution over every possible hidden topic structure.</a:t>
            </a:r>
          </a:p>
          <a:p>
            <a:r>
              <a:rPr lang="en-US" dirty="0"/>
              <a:t>The number of possible topic structures is exponentially large; this sum is intractable to compute.</a:t>
            </a:r>
          </a:p>
          <a:p>
            <a:r>
              <a:rPr lang="en-US" dirty="0"/>
              <a:t>Two LDA families</a:t>
            </a:r>
          </a:p>
          <a:p>
            <a:pPr lvl="1"/>
            <a:r>
              <a:rPr lang="en-US" dirty="0"/>
              <a:t>Sampling-based algorithms </a:t>
            </a:r>
          </a:p>
          <a:p>
            <a:pPr lvl="1"/>
            <a:r>
              <a:rPr lang="en-US" dirty="0" err="1"/>
              <a:t>Variational</a:t>
            </a:r>
            <a:r>
              <a:rPr lang="en-US" dirty="0"/>
              <a:t> algorithms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820688"/>
          </a:xfrm>
        </p:spPr>
        <p:txBody>
          <a:bodyPr/>
          <a:lstStyle/>
          <a:p>
            <a:r>
              <a:rPr lang="en-US" smtClean="0"/>
              <a:t>Steps: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39552" y="3510408"/>
            <a:ext cx="3816424" cy="276917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109"/>
              </a:spcBef>
              <a:defRPr sz="3200"/>
            </a:pPr>
            <a:r>
              <a:rPr lang="en-US" smtClean="0"/>
              <a:t>It automatically updates the alpha value</a:t>
            </a:r>
          </a:p>
          <a:p>
            <a:pPr>
              <a:spcBef>
                <a:spcPts val="2109"/>
              </a:spcBef>
              <a:defRPr sz="3200"/>
            </a:pPr>
            <a:r>
              <a:rPr lang="en-US" smtClean="0"/>
              <a:t>Bigger values for alpha will result in more topics per document</a:t>
            </a:r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2060848"/>
            <a:ext cx="7776864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Create an LDA transformation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gensim.models.LdaModel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corpus_bow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id2word=dictionary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alpha='auto',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num_topics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=20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pic>
        <p:nvPicPr>
          <p:cNvPr id="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7215" y="3296008"/>
            <a:ext cx="4114347" cy="3197970"/>
          </a:xfrm>
          <a:prstGeom prst="rect">
            <a:avLst/>
          </a:prstGeom>
          <a:ln w="889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089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Weights indicate the relevance of a word for a given topic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LDA in 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27584" y="1340768"/>
            <a:ext cx="7776864" cy="4027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Analize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topics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#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the top 5 words associated with 5 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lda.print_topics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(topics=5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topn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=5)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'0.047*link + 0.027*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+ 0.018*main + 0.017*level + 0.016*locale',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'0.107*tap + 0.047*popup + 0.045*appears + 0.031*request + 0.029*tab',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'0.120*play + 0.096*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+ 0.084*music + 0.049*bug + 0.030*android',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'0.106*device + 0.078*google + 0.060*talk + 0.057*voice + 0.044*icon’,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'0.191*screen + 0.055*button + 0.034*change + 0.032*page 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0.032*lock’]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document can be analyzed: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content: web pages, twitters, blogs, 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Crawler</a:t>
            </a:r>
          </a:p>
          <a:p>
            <a:pPr lvl="2"/>
            <a:r>
              <a:rPr lang="en-US" dirty="0" smtClean="0"/>
              <a:t>Available </a:t>
            </a:r>
            <a:r>
              <a:rPr lang="en-US" dirty="0"/>
              <a:t>APIs: </a:t>
            </a:r>
            <a:r>
              <a:rPr lang="en-US" dirty="0" err="1" smtClean="0"/>
              <a:t>wikipedia</a:t>
            </a:r>
            <a:endParaRPr lang="en-US" dirty="0" smtClean="0"/>
          </a:p>
          <a:p>
            <a:pPr lvl="1"/>
            <a:r>
              <a:rPr lang="en-US" dirty="0" smtClean="0"/>
              <a:t>Local documents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corpus: </a:t>
            </a:r>
            <a:r>
              <a:rPr lang="en-US" dirty="0" err="1"/>
              <a:t>scikit</a:t>
            </a:r>
            <a:r>
              <a:rPr lang="en-US" dirty="0"/>
              <a:t>-learn, NLTK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things to do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</a:t>
            </a:r>
            <a:r>
              <a:rPr lang="en-US" dirty="0" err="1" smtClean="0"/>
              <a:t>Gensim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09936" y="2348880"/>
            <a:ext cx="7776864" cy="3272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training document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representation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doc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print(doc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 topic probability distribution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document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doc_bow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update the LDA model with additional documents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lda.update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(corpus2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doc_bow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44216"/>
            <a:ext cx="6203032" cy="1252736"/>
          </a:xfrm>
        </p:spPr>
        <p:txBody>
          <a:bodyPr>
            <a:normAutofit/>
          </a:bodyPr>
          <a:lstStyle/>
          <a:p>
            <a:r>
              <a:rPr lang="en-US" dirty="0"/>
              <a:t>From NLTK   (pip install </a:t>
            </a:r>
            <a:r>
              <a:rPr lang="en-US" dirty="0" err="1"/>
              <a:t>nltk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dirty="0" smtClean="0"/>
              <a:t>Loading a corpus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99592" y="2492896"/>
            <a:ext cx="5760640" cy="2664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nltk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nltk.download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5715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ycorpus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nltk.corpus.gutenberg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text_name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Mycorpus.fileids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()[0]</a:t>
            </a:r>
          </a:p>
          <a:p>
            <a:pPr marL="5715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aw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Mycorpus.raw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text_name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5715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Words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Mycorpus.words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text_name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6773487" y="2475926"/>
            <a:ext cx="1974977" cy="1457130"/>
          </a:xfrm>
          <a:prstGeom prst="rect">
            <a:avLst/>
          </a:prstGeom>
          <a:ln w="12700">
            <a:solidFill>
              <a:schemeClr val="tx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r>
              <a:rPr sz="2250" dirty="0"/>
              <a:t>Install it now and download book content (it takes a while)</a:t>
            </a:r>
          </a:p>
        </p:txBody>
      </p:sp>
      <p:sp>
        <p:nvSpPr>
          <p:cNvPr id="6" name="Left Arrow 5"/>
          <p:cNvSpPr/>
          <p:nvPr/>
        </p:nvSpPr>
        <p:spPr>
          <a:xfrm>
            <a:off x="3851920" y="2996952"/>
            <a:ext cx="2921567" cy="2861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599" y="1600200"/>
            <a:ext cx="3024337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Corpus Acquisition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61088" y="2910644"/>
            <a:ext cx="30387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Document Processing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1600" y="4221088"/>
            <a:ext cx="302433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Analysis</a:t>
            </a:r>
            <a:endParaRPr lang="en-US" sz="24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294946" y="2721822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2294946" y="4032266"/>
            <a:ext cx="374340" cy="330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7984" y="2996952"/>
            <a:ext cx="345638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Text processing tools:</a:t>
            </a:r>
          </a:p>
          <a:p>
            <a:r>
              <a:rPr lang="en-US" sz="2000" dirty="0" smtClean="0"/>
              <a:t>Natural Language Toolkit (NLTK)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443711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Topic Models: PLSI, LDA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9712" y="274638"/>
            <a:ext cx="6707088" cy="1143000"/>
          </a:xfrm>
        </p:spPr>
        <p:txBody>
          <a:bodyPr/>
          <a:lstStyle/>
          <a:p>
            <a:r>
              <a:rPr lang="en-US" dirty="0" smtClean="0"/>
              <a:t>Single </a:t>
            </a:r>
            <a:r>
              <a:rPr lang="en-US" smtClean="0"/>
              <a:t>document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700808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Tokenization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34470" y="2780928"/>
            <a:ext cx="2459941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Homogeneization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43608" y="3861048"/>
            <a:ext cx="2448271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086073" y="2599257"/>
            <a:ext cx="360040" cy="3303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2093222" y="3686526"/>
            <a:ext cx="345740" cy="3303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7944" y="2636912"/>
            <a:ext cx="345638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Removing punctuation</a:t>
            </a:r>
          </a:p>
          <a:p>
            <a:r>
              <a:rPr lang="en-US" sz="2000" dirty="0" smtClean="0"/>
              <a:t>Conversion to lowercase</a:t>
            </a:r>
          </a:p>
          <a:p>
            <a:r>
              <a:rPr lang="en-US" sz="2000" dirty="0" smtClean="0"/>
              <a:t>Stemming and lemmatization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4077072"/>
            <a:ext cx="34563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Stopword</a:t>
            </a:r>
            <a:r>
              <a:rPr lang="en-US" sz="2000" dirty="0" smtClean="0"/>
              <a:t> elimination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43608" y="4941168"/>
            <a:ext cx="244827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Vectorization</a:t>
            </a:r>
            <a:endParaRPr lang="en-US" sz="24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2094874" y="4768298"/>
            <a:ext cx="345740" cy="1270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1619672" y="986408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979712" y="1235596"/>
            <a:ext cx="288032" cy="4652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5013176"/>
            <a:ext cx="34563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Bag of Words model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3528" y="98072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Document</a:t>
            </a:r>
          </a:p>
          <a:p>
            <a:endParaRPr lang="en-US" sz="2000" dirty="0"/>
          </a:p>
        </p:txBody>
      </p: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2105726" y="5823266"/>
            <a:ext cx="684076" cy="36004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99792" y="612624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Feature vector</a:t>
            </a:r>
            <a:endParaRPr lang="en-US" sz="2000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2627784" y="6021288"/>
            <a:ext cx="72008" cy="576064"/>
            <a:chOff x="7812360" y="980728"/>
            <a:chExt cx="72008" cy="576064"/>
          </a:xfrm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27784" y="1600200"/>
            <a:ext cx="6059016" cy="1218457"/>
          </a:xfrm>
        </p:spPr>
        <p:txBody>
          <a:bodyPr>
            <a:normAutofit/>
          </a:bodyPr>
          <a:lstStyle/>
          <a:p>
            <a:r>
              <a:rPr lang="en-US" dirty="0"/>
              <a:t>From text to words (elements inside a </a:t>
            </a:r>
            <a:r>
              <a:rPr lang="en-US"/>
              <a:t>sentence</a:t>
            </a:r>
            <a:r>
              <a:rPr lang="en-US" smtClean="0"/>
              <a:t>):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836721" y="770384"/>
            <a:ext cx="360040" cy="498376"/>
          </a:xfrm>
          <a:prstGeom prst="foldedCorner">
            <a:avLst/>
          </a:prstGeom>
          <a:solidFill>
            <a:schemeClr val="bg1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196761" y="1019572"/>
            <a:ext cx="103059" cy="4652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Content Placeholder 1"/>
          <p:cNvSpPr txBox="1">
            <a:spLocks/>
          </p:cNvSpPr>
          <p:nvPr/>
        </p:nvSpPr>
        <p:spPr>
          <a:xfrm>
            <a:off x="2627784" y="2852936"/>
            <a:ext cx="6151512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&gt;&gt; Words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corpus.words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text_name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&gt;&gt; Sentence = “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Hola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mundo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.”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sentence.split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pPr marL="5715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[‘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Hola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,’,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mundo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.’]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&gt;&gt; from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nltk.tokenize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word_tokenize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word_tokenize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(sentence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5715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[‘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Hola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’,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‘,’,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mundo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’,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‘.’]</a:t>
            </a:r>
          </a:p>
          <a:p>
            <a:pPr marL="5715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/>
          <a:lstStyle/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Convert every word to </a:t>
            </a:r>
            <a:r>
              <a:rPr lang="en-US" dirty="0" smtClean="0"/>
              <a:t>lowercase</a:t>
            </a:r>
          </a:p>
          <a:p>
            <a:pPr marL="457200" lvl="1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EXERCISE </a:t>
            </a:r>
            <a:r>
              <a:rPr lang="en-US" dirty="0"/>
              <a:t>2</a:t>
            </a:r>
          </a:p>
          <a:p>
            <a:pPr lvl="1"/>
            <a:r>
              <a:rPr lang="en-US" dirty="0"/>
              <a:t>Remove </a:t>
            </a:r>
            <a:r>
              <a:rPr lang="en-US" dirty="0" smtClean="0"/>
              <a:t>punctuation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Homogeneization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57" y="1484784"/>
            <a:ext cx="2078326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Tokenization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1520" y="2564904"/>
            <a:ext cx="2088232" cy="73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Homogeneization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0657" y="3645024"/>
            <a:ext cx="2078325" cy="734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Cleaning</a:t>
            </a: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1117708" y="2382792"/>
            <a:ext cx="3600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1124858" y="3470062"/>
            <a:ext cx="345740" cy="418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657" y="4725144"/>
            <a:ext cx="2078325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Vectorization</a:t>
            </a:r>
            <a:endParaRPr lang="en-US" sz="2000" dirty="0" smtClean="0"/>
          </a:p>
        </p:txBody>
      </p:sp>
      <p:cxnSp>
        <p:nvCxnSpPr>
          <p:cNvPr id="11" name="Elbow Connector 10"/>
          <p:cNvCxnSpPr>
            <a:stCxn id="6" idx="2"/>
            <a:endCxn id="10" idx="0"/>
          </p:cNvCxnSpPr>
          <p:nvPr/>
        </p:nvCxnSpPr>
        <p:spPr>
          <a:xfrm rot="5400000">
            <a:off x="1126950" y="4552274"/>
            <a:ext cx="345740" cy="12700"/>
          </a:xfrm>
          <a:prstGeom prst="bentConnector3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836721" y="770384"/>
            <a:ext cx="360040" cy="498376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2" idx="3"/>
            <a:endCxn id="4" idx="0"/>
          </p:cNvCxnSpPr>
          <p:nvPr/>
        </p:nvCxnSpPr>
        <p:spPr>
          <a:xfrm>
            <a:off x="1196761" y="1019572"/>
            <a:ext cx="103059" cy="465212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52" idx="1"/>
          </p:cNvCxnSpPr>
          <p:nvPr/>
        </p:nvCxnSpPr>
        <p:spPr>
          <a:xfrm rot="16200000" flipH="1">
            <a:off x="1230288" y="5514755"/>
            <a:ext cx="684076" cy="545013"/>
          </a:xfrm>
          <a:prstGeom prst="bentConnector2">
            <a:avLst/>
          </a:prstGeom>
          <a:ln w="254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44833" y="5805264"/>
            <a:ext cx="72008" cy="576064"/>
            <a:chOff x="7812360" y="980728"/>
            <a:chExt cx="72008" cy="576064"/>
          </a:xfrm>
          <a:solidFill>
            <a:schemeClr val="bg1">
              <a:lumMod val="6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812360" y="9807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12360" y="10527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12360" y="113312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12360" y="120513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12360" y="1268760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12360" y="1340768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12360" y="1412776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12360" y="1484784"/>
              <a:ext cx="72008" cy="72008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4" name="Content Placeholder 1"/>
          <p:cNvSpPr txBox="1">
            <a:spLocks/>
          </p:cNvSpPr>
          <p:nvPr/>
        </p:nvSpPr>
        <p:spPr>
          <a:xfrm>
            <a:off x="2699792" y="2691408"/>
            <a:ext cx="6151512" cy="481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clean_text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[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w.lower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for w in text]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2699792" y="4558624"/>
            <a:ext cx="6151512" cy="814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clean_text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[w for w in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text </a:t>
            </a:r>
          </a:p>
          <a:p>
            <a:pPr marL="57150" lvl="2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if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w.isalnum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()]</a:t>
            </a:r>
          </a:p>
          <a:p>
            <a:pPr marL="5715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8588</TotalTime>
  <Words>1794</Words>
  <Application>Microsoft Macintosh PowerPoint</Application>
  <PresentationFormat>On-screen Show (4:3)</PresentationFormat>
  <Paragraphs>394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Cambria Math</vt:lpstr>
      <vt:lpstr>Consolas</vt:lpstr>
      <vt:lpstr>Wingdings</vt:lpstr>
      <vt:lpstr>Arial</vt:lpstr>
      <vt:lpstr>Tema de Office</vt:lpstr>
      <vt:lpstr>Text Analysis and Topic Modeling</vt:lpstr>
      <vt:lpstr>Contents</vt:lpstr>
      <vt:lpstr>Corpus Acquisition</vt:lpstr>
      <vt:lpstr>Text sources</vt:lpstr>
      <vt:lpstr>Loading a corpus</vt:lpstr>
      <vt:lpstr>Corpus Processing</vt:lpstr>
      <vt:lpstr>Single document processing</vt:lpstr>
      <vt:lpstr>Tokenization</vt:lpstr>
      <vt:lpstr>Homogeneization</vt:lpstr>
      <vt:lpstr>Homogeneization</vt:lpstr>
      <vt:lpstr>Homogeneization</vt:lpstr>
      <vt:lpstr>Homogeneization</vt:lpstr>
      <vt:lpstr>Cleaning</vt:lpstr>
      <vt:lpstr>Cleaning</vt:lpstr>
      <vt:lpstr>Parallel Document Processing</vt:lpstr>
      <vt:lpstr>Parallel Document Processing</vt:lpstr>
      <vt:lpstr>Vectorization</vt:lpstr>
      <vt:lpstr>Vectorization</vt:lpstr>
      <vt:lpstr>Vectorization</vt:lpstr>
      <vt:lpstr>Vectorization</vt:lpstr>
      <vt:lpstr>Semantic Analysis</vt:lpstr>
      <vt:lpstr>Topic models</vt:lpstr>
      <vt:lpstr>Topic modelling tools</vt:lpstr>
      <vt:lpstr>Gensim</vt:lpstr>
      <vt:lpstr>Working with Gensim</vt:lpstr>
      <vt:lpstr>Working with Gensim</vt:lpstr>
      <vt:lpstr>Latent Semantic Analysis/Indexing</vt:lpstr>
      <vt:lpstr>Latent Semantic Analysis/Indexing</vt:lpstr>
      <vt:lpstr>Latent Semantic Analysis/Indexing</vt:lpstr>
      <vt:lpstr>LSA-LSI</vt:lpstr>
      <vt:lpstr>LSA-LSI</vt:lpstr>
      <vt:lpstr>LSA-LSI</vt:lpstr>
      <vt:lpstr>Latent Dirichlet Allocation (LDA)</vt:lpstr>
      <vt:lpstr>Latent Dirichlet Allocation</vt:lpstr>
      <vt:lpstr>LDA</vt:lpstr>
      <vt:lpstr>LDA</vt:lpstr>
      <vt:lpstr>LDA</vt:lpstr>
      <vt:lpstr>LDA in Gensim</vt:lpstr>
      <vt:lpstr>LDA in Gensim</vt:lpstr>
      <vt:lpstr>LDA in Gensim</vt:lpstr>
    </vt:vector>
  </TitlesOfParts>
  <Company>U. Carlos III de Madrid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Navia Vázquez</dc:creator>
  <cp:lastModifiedBy>Jesus Cid-Sueiro</cp:lastModifiedBy>
  <cp:revision>224</cp:revision>
  <dcterms:created xsi:type="dcterms:W3CDTF">2015-10-17T16:05:34Z</dcterms:created>
  <dcterms:modified xsi:type="dcterms:W3CDTF">2016-04-04T14:04:03Z</dcterms:modified>
</cp:coreProperties>
</file>