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1"/>
  </p:sldMasterIdLst>
  <p:notesMasterIdLst>
    <p:notesMasterId r:id="rId13"/>
  </p:notesMasterIdLst>
  <p:sldIdLst>
    <p:sldId id="257" r:id="rId2"/>
    <p:sldId id="258" r:id="rId3"/>
    <p:sldId id="278" r:id="rId4"/>
    <p:sldId id="279" r:id="rId5"/>
    <p:sldId id="280" r:id="rId6"/>
    <p:sldId id="281" r:id="rId7"/>
    <p:sldId id="283" r:id="rId8"/>
    <p:sldId id="274" r:id="rId9"/>
    <p:sldId id="272" r:id="rId10"/>
    <p:sldId id="273" r:id="rId11"/>
    <p:sldId id="259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2E0656-7EF0-49D9-96FE-865CEE45E0FD}" v="639" dt="2022-05-21T08:49:22.571"/>
    <p1510:client id="{0C1E178C-5F4A-475F-8D14-1D4409B8D93F}" v="2646" dt="2022-05-20T06:06:02.912"/>
    <p1510:client id="{2F869916-97AC-4C73-B10D-0A04DE7AEFA1}" v="100" dt="2022-05-21T07:32:35.971"/>
    <p1510:client id="{690F3030-B795-4943-81BD-9466FCCEB2BD}" v="105" dt="2022-05-19T07:31:24.086"/>
    <p1510:client id="{8C8EFEB6-44F7-4185-9354-B2921D39AAAF}" v="5" dt="2022-05-19T15:46:50.365"/>
    <p1510:client id="{DD198607-C81A-44ED-BE20-0AAAAD83C7F2}" v="2" dt="2022-05-20T10:19:09.2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6982" autoAdjust="0"/>
    <p:restoredTop sz="94660"/>
  </p:normalViewPr>
  <p:slideViewPr>
    <p:cSldViewPr snapToGrid="0">
      <p:cViewPr>
        <p:scale>
          <a:sx n="125" d="100"/>
          <a:sy n="125" d="100"/>
        </p:scale>
        <p:origin x="-1234" y="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290E32-1489-47B2-98CC-0B977CEE463A}" type="datetimeFigureOut">
              <a:rPr/>
              <a:pPr/>
              <a:t>21.05.2022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BBD7EE-B60F-4DBD-8E4D-1003F81B6775}" type="slidenum">
              <a:rPr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9468076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>
                <a:cs typeface="Calibri"/>
              </a:rPr>
              <a:t>Здравствуйте, уважаемая </a:t>
            </a:r>
            <a:r>
              <a:rPr lang="ru-RU" dirty="0" err="1">
                <a:cs typeface="Calibri"/>
              </a:rPr>
              <a:t>коммисия</a:t>
            </a:r>
            <a:r>
              <a:rPr lang="ru-RU" dirty="0">
                <a:cs typeface="Calibri"/>
              </a:rPr>
              <a:t>, тема моей курсовой работы - разработка интернет-приложения на основе технологии </a:t>
            </a:r>
            <a:r>
              <a:rPr lang="ru-RU" dirty="0" err="1">
                <a:cs typeface="Calibri"/>
              </a:rPr>
              <a:t>блокчейн</a:t>
            </a:r>
            <a:endParaRPr lang="ru-RU" dirty="0" err="1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15525-7DC6-4E5B-97D1-E6A24B770DDA}" type="slidenum">
              <a:rPr lang="ru-RU" smtClean="0"/>
              <a:pPr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42240460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BD7EE-B60F-4DBD-8E4D-1003F81B6775}" type="slidenum">
              <a:rPr lang="ru-RU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267702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5/27/2023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85506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5/27/2023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05794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5/27/2023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3006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5/27/2023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06387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5/27/2023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40793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5/27/2023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3282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5/27/2023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74543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5/27/2023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50223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5/27/2023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20448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5/27/2023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82421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5/27/2023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14994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pPr/>
              <a:t>5/27/2023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06684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xmlns="" id="{7D88EED6-D9CE-4ACD-AA36-EB76B4651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" y="184950"/>
            <a:ext cx="8801100" cy="6078690"/>
          </a:xfrm>
        </p:spPr>
        <p:txBody>
          <a:bodyPr>
            <a:normAutofit fontScale="90000"/>
          </a:bodyPr>
          <a:lstStyle/>
          <a:p>
            <a:pPr algn="ctr"/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/>
            </a:r>
            <a:b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/>
            </a:r>
            <a:b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/>
            </a:r>
            <a:b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1600" dirty="0">
                <a:latin typeface="Times New Roman"/>
                <a:ea typeface="Times New Roman" panose="02020603050405020304" pitchFamily="18" charset="0"/>
              </a:rPr>
              <a:t/>
            </a:r>
            <a:br>
              <a:rPr lang="ru-RU" sz="1600" dirty="0">
                <a:latin typeface="Times New Roman"/>
                <a:ea typeface="Times New Roman" panose="02020603050405020304" pitchFamily="18" charset="0"/>
              </a:rPr>
            </a:br>
            <a:r>
              <a:rPr lang="en-US" sz="1600" dirty="0">
                <a:latin typeface="Times New Roman"/>
                <a:ea typeface="Times New Roman" panose="02020603050405020304" pitchFamily="18" charset="0"/>
              </a:rPr>
              <a:t/>
            </a:r>
            <a:br>
              <a:rPr lang="en-US" sz="1600" dirty="0">
                <a:latin typeface="Times New Roman"/>
                <a:ea typeface="Times New Roman" panose="02020603050405020304" pitchFamily="18" charset="0"/>
              </a:rPr>
            </a:br>
            <a:r>
              <a:rPr lang="en-US" sz="1600" dirty="0" smtClean="0">
                <a:latin typeface="Times New Roman"/>
                <a:ea typeface="Times New Roman" panose="02020603050405020304" pitchFamily="18" charset="0"/>
              </a:rPr>
              <a:t/>
            </a:r>
            <a:br>
              <a:rPr lang="en-US" sz="1600" dirty="0" smtClean="0">
                <a:latin typeface="Times New Roman"/>
                <a:ea typeface="Times New Roman" panose="02020603050405020304" pitchFamily="18" charset="0"/>
              </a:rPr>
            </a:br>
            <a:r>
              <a:rPr lang="en-US" sz="1600" dirty="0" smtClean="0">
                <a:latin typeface="Times New Roman"/>
                <a:ea typeface="Times New Roman" panose="02020603050405020304" pitchFamily="18" charset="0"/>
              </a:rPr>
              <a:t/>
            </a:r>
            <a:br>
              <a:rPr lang="en-US" sz="1600" dirty="0" smtClean="0">
                <a:latin typeface="Times New Roman"/>
                <a:ea typeface="Times New Roman" panose="02020603050405020304" pitchFamily="18" charset="0"/>
              </a:rPr>
            </a:br>
            <a:r>
              <a:rPr lang="en-US" sz="1600" dirty="0" smtClean="0">
                <a:latin typeface="Times New Roman"/>
                <a:ea typeface="Times New Roman" panose="02020603050405020304" pitchFamily="18" charset="0"/>
              </a:rPr>
              <a:t/>
            </a:r>
            <a:br>
              <a:rPr lang="en-US" sz="1600" dirty="0" smtClean="0">
                <a:latin typeface="Times New Roman"/>
                <a:ea typeface="Times New Roman" panose="02020603050405020304" pitchFamily="18" charset="0"/>
              </a:rPr>
            </a:br>
            <a:r>
              <a:rPr lang="en-US" sz="1600" dirty="0" smtClean="0">
                <a:latin typeface="Times New Roman"/>
                <a:ea typeface="Times New Roman" panose="02020603050405020304" pitchFamily="18" charset="0"/>
              </a:rPr>
              <a:t/>
            </a:r>
            <a:br>
              <a:rPr lang="en-US" sz="1600" dirty="0" smtClean="0">
                <a:latin typeface="Times New Roman"/>
                <a:ea typeface="Times New Roman" panose="02020603050405020304" pitchFamily="18" charset="0"/>
              </a:rPr>
            </a:br>
            <a:r>
              <a:rPr lang="en-US" sz="1600" dirty="0" smtClean="0">
                <a:latin typeface="Times New Roman"/>
                <a:ea typeface="Times New Roman" panose="02020603050405020304" pitchFamily="18" charset="0"/>
              </a:rPr>
              <a:t/>
            </a:r>
            <a:br>
              <a:rPr lang="en-US" sz="1600" dirty="0" smtClean="0">
                <a:latin typeface="Times New Roman"/>
                <a:ea typeface="Times New Roman" panose="02020603050405020304" pitchFamily="18" charset="0"/>
              </a:rPr>
            </a:br>
            <a:r>
              <a:rPr lang="en-US" sz="1600" dirty="0" smtClean="0">
                <a:latin typeface="Times New Roman"/>
                <a:ea typeface="Times New Roman" panose="02020603050405020304" pitchFamily="18" charset="0"/>
              </a:rPr>
              <a:t/>
            </a:r>
            <a:br>
              <a:rPr lang="en-US" sz="1600" dirty="0" smtClean="0">
                <a:latin typeface="Times New Roman"/>
                <a:ea typeface="Times New Roman" panose="02020603050405020304" pitchFamily="18" charset="0"/>
              </a:rPr>
            </a:br>
            <a:r>
              <a:rPr lang="en-US" sz="1600" dirty="0" smtClean="0">
                <a:latin typeface="Times New Roman"/>
                <a:ea typeface="Times New Roman" panose="02020603050405020304" pitchFamily="18" charset="0"/>
              </a:rPr>
              <a:t/>
            </a:r>
            <a:br>
              <a:rPr lang="en-US" sz="1600" dirty="0" smtClean="0">
                <a:latin typeface="Times New Roman"/>
                <a:ea typeface="Times New Roman" panose="02020603050405020304" pitchFamily="18" charset="0"/>
              </a:rPr>
            </a:br>
            <a:r>
              <a:rPr lang="en-US" sz="1600" dirty="0" smtClean="0">
                <a:latin typeface="Times New Roman"/>
                <a:ea typeface="Times New Roman" panose="02020603050405020304" pitchFamily="18" charset="0"/>
              </a:rPr>
              <a:t/>
            </a:r>
            <a:br>
              <a:rPr lang="en-US" sz="1600" dirty="0" smtClean="0">
                <a:latin typeface="Times New Roman"/>
                <a:ea typeface="Times New Roman" panose="02020603050405020304" pitchFamily="18" charset="0"/>
              </a:rPr>
            </a:b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Разработка 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Android 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приложения</a:t>
            </a:r>
            <a:br>
              <a:rPr lang="ru-RU" sz="36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ru-RU" sz="3600" b="1" dirty="0" err="1" smtClean="0">
                <a:latin typeface="Times New Roman" pitchFamily="18" charset="0"/>
                <a:cs typeface="Times New Roman" pitchFamily="18" charset="0"/>
              </a:rPr>
              <a:t>Онлайн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 переводчик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”</a:t>
            </a:r>
            <a:r>
              <a:rPr lang="ru-RU" sz="3600" dirty="0" smtClean="0"/>
              <a:t/>
            </a:r>
            <a:br>
              <a:rPr lang="ru-RU" sz="3600" dirty="0" smtClean="0"/>
            </a:br>
            <a:r>
              <a:rPr lang="ru-RU" sz="3600" dirty="0" smtClean="0"/>
              <a:t/>
            </a:r>
            <a:br>
              <a:rPr lang="ru-RU" sz="3600" dirty="0" smtClean="0"/>
            </a:br>
            <a:r>
              <a:rPr lang="ru-RU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/>
            </a:r>
            <a:br>
              <a:rPr lang="ru-RU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/>
            </a:r>
            <a:br>
              <a:rPr lang="ru-RU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/>
            </a:r>
            <a:br>
              <a:rPr lang="ru-RU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/>
            </a:r>
            <a:br>
              <a:rPr lang="ru-RU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/>
            </a:r>
            <a:b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/>
            </a:r>
            <a:b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ru-RU" sz="3200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xmlns="" id="{E5566E2F-09A1-4DDE-B99B-6D3B019B1C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557125794"/>
              </p:ext>
            </p:extLst>
          </p:nvPr>
        </p:nvGraphicFramePr>
        <p:xfrm>
          <a:off x="685800" y="5191760"/>
          <a:ext cx="8286750" cy="822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43375">
                  <a:extLst>
                    <a:ext uri="{9D8B030D-6E8A-4147-A177-3AD203B41FA5}">
                      <a16:colId xmlns:a16="http://schemas.microsoft.com/office/drawing/2014/main" xmlns="" val="434599221"/>
                    </a:ext>
                  </a:extLst>
                </a:gridCol>
                <a:gridCol w="4143375">
                  <a:extLst>
                    <a:ext uri="{9D8B030D-6E8A-4147-A177-3AD203B41FA5}">
                      <a16:colId xmlns:a16="http://schemas.microsoft.com/office/drawing/2014/main" xmlns="" val="8575421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Автор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</a:p>
                    <a:p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Студент группы </a:t>
                      </a:r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КЭ-</a:t>
                      </a: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02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ru-RU" sz="1600" dirty="0" smtClean="0">
                          <a:latin typeface="Times New Roman"/>
                          <a:cs typeface="Times New Roman"/>
                        </a:rPr>
                        <a:t>Никитин </a:t>
                      </a:r>
                      <a:r>
                        <a:rPr lang="ru-RU" sz="1600" dirty="0">
                          <a:latin typeface="Times New Roman"/>
                          <a:cs typeface="Times New Roman"/>
                        </a:rPr>
                        <a:t>Н</a:t>
                      </a:r>
                      <a:r>
                        <a:rPr lang="ru-RU" sz="1600" dirty="0" smtClean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lang="ru-RU" sz="1600" dirty="0">
                          <a:latin typeface="Times New Roman"/>
                          <a:cs typeface="Times New Roman"/>
                        </a:rPr>
                        <a:t>П</a:t>
                      </a:r>
                      <a:r>
                        <a:rPr lang="ru-RU" sz="1600" dirty="0" smtClean="0">
                          <a:latin typeface="Times New Roman"/>
                          <a:cs typeface="Times New Roman"/>
                        </a:rPr>
                        <a:t>.</a:t>
                      </a:r>
                      <a:endParaRPr lang="ru-RU" sz="16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62434046"/>
                  </a:ext>
                </a:extLst>
              </a:tr>
            </a:tbl>
          </a:graphicData>
        </a:graphic>
      </p:graphicFrame>
      <p:pic>
        <p:nvPicPr>
          <p:cNvPr id="1026" name="Picture 2" descr="C:\Users\perfe\OneDrive\Рабочий стол\Безымянный5555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17789" y="230187"/>
            <a:ext cx="3929062" cy="154224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88444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FF1630A-7A7C-CAF3-145B-371A9CA7C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9" y="2443"/>
            <a:ext cx="9139602" cy="1006842"/>
          </a:xfrm>
        </p:spPr>
        <p:txBody>
          <a:bodyPr/>
          <a:lstStyle/>
          <a:p>
            <a:pPr algn="ctr"/>
            <a:r>
              <a:rPr lang="ru-RU" sz="3200" dirty="0" smtClean="0">
                <a:latin typeface="Times New Roman"/>
                <a:cs typeface="Calibri Light" panose="020F0302020204030204"/>
              </a:rPr>
              <a:t>Вывод переведенного текста</a:t>
            </a:r>
            <a:endParaRPr lang="ru-RU" sz="3200" dirty="0">
              <a:latin typeface="Times New Roman"/>
              <a:cs typeface="Calibri Light" panose="020F0302020204030204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xmlns="" id="{78083D92-6FFF-4BC1-4CA5-4844391FD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6386" name="Picture 2" descr="https://sun9-45.userapi.com/impg/ZgmgSZw18KdSIcC_wvNwCkI9ZK2r0nuuYzGopQ/ZZM_wU-0bMw.jpg?size=486x1080&amp;quality=95&amp;sign=f1274cbf69a5b3fc3595f7d8901d18a5&amp;type=albu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07463" y="786385"/>
            <a:ext cx="4629150" cy="565099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75816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FF1630A-7A7C-CAF3-145B-371A9CA7C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9" y="2443"/>
            <a:ext cx="9139602" cy="1006842"/>
          </a:xfrm>
        </p:spPr>
        <p:txBody>
          <a:bodyPr/>
          <a:lstStyle/>
          <a:p>
            <a:pPr algn="ctr"/>
            <a:r>
              <a:rPr lang="ru-RU" sz="3200" dirty="0">
                <a:latin typeface="Times New Roman"/>
                <a:cs typeface="Calibri Light" panose="020F0302020204030204"/>
              </a:rPr>
              <a:t>РЕЗУЛЬТАТЫ РАБОТЫ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xmlns="" id="{78083D92-6FFF-4BC1-4CA5-4844391FD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xmlns="" id="{65464BBB-415E-58AA-AC0A-FBBA4EDC8F13}"/>
              </a:ext>
            </a:extLst>
          </p:cNvPr>
          <p:cNvSpPr txBox="1"/>
          <p:nvPr/>
        </p:nvSpPr>
        <p:spPr>
          <a:xfrm>
            <a:off x="343340" y="1209382"/>
            <a:ext cx="8458200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lnSpc>
                <a:spcPct val="150000"/>
              </a:lnSpc>
              <a:buSzPts val="1400"/>
            </a:pPr>
            <a:r>
              <a:rPr lang="ru-RU" sz="2400" dirty="0" smtClean="0"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Разработан </a:t>
            </a:r>
            <a:r>
              <a:rPr lang="ru-RU" sz="2400" dirty="0" err="1" smtClean="0"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онлайн</a:t>
            </a:r>
            <a:r>
              <a:rPr lang="ru-RU" sz="2400" dirty="0" smtClean="0"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переводчик на платформе </a:t>
            </a:r>
            <a:r>
              <a:rPr lang="en-US" sz="2400" dirty="0" smtClean="0"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Android </a:t>
            </a:r>
            <a:r>
              <a:rPr lang="ru-RU" sz="2400" dirty="0" smtClean="0"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при помощи языка программирования </a:t>
            </a:r>
            <a:r>
              <a:rPr lang="en-US" sz="2400" dirty="0" smtClean="0"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Java</a:t>
            </a:r>
            <a:r>
              <a:rPr lang="ru-RU" sz="2400" dirty="0" smtClean="0"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.</a:t>
            </a:r>
            <a:endParaRPr lang="en-US" sz="2400" dirty="0">
              <a:latin typeface="Times New Roman" pitchFamily="18" charset="0"/>
              <a:ea typeface="Times New Roman" panose="02020603050405020304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54519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FF1630A-7A7C-CAF3-145B-371A9CA7C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9" y="2443"/>
            <a:ext cx="9139602" cy="1006842"/>
          </a:xfrm>
        </p:spPr>
        <p:txBody>
          <a:bodyPr>
            <a:normAutofit/>
          </a:bodyPr>
          <a:lstStyle/>
          <a:p>
            <a:pPr algn="ctr"/>
            <a:endParaRPr lang="ru-RU" dirty="0">
              <a:cs typeface="Calibri Light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xmlns="" id="{78083D92-6FFF-4BC1-4CA5-4844391FD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xmlns="" id="{65464BBB-415E-58AA-AC0A-FBBA4EDC8F13}"/>
              </a:ext>
            </a:extLst>
          </p:cNvPr>
          <p:cNvSpPr txBox="1"/>
          <p:nvPr/>
        </p:nvSpPr>
        <p:spPr>
          <a:xfrm>
            <a:off x="343340" y="901651"/>
            <a:ext cx="8458200" cy="397031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just">
              <a:lnSpc>
                <a:spcPct val="150000"/>
              </a:lnSpc>
              <a:buSzPts val="1400"/>
            </a:pPr>
            <a:r>
              <a:rPr lang="ru-RU" sz="2400" b="1" dirty="0">
                <a:solidFill>
                  <a:srgbClr val="00000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Цель</a:t>
            </a:r>
            <a:r>
              <a:rPr lang="en-US" sz="2400" b="1" dirty="0">
                <a:solidFill>
                  <a:srgbClr val="000000"/>
                </a:solidFill>
                <a:effectLst/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: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Разработать 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Android </a:t>
            </a:r>
            <a:r>
              <a:rPr lang="ru-RU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приложение для перевода слов на разных языках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lvl="0" algn="just">
              <a:lnSpc>
                <a:spcPct val="150000"/>
              </a:lnSpc>
              <a:buSzPts val="1400"/>
            </a:pPr>
            <a:endParaRPr lang="ru-RU" sz="2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  <a:buSzPts val="1400"/>
            </a:pPr>
            <a:r>
              <a:rPr lang="ru-RU" sz="24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Задачи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Tx/>
              <a:buAutoNum type="arabicParenR"/>
              <a:tabLst>
                <a:tab pos="228600" algn="l"/>
              </a:tabLst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Спроектировать приложение;</a:t>
            </a:r>
            <a:endParaRPr lang="ru-RU" sz="2400" dirty="0">
              <a:latin typeface="Times New Roman" pitchFamily="18" charset="0"/>
              <a:ea typeface="Times New Roman" panose="02020603050405020304" pitchFamily="18" charset="0"/>
              <a:cs typeface="Times New Roman" pitchFamily="18" charset="0"/>
            </a:endParaRPr>
          </a:p>
          <a:p>
            <a:pPr marL="342900" indent="-342900">
              <a:lnSpc>
                <a:spcPct val="150000"/>
              </a:lnSpc>
              <a:buAutoNum type="arabicParenR"/>
              <a:tabLst>
                <a:tab pos="228600" algn="l"/>
              </a:tabLst>
            </a:pPr>
            <a:r>
              <a:rPr lang="ru-RU" sz="2400" dirty="0"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Реализовать </a:t>
            </a:r>
            <a:r>
              <a:rPr lang="ru-RU" sz="2400" dirty="0" smtClean="0"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спроектированное приложение;</a:t>
            </a:r>
            <a:endParaRPr lang="ru-RU" sz="2400" dirty="0">
              <a:latin typeface="Times New Roman" pitchFamily="18" charset="0"/>
              <a:ea typeface="Times New Roman" panose="02020603050405020304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92532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FF1630A-7A7C-CAF3-145B-371A9CA7C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9" y="2443"/>
            <a:ext cx="9139602" cy="1006842"/>
          </a:xfrm>
        </p:spPr>
        <p:txBody>
          <a:bodyPr/>
          <a:lstStyle/>
          <a:p>
            <a:pPr algn="ctr"/>
            <a:r>
              <a:rPr lang="ru-RU" sz="3200" dirty="0" smtClean="0">
                <a:latin typeface="Times New Roman"/>
                <a:cs typeface="Calibri Light" panose="020F0302020204030204"/>
              </a:rPr>
              <a:t>Принцип работы</a:t>
            </a:r>
            <a:endParaRPr lang="ru-RU" sz="3200" dirty="0">
              <a:latin typeface="Times New Roman"/>
              <a:cs typeface="Calibri Light" panose="020F0302020204030204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xmlns="" id="{78083D92-6FFF-4BC1-4CA5-4844391FD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xmlns="" id="{65464BBB-415E-58AA-AC0A-FBBA4EDC8F13}"/>
              </a:ext>
            </a:extLst>
          </p:cNvPr>
          <p:cNvSpPr txBox="1"/>
          <p:nvPr/>
        </p:nvSpPr>
        <p:spPr>
          <a:xfrm>
            <a:off x="343340" y="901651"/>
            <a:ext cx="8458200" cy="784830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SzPts val="1400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1. Распознавание текста - программа получает текст, который нужно перевести, и разбивает его на отдельные слова и фразы.</a:t>
            </a:r>
          </a:p>
          <a:p>
            <a:pPr>
              <a:lnSpc>
                <a:spcPct val="150000"/>
              </a:lnSpc>
              <a:buSzPts val="1400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2. Анализ языка - программа определяет язык, на котором написан исходный текст.</a:t>
            </a:r>
          </a:p>
          <a:p>
            <a:pPr>
              <a:lnSpc>
                <a:spcPct val="150000"/>
              </a:lnSpc>
              <a:buSzPts val="1400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3. Создание перевода - на основе специальных алгоритмов, моделей языка и базы данных переводчик создает перевод, используя схожесть слов и фраз на двух языках и правила грамматики и синтаксиса.</a:t>
            </a:r>
          </a:p>
          <a:p>
            <a:pPr>
              <a:lnSpc>
                <a:spcPct val="150000"/>
              </a:lnSpc>
              <a:buSzPts val="1400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4. Вывод перевода - переведенный текст выводится на экран или в формате, который можно сохранить.</a:t>
            </a:r>
          </a:p>
          <a:p>
            <a:pPr>
              <a:lnSpc>
                <a:spcPct val="150000"/>
              </a:lnSpc>
              <a:buSzPts val="1400"/>
            </a:pPr>
            <a:endParaRPr lang="ru-RU" sz="2400" dirty="0" smtClean="0"/>
          </a:p>
          <a:p>
            <a:pPr algn="just">
              <a:lnSpc>
                <a:spcPct val="150000"/>
              </a:lnSpc>
              <a:buSzPts val="1400"/>
            </a:pPr>
            <a:r>
              <a:rPr lang="ru-RU" sz="2400" dirty="0" smtClean="0"/>
              <a:t> </a:t>
            </a:r>
            <a:br>
              <a:rPr lang="ru-RU" sz="2400" dirty="0" smtClean="0"/>
            </a:br>
            <a:r>
              <a:rPr lang="ru-RU" sz="2400" dirty="0" smtClean="0"/>
              <a:t/>
            </a:r>
            <a:br>
              <a:rPr lang="ru-RU" sz="2400" dirty="0" smtClean="0"/>
            </a:br>
            <a:endParaRPr lang="en-US" sz="2400" dirty="0">
              <a:latin typeface="Times New Roman"/>
              <a:ea typeface="Times New Roman" panose="02020603050405020304" pitchFamily="18" charset="0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20955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FF1630A-7A7C-CAF3-145B-371A9CA7C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9" y="2443"/>
            <a:ext cx="9139602" cy="1006842"/>
          </a:xfrm>
        </p:spPr>
        <p:txBody>
          <a:bodyPr/>
          <a:lstStyle/>
          <a:p>
            <a:pPr algn="ctr"/>
            <a:r>
              <a:rPr lang="ru-RU" sz="3200" dirty="0" smtClean="0">
                <a:latin typeface="Times New Roman"/>
                <a:cs typeface="Calibri Light" panose="020F0302020204030204"/>
              </a:rPr>
              <a:t>Достоинства</a:t>
            </a:r>
            <a:endParaRPr lang="ru-RU" sz="3200" dirty="0">
              <a:latin typeface="Times New Roman"/>
              <a:cs typeface="Calibri Light" panose="020F0302020204030204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xmlns="" id="{78083D92-6FFF-4BC1-4CA5-4844391FD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xmlns="" id="{65464BBB-415E-58AA-AC0A-FBBA4EDC8F13}"/>
              </a:ext>
            </a:extLst>
          </p:cNvPr>
          <p:cNvSpPr txBox="1"/>
          <p:nvPr/>
        </p:nvSpPr>
        <p:spPr>
          <a:xfrm>
            <a:off x="343340" y="901651"/>
            <a:ext cx="8458200" cy="784830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SzPts val="1400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1. Быстрота и удобство -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онлайн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переводчик позволяет переводить тексты быстро и удобно, не требуя установки дополнительного ПО.</a:t>
            </a:r>
          </a:p>
          <a:p>
            <a:pPr>
              <a:lnSpc>
                <a:spcPct val="150000"/>
              </a:lnSpc>
              <a:buSzPts val="1400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2. Доступность - 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онлайн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переводчик позволяет переводить текст без подключения сети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но перед этим необходимо загрузить пакет языков</a:t>
            </a:r>
          </a:p>
          <a:p>
            <a:pPr>
              <a:lnSpc>
                <a:spcPct val="150000"/>
              </a:lnSpc>
              <a:buSzPts val="1400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3. Расширенный функционал - 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онлайн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переводчик позволяет переводить не только тексты, но и целые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веб-страницы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, электронные письма, а также имеют функции голосового перевода и распознавания речи.</a:t>
            </a:r>
          </a:p>
          <a:p>
            <a:pPr>
              <a:lnSpc>
                <a:spcPct val="150000"/>
              </a:lnSpc>
              <a:buSzPts val="1400"/>
            </a:pPr>
            <a:endParaRPr lang="ru-RU" sz="2400" dirty="0" smtClean="0"/>
          </a:p>
          <a:p>
            <a:pPr algn="just">
              <a:lnSpc>
                <a:spcPct val="150000"/>
              </a:lnSpc>
              <a:buSzPts val="1400"/>
            </a:pPr>
            <a:r>
              <a:rPr lang="ru-RU" sz="2400" dirty="0" smtClean="0"/>
              <a:t> </a:t>
            </a:r>
            <a:br>
              <a:rPr lang="ru-RU" sz="2400" dirty="0" smtClean="0"/>
            </a:br>
            <a:r>
              <a:rPr lang="ru-RU" sz="2400" dirty="0" smtClean="0"/>
              <a:t/>
            </a:r>
            <a:br>
              <a:rPr lang="ru-RU" sz="2400" dirty="0" smtClean="0"/>
            </a:br>
            <a:endParaRPr lang="en-US" sz="2400" dirty="0">
              <a:latin typeface="Times New Roman"/>
              <a:ea typeface="Times New Roman" panose="02020603050405020304" pitchFamily="18" charset="0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20955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FF1630A-7A7C-CAF3-145B-371A9CA7C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9" y="2443"/>
            <a:ext cx="9139602" cy="1006842"/>
          </a:xfrm>
        </p:spPr>
        <p:txBody>
          <a:bodyPr/>
          <a:lstStyle/>
          <a:p>
            <a:pPr algn="ctr"/>
            <a:r>
              <a:rPr lang="ru-RU" sz="3200" dirty="0" smtClean="0">
                <a:latin typeface="Times New Roman"/>
                <a:cs typeface="Calibri Light" panose="020F0302020204030204"/>
              </a:rPr>
              <a:t>Недостатки</a:t>
            </a:r>
            <a:endParaRPr lang="ru-RU" sz="3200" dirty="0">
              <a:latin typeface="Times New Roman"/>
              <a:cs typeface="Calibri Light" panose="020F0302020204030204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xmlns="" id="{78083D92-6FFF-4BC1-4CA5-4844391FD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xmlns="" id="{65464BBB-415E-58AA-AC0A-FBBA4EDC8F13}"/>
              </a:ext>
            </a:extLst>
          </p:cNvPr>
          <p:cNvSpPr txBox="1"/>
          <p:nvPr/>
        </p:nvSpPr>
        <p:spPr>
          <a:xfrm>
            <a:off x="343340" y="901651"/>
            <a:ext cx="8458200" cy="618630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SzPts val="1400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1. Низкое качество перевода при работе со сложными текстами или учета контекста.</a:t>
            </a:r>
          </a:p>
          <a:p>
            <a:pPr>
              <a:lnSpc>
                <a:spcPct val="150000"/>
              </a:lnSpc>
              <a:buSzPts val="1400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2. Недостаточная точность перевода при работе со сленгом, жаргоном или идиомами.</a:t>
            </a:r>
          </a:p>
          <a:p>
            <a:pPr>
              <a:lnSpc>
                <a:spcPct val="150000"/>
              </a:lnSpc>
              <a:buSzPts val="1400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3.Невозможность учитывать нюансы языка и культурные особенности.</a:t>
            </a:r>
          </a:p>
          <a:p>
            <a:pPr>
              <a:lnSpc>
                <a:spcPct val="150000"/>
              </a:lnSpc>
              <a:buSzPts val="1400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4. Ограничение в выборе языков доступных для перевода.</a:t>
            </a:r>
          </a:p>
          <a:p>
            <a:pPr>
              <a:lnSpc>
                <a:spcPct val="150000"/>
              </a:lnSpc>
              <a:buSzPts val="1400"/>
            </a:pPr>
            <a:endParaRPr lang="ru-RU" sz="2400" dirty="0" smtClean="0"/>
          </a:p>
          <a:p>
            <a:pPr algn="just">
              <a:lnSpc>
                <a:spcPct val="150000"/>
              </a:lnSpc>
              <a:buSzPts val="1400"/>
            </a:pPr>
            <a:r>
              <a:rPr lang="ru-RU" sz="2400" dirty="0" smtClean="0"/>
              <a:t> </a:t>
            </a:r>
            <a:br>
              <a:rPr lang="ru-RU" sz="2400" dirty="0" smtClean="0"/>
            </a:br>
            <a:r>
              <a:rPr lang="ru-RU" sz="2400" dirty="0" smtClean="0"/>
              <a:t/>
            </a:r>
            <a:br>
              <a:rPr lang="ru-RU" sz="2400" dirty="0" smtClean="0"/>
            </a:br>
            <a:endParaRPr lang="en-US" sz="2400" dirty="0">
              <a:latin typeface="Times New Roman"/>
              <a:ea typeface="Times New Roman" panose="02020603050405020304" pitchFamily="18" charset="0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20955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FF1630A-7A7C-CAF3-145B-371A9CA7C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9" y="2443"/>
            <a:ext cx="9139602" cy="1006842"/>
          </a:xfrm>
        </p:spPr>
        <p:txBody>
          <a:bodyPr/>
          <a:lstStyle/>
          <a:p>
            <a:pPr algn="ctr"/>
            <a:r>
              <a:rPr lang="ru-RU" sz="3200" dirty="0" smtClean="0">
                <a:latin typeface="Times New Roman"/>
                <a:cs typeface="Calibri Light" panose="020F0302020204030204"/>
              </a:rPr>
              <a:t>Реализация функции перевода текста</a:t>
            </a:r>
            <a:endParaRPr lang="ru-RU" sz="3200" dirty="0">
              <a:latin typeface="Times New Roman"/>
              <a:cs typeface="Calibri Light" panose="020F0302020204030204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xmlns="" id="{78083D92-6FFF-4BC1-4CA5-4844391FD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xmlns="" id="{65464BBB-415E-58AA-AC0A-FBBA4EDC8F13}"/>
              </a:ext>
            </a:extLst>
          </p:cNvPr>
          <p:cNvSpPr txBox="1"/>
          <p:nvPr/>
        </p:nvSpPr>
        <p:spPr>
          <a:xfrm>
            <a:off x="343340" y="901651"/>
            <a:ext cx="8458200" cy="71404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private void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translateText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binding.Result.setText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("Downloading Language...");</a:t>
            </a: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FirebaseTranslatorOptions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options = new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FirebaseTranslatorOptions.Builder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    .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setSourceLanguage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fromLanguageCode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    .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setTargetLanguage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toLanguageCode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).build();</a:t>
            </a:r>
          </a:p>
          <a:p>
            <a:pPr>
              <a:buSzPts val="1400"/>
            </a:pPr>
            <a:endParaRPr lang="en-US" sz="1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FirebaseTranslator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translator =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FirebaseNaturalLanguage.getInstance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().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getTranslator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(options);</a:t>
            </a:r>
          </a:p>
          <a:p>
            <a:pPr>
              <a:buSzPts val="1400"/>
            </a:pPr>
            <a:endParaRPr lang="en-US" sz="1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FirebaseModelDownloadConditions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conditions = new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FirebaseModelDownloadConditions.Builder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().build();</a:t>
            </a:r>
          </a:p>
          <a:p>
            <a:pPr>
              <a:buSzPts val="1400"/>
            </a:pPr>
            <a:endParaRPr lang="en-US" sz="1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translator.downloadModelIfNeeded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(conditions).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addOnSuccessListener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(new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OnSuccessListener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&lt;Void&gt;() {</a:t>
            </a: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@Override</a:t>
            </a: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public void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onSuccess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(Void unused) {</a:t>
            </a: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binding.Result.setText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("Translating...");</a:t>
            </a: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translator.translate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sourceText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).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addOnSuccessListener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(new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OnSuccessListener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&lt;String&gt;() {</a:t>
            </a: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        @Override</a:t>
            </a: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        public void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onSuccess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(String s) {</a:t>
            </a: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           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binding.Result.setText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(s);</a:t>
            </a: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        }</a:t>
            </a: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    }).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addOnFailureListener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(new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OnFailureListener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        @Override</a:t>
            </a: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        public void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onFailure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(@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NonNull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Exception e) {</a:t>
            </a: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           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Toast.makeText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MainActivity.this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, "fail to translate: " +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e.getMessage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Toast.LENGTH_SHORT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).show();</a:t>
            </a: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        }</a:t>
            </a: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    });</a:t>
            </a: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}</a:t>
            </a: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}).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addOnFailureListener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(new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OnFailureListener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@Override</a:t>
            </a: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public void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onFailure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(@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NonNull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Exception e) {</a:t>
            </a: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Toast.makeText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MainActivity.this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, "fail to download Model: " +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e.getMessage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Toast.LENGTH_SHORT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).show();</a:t>
            </a:r>
          </a:p>
          <a:p>
            <a:pPr>
              <a:buSzPts val="1400"/>
            </a:pPr>
            <a:endParaRPr lang="en-US" sz="1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}</a:t>
            </a: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});</a:t>
            </a:r>
            <a:endParaRPr lang="ru-RU" sz="1000" dirty="0" smtClean="0">
              <a:latin typeface="Courier New" pitchFamily="49" charset="0"/>
              <a:cs typeface="Courier New" pitchFamily="49" charset="0"/>
            </a:endParaRPr>
          </a:p>
          <a:p>
            <a:pPr algn="just">
              <a:lnSpc>
                <a:spcPct val="150000"/>
              </a:lnSpc>
              <a:buSzPts val="1400"/>
            </a:pPr>
            <a:r>
              <a:rPr lang="ru-RU" sz="2400" dirty="0" smtClean="0"/>
              <a:t> </a:t>
            </a:r>
            <a:br>
              <a:rPr lang="ru-RU" sz="2400" dirty="0" smtClean="0"/>
            </a:br>
            <a:r>
              <a:rPr lang="ru-RU" sz="2400" dirty="0" smtClean="0"/>
              <a:t/>
            </a:r>
            <a:br>
              <a:rPr lang="ru-RU" sz="2400" dirty="0" smtClean="0"/>
            </a:br>
            <a:endParaRPr lang="en-US" sz="2400" dirty="0">
              <a:latin typeface="Times New Roman"/>
              <a:ea typeface="Times New Roman" panose="02020603050405020304" pitchFamily="18" charset="0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20955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FF1630A-7A7C-CAF3-145B-371A9CA7C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9" y="2443"/>
            <a:ext cx="9139602" cy="1006842"/>
          </a:xfrm>
        </p:spPr>
        <p:txBody>
          <a:bodyPr/>
          <a:lstStyle/>
          <a:p>
            <a:pPr algn="ctr"/>
            <a:r>
              <a:rPr lang="ru-RU" sz="3200" dirty="0" smtClean="0">
                <a:latin typeface="Times New Roman"/>
                <a:cs typeface="Calibri Light" panose="020F0302020204030204"/>
              </a:rPr>
              <a:t>Реализация функции голосового ввода</a:t>
            </a:r>
            <a:endParaRPr lang="ru-RU" sz="3200" dirty="0">
              <a:latin typeface="Times New Roman"/>
              <a:cs typeface="Calibri Light" panose="020F0302020204030204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xmlns="" id="{78083D92-6FFF-4BC1-4CA5-4844391FD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xmlns="" id="{65464BBB-415E-58AA-AC0A-FBBA4EDC8F13}"/>
              </a:ext>
            </a:extLst>
          </p:cNvPr>
          <p:cNvSpPr txBox="1"/>
          <p:nvPr/>
        </p:nvSpPr>
        <p:spPr>
          <a:xfrm>
            <a:off x="343340" y="901651"/>
            <a:ext cx="8458200" cy="498598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public void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onClick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(View v) {</a:t>
            </a:r>
            <a:br>
              <a:rPr lang="en-US" sz="1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if (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checkSourceText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() &amp;&amp;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checkFromLanguage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() &amp;&amp;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checkToLanguage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()) {</a:t>
            </a:r>
            <a:br>
              <a:rPr lang="en-US" sz="1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binding.sourceText.setText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sourceText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);</a:t>
            </a:r>
            <a:br>
              <a:rPr lang="en-US" sz="1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binding.sourceText.setSelection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sourceText.length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());</a:t>
            </a:r>
            <a:br>
              <a:rPr lang="en-US" sz="1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translateText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();</a:t>
            </a:r>
            <a:br>
              <a:rPr lang="en-US" sz="1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}</a:t>
            </a:r>
            <a:br>
              <a:rPr lang="en-US" sz="1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}</a:t>
            </a:r>
            <a:br>
              <a:rPr lang="en-US" sz="1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});</a:t>
            </a:r>
            <a:br>
              <a:rPr lang="en-US" sz="1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binding.inputMic.setOnClickListener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(new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View.OnClickListener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() {</a:t>
            </a:r>
            <a:br>
              <a:rPr lang="en-US" sz="1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@Override</a:t>
            </a:r>
            <a:br>
              <a:rPr lang="en-US" sz="1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public void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onClick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(View v) {</a:t>
            </a:r>
            <a:br>
              <a:rPr lang="en-US" sz="1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Intent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intent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= new Intent(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RecognizerIntent.</a:t>
            </a:r>
            <a:r>
              <a:rPr lang="en-US" sz="1000" i="1" dirty="0" err="1" smtClean="0">
                <a:latin typeface="Courier New" pitchFamily="49" charset="0"/>
                <a:cs typeface="Courier New" pitchFamily="49" charset="0"/>
              </a:rPr>
              <a:t>ACTION_RECOGNIZE_SPEECH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);</a:t>
            </a:r>
            <a:br>
              <a:rPr lang="en-US" sz="1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intent.putExtra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RecognizerIntent.</a:t>
            </a:r>
            <a:r>
              <a:rPr lang="en-US" sz="1000" i="1" dirty="0" err="1" smtClean="0">
                <a:latin typeface="Courier New" pitchFamily="49" charset="0"/>
                <a:cs typeface="Courier New" pitchFamily="49" charset="0"/>
              </a:rPr>
              <a:t>EXTRA_LANGUAGE_MODEL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RecognizerIntent.</a:t>
            </a:r>
            <a:r>
              <a:rPr lang="en-US" sz="1000" i="1" dirty="0" err="1" smtClean="0">
                <a:latin typeface="Courier New" pitchFamily="49" charset="0"/>
                <a:cs typeface="Courier New" pitchFamily="49" charset="0"/>
              </a:rPr>
              <a:t>LANGUAGE_MODEL_FREE_FORM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);</a:t>
            </a:r>
            <a:br>
              <a:rPr lang="en-US" sz="1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intent.putExtra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RecognizerIntent.</a:t>
            </a:r>
            <a:r>
              <a:rPr lang="en-US" sz="1000" i="1" dirty="0" err="1" smtClean="0">
                <a:latin typeface="Courier New" pitchFamily="49" charset="0"/>
                <a:cs typeface="Courier New" pitchFamily="49" charset="0"/>
              </a:rPr>
              <a:t>EXTRA_LANGUAGE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Locale.</a:t>
            </a:r>
            <a:r>
              <a:rPr lang="en-US" sz="1000" i="1" dirty="0" err="1" smtClean="0">
                <a:latin typeface="Courier New" pitchFamily="49" charset="0"/>
                <a:cs typeface="Courier New" pitchFamily="49" charset="0"/>
              </a:rPr>
              <a:t>getDefault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());</a:t>
            </a:r>
            <a:br>
              <a:rPr lang="en-US" sz="1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intent.putExtra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RecognizerIntent.</a:t>
            </a:r>
            <a:r>
              <a:rPr lang="en-US" sz="1000" i="1" dirty="0" err="1" smtClean="0">
                <a:latin typeface="Courier New" pitchFamily="49" charset="0"/>
                <a:cs typeface="Courier New" pitchFamily="49" charset="0"/>
              </a:rPr>
              <a:t>EXTRA_PROMPT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, "Speak to convert into text");</a:t>
            </a:r>
            <a:br>
              <a:rPr lang="en-US" sz="1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try {</a:t>
            </a:r>
            <a:br>
              <a:rPr lang="en-US" sz="1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startActivityForResult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(intent, </a:t>
            </a:r>
            <a:r>
              <a:rPr lang="en-US" sz="1000" i="1" dirty="0" smtClean="0">
                <a:latin typeface="Courier New" pitchFamily="49" charset="0"/>
                <a:cs typeface="Courier New" pitchFamily="49" charset="0"/>
              </a:rPr>
              <a:t>MIC_REQUEST_CODE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);</a:t>
            </a:r>
            <a:br>
              <a:rPr lang="en-US" sz="1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} catch (Exception e) {</a:t>
            </a:r>
            <a:br>
              <a:rPr lang="en-US" sz="1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e.printStackTrace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();</a:t>
            </a:r>
            <a:br>
              <a:rPr lang="en-US" sz="1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Toast.</a:t>
            </a:r>
            <a:r>
              <a:rPr lang="en-US" sz="1000" i="1" dirty="0" err="1" smtClean="0">
                <a:latin typeface="Courier New" pitchFamily="49" charset="0"/>
                <a:cs typeface="Courier New" pitchFamily="49" charset="0"/>
              </a:rPr>
              <a:t>makeText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MainActivity.this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, "" +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e.getMessage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Toast.</a:t>
            </a:r>
            <a:r>
              <a:rPr lang="en-US" sz="1000" i="1" dirty="0" err="1" smtClean="0">
                <a:latin typeface="Courier New" pitchFamily="49" charset="0"/>
                <a:cs typeface="Courier New" pitchFamily="49" charset="0"/>
              </a:rPr>
              <a:t>LENGTH_SHORT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).show();</a:t>
            </a:r>
            <a:br>
              <a:rPr lang="en-US" sz="1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}</a:t>
            </a:r>
            <a:br>
              <a:rPr lang="en-US" sz="1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}</a:t>
            </a:r>
            <a:br>
              <a:rPr lang="en-US" sz="1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});</a:t>
            </a:r>
            <a:br>
              <a:rPr lang="en-US" sz="1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} </a:t>
            </a: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400" dirty="0" smtClean="0"/>
              <a:t/>
            </a:r>
            <a:br>
              <a:rPr lang="ru-RU" sz="2400" dirty="0" smtClean="0"/>
            </a:br>
            <a:endParaRPr lang="en-US" sz="2400" dirty="0">
              <a:latin typeface="Times New Roman"/>
              <a:ea typeface="Times New Roman" panose="02020603050405020304" pitchFamily="18" charset="0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20955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FF1630A-7A7C-CAF3-145B-371A9CA7C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9" y="2443"/>
            <a:ext cx="9139602" cy="1006842"/>
          </a:xfrm>
        </p:spPr>
        <p:txBody>
          <a:bodyPr/>
          <a:lstStyle/>
          <a:p>
            <a:pPr algn="ctr"/>
            <a:r>
              <a:rPr lang="ru-RU" sz="3200" dirty="0" smtClean="0">
                <a:latin typeface="Times New Roman"/>
                <a:cs typeface="Calibri Light" panose="020F0302020204030204"/>
              </a:rPr>
              <a:t>Голосовой ввод текста</a:t>
            </a:r>
            <a:endParaRPr lang="ru-RU" sz="3200" dirty="0">
              <a:latin typeface="Times New Roman"/>
              <a:cs typeface="Calibri Light" panose="020F0302020204030204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xmlns="" id="{78083D92-6FFF-4BC1-4CA5-4844391FD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5362" name="Picture 2" descr="https://sun9-74.userapi.com/impg/SQ9n-Khpp9_Ueeg_4BwLaaHsomXDNOoJbQI0bw/IlXVDLC7FgU.jpg?size=486x1080&amp;quality=95&amp;sign=a506949a56208dfca61fbf317ab9d38e&amp;type=albu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37943" y="750443"/>
            <a:ext cx="4629150" cy="557720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75816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FF1630A-7A7C-CAF3-145B-371A9CA7C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9" y="2443"/>
            <a:ext cx="9139602" cy="1006842"/>
          </a:xfrm>
        </p:spPr>
        <p:txBody>
          <a:bodyPr/>
          <a:lstStyle/>
          <a:p>
            <a:pPr algn="ctr"/>
            <a:r>
              <a:rPr lang="ru-RU" sz="3200" dirty="0" smtClean="0">
                <a:latin typeface="Times New Roman"/>
                <a:cs typeface="Calibri Light" panose="020F0302020204030204"/>
              </a:rPr>
              <a:t>Вывод столбца языков </a:t>
            </a:r>
            <a:endParaRPr lang="ru-RU" sz="3200" dirty="0">
              <a:latin typeface="Times New Roman"/>
              <a:cs typeface="Calibri Light" panose="020F0302020204030204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xmlns="" id="{78083D92-6FFF-4BC1-4CA5-4844391FD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7410" name="Picture 2" descr="https://sun9-23.userapi.com/impg/sHaddlhhSBnlJVRcjsqiZfmw7iz5MXWgIBLHUA/ctuuUWQKbaA.jpg?size=486x1080&amp;quality=95&amp;sign=36d45c0d60acc3619aa877c38b45cb61&amp;type=albu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127" y="726059"/>
            <a:ext cx="3672713" cy="5473573"/>
          </a:xfrm>
          <a:prstGeom prst="rect">
            <a:avLst/>
          </a:prstGeom>
          <a:noFill/>
        </p:spPr>
      </p:pic>
      <p:pic>
        <p:nvPicPr>
          <p:cNvPr id="17412" name="Picture 4" descr="https://sun9-44.userapi.com/impg/3wyK1bDpykQX7EmS5WNUGMy4PxmrYb5VBgGURA/VZ0t2ZefCWg.jpg?size=486x1080&amp;quality=95&amp;sign=e94f7a73b34df3ed4f15464078e13b5b&amp;type=album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79136" y="719328"/>
            <a:ext cx="3589908" cy="549859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75816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1111</TotalTime>
  <Words>481</Words>
  <Application>Microsoft Office PowerPoint</Application>
  <PresentationFormat>Экран (4:3)</PresentationFormat>
  <Paragraphs>85</Paragraphs>
  <Slides>11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Office Theme</vt:lpstr>
      <vt:lpstr>             Разработка Android приложения “Онлайн переводчик”        </vt:lpstr>
      <vt:lpstr>Слайд 2</vt:lpstr>
      <vt:lpstr>Принцип работы</vt:lpstr>
      <vt:lpstr>Достоинства</vt:lpstr>
      <vt:lpstr>Недостатки</vt:lpstr>
      <vt:lpstr>Реализация функции перевода текста</vt:lpstr>
      <vt:lpstr>Реализация функции голосового ввода</vt:lpstr>
      <vt:lpstr>Голосовой ввод текста</vt:lpstr>
      <vt:lpstr>Вывод столбца языков </vt:lpstr>
      <vt:lpstr>Вывод переведенного текста</vt:lpstr>
      <vt:lpstr>РЕЗУЛЬТАТЫ РАБОТЫ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Никита Фролов</dc:creator>
  <cp:lastModifiedBy>Никита Фролов</cp:lastModifiedBy>
  <cp:revision>514</cp:revision>
  <dcterms:created xsi:type="dcterms:W3CDTF">2012-07-30T23:42:41Z</dcterms:created>
  <dcterms:modified xsi:type="dcterms:W3CDTF">2023-05-27T05:19:36Z</dcterms:modified>
</cp:coreProperties>
</file>