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5"/>
  </p:notesMasterIdLst>
  <p:sldIdLst>
    <p:sldId id="257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72" r:id="rId11"/>
    <p:sldId id="273" r:id="rId12"/>
    <p:sldId id="274" r:id="rId13"/>
    <p:sldId id="25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E0656-7EF0-49D9-96FE-865CEE45E0FD}" v="639" dt="2022-05-21T08:49:22.571"/>
    <p1510:client id="{0C1E178C-5F4A-475F-8D14-1D4409B8D93F}" v="2646" dt="2022-05-20T06:06:02.912"/>
    <p1510:client id="{2F869916-97AC-4C73-B10D-0A04DE7AEFA1}" v="100" dt="2022-05-21T07:32:35.971"/>
    <p1510:client id="{690F3030-B795-4943-81BD-9466FCCEB2BD}" v="105" dt="2022-05-19T07:31:24.086"/>
    <p1510:client id="{8C8EFEB6-44F7-4185-9354-B2921D39AAAF}" v="5" dt="2022-05-19T15:46:50.365"/>
    <p1510:client id="{DD198607-C81A-44ED-BE20-0AAAAD83C7F2}" v="2" dt="2022-05-20T10:19:09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2" autoAdjust="0"/>
    <p:restoredTop sz="94660"/>
  </p:normalViewPr>
  <p:slideViewPr>
    <p:cSldViewPr snapToGrid="0">
      <p:cViewPr>
        <p:scale>
          <a:sx n="125" d="100"/>
          <a:sy n="125" d="100"/>
        </p:scale>
        <p:origin x="-123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90E32-1489-47B2-98CC-0B977CEE463A}" type="datetimeFigureOut">
              <a:rPr/>
              <a:pPr/>
              <a:t>21.05.2022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BD7EE-B60F-4DBD-8E4D-1003F81B6775}" type="slidenum">
              <a:rPr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4680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Здравствуйте, уважаемая </a:t>
            </a:r>
            <a:r>
              <a:rPr lang="ru-RU" dirty="0" err="1">
                <a:cs typeface="Calibri"/>
              </a:rPr>
              <a:t>коммисия</a:t>
            </a:r>
            <a:r>
              <a:rPr lang="ru-RU" dirty="0">
                <a:cs typeface="Calibri"/>
              </a:rPr>
              <a:t>, тема моей курсовой работы - разработка интернет-приложения на основе технологии </a:t>
            </a:r>
            <a:r>
              <a:rPr lang="ru-RU" dirty="0" err="1">
                <a:cs typeface="Calibri"/>
              </a:rPr>
              <a:t>блокчейн</a:t>
            </a:r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240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BD7EE-B60F-4DBD-8E4D-1003F81B6775}" type="slidenum">
              <a:rPr lang="ru-RU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6770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550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579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00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638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079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28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454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022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044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242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499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668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84950"/>
            <a:ext cx="8801100" cy="60786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/>
                <a:ea typeface="Times New Roman" panose="02020603050405020304" pitchFamily="18" charset="0"/>
              </a:rPr>
              <a:t/>
            </a:r>
            <a:br>
              <a:rPr lang="ru-RU" sz="1600" dirty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en-US" sz="1600" dirty="0" smtClean="0">
                <a:latin typeface="Times New Roman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/>
                <a:ea typeface="Times New Roman" panose="02020603050405020304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ndroid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приложения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переводчик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200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xmlns="" id="{E5566E2F-09A1-4DDE-B99B-6D3B019B1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7125794"/>
              </p:ext>
            </p:extLst>
          </p:nvPr>
        </p:nvGraphicFramePr>
        <p:xfrm>
          <a:off x="685800" y="5191760"/>
          <a:ext cx="828675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375">
                  <a:extLst>
                    <a:ext uri="{9D8B030D-6E8A-4147-A177-3AD203B41FA5}">
                      <a16:colId xmlns:a16="http://schemas.microsoft.com/office/drawing/2014/main" xmlns="" val="434599221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xmlns="" val="85754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группы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КЭ-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Никитин </a:t>
                      </a:r>
                      <a:r>
                        <a:rPr lang="ru-RU" sz="1600" dirty="0">
                          <a:latin typeface="Times New Roman"/>
                          <a:cs typeface="Times New Roman"/>
                        </a:rPr>
                        <a:t>Н</a:t>
                      </a:r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lang="ru-RU" sz="1600" dirty="0">
                          <a:latin typeface="Times New Roman"/>
                          <a:cs typeface="Times New Roman"/>
                        </a:rPr>
                        <a:t>П</a:t>
                      </a:r>
                      <a:r>
                        <a:rPr lang="ru-RU" sz="1600" dirty="0" smtClean="0">
                          <a:latin typeface="Times New Roman"/>
                          <a:cs typeface="Times New Roman"/>
                        </a:rPr>
                        <a:t>.</a:t>
                      </a:r>
                      <a:endParaRPr lang="ru-RU" sz="1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2434046"/>
                  </a:ext>
                </a:extLst>
              </a:tr>
            </a:tbl>
          </a:graphicData>
        </a:graphic>
      </p:graphicFrame>
      <p:pic>
        <p:nvPicPr>
          <p:cNvPr id="1026" name="Picture 2" descr="C:\Users\perfe\OneDrive\Рабочий стол\Безымянный555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7789" y="230187"/>
            <a:ext cx="3929062" cy="1542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844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Вывод столбца языков 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7410" name="Picture 2" descr="https://sun9-23.userapi.com/impg/sHaddlhhSBnlJVRcjsqiZfmw7iz5MXWgIBLHUA/ctuuUWQKbaA.jpg?size=486x1080&amp;quality=95&amp;sign=36d45c0d60acc3619aa877c38b45cb61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127" y="726059"/>
            <a:ext cx="3672713" cy="5473573"/>
          </a:xfrm>
          <a:prstGeom prst="rect">
            <a:avLst/>
          </a:prstGeom>
          <a:noFill/>
        </p:spPr>
      </p:pic>
      <p:pic>
        <p:nvPicPr>
          <p:cNvPr id="17412" name="Picture 4" descr="https://sun9-44.userapi.com/impg/3wyK1bDpykQX7EmS5WNUGMy4PxmrYb5VBgGURA/VZ0t2ZefCWg.jpg?size=486x1080&amp;quality=95&amp;sign=e94f7a73b34df3ed4f15464078e13b5b&amp;type=alb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9136" y="719328"/>
            <a:ext cx="3589908" cy="5498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Вывод переведенного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6386" name="Picture 2" descr="https://sun9-45.userapi.com/impg/ZgmgSZw18KdSIcC_wvNwCkI9ZK2r0nuuYzGopQ/ZZM_wU-0bMw.jpg?size=486x1080&amp;quality=95&amp;sign=f1274cbf69a5b3fc3595f7d8901d18a5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7463" y="786385"/>
            <a:ext cx="4629150" cy="5650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Голосовой ввод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5362" name="Picture 2" descr="https://sun9-74.userapi.com/impg/SQ9n-Khpp9_Ueeg_4BwLaaHsomXDNOoJbQI0bw/IlXVDLC7FgU.jpg?size=486x1080&amp;quality=95&amp;sign=a506949a56208dfca61fbf317ab9d38e&amp;type=alb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7943" y="750443"/>
            <a:ext cx="4629150" cy="55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581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>
                <a:latin typeface="Times New Roman"/>
                <a:cs typeface="Calibri Light" panose="020F0302020204030204"/>
              </a:rPr>
              <a:t>РЕЗУЛЬТАТЫ РАБОТЫ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1209382"/>
            <a:ext cx="845820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SzPts val="1400"/>
              <a:buAutoNum type="arabicParenR"/>
            </a:pPr>
            <a:r>
              <a:rPr lang="en-US" sz="24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Спроектирован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Android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приложение для перевода слов на разных языках</a:t>
            </a:r>
            <a:endParaRPr lang="en-US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SzPts val="1400"/>
              <a:buAutoNum type="arabicParenR"/>
            </a:pPr>
            <a:r>
              <a:rPr lang="en-US" sz="24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Разработан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спроектированн</a:t>
            </a:r>
            <a:r>
              <a:rPr lang="ru-RU" sz="24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ое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Android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приложение</a:t>
            </a:r>
            <a:endParaRPr lang="en-US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SzPts val="1400"/>
              <a:buAutoNum type="arabicParenR"/>
            </a:pPr>
            <a:r>
              <a:rPr lang="en-US" sz="2400" dirty="0" err="1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Проведено</a:t>
            </a:r>
            <a:r>
              <a:rPr lang="en-US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тестирование</a:t>
            </a:r>
            <a:r>
              <a:rPr lang="en-US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разработанного</a:t>
            </a:r>
            <a:r>
              <a:rPr lang="en-US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Android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приложения</a:t>
            </a:r>
            <a:endParaRPr lang="en-US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45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>
            <a:normAutofit/>
          </a:bodyPr>
          <a:lstStyle/>
          <a:p>
            <a:pPr algn="ctr"/>
            <a:endParaRPr lang="ru-RU" dirty="0">
              <a:cs typeface="Calibri Ligh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buSzPts val="1400"/>
            </a:pPr>
            <a:r>
              <a:rPr lang="ru-RU" sz="2400" b="1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Цель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приложение для перевода слов на разных языках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buSzPts val="1400"/>
            </a:pP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SzPts val="1400"/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Tx/>
              <a:buAutoNum type="arabicParenR"/>
              <a:tabLst>
                <a:tab pos="228600" algn="l"/>
              </a:tabLs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Спроектировать приложение;</a:t>
            </a:r>
            <a:endParaRPr lang="ru-RU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  <a:tabLst>
                <a:tab pos="228600" algn="l"/>
              </a:tabLst>
            </a:pPr>
            <a:r>
              <a:rPr lang="ru-RU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Реализовать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спроектированное приложение;</a:t>
            </a:r>
            <a:endParaRPr lang="ru-RU" sz="24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  <a:tabLst>
                <a:tab pos="228600" algn="l"/>
              </a:tabLst>
            </a:pPr>
            <a:r>
              <a:rPr lang="ru-RU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Протестировать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реализованное приложение</a:t>
            </a:r>
            <a:r>
              <a:rPr lang="ru-RU" sz="2400" dirty="0" smtClean="0">
                <a:latin typeface="Times New Roman"/>
                <a:ea typeface="Times New Roman" panose="02020603050405020304" pitchFamily="18" charset="0"/>
                <a:cs typeface="Times New Roman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25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Введение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44579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SzPts val="1400"/>
            </a:pPr>
            <a:r>
              <a:rPr lang="ru-RU" sz="2400" dirty="0" err="1" smtClean="0">
                <a:latin typeface="Times New Roman"/>
                <a:ea typeface="Times New Roman" panose="02020603050405020304" pitchFamily="18" charset="0"/>
                <a:cs typeface="Times New Roman"/>
              </a:rPr>
              <a:t>Онлайн</a:t>
            </a:r>
            <a:r>
              <a:rPr lang="ru-RU" sz="2400" dirty="0" smtClean="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ru-RU" sz="2400" dirty="0" smtClean="0">
                <a:latin typeface="Times New Roman"/>
                <a:ea typeface="Times New Roman" panose="02020603050405020304" pitchFamily="18" charset="0"/>
                <a:cs typeface="Times New Roman"/>
              </a:rPr>
              <a:t>переводчик является важным инструментом для людей, которые имеют дело с другими языками. Эти программы помогают людям переводить тексты с одного языка на другой, что упрощает их коммуникацию и работу. Существует множество различных </a:t>
            </a:r>
            <a:r>
              <a:rPr lang="ru-RU" sz="2400" dirty="0" err="1" smtClean="0">
                <a:latin typeface="Times New Roman"/>
                <a:ea typeface="Times New Roman" panose="02020603050405020304" pitchFamily="18" charset="0"/>
                <a:cs typeface="Times New Roman"/>
              </a:rPr>
              <a:t>онлайн</a:t>
            </a:r>
            <a:r>
              <a:rPr lang="ru-RU" sz="2400" dirty="0" smtClean="0">
                <a:latin typeface="Times New Roman"/>
                <a:ea typeface="Times New Roman" panose="02020603050405020304" pitchFamily="18" charset="0"/>
                <a:cs typeface="Times New Roman"/>
              </a:rPr>
              <a:t> переводчиков, которые доступны в Интернете, и их качество может значительно отличаться в зависимости от используемых технологий и алгоритмов.</a:t>
            </a: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Принцип работы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848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Распознавание текста - программа получает текст, который нужно перевести, и разбивает его на отдельные слова и фразы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Анализ языка - программа определяет язык, на котором написан исходный текст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 Создание перевода - на основе специальных алгоритмов, моделей языка и базы данных переводчик создает перевод, используя схожесть слов и фраз на двух языках и правила грамматики и синтаксиса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Вывод перевода - переведенный текст выводится на экран или в формате, который можно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сохранить.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Достоинства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848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/>
              <a:t>1. Быстрота и удобство - </a:t>
            </a:r>
            <a:r>
              <a:rPr lang="ru-RU" sz="2400" dirty="0" err="1" smtClean="0"/>
              <a:t>онлайн</a:t>
            </a:r>
            <a:r>
              <a:rPr lang="ru-RU" sz="2400" dirty="0" smtClean="0"/>
              <a:t> </a:t>
            </a:r>
            <a:r>
              <a:rPr lang="ru-RU" sz="2400" dirty="0" smtClean="0"/>
              <a:t>переводчик позволяет </a:t>
            </a:r>
            <a:r>
              <a:rPr lang="ru-RU" sz="2400" dirty="0" smtClean="0"/>
              <a:t>переводить тексты быстро и удобно, не требуя установки дополнительного ПО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/>
              <a:t>2. </a:t>
            </a:r>
            <a:r>
              <a:rPr lang="ru-RU" sz="2400" dirty="0" smtClean="0"/>
              <a:t>Доступность </a:t>
            </a:r>
            <a:r>
              <a:rPr lang="ru-RU" sz="2400" dirty="0" smtClean="0"/>
              <a:t>-  </a:t>
            </a:r>
            <a:r>
              <a:rPr lang="ru-RU" sz="2400" dirty="0" err="1" smtClean="0"/>
              <a:t>онлайн</a:t>
            </a:r>
            <a:r>
              <a:rPr lang="ru-RU" sz="2400" dirty="0" smtClean="0"/>
              <a:t> переводчик позволяет переводить текст без подключения сети</a:t>
            </a:r>
            <a:r>
              <a:rPr lang="en-US" sz="2400" dirty="0" smtClean="0"/>
              <a:t>, </a:t>
            </a:r>
            <a:r>
              <a:rPr lang="ru-RU" sz="2400" dirty="0" smtClean="0"/>
              <a:t>но перед этим необходимо загрузить пакет языков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/>
              <a:t>3. Расширенный функционал - </a:t>
            </a:r>
            <a:r>
              <a:rPr lang="ru-RU" sz="2400" dirty="0" smtClean="0"/>
              <a:t> </a:t>
            </a:r>
            <a:r>
              <a:rPr lang="ru-RU" sz="2400" dirty="0" err="1" smtClean="0"/>
              <a:t>онлайн</a:t>
            </a:r>
            <a:r>
              <a:rPr lang="ru-RU" sz="2400" dirty="0" smtClean="0"/>
              <a:t> </a:t>
            </a:r>
            <a:r>
              <a:rPr lang="ru-RU" sz="2400" dirty="0" smtClean="0"/>
              <a:t>переводчик позволяет </a:t>
            </a:r>
            <a:r>
              <a:rPr lang="ru-RU" sz="2400" dirty="0" smtClean="0"/>
              <a:t>переводить не только тексты, но и целые </a:t>
            </a:r>
            <a:r>
              <a:rPr lang="ru-RU" sz="2400" dirty="0" err="1" smtClean="0"/>
              <a:t>веб-страницы</a:t>
            </a:r>
            <a:r>
              <a:rPr lang="ru-RU" sz="2400" dirty="0" smtClean="0"/>
              <a:t>, электронные письма, а также имеют функции голосового перевода и распознавания речи.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Недостатки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ts val="1400"/>
            </a:pPr>
            <a:r>
              <a:rPr lang="ru-RU" sz="2400" dirty="0" smtClean="0"/>
              <a:t>1. Низкое качество перевода при работе со сложными текстами или учета контекста.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/>
              <a:t>2. Недостаточная точность перевода при работе со сленгом, жаргоном или идиомами</a:t>
            </a:r>
            <a:r>
              <a:rPr lang="ru-RU" sz="2400" dirty="0" smtClean="0"/>
              <a:t>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/>
              <a:t>3.Невозможность </a:t>
            </a:r>
            <a:r>
              <a:rPr lang="ru-RU" sz="2400" dirty="0" smtClean="0"/>
              <a:t>учитывать нюансы языка и культурные особенности.</a:t>
            </a:r>
          </a:p>
          <a:p>
            <a:pPr>
              <a:lnSpc>
                <a:spcPct val="150000"/>
              </a:lnSpc>
              <a:buSzPts val="1400"/>
            </a:pPr>
            <a:r>
              <a:rPr lang="ru-RU" sz="2400" dirty="0" smtClean="0"/>
              <a:t>4. </a:t>
            </a:r>
            <a:r>
              <a:rPr lang="ru-RU" sz="2400" dirty="0" smtClean="0"/>
              <a:t>Ограничение в выборе языков доступных для перевода.</a:t>
            </a:r>
          </a:p>
          <a:p>
            <a:pPr>
              <a:lnSpc>
                <a:spcPct val="150000"/>
              </a:lnSpc>
              <a:buSzPts val="1400"/>
            </a:pPr>
            <a:endParaRPr lang="ru-RU" sz="2400" dirty="0" smtClean="0"/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перевода текста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71404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("Downloading Language...");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FirebaseTranslatorOptions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options = 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FirebaseTranslatorOptions.Builder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setSourceLanguage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fromLanguageCode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setTargetLanguage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).build();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FirebaseTranslator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translator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FirebaseNaturalLanguage.getInstance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getTranslator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(options);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FirebaseModelDownloadConditions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conditions = 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FirebaseModelDownloadConditions.Builder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().build();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translator.downloadModelIfNeeded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(conditions).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&lt;Void&gt;()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(Void unused)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("Translating...");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translator.translate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&lt;String&gt;()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onSuccess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(String s)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binding.Result.setText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}).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"fail to translate: 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});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addOnFailureListener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@Override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onFailure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"fail to download Model: 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});</a:t>
            </a:r>
            <a:endParaRPr lang="ru-RU" sz="1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  <a:buSzPts val="1400"/>
            </a:pPr>
            <a:r>
              <a:rPr lang="ru-RU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проверки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62170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"";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try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Objects.requireNonNull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binding.sourceText.getText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()).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().trim();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if (!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sourceText.equals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(""))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return true;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 catch (Exception e)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"Please enter text",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return false;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checkFromLanguage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fromLanguageCode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(this, "Please select languages",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return false;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return true;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checkToLanguage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toLanguageCode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(this, "Please select languages",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return false;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SzPts val="1400"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return true;</a:t>
            </a:r>
          </a:p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ru-RU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F1630A-7A7C-CAF3-145B-371A9CA7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" y="2443"/>
            <a:ext cx="9139602" cy="1006842"/>
          </a:xfrm>
        </p:spPr>
        <p:txBody>
          <a:bodyPr/>
          <a:lstStyle/>
          <a:p>
            <a:pPr algn="ctr"/>
            <a:r>
              <a:rPr lang="ru-RU" sz="3200" dirty="0" smtClean="0">
                <a:latin typeface="Times New Roman"/>
                <a:cs typeface="Calibri Light" panose="020F0302020204030204"/>
              </a:rPr>
              <a:t>Реализация функции голосового ввода</a:t>
            </a:r>
            <a:endParaRPr lang="ru-RU" sz="3200" dirty="0">
              <a:latin typeface="Times New Roman"/>
              <a:cs typeface="Calibri Light" panose="020F0302020204030204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83D92-6FFF-4BC1-4CA5-4844391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xmlns="" id="{65464BBB-415E-58AA-AC0A-FBBA4EDC8F13}"/>
              </a:ext>
            </a:extLst>
          </p:cNvPr>
          <p:cNvSpPr txBox="1"/>
          <p:nvPr/>
        </p:nvSpPr>
        <p:spPr>
          <a:xfrm>
            <a:off x="343340" y="901651"/>
            <a:ext cx="8458200" cy="49859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400"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(View v)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&amp;&amp;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checkFromLanguage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&amp;&amp;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checkToLanguage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binding.sourceText.setText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binding.sourceText.setSelection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sourceText.length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translateText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binding.inputMic.setOnClickListener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View.OnClickListener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@Override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public void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(View v)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Intent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new Intent(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ACTION_RECOGNIZE_SPEECH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EXTRA_LANGUAGE_MODEL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LANGUAGE_MODEL_FREE_FORM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EXTRA_LANGUAGE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Locale.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getDefault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RecognizerIntent.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EXTRA_PROMPT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"Speak to convert into text");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try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(intent, </a:t>
            </a:r>
            <a:r>
              <a:rPr lang="en-US" sz="1000" i="1" dirty="0" smtClean="0">
                <a:latin typeface="Courier New" pitchFamily="49" charset="0"/>
                <a:cs typeface="Courier New" pitchFamily="49" charset="0"/>
              </a:rPr>
              <a:t>MIC_REQUEST_CODE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 catch (Exception e) {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makeText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"" +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Toast.</a:t>
            </a:r>
            <a:r>
              <a:rPr lang="en-US" sz="1000" i="1" dirty="0" err="1" smtClean="0">
                <a:latin typeface="Courier New" pitchFamily="49" charset="0"/>
                <a:cs typeface="Courier New" pitchFamily="49" charset="0"/>
              </a:rPr>
              <a:t>LENGTH_SHORT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).show();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});</a:t>
            </a:r>
            <a:br>
              <a:rPr lang="en-US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09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699</Words>
  <Application>Microsoft Office PowerPoint</Application>
  <PresentationFormat>Экран (4:3)</PresentationFormat>
  <Paragraphs>128</Paragraphs>
  <Slides>13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Office Theme</vt:lpstr>
      <vt:lpstr>             Разработка Android приложения “Онлайн переводчик”        </vt:lpstr>
      <vt:lpstr>Слайд 2</vt:lpstr>
      <vt:lpstr>Введение</vt:lpstr>
      <vt:lpstr>Принцип работы</vt:lpstr>
      <vt:lpstr>Достоинства</vt:lpstr>
      <vt:lpstr>Недостатки</vt:lpstr>
      <vt:lpstr>Реализация функции перевода текста</vt:lpstr>
      <vt:lpstr>Реализация функции проверки</vt:lpstr>
      <vt:lpstr>Реализация функции голосового ввода</vt:lpstr>
      <vt:lpstr>Вывод столбца языков </vt:lpstr>
      <vt:lpstr>Вывод переведенного текста</vt:lpstr>
      <vt:lpstr>Голосовой ввод текста</vt:lpstr>
      <vt:lpstr>РЕЗУЛЬТАТЫ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Фролов</dc:creator>
  <cp:lastModifiedBy>Никита Фролов</cp:lastModifiedBy>
  <cp:revision>508</cp:revision>
  <dcterms:created xsi:type="dcterms:W3CDTF">2012-07-30T23:42:41Z</dcterms:created>
  <dcterms:modified xsi:type="dcterms:W3CDTF">2023-05-26T21:32:55Z</dcterms:modified>
</cp:coreProperties>
</file>