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2" r:id="rId3"/>
    <p:sldId id="257" r:id="rId4"/>
    <p:sldId id="276" r:id="rId5"/>
    <p:sldId id="259" r:id="rId6"/>
    <p:sldId id="260" r:id="rId7"/>
    <p:sldId id="261" r:id="rId8"/>
    <p:sldId id="271" r:id="rId9"/>
    <p:sldId id="266" r:id="rId10"/>
    <p:sldId id="267" r:id="rId11"/>
    <p:sldId id="278" r:id="rId12"/>
    <p:sldId id="265" r:id="rId13"/>
    <p:sldId id="270" r:id="rId14"/>
    <p:sldId id="269" r:id="rId15"/>
    <p:sldId id="263" r:id="rId16"/>
    <p:sldId id="264" r:id="rId17"/>
    <p:sldId id="273" r:id="rId18"/>
    <p:sldId id="274" r:id="rId19"/>
    <p:sldId id="275" r:id="rId20"/>
    <p:sldId id="272" r:id="rId21"/>
    <p:sldId id="277" r:id="rId22"/>
    <p:sldId id="279"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계획" id="{5B04BB27-78BB-4748-8DB3-07A68CE3045C}">
          <p14:sldIdLst>
            <p14:sldId id="256"/>
            <p14:sldId id="262"/>
            <p14:sldId id="257"/>
            <p14:sldId id="276"/>
          </p14:sldIdLst>
        </p14:section>
        <p14:section name="컨셉" id="{9F083F6D-D844-4D8F-8D71-578104ED846D}">
          <p14:sldIdLst>
            <p14:sldId id="259"/>
            <p14:sldId id="260"/>
            <p14:sldId id="261"/>
          </p14:sldIdLst>
        </p14:section>
        <p14:section name="상세 설명" id="{80A2F9F3-9CC3-4C5D-9258-1CC5E953A360}">
          <p14:sldIdLst>
            <p14:sldId id="271"/>
            <p14:sldId id="266"/>
            <p14:sldId id="267"/>
            <p14:sldId id="278"/>
            <p14:sldId id="265"/>
            <p14:sldId id="270"/>
            <p14:sldId id="269"/>
            <p14:sldId id="263"/>
            <p14:sldId id="264"/>
            <p14:sldId id="273"/>
            <p14:sldId id="274"/>
            <p14:sldId id="275"/>
          </p14:sldIdLst>
        </p14:section>
        <p14:section name="캐릭터 성장" id="{B3B2D8AA-4269-4FEC-8036-17B0982504DA}">
          <p14:sldIdLst>
            <p14:sldId id="272"/>
            <p14:sldId id="277"/>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91" autoAdjust="0"/>
    <p:restoredTop sz="94660"/>
  </p:normalViewPr>
  <p:slideViewPr>
    <p:cSldViewPr snapToGrid="0">
      <p:cViewPr varScale="1">
        <p:scale>
          <a:sx n="165" d="100"/>
          <a:sy n="165" d="100"/>
        </p:scale>
        <p:origin x="25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May 31,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5438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May 31,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5062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May 31,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9382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May 31,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4219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May 31,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69487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May 31,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0751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May 31,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0107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May 31,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1491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May 31,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5391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May 31,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3286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May 31,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2660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lIns="109728" tIns="109728" rIns="109728" bIns="91440" anchor="t"/>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lIns="109728" tIns="109728" rIns="109728" bIns="91440" anchor="ctr"/>
          <a:lstStyle>
            <a:lvl1pPr algn="l">
              <a:defRPr sz="1000" spc="80">
                <a:solidFill>
                  <a:schemeClr val="tx1">
                    <a:alpha val="80000"/>
                  </a:schemeClr>
                </a:solidFill>
              </a:defRPr>
            </a:lvl1pPr>
          </a:lstStyle>
          <a:p>
            <a:fld id="{246CB39B-5F4C-4A7E-9BE3-AAFD45576D16}" type="datetime2">
              <a:rPr lang="en-US" smtClean="0"/>
              <a:t>Wednesday, May 31,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lIns="109728" tIns="109728" rIns="109728" bIns="91440" anchor="ctr"/>
          <a:lstStyle>
            <a:lvl1pPr algn="l">
              <a:defRPr sz="1000" spc="8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lIns="109728" tIns="109728" rIns="109728" bIns="91440" anchor="ctr"/>
          <a:lstStyle>
            <a:lvl1pPr algn="r">
              <a:defRPr sz="1000" spc="8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4455362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spcAft>
          <a:spcPts val="800"/>
        </a:spcAft>
        <a:buFont typeface="Arial" panose="020B0604020202020204" pitchFamily="34" charset="0"/>
        <a:buChar char="•"/>
        <a:defRPr sz="2400" kern="1200" spc="70">
          <a:solidFill>
            <a:schemeClr val="tx1">
              <a:alpha val="60000"/>
            </a:schemeClr>
          </a:solidFill>
          <a:latin typeface="+mn-lt"/>
          <a:ea typeface="+mn-ea"/>
          <a:cs typeface="+mn-cs"/>
        </a:defRPr>
      </a:lvl1pPr>
      <a:lvl2pPr marL="685800" indent="-228600" algn="l" defTabSz="914400" rtl="0" eaLnBrk="1" latinLnBrk="0" hangingPunct="1">
        <a:lnSpc>
          <a:spcPct val="114000"/>
        </a:lnSpc>
        <a:spcBef>
          <a:spcPts val="500"/>
        </a:spcBef>
        <a:spcAft>
          <a:spcPts val="800"/>
        </a:spcAft>
        <a:buFont typeface="Arial" panose="020B0604020202020204" pitchFamily="34" charset="0"/>
        <a:buChar char="•"/>
        <a:defRPr sz="1600" kern="1200" spc="70">
          <a:solidFill>
            <a:schemeClr val="tx1">
              <a:alpha val="60000"/>
            </a:schemeClr>
          </a:solidFill>
          <a:latin typeface="+mn-lt"/>
          <a:ea typeface="+mn-ea"/>
          <a:cs typeface="+mn-cs"/>
        </a:defRPr>
      </a:lvl2pPr>
      <a:lvl3pPr marL="1143000" indent="-228600" algn="l" defTabSz="914400" rtl="0" eaLnBrk="1" latinLnBrk="0" hangingPunct="1">
        <a:lnSpc>
          <a:spcPct val="114000"/>
        </a:lnSpc>
        <a:spcBef>
          <a:spcPts val="500"/>
        </a:spcBef>
        <a:spcAft>
          <a:spcPts val="800"/>
        </a:spcAft>
        <a:buFont typeface="Arial" panose="020B0604020202020204" pitchFamily="34" charset="0"/>
        <a:buChar char="•"/>
        <a:defRPr sz="1600" kern="1200" spc="70">
          <a:solidFill>
            <a:schemeClr val="tx1">
              <a:alpha val="60000"/>
            </a:schemeClr>
          </a:solidFill>
          <a:latin typeface="+mn-lt"/>
          <a:ea typeface="+mn-ea"/>
          <a:cs typeface="+mn-cs"/>
        </a:defRPr>
      </a:lvl3pPr>
      <a:lvl4pPr marL="1600200" indent="-228600" algn="l" defTabSz="914400" rtl="0" eaLnBrk="1" latinLnBrk="0" hangingPunct="1">
        <a:lnSpc>
          <a:spcPct val="114000"/>
        </a:lnSpc>
        <a:spcBef>
          <a:spcPts val="500"/>
        </a:spcBef>
        <a:spcAft>
          <a:spcPts val="800"/>
        </a:spcAft>
        <a:buFont typeface="Arial" panose="020B0604020202020204" pitchFamily="34" charset="0"/>
        <a:buChar char="•"/>
        <a:defRPr sz="1600" kern="1200" spc="70">
          <a:solidFill>
            <a:schemeClr val="tx1">
              <a:alpha val="60000"/>
            </a:schemeClr>
          </a:solidFill>
          <a:latin typeface="+mn-lt"/>
          <a:ea typeface="+mn-ea"/>
          <a:cs typeface="+mn-cs"/>
        </a:defRPr>
      </a:lvl4pPr>
      <a:lvl5pPr marL="2057400" indent="-228600" algn="l" defTabSz="914400" rtl="0" eaLnBrk="1" latinLnBrk="0" hangingPunct="1">
        <a:lnSpc>
          <a:spcPct val="114000"/>
        </a:lnSpc>
        <a:spcBef>
          <a:spcPts val="500"/>
        </a:spcBef>
        <a:spcAft>
          <a:spcPts val="800"/>
        </a:spcAft>
        <a:buFont typeface="Arial" panose="020B0604020202020204" pitchFamily="34" charset="0"/>
        <a:buChar char="•"/>
        <a:defRPr sz="1600" kern="1200" spc="7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8EA88CDF-8EB1-AC73-9B56-D41462F9F6F9}"/>
              </a:ext>
            </a:extLst>
          </p:cNvPr>
          <p:cNvSpPr>
            <a:spLocks noGrp="1"/>
          </p:cNvSpPr>
          <p:nvPr>
            <p:ph type="ctrTitle"/>
          </p:nvPr>
        </p:nvSpPr>
        <p:spPr>
          <a:xfrm>
            <a:off x="550864" y="549275"/>
            <a:ext cx="6373812" cy="984885"/>
          </a:xfrm>
        </p:spPr>
        <p:txBody>
          <a:bodyPr wrap="square" anchor="ctr">
            <a:normAutofit/>
          </a:bodyPr>
          <a:lstStyle/>
          <a:p>
            <a:r>
              <a:rPr lang="ko-KR" altLang="en-US" sz="4800" dirty="0" err="1"/>
              <a:t>닉스</a:t>
            </a:r>
            <a:endParaRPr lang="ko-KR" altLang="en-US" sz="4800" dirty="0"/>
          </a:p>
        </p:txBody>
      </p:sp>
      <p:sp>
        <p:nvSpPr>
          <p:cNvPr id="3" name="부제목 2">
            <a:extLst>
              <a:ext uri="{FF2B5EF4-FFF2-40B4-BE49-F238E27FC236}">
                <a16:creationId xmlns:a16="http://schemas.microsoft.com/office/drawing/2014/main" id="{BB7CAB80-688D-1F43-EBBD-38B9A4F9FABF}"/>
              </a:ext>
            </a:extLst>
          </p:cNvPr>
          <p:cNvSpPr>
            <a:spLocks noGrp="1"/>
          </p:cNvSpPr>
          <p:nvPr>
            <p:ph type="subTitle" idx="1"/>
          </p:nvPr>
        </p:nvSpPr>
        <p:spPr>
          <a:xfrm>
            <a:off x="7140575" y="549275"/>
            <a:ext cx="4498976" cy="984885"/>
          </a:xfrm>
        </p:spPr>
        <p:txBody>
          <a:bodyPr anchor="ctr">
            <a:normAutofit/>
          </a:bodyPr>
          <a:lstStyle/>
          <a:p>
            <a:pPr algn="r"/>
            <a:r>
              <a:rPr lang="ko-KR" altLang="en-US" dirty="0" err="1">
                <a:solidFill>
                  <a:schemeClr val="tx1">
                    <a:alpha val="60000"/>
                  </a:schemeClr>
                </a:solidFill>
              </a:rPr>
              <a:t>팀명</a:t>
            </a:r>
            <a:r>
              <a:rPr lang="ko-KR" altLang="en-US" dirty="0">
                <a:solidFill>
                  <a:schemeClr val="tx1">
                    <a:alpha val="60000"/>
                  </a:schemeClr>
                </a:solidFill>
              </a:rPr>
              <a:t> 추천 받습니다</a:t>
            </a:r>
          </a:p>
        </p:txBody>
      </p:sp>
      <p:pic>
        <p:nvPicPr>
          <p:cNvPr id="4" name="Picture 3" descr="생동감 넘치는 색채의 벡터 배경">
            <a:extLst>
              <a:ext uri="{FF2B5EF4-FFF2-40B4-BE49-F238E27FC236}">
                <a16:creationId xmlns:a16="http://schemas.microsoft.com/office/drawing/2014/main" id="{74C2C8C3-EAC4-07B8-F997-C362BE0B3019}"/>
              </a:ext>
            </a:extLst>
          </p:cNvPr>
          <p:cNvPicPr>
            <a:picLocks noChangeAspect="1"/>
          </p:cNvPicPr>
          <p:nvPr/>
        </p:nvPicPr>
        <p:blipFill rotWithShape="1">
          <a:blip r:embed="rId2"/>
          <a:srcRect t="32764" b="9645"/>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2821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2E3A79-41DF-C0FE-CFAA-BCB5A42209EE}"/>
              </a:ext>
            </a:extLst>
          </p:cNvPr>
          <p:cNvSpPr>
            <a:spLocks noGrp="1"/>
          </p:cNvSpPr>
          <p:nvPr>
            <p:ph type="title"/>
          </p:nvPr>
        </p:nvSpPr>
        <p:spPr>
          <a:xfrm>
            <a:off x="1226871" y="1710266"/>
            <a:ext cx="10483324" cy="3124201"/>
          </a:xfrm>
        </p:spPr>
        <p:txBody>
          <a:bodyPr>
            <a:normAutofit/>
          </a:bodyPr>
          <a:lstStyle/>
          <a:p>
            <a:r>
              <a:rPr lang="ko-KR" altLang="en-US" sz="2000" dirty="0"/>
              <a:t>크게 </a:t>
            </a:r>
            <a:r>
              <a:rPr lang="en-US" altLang="ko-KR" sz="2000" dirty="0"/>
              <a:t>3</a:t>
            </a:r>
            <a:r>
              <a:rPr lang="ko-KR" altLang="en-US" sz="2000" dirty="0"/>
              <a:t>가지 형태 </a:t>
            </a:r>
            <a:r>
              <a:rPr lang="en-US" altLang="ko-KR" sz="2000" dirty="0"/>
              <a:t>1. </a:t>
            </a:r>
            <a:r>
              <a:rPr lang="ko-KR" altLang="en-US" sz="2000" dirty="0"/>
              <a:t>던전</a:t>
            </a:r>
            <a:r>
              <a:rPr lang="en-US" altLang="ko-KR" sz="2000" dirty="0"/>
              <a:t>(</a:t>
            </a:r>
            <a:r>
              <a:rPr lang="ko-KR" altLang="en-US" sz="2000" dirty="0"/>
              <a:t>맵 자동 생성</a:t>
            </a:r>
            <a:r>
              <a:rPr lang="en-US" altLang="ko-KR" sz="2000" dirty="0"/>
              <a:t>) 2. </a:t>
            </a:r>
            <a:r>
              <a:rPr lang="ko-KR" altLang="en-US" sz="2000" dirty="0"/>
              <a:t>마을 </a:t>
            </a:r>
            <a:r>
              <a:rPr lang="en-US" altLang="ko-KR" sz="2000" dirty="0"/>
              <a:t>3. </a:t>
            </a:r>
            <a:r>
              <a:rPr lang="ko-KR" altLang="en-US" sz="2000" dirty="0"/>
              <a:t>스토리 라인 맵</a:t>
            </a:r>
            <a:r>
              <a:rPr lang="en-US" altLang="ko-KR" sz="2000" dirty="0"/>
              <a:t>(</a:t>
            </a:r>
            <a:r>
              <a:rPr lang="ko-KR" altLang="en-US" sz="2000" dirty="0"/>
              <a:t>고정형</a:t>
            </a:r>
            <a:r>
              <a:rPr lang="en-US" altLang="ko-KR" sz="2000" dirty="0"/>
              <a:t>)</a:t>
            </a:r>
            <a:br>
              <a:rPr lang="en-US" altLang="ko-KR" sz="2000" dirty="0"/>
            </a:br>
            <a:br>
              <a:rPr lang="en-US" altLang="ko-KR" sz="2000" dirty="0"/>
            </a:br>
            <a:r>
              <a:rPr lang="ko-KR" altLang="en-US" sz="2000" dirty="0"/>
              <a:t>게임 장르인 </a:t>
            </a:r>
            <a:r>
              <a:rPr lang="ko-KR" altLang="en-US" sz="2000" dirty="0" err="1"/>
              <a:t>메트로베니아</a:t>
            </a:r>
            <a:r>
              <a:rPr lang="ko-KR" altLang="en-US" sz="2000" dirty="0"/>
              <a:t> 답게 탐험 요소를 주고 싶음</a:t>
            </a:r>
            <a:br>
              <a:rPr lang="en-US" altLang="ko-KR" sz="2000" dirty="0"/>
            </a:br>
            <a:r>
              <a:rPr lang="ko-KR" altLang="en-US" sz="2000" dirty="0"/>
              <a:t>비선형적 구도</a:t>
            </a:r>
            <a:r>
              <a:rPr lang="en-US" altLang="ko-KR" sz="2000" dirty="0"/>
              <a:t>(</a:t>
            </a:r>
            <a:r>
              <a:rPr lang="ko-KR" altLang="en-US" sz="2000" dirty="0"/>
              <a:t>오픈월드이지만 스토리 진행하면서 일정 섹터가 해금</a:t>
            </a:r>
            <a:r>
              <a:rPr lang="en-US" altLang="ko-KR" sz="2000" dirty="0"/>
              <a:t>)</a:t>
            </a:r>
            <a:br>
              <a:rPr lang="en-US" altLang="ko-KR" sz="2000" dirty="0"/>
            </a:br>
            <a:endParaRPr lang="ko-KR" altLang="en-US" sz="2000" dirty="0"/>
          </a:p>
        </p:txBody>
      </p:sp>
      <p:sp>
        <p:nvSpPr>
          <p:cNvPr id="4" name="제목 1">
            <a:extLst>
              <a:ext uri="{FF2B5EF4-FFF2-40B4-BE49-F238E27FC236}">
                <a16:creationId xmlns:a16="http://schemas.microsoft.com/office/drawing/2014/main" id="{8E2E0E5E-C494-5952-9A4E-98B51E4DFDCD}"/>
              </a:ext>
            </a:extLst>
          </p:cNvPr>
          <p:cNvSpPr txBox="1">
            <a:spLocks/>
          </p:cNvSpPr>
          <p:nvPr/>
        </p:nvSpPr>
        <p:spPr>
          <a:xfrm>
            <a:off x="981338" y="528638"/>
            <a:ext cx="8712995" cy="859366"/>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5000" dirty="0"/>
              <a:t>맵</a:t>
            </a:r>
          </a:p>
        </p:txBody>
      </p:sp>
    </p:spTree>
    <p:extLst>
      <p:ext uri="{BB962C8B-B14F-4D97-AF65-F5344CB8AC3E}">
        <p14:creationId xmlns:p14="http://schemas.microsoft.com/office/powerpoint/2010/main" val="396875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071DD699-7B63-B3EB-C09C-EDBB87873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19" y="103077"/>
            <a:ext cx="6054702" cy="168858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할로우 나이트 지도와 이동에 대한 간략 정리 - 아재게임방">
            <a:extLst>
              <a:ext uri="{FF2B5EF4-FFF2-40B4-BE49-F238E27FC236}">
                <a16:creationId xmlns:a16="http://schemas.microsoft.com/office/drawing/2014/main" id="{BC752153-00D8-FE06-E6DC-8B5628783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431" y="1841589"/>
            <a:ext cx="6520018" cy="48437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75A5AE7-B2A2-A764-175A-19568E80AE33}"/>
              </a:ext>
            </a:extLst>
          </p:cNvPr>
          <p:cNvSpPr txBox="1"/>
          <p:nvPr/>
        </p:nvSpPr>
        <p:spPr>
          <a:xfrm>
            <a:off x="6867591" y="762705"/>
            <a:ext cx="4968453" cy="369332"/>
          </a:xfrm>
          <a:prstGeom prst="rect">
            <a:avLst/>
          </a:prstGeom>
          <a:noFill/>
        </p:spPr>
        <p:txBody>
          <a:bodyPr wrap="square" rtlCol="0">
            <a:spAutoFit/>
          </a:bodyPr>
          <a:lstStyle/>
          <a:p>
            <a:r>
              <a:rPr lang="ko-KR" altLang="en-US" dirty="0"/>
              <a:t>각각 오리와 도깨비불 과 </a:t>
            </a:r>
            <a:r>
              <a:rPr lang="ko-KR" altLang="en-US" dirty="0" err="1"/>
              <a:t>할로우</a:t>
            </a:r>
            <a:r>
              <a:rPr lang="ko-KR" altLang="en-US" dirty="0"/>
              <a:t> 나이트 지도</a:t>
            </a:r>
          </a:p>
        </p:txBody>
      </p:sp>
      <p:sp>
        <p:nvSpPr>
          <p:cNvPr id="5" name="TextBox 4">
            <a:extLst>
              <a:ext uri="{FF2B5EF4-FFF2-40B4-BE49-F238E27FC236}">
                <a16:creationId xmlns:a16="http://schemas.microsoft.com/office/drawing/2014/main" id="{935F6276-8388-5FEA-8C10-55FC4E985146}"/>
              </a:ext>
            </a:extLst>
          </p:cNvPr>
          <p:cNvSpPr txBox="1"/>
          <p:nvPr/>
        </p:nvSpPr>
        <p:spPr>
          <a:xfrm>
            <a:off x="382598" y="2405000"/>
            <a:ext cx="4968453" cy="369332"/>
          </a:xfrm>
          <a:prstGeom prst="rect">
            <a:avLst/>
          </a:prstGeom>
          <a:noFill/>
        </p:spPr>
        <p:txBody>
          <a:bodyPr wrap="square" rtlCol="0">
            <a:spAutoFit/>
          </a:bodyPr>
          <a:lstStyle/>
          <a:p>
            <a:r>
              <a:rPr lang="ko-KR" altLang="en-US" dirty="0"/>
              <a:t>시작 지점에서 점점 </a:t>
            </a:r>
            <a:r>
              <a:rPr lang="ko-KR" altLang="en-US" dirty="0" err="1"/>
              <a:t>멀리까지</a:t>
            </a:r>
            <a:r>
              <a:rPr lang="ko-KR" altLang="en-US" dirty="0"/>
              <a:t> 나갈 수 있게 </a:t>
            </a:r>
          </a:p>
        </p:txBody>
      </p:sp>
    </p:spTree>
    <p:extLst>
      <p:ext uri="{BB962C8B-B14F-4D97-AF65-F5344CB8AC3E}">
        <p14:creationId xmlns:p14="http://schemas.microsoft.com/office/powerpoint/2010/main" val="145953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2E3A79-41DF-C0FE-CFAA-BCB5A42209EE}"/>
              </a:ext>
            </a:extLst>
          </p:cNvPr>
          <p:cNvSpPr>
            <a:spLocks noGrp="1"/>
          </p:cNvSpPr>
          <p:nvPr>
            <p:ph type="title"/>
          </p:nvPr>
        </p:nvSpPr>
        <p:spPr>
          <a:xfrm>
            <a:off x="1226871" y="1710266"/>
            <a:ext cx="10463559" cy="3124201"/>
          </a:xfrm>
        </p:spPr>
        <p:txBody>
          <a:bodyPr>
            <a:normAutofit/>
          </a:bodyPr>
          <a:lstStyle/>
          <a:p>
            <a:r>
              <a:rPr lang="en-US" altLang="ko-KR" sz="2000" dirty="0"/>
              <a:t>HP</a:t>
            </a:r>
            <a:r>
              <a:rPr lang="ko-KR" altLang="en-US" sz="2000" dirty="0"/>
              <a:t> 존재 </a:t>
            </a:r>
            <a:br>
              <a:rPr lang="en-US" altLang="ko-KR" sz="2000" dirty="0"/>
            </a:br>
            <a:r>
              <a:rPr lang="ko-KR" altLang="en-US" sz="2000" dirty="0"/>
              <a:t>스킬 트리 존재</a:t>
            </a:r>
            <a:br>
              <a:rPr lang="en-US" altLang="ko-KR" sz="2000" dirty="0"/>
            </a:br>
            <a:r>
              <a:rPr lang="ko-KR" altLang="en-US" sz="2000" dirty="0" err="1"/>
              <a:t>사망시</a:t>
            </a:r>
            <a:r>
              <a:rPr lang="ko-KR" altLang="en-US" sz="2000" dirty="0"/>
              <a:t> 최근 세이브</a:t>
            </a:r>
            <a:r>
              <a:rPr lang="en-US" altLang="ko-KR" sz="2000" dirty="0"/>
              <a:t> </a:t>
            </a:r>
            <a:r>
              <a:rPr lang="ko-KR" altLang="en-US" sz="2000" dirty="0"/>
              <a:t>데이터 위치에서 부활</a:t>
            </a:r>
            <a:br>
              <a:rPr lang="en-US" altLang="ko-KR" sz="2000" dirty="0"/>
            </a:br>
            <a:br>
              <a:rPr lang="en-US" altLang="ko-KR" sz="2000" dirty="0"/>
            </a:br>
            <a:r>
              <a:rPr lang="en-US" altLang="ko-KR" sz="2000" dirty="0"/>
              <a:t>MP</a:t>
            </a:r>
            <a:r>
              <a:rPr lang="ko-KR" altLang="en-US" sz="2000" dirty="0"/>
              <a:t> 생각 중</a:t>
            </a:r>
            <a:br>
              <a:rPr lang="en-US" altLang="ko-KR" sz="2000" dirty="0"/>
            </a:br>
            <a:br>
              <a:rPr lang="en-US" altLang="ko-KR" sz="2000" dirty="0"/>
            </a:br>
            <a:br>
              <a:rPr lang="en-US" altLang="ko-KR" sz="2000" dirty="0"/>
            </a:br>
            <a:br>
              <a:rPr lang="en-US" altLang="ko-KR" sz="2000" dirty="0"/>
            </a:br>
            <a:endParaRPr lang="ko-KR" altLang="en-US" sz="2000" dirty="0"/>
          </a:p>
        </p:txBody>
      </p:sp>
      <p:sp>
        <p:nvSpPr>
          <p:cNvPr id="4" name="제목 1">
            <a:extLst>
              <a:ext uri="{FF2B5EF4-FFF2-40B4-BE49-F238E27FC236}">
                <a16:creationId xmlns:a16="http://schemas.microsoft.com/office/drawing/2014/main" id="{8E2E0E5E-C494-5952-9A4E-98B51E4DFDCD}"/>
              </a:ext>
            </a:extLst>
          </p:cNvPr>
          <p:cNvSpPr txBox="1">
            <a:spLocks/>
          </p:cNvSpPr>
          <p:nvPr/>
        </p:nvSpPr>
        <p:spPr>
          <a:xfrm>
            <a:off x="981338" y="528638"/>
            <a:ext cx="8712995" cy="859366"/>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5000" dirty="0"/>
              <a:t>플레이어</a:t>
            </a:r>
          </a:p>
        </p:txBody>
      </p:sp>
      <p:sp>
        <p:nvSpPr>
          <p:cNvPr id="3" name="제목 1">
            <a:extLst>
              <a:ext uri="{FF2B5EF4-FFF2-40B4-BE49-F238E27FC236}">
                <a16:creationId xmlns:a16="http://schemas.microsoft.com/office/drawing/2014/main" id="{A60D4646-CE08-1994-7EC5-D09222362659}"/>
              </a:ext>
            </a:extLst>
          </p:cNvPr>
          <p:cNvSpPr txBox="1">
            <a:spLocks/>
          </p:cNvSpPr>
          <p:nvPr/>
        </p:nvSpPr>
        <p:spPr>
          <a:xfrm>
            <a:off x="1226871" y="3997875"/>
            <a:ext cx="10463559" cy="2518672"/>
          </a:xfrm>
          <a:prstGeom prst="rect">
            <a:avLst/>
          </a:prstGeom>
        </p:spPr>
        <p:txBody>
          <a:bodyPr vert="horz" wrap="square" lIns="0" tIns="0" rIns="0" bIns="0" rtlCol="0" anchor="t" anchorCtr="0">
            <a:norm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2000" dirty="0"/>
              <a:t>디자인 전체적인 검은색 분위기  </a:t>
            </a:r>
            <a:r>
              <a:rPr lang="en-US" altLang="ko-KR" sz="2000" dirty="0"/>
              <a:t>+   </a:t>
            </a:r>
            <a:r>
              <a:rPr lang="ko-KR" altLang="en-US" sz="2000" dirty="0"/>
              <a:t>날개</a:t>
            </a:r>
            <a:r>
              <a:rPr lang="en-US" altLang="ko-KR" sz="2000" dirty="0"/>
              <a:t>(</a:t>
            </a:r>
            <a:r>
              <a:rPr lang="ko-KR" altLang="en-US" sz="2000" dirty="0"/>
              <a:t>힘을 얻을 수록 커지도록</a:t>
            </a:r>
            <a:r>
              <a:rPr lang="en-US" altLang="ko-KR" sz="2000" dirty="0"/>
              <a:t>)</a:t>
            </a:r>
            <a:br>
              <a:rPr lang="en-US" altLang="ko-KR" sz="2000" dirty="0"/>
            </a:br>
            <a:br>
              <a:rPr lang="en-US" altLang="ko-KR" sz="2000" dirty="0"/>
            </a:br>
            <a:br>
              <a:rPr lang="en-US" altLang="ko-KR" sz="2000" dirty="0"/>
            </a:br>
            <a:endParaRPr lang="ko-KR" altLang="en-US" sz="2000" dirty="0"/>
          </a:p>
        </p:txBody>
      </p:sp>
    </p:spTree>
    <p:extLst>
      <p:ext uri="{BB962C8B-B14F-4D97-AF65-F5344CB8AC3E}">
        <p14:creationId xmlns:p14="http://schemas.microsoft.com/office/powerpoint/2010/main" val="24052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2E3A79-41DF-C0FE-CFAA-BCB5A42209EE}"/>
              </a:ext>
            </a:extLst>
          </p:cNvPr>
          <p:cNvSpPr>
            <a:spLocks noGrp="1"/>
          </p:cNvSpPr>
          <p:nvPr>
            <p:ph type="title"/>
          </p:nvPr>
        </p:nvSpPr>
        <p:spPr>
          <a:xfrm>
            <a:off x="1226871" y="1710266"/>
            <a:ext cx="10483324" cy="3124201"/>
          </a:xfrm>
        </p:spPr>
        <p:txBody>
          <a:bodyPr>
            <a:normAutofit fontScale="90000"/>
          </a:bodyPr>
          <a:lstStyle/>
          <a:p>
            <a:r>
              <a:rPr lang="en-US" altLang="ko-KR" sz="2000" dirty="0"/>
              <a:t>2</a:t>
            </a:r>
            <a:r>
              <a:rPr lang="ko-KR" altLang="en-US" sz="2000" dirty="0"/>
              <a:t>가지 형태로 나뉨</a:t>
            </a:r>
            <a:br>
              <a:rPr lang="en-US" altLang="ko-KR" sz="2000" dirty="0"/>
            </a:br>
            <a:r>
              <a:rPr lang="en-US" altLang="ko-KR" sz="2000" dirty="0"/>
              <a:t>	1. </a:t>
            </a:r>
            <a:r>
              <a:rPr lang="ko-KR" altLang="en-US" sz="2000" dirty="0"/>
              <a:t>스토리 라인 보스 </a:t>
            </a:r>
            <a:r>
              <a:rPr lang="en-US" altLang="ko-KR" sz="2000" dirty="0"/>
              <a:t>: </a:t>
            </a:r>
            <a:r>
              <a:rPr lang="ko-KR" altLang="en-US" sz="2000" dirty="0"/>
              <a:t>난이도 上 </a:t>
            </a:r>
            <a:r>
              <a:rPr lang="en-US" altLang="ko-KR" sz="2000" dirty="0"/>
              <a:t>, </a:t>
            </a:r>
            <a:r>
              <a:rPr lang="ko-KR" altLang="en-US" sz="2000" dirty="0" err="1"/>
              <a:t>조우시</a:t>
            </a:r>
            <a:r>
              <a:rPr lang="ko-KR" altLang="en-US" sz="2000" dirty="0"/>
              <a:t> 도망</a:t>
            </a:r>
            <a:r>
              <a:rPr lang="en-US" altLang="ko-KR" sz="2000" dirty="0"/>
              <a:t>x, </a:t>
            </a:r>
            <a:br>
              <a:rPr lang="en-US" altLang="ko-KR" sz="2000" dirty="0"/>
            </a:br>
            <a:r>
              <a:rPr lang="en-US" altLang="ko-KR" sz="2000" dirty="0"/>
              <a:t>				</a:t>
            </a:r>
            <a:r>
              <a:rPr lang="ko-KR" altLang="en-US" sz="2000" dirty="0"/>
              <a:t>보상 </a:t>
            </a:r>
            <a:r>
              <a:rPr lang="en-US" altLang="ko-KR" sz="2000" dirty="0"/>
              <a:t>: </a:t>
            </a:r>
            <a:r>
              <a:rPr lang="ko-KR" altLang="en-US" sz="2000" dirty="0" err="1"/>
              <a:t>닉스의</a:t>
            </a:r>
            <a:r>
              <a:rPr lang="ko-KR" altLang="en-US" sz="2000" dirty="0"/>
              <a:t> 힘 일부분 되찾기</a:t>
            </a:r>
            <a:br>
              <a:rPr lang="en-US" altLang="ko-KR" sz="2000" dirty="0"/>
            </a:br>
            <a:br>
              <a:rPr lang="en-US" altLang="ko-KR" sz="2000" dirty="0"/>
            </a:br>
            <a:br>
              <a:rPr lang="en-US" altLang="ko-KR" sz="2000" dirty="0"/>
            </a:br>
            <a:br>
              <a:rPr lang="en-US" altLang="ko-KR" sz="2000" dirty="0"/>
            </a:br>
            <a:br>
              <a:rPr lang="en-US" altLang="ko-KR" sz="2000" dirty="0"/>
            </a:br>
            <a:r>
              <a:rPr lang="en-US" altLang="ko-KR" sz="2000" dirty="0"/>
              <a:t>	2. BSP </a:t>
            </a:r>
            <a:r>
              <a:rPr lang="ko-KR" altLang="en-US" sz="2000" dirty="0"/>
              <a:t>라인 보스 </a:t>
            </a:r>
            <a:r>
              <a:rPr lang="en-US" altLang="ko-KR" sz="2000" dirty="0"/>
              <a:t>:  </a:t>
            </a:r>
            <a:r>
              <a:rPr lang="ko-KR" altLang="en-US" sz="2000" dirty="0"/>
              <a:t>난이도 下 </a:t>
            </a:r>
            <a:r>
              <a:rPr lang="en-US" altLang="ko-KR" sz="2000" dirty="0"/>
              <a:t>, </a:t>
            </a:r>
            <a:r>
              <a:rPr lang="ko-KR" altLang="en-US" sz="2000" dirty="0"/>
              <a:t>스토리 라인을 보조하기 위해 설계</a:t>
            </a:r>
            <a:br>
              <a:rPr lang="en-US" altLang="ko-KR" sz="2000" dirty="0"/>
            </a:br>
            <a:r>
              <a:rPr lang="en-US" altLang="ko-KR" sz="2000" dirty="0"/>
              <a:t>				</a:t>
            </a:r>
            <a:r>
              <a:rPr lang="ko-KR" altLang="en-US" sz="2000" dirty="0"/>
              <a:t>보상 </a:t>
            </a:r>
            <a:r>
              <a:rPr lang="en-US" altLang="ko-KR" sz="2000" dirty="0"/>
              <a:t>:  </a:t>
            </a:r>
            <a:r>
              <a:rPr lang="ko-KR" altLang="en-US" sz="2000" dirty="0"/>
              <a:t>스킬 포인트</a:t>
            </a:r>
            <a:r>
              <a:rPr lang="en-US" altLang="ko-KR" sz="2000" dirty="0"/>
              <a:t>				</a:t>
            </a:r>
            <a:br>
              <a:rPr lang="en-US" altLang="ko-KR" sz="2000" dirty="0"/>
            </a:br>
            <a:endParaRPr lang="ko-KR" altLang="en-US" sz="2000" dirty="0"/>
          </a:p>
        </p:txBody>
      </p:sp>
      <p:sp>
        <p:nvSpPr>
          <p:cNvPr id="4" name="제목 1">
            <a:extLst>
              <a:ext uri="{FF2B5EF4-FFF2-40B4-BE49-F238E27FC236}">
                <a16:creationId xmlns:a16="http://schemas.microsoft.com/office/drawing/2014/main" id="{8E2E0E5E-C494-5952-9A4E-98B51E4DFDCD}"/>
              </a:ext>
            </a:extLst>
          </p:cNvPr>
          <p:cNvSpPr txBox="1">
            <a:spLocks/>
          </p:cNvSpPr>
          <p:nvPr/>
        </p:nvSpPr>
        <p:spPr>
          <a:xfrm>
            <a:off x="981338" y="528638"/>
            <a:ext cx="8712995" cy="859366"/>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5000" dirty="0"/>
              <a:t>적 </a:t>
            </a:r>
            <a:r>
              <a:rPr lang="en-US" altLang="ko-KR" sz="5000" dirty="0"/>
              <a:t>(</a:t>
            </a:r>
            <a:r>
              <a:rPr lang="ko-KR" altLang="en-US" sz="5000" dirty="0"/>
              <a:t>보스</a:t>
            </a:r>
            <a:r>
              <a:rPr lang="en-US" altLang="ko-KR" sz="5000" dirty="0"/>
              <a:t>)</a:t>
            </a:r>
            <a:endParaRPr lang="ko-KR" altLang="en-US" sz="5000" dirty="0"/>
          </a:p>
        </p:txBody>
      </p:sp>
    </p:spTree>
    <p:extLst>
      <p:ext uri="{BB962C8B-B14F-4D97-AF65-F5344CB8AC3E}">
        <p14:creationId xmlns:p14="http://schemas.microsoft.com/office/powerpoint/2010/main" val="4198767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2E3A79-41DF-C0FE-CFAA-BCB5A42209EE}"/>
              </a:ext>
            </a:extLst>
          </p:cNvPr>
          <p:cNvSpPr>
            <a:spLocks noGrp="1"/>
          </p:cNvSpPr>
          <p:nvPr>
            <p:ph type="title"/>
          </p:nvPr>
        </p:nvSpPr>
        <p:spPr>
          <a:xfrm>
            <a:off x="1219186" y="1733318"/>
            <a:ext cx="10483324" cy="3124201"/>
          </a:xfrm>
        </p:spPr>
        <p:txBody>
          <a:bodyPr>
            <a:normAutofit/>
          </a:bodyPr>
          <a:lstStyle/>
          <a:p>
            <a:r>
              <a:rPr lang="ko-KR" altLang="en-US" sz="2000" dirty="0"/>
              <a:t>음</a:t>
            </a:r>
            <a:br>
              <a:rPr lang="en-US" altLang="ko-KR" sz="2000" dirty="0"/>
            </a:br>
            <a:endParaRPr lang="ko-KR" altLang="en-US" sz="2000" dirty="0"/>
          </a:p>
        </p:txBody>
      </p:sp>
      <p:sp>
        <p:nvSpPr>
          <p:cNvPr id="4" name="제목 1">
            <a:extLst>
              <a:ext uri="{FF2B5EF4-FFF2-40B4-BE49-F238E27FC236}">
                <a16:creationId xmlns:a16="http://schemas.microsoft.com/office/drawing/2014/main" id="{8E2E0E5E-C494-5952-9A4E-98B51E4DFDCD}"/>
              </a:ext>
            </a:extLst>
          </p:cNvPr>
          <p:cNvSpPr txBox="1">
            <a:spLocks/>
          </p:cNvSpPr>
          <p:nvPr/>
        </p:nvSpPr>
        <p:spPr>
          <a:xfrm>
            <a:off x="981338" y="528638"/>
            <a:ext cx="8712995" cy="859366"/>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5000" dirty="0"/>
              <a:t>적</a:t>
            </a:r>
            <a:r>
              <a:rPr lang="en-US" altLang="ko-KR" sz="5000" dirty="0"/>
              <a:t>(</a:t>
            </a:r>
            <a:r>
              <a:rPr lang="ko-KR" altLang="en-US" sz="5000" dirty="0"/>
              <a:t>일반 </a:t>
            </a:r>
            <a:r>
              <a:rPr lang="ko-KR" altLang="en-US" sz="5000" dirty="0" err="1"/>
              <a:t>몹</a:t>
            </a:r>
            <a:r>
              <a:rPr lang="en-US" altLang="ko-KR" sz="5000" dirty="0"/>
              <a:t>)</a:t>
            </a:r>
            <a:endParaRPr lang="ko-KR" altLang="en-US" sz="5000" dirty="0"/>
          </a:p>
        </p:txBody>
      </p:sp>
    </p:spTree>
    <p:extLst>
      <p:ext uri="{BB962C8B-B14F-4D97-AF65-F5344CB8AC3E}">
        <p14:creationId xmlns:p14="http://schemas.microsoft.com/office/powerpoint/2010/main" val="157112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2E3A79-41DF-C0FE-CFAA-BCB5A42209EE}"/>
              </a:ext>
            </a:extLst>
          </p:cNvPr>
          <p:cNvSpPr>
            <a:spLocks noGrp="1"/>
          </p:cNvSpPr>
          <p:nvPr>
            <p:ph type="title"/>
          </p:nvPr>
        </p:nvSpPr>
        <p:spPr>
          <a:xfrm>
            <a:off x="1226871" y="1710266"/>
            <a:ext cx="10483324" cy="3124201"/>
          </a:xfrm>
        </p:spPr>
        <p:txBody>
          <a:bodyPr>
            <a:normAutofit/>
          </a:bodyPr>
          <a:lstStyle/>
          <a:p>
            <a:r>
              <a:rPr lang="ko-KR" altLang="en-US" sz="2000" dirty="0"/>
              <a:t>재화 존재 이유  </a:t>
            </a:r>
            <a:r>
              <a:rPr lang="en-US" altLang="ko-KR" sz="2000" dirty="0"/>
              <a:t>: </a:t>
            </a:r>
            <a:r>
              <a:rPr lang="ko-KR" altLang="en-US" sz="2000" dirty="0"/>
              <a:t>기본 스토리 라인의 난이도를 높게 잡는다</a:t>
            </a:r>
            <a:r>
              <a:rPr lang="en-US" altLang="ko-KR" sz="2000" dirty="0"/>
              <a:t>.</a:t>
            </a:r>
            <a:br>
              <a:rPr lang="en-US" altLang="ko-KR" sz="2000" dirty="0"/>
            </a:br>
            <a:r>
              <a:rPr lang="ko-KR" altLang="en-US" sz="2000" dirty="0" err="1"/>
              <a:t>소울류의</a:t>
            </a:r>
            <a:r>
              <a:rPr lang="ko-KR" altLang="en-US" sz="2000" dirty="0"/>
              <a:t> 게임을 싫어하는 유저를 위해 게임의 난이도를 완화 하는 장치로서 존재</a:t>
            </a:r>
            <a:br>
              <a:rPr lang="en-US" altLang="ko-KR" sz="2000" dirty="0"/>
            </a:br>
            <a:br>
              <a:rPr lang="en-US" altLang="ko-KR" sz="2000" dirty="0"/>
            </a:br>
            <a:r>
              <a:rPr lang="en-US" altLang="ko-KR" sz="2000" dirty="0"/>
              <a:t>BSP </a:t>
            </a:r>
            <a:r>
              <a:rPr lang="ko-KR" altLang="en-US" sz="2000" dirty="0"/>
              <a:t>맵 에서  추가적인 재화 획득 가능</a:t>
            </a:r>
            <a:br>
              <a:rPr lang="en-US" altLang="ko-KR" sz="2000" dirty="0"/>
            </a:br>
            <a:r>
              <a:rPr lang="ko-KR" altLang="en-US" sz="2000" dirty="0"/>
              <a:t>마을에서 일정 재화로 스킬 포인트로 교환</a:t>
            </a:r>
            <a:br>
              <a:rPr lang="en-US" altLang="ko-KR" sz="2000" dirty="0"/>
            </a:br>
            <a:endParaRPr lang="ko-KR" altLang="en-US" sz="2000" dirty="0"/>
          </a:p>
        </p:txBody>
      </p:sp>
      <p:sp>
        <p:nvSpPr>
          <p:cNvPr id="4" name="제목 1">
            <a:extLst>
              <a:ext uri="{FF2B5EF4-FFF2-40B4-BE49-F238E27FC236}">
                <a16:creationId xmlns:a16="http://schemas.microsoft.com/office/drawing/2014/main" id="{8E2E0E5E-C494-5952-9A4E-98B51E4DFDCD}"/>
              </a:ext>
            </a:extLst>
          </p:cNvPr>
          <p:cNvSpPr txBox="1">
            <a:spLocks/>
          </p:cNvSpPr>
          <p:nvPr/>
        </p:nvSpPr>
        <p:spPr>
          <a:xfrm>
            <a:off x="981338" y="528638"/>
            <a:ext cx="2387601" cy="859366"/>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5000" dirty="0"/>
              <a:t>재화</a:t>
            </a:r>
          </a:p>
        </p:txBody>
      </p:sp>
    </p:spTree>
    <p:extLst>
      <p:ext uri="{BB962C8B-B14F-4D97-AF65-F5344CB8AC3E}">
        <p14:creationId xmlns:p14="http://schemas.microsoft.com/office/powerpoint/2010/main" val="345656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2E3A79-41DF-C0FE-CFAA-BCB5A42209EE}"/>
              </a:ext>
            </a:extLst>
          </p:cNvPr>
          <p:cNvSpPr>
            <a:spLocks noGrp="1"/>
          </p:cNvSpPr>
          <p:nvPr>
            <p:ph type="title"/>
          </p:nvPr>
        </p:nvSpPr>
        <p:spPr>
          <a:xfrm>
            <a:off x="1250020" y="1698691"/>
            <a:ext cx="10483324" cy="3124201"/>
          </a:xfrm>
        </p:spPr>
        <p:txBody>
          <a:bodyPr>
            <a:normAutofit fontScale="90000"/>
          </a:bodyPr>
          <a:lstStyle/>
          <a:p>
            <a:r>
              <a:rPr lang="ko-KR" altLang="en-US" sz="2000" dirty="0"/>
              <a:t>게임의 로드 시 시작 위치는 세이브 포인트에서만  </a:t>
            </a:r>
            <a:br>
              <a:rPr lang="en-US" altLang="ko-KR" sz="2000" dirty="0"/>
            </a:br>
            <a:r>
              <a:rPr lang="en-US" altLang="ko-KR" sz="1600" dirty="0"/>
              <a:t>(</a:t>
            </a:r>
            <a:r>
              <a:rPr lang="ko-KR" altLang="en-US" sz="1600" dirty="0"/>
              <a:t>현재 위치 저장해서 로드 시 </a:t>
            </a:r>
            <a:r>
              <a:rPr lang="en-US" altLang="ko-KR" sz="1600" dirty="0"/>
              <a:t>pos</a:t>
            </a:r>
            <a:r>
              <a:rPr lang="ko-KR" altLang="en-US" sz="1600" dirty="0"/>
              <a:t>로 이동해야 하는데 소수점까지는 가져오기 힘들어서 끼일 확률 높음</a:t>
            </a:r>
            <a:r>
              <a:rPr lang="en-US" altLang="ko-KR" sz="1600" dirty="0"/>
              <a:t>)</a:t>
            </a:r>
            <a:br>
              <a:rPr lang="en-US" altLang="ko-KR" sz="1600" dirty="0"/>
            </a:br>
            <a:br>
              <a:rPr lang="en-US" altLang="ko-KR" sz="2000" dirty="0"/>
            </a:br>
            <a:br>
              <a:rPr lang="en-US" altLang="ko-KR" sz="2000" dirty="0"/>
            </a:br>
            <a:br>
              <a:rPr lang="en-US" altLang="ko-KR" sz="2000" dirty="0"/>
            </a:br>
            <a:r>
              <a:rPr lang="en-US" altLang="ko-KR" sz="2000" dirty="0"/>
              <a:t>==</a:t>
            </a:r>
            <a:r>
              <a:rPr lang="ko-KR" altLang="en-US" sz="2000" dirty="0"/>
              <a:t> 세이브 해야 하는 항목</a:t>
            </a:r>
            <a:r>
              <a:rPr lang="en-US" altLang="ko-KR" sz="2000" dirty="0"/>
              <a:t>==</a:t>
            </a:r>
            <a:br>
              <a:rPr lang="en-US" altLang="ko-KR" sz="2000" dirty="0"/>
            </a:br>
            <a:r>
              <a:rPr lang="en-US" altLang="ko-KR" sz="2000" dirty="0"/>
              <a:t>HP(cur), </a:t>
            </a:r>
            <a:r>
              <a:rPr lang="ko-KR" altLang="en-US" sz="2000" dirty="0"/>
              <a:t>스킬 트리</a:t>
            </a:r>
            <a:r>
              <a:rPr lang="en-US" altLang="ko-KR" sz="2000" dirty="0"/>
              <a:t>,  </a:t>
            </a:r>
            <a:r>
              <a:rPr lang="ko-KR" altLang="en-US" sz="2000" dirty="0"/>
              <a:t>세이브 포인트</a:t>
            </a:r>
            <a:r>
              <a:rPr lang="en-US" altLang="ko-KR" sz="2000" dirty="0"/>
              <a:t>, </a:t>
            </a:r>
            <a:br>
              <a:rPr lang="en-US" altLang="ko-KR" sz="2000" dirty="0"/>
            </a:br>
            <a:br>
              <a:rPr lang="en-US" altLang="ko-KR" sz="2000" dirty="0"/>
            </a:br>
            <a:br>
              <a:rPr lang="en-US" altLang="ko-KR" sz="2000" dirty="0"/>
            </a:br>
            <a:endParaRPr lang="ko-KR" altLang="en-US" sz="2000" dirty="0"/>
          </a:p>
        </p:txBody>
      </p:sp>
      <p:sp>
        <p:nvSpPr>
          <p:cNvPr id="4" name="제목 1">
            <a:extLst>
              <a:ext uri="{FF2B5EF4-FFF2-40B4-BE49-F238E27FC236}">
                <a16:creationId xmlns:a16="http://schemas.microsoft.com/office/drawing/2014/main" id="{8E2E0E5E-C494-5952-9A4E-98B51E4DFDCD}"/>
              </a:ext>
            </a:extLst>
          </p:cNvPr>
          <p:cNvSpPr txBox="1">
            <a:spLocks/>
          </p:cNvSpPr>
          <p:nvPr/>
        </p:nvSpPr>
        <p:spPr>
          <a:xfrm>
            <a:off x="981338" y="528638"/>
            <a:ext cx="8712995" cy="859366"/>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5000" dirty="0"/>
              <a:t>세이브</a:t>
            </a:r>
          </a:p>
        </p:txBody>
      </p:sp>
    </p:spTree>
    <p:extLst>
      <p:ext uri="{BB962C8B-B14F-4D97-AF65-F5344CB8AC3E}">
        <p14:creationId xmlns:p14="http://schemas.microsoft.com/office/powerpoint/2010/main" val="2309160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2E3A79-41DF-C0FE-CFAA-BCB5A42209EE}"/>
              </a:ext>
            </a:extLst>
          </p:cNvPr>
          <p:cNvSpPr>
            <a:spLocks noGrp="1"/>
          </p:cNvSpPr>
          <p:nvPr>
            <p:ph type="title"/>
          </p:nvPr>
        </p:nvSpPr>
        <p:spPr>
          <a:xfrm>
            <a:off x="1250020" y="1698691"/>
            <a:ext cx="10483324" cy="3124201"/>
          </a:xfrm>
        </p:spPr>
        <p:txBody>
          <a:bodyPr>
            <a:normAutofit/>
          </a:bodyPr>
          <a:lstStyle/>
          <a:p>
            <a:r>
              <a:rPr lang="ko-KR" altLang="en-US" sz="2000" dirty="0"/>
              <a:t>최대한 유저의 화면을 가리는 게 적은 </a:t>
            </a:r>
            <a:r>
              <a:rPr lang="en-US" altLang="ko-KR" sz="2000" dirty="0"/>
              <a:t>UI</a:t>
            </a:r>
            <a:r>
              <a:rPr lang="ko-KR" altLang="en-US" sz="2000" dirty="0"/>
              <a:t>로 가시성 향상 </a:t>
            </a:r>
            <a:r>
              <a:rPr lang="en-US" altLang="ko-KR" sz="2000" dirty="0"/>
              <a:t>(status</a:t>
            </a:r>
            <a:r>
              <a:rPr lang="ko-KR" altLang="en-US" sz="2000" dirty="0"/>
              <a:t>정도만 노출</a:t>
            </a:r>
            <a:r>
              <a:rPr lang="en-US" altLang="ko-KR" sz="2000" dirty="0"/>
              <a:t>)</a:t>
            </a:r>
            <a:br>
              <a:rPr lang="en-US" altLang="ko-KR" sz="2000" dirty="0"/>
            </a:br>
            <a:br>
              <a:rPr lang="en-US" altLang="ko-KR" sz="2000" dirty="0"/>
            </a:br>
            <a:r>
              <a:rPr lang="ko-KR" altLang="en-US" sz="2000" dirty="0"/>
              <a:t>상호작용 </a:t>
            </a:r>
            <a:r>
              <a:rPr lang="en-US" altLang="ko-KR" sz="2000" dirty="0"/>
              <a:t>UI</a:t>
            </a:r>
            <a:r>
              <a:rPr lang="ko-KR" altLang="en-US" sz="2000" dirty="0"/>
              <a:t>는 다 키입력을 받아 노출</a:t>
            </a:r>
            <a:br>
              <a:rPr lang="en-US" altLang="ko-KR" sz="2000" dirty="0"/>
            </a:br>
            <a:br>
              <a:rPr lang="en-US" altLang="ko-KR" sz="2000" dirty="0"/>
            </a:br>
            <a:br>
              <a:rPr lang="en-US" altLang="ko-KR" sz="2000" dirty="0"/>
            </a:br>
            <a:endParaRPr lang="ko-KR" altLang="en-US" sz="2000" dirty="0"/>
          </a:p>
        </p:txBody>
      </p:sp>
      <p:sp>
        <p:nvSpPr>
          <p:cNvPr id="4" name="제목 1">
            <a:extLst>
              <a:ext uri="{FF2B5EF4-FFF2-40B4-BE49-F238E27FC236}">
                <a16:creationId xmlns:a16="http://schemas.microsoft.com/office/drawing/2014/main" id="{8E2E0E5E-C494-5952-9A4E-98B51E4DFDCD}"/>
              </a:ext>
            </a:extLst>
          </p:cNvPr>
          <p:cNvSpPr txBox="1">
            <a:spLocks/>
          </p:cNvSpPr>
          <p:nvPr/>
        </p:nvSpPr>
        <p:spPr>
          <a:xfrm>
            <a:off x="981338" y="528638"/>
            <a:ext cx="8712995" cy="859366"/>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5000" dirty="0"/>
              <a:t>게임 화면</a:t>
            </a:r>
          </a:p>
        </p:txBody>
      </p:sp>
    </p:spTree>
    <p:extLst>
      <p:ext uri="{BB962C8B-B14F-4D97-AF65-F5344CB8AC3E}">
        <p14:creationId xmlns:p14="http://schemas.microsoft.com/office/powerpoint/2010/main" val="3704034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2E3A79-41DF-C0FE-CFAA-BCB5A42209EE}"/>
              </a:ext>
            </a:extLst>
          </p:cNvPr>
          <p:cNvSpPr>
            <a:spLocks noGrp="1"/>
          </p:cNvSpPr>
          <p:nvPr>
            <p:ph type="title"/>
          </p:nvPr>
        </p:nvSpPr>
        <p:spPr>
          <a:xfrm>
            <a:off x="1250020" y="1698691"/>
            <a:ext cx="10483324" cy="3124201"/>
          </a:xfrm>
        </p:spPr>
        <p:txBody>
          <a:bodyPr>
            <a:normAutofit fontScale="90000"/>
          </a:bodyPr>
          <a:lstStyle/>
          <a:p>
            <a:br>
              <a:rPr lang="en-US" altLang="ko-KR" sz="2000" dirty="0"/>
            </a:br>
            <a:br>
              <a:rPr lang="en-US" altLang="ko-KR" sz="2000" dirty="0"/>
            </a:br>
            <a:br>
              <a:rPr lang="en-US" altLang="ko-KR" sz="2000" dirty="0"/>
            </a:br>
            <a:br>
              <a:rPr lang="en-US" altLang="ko-KR" sz="2000" dirty="0"/>
            </a:br>
            <a:r>
              <a:rPr lang="en-US" altLang="ko-KR" sz="2000" dirty="0"/>
              <a:t>== </a:t>
            </a:r>
            <a:r>
              <a:rPr lang="ko-KR" altLang="en-US" sz="2000" dirty="0"/>
              <a:t>구성 요소 </a:t>
            </a:r>
            <a:r>
              <a:rPr lang="en-US" altLang="ko-KR" sz="2000" dirty="0"/>
              <a:t>==</a:t>
            </a:r>
            <a:br>
              <a:rPr lang="en-US" altLang="ko-KR" sz="2000" dirty="0"/>
            </a:br>
            <a:r>
              <a:rPr lang="ko-KR" altLang="en-US" sz="2000" dirty="0"/>
              <a:t>게임 시작 </a:t>
            </a:r>
            <a:r>
              <a:rPr lang="en-US" altLang="ko-KR" sz="2000" dirty="0"/>
              <a:t>-&gt; </a:t>
            </a:r>
            <a:r>
              <a:rPr lang="ko-KR" altLang="en-US" sz="2000" dirty="0"/>
              <a:t>저장 슬롯 나오는 화면 </a:t>
            </a:r>
            <a:r>
              <a:rPr lang="en-US" altLang="ko-KR" sz="2000" dirty="0"/>
              <a:t>-&gt; </a:t>
            </a:r>
            <a:r>
              <a:rPr lang="ko-KR" altLang="en-US" sz="2000" dirty="0"/>
              <a:t>슬롯 </a:t>
            </a:r>
            <a:r>
              <a:rPr lang="ko-KR" altLang="en-US" sz="2000" dirty="0" err="1"/>
              <a:t>클릭시</a:t>
            </a:r>
            <a:r>
              <a:rPr lang="ko-KR" altLang="en-US" sz="2000" dirty="0"/>
              <a:t> 해당 데이터 불러와서 </a:t>
            </a:r>
            <a:r>
              <a:rPr lang="ko-KR" altLang="en-US" sz="2000" dirty="0" err="1"/>
              <a:t>겜시작</a:t>
            </a:r>
            <a:br>
              <a:rPr lang="en-US" altLang="ko-KR" sz="2000" dirty="0"/>
            </a:br>
            <a:r>
              <a:rPr lang="ko-KR" altLang="en-US" sz="2000" dirty="0"/>
              <a:t>옵션 </a:t>
            </a:r>
            <a:r>
              <a:rPr lang="en-US" altLang="ko-KR" sz="2000" dirty="0"/>
              <a:t>-&gt; </a:t>
            </a:r>
            <a:r>
              <a:rPr lang="ko-KR" altLang="en-US" sz="2000" dirty="0"/>
              <a:t>다음 </a:t>
            </a:r>
            <a:r>
              <a:rPr lang="en-US" altLang="ko-KR" sz="2000" dirty="0"/>
              <a:t>PPT</a:t>
            </a:r>
            <a:br>
              <a:rPr lang="en-US" altLang="ko-KR" sz="2000" dirty="0"/>
            </a:br>
            <a:br>
              <a:rPr lang="en-US" altLang="ko-KR" sz="2000" dirty="0"/>
            </a:br>
            <a:r>
              <a:rPr lang="ko-KR" altLang="en-US" sz="2000" dirty="0"/>
              <a:t>게임 종료</a:t>
            </a:r>
            <a:br>
              <a:rPr lang="en-US" altLang="ko-KR" sz="2000" dirty="0"/>
            </a:br>
            <a:br>
              <a:rPr lang="en-US" altLang="ko-KR" sz="2000" dirty="0"/>
            </a:br>
            <a:br>
              <a:rPr lang="en-US" altLang="ko-KR" sz="2000" dirty="0"/>
            </a:br>
            <a:endParaRPr lang="ko-KR" altLang="en-US" sz="2000" dirty="0"/>
          </a:p>
        </p:txBody>
      </p:sp>
      <p:sp>
        <p:nvSpPr>
          <p:cNvPr id="4" name="제목 1">
            <a:extLst>
              <a:ext uri="{FF2B5EF4-FFF2-40B4-BE49-F238E27FC236}">
                <a16:creationId xmlns:a16="http://schemas.microsoft.com/office/drawing/2014/main" id="{8E2E0E5E-C494-5952-9A4E-98B51E4DFDCD}"/>
              </a:ext>
            </a:extLst>
          </p:cNvPr>
          <p:cNvSpPr txBox="1">
            <a:spLocks/>
          </p:cNvSpPr>
          <p:nvPr/>
        </p:nvSpPr>
        <p:spPr>
          <a:xfrm>
            <a:off x="981338" y="528638"/>
            <a:ext cx="8712995" cy="859366"/>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5000" dirty="0"/>
              <a:t>메인 화면</a:t>
            </a:r>
          </a:p>
        </p:txBody>
      </p:sp>
    </p:spTree>
    <p:extLst>
      <p:ext uri="{BB962C8B-B14F-4D97-AF65-F5344CB8AC3E}">
        <p14:creationId xmlns:p14="http://schemas.microsoft.com/office/powerpoint/2010/main" val="696632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2E3A79-41DF-C0FE-CFAA-BCB5A42209EE}"/>
              </a:ext>
            </a:extLst>
          </p:cNvPr>
          <p:cNvSpPr>
            <a:spLocks noGrp="1"/>
          </p:cNvSpPr>
          <p:nvPr>
            <p:ph type="title"/>
          </p:nvPr>
        </p:nvSpPr>
        <p:spPr>
          <a:xfrm>
            <a:off x="1250020" y="1698691"/>
            <a:ext cx="10483324" cy="3124201"/>
          </a:xfrm>
        </p:spPr>
        <p:txBody>
          <a:bodyPr>
            <a:normAutofit/>
          </a:bodyPr>
          <a:lstStyle/>
          <a:p>
            <a:r>
              <a:rPr lang="en-US" altLang="ko-KR" sz="2000" dirty="0"/>
              <a:t>== </a:t>
            </a:r>
            <a:r>
              <a:rPr lang="ko-KR" altLang="en-US" sz="2000" dirty="0"/>
              <a:t>옵션 설정 가능 항목 </a:t>
            </a:r>
            <a:r>
              <a:rPr lang="en-US" altLang="ko-KR" sz="2000" dirty="0"/>
              <a:t>== </a:t>
            </a:r>
            <a:br>
              <a:rPr lang="en-US" altLang="ko-KR" sz="2000" dirty="0"/>
            </a:br>
            <a:r>
              <a:rPr lang="ko-KR" altLang="en-US" sz="2000" dirty="0"/>
              <a:t>그래픽 </a:t>
            </a:r>
            <a:r>
              <a:rPr lang="en-US" altLang="ko-KR" sz="2000" dirty="0"/>
              <a:t>-&gt; </a:t>
            </a:r>
            <a:r>
              <a:rPr lang="ko-KR" altLang="en-US" sz="2000" dirty="0"/>
              <a:t>해상도</a:t>
            </a:r>
            <a:r>
              <a:rPr lang="en-US" altLang="ko-KR" sz="2000" dirty="0"/>
              <a:t>, </a:t>
            </a:r>
            <a:r>
              <a:rPr lang="ko-KR" altLang="en-US" sz="2000" dirty="0"/>
              <a:t>전체 화면</a:t>
            </a:r>
            <a:r>
              <a:rPr lang="en-US" altLang="ko-KR" sz="2000" dirty="0"/>
              <a:t> </a:t>
            </a:r>
            <a:br>
              <a:rPr lang="en-US" altLang="ko-KR" sz="2000" dirty="0"/>
            </a:br>
            <a:r>
              <a:rPr lang="ko-KR" altLang="en-US" sz="2000" dirty="0"/>
              <a:t>사운드 </a:t>
            </a:r>
            <a:r>
              <a:rPr lang="en-US" altLang="ko-KR" sz="2000" dirty="0"/>
              <a:t>–&gt; mute, </a:t>
            </a:r>
            <a:r>
              <a:rPr lang="ko-KR" altLang="en-US" sz="2000" dirty="0"/>
              <a:t>소리 세부 설정</a:t>
            </a:r>
            <a:r>
              <a:rPr lang="en-US" altLang="ko-KR" sz="2000" dirty="0"/>
              <a:t>(</a:t>
            </a:r>
            <a:r>
              <a:rPr lang="en-US" altLang="ko-KR" sz="2000" dirty="0" err="1"/>
              <a:t>bgm</a:t>
            </a:r>
            <a:r>
              <a:rPr lang="en-US" altLang="ko-KR" sz="2000" dirty="0"/>
              <a:t>, </a:t>
            </a:r>
            <a:r>
              <a:rPr lang="en-US" altLang="ko-KR" sz="2000" dirty="0" err="1"/>
              <a:t>sfx</a:t>
            </a:r>
            <a:r>
              <a:rPr lang="en-US" altLang="ko-KR" sz="2000" dirty="0"/>
              <a:t>, master)</a:t>
            </a:r>
            <a:br>
              <a:rPr lang="en-US" altLang="ko-KR" sz="2000" dirty="0"/>
            </a:br>
            <a:br>
              <a:rPr lang="en-US" altLang="ko-KR" sz="2000" dirty="0"/>
            </a:br>
            <a:br>
              <a:rPr lang="en-US" altLang="ko-KR" sz="2000" dirty="0"/>
            </a:br>
            <a:br>
              <a:rPr lang="en-US" altLang="ko-KR" sz="2000" dirty="0"/>
            </a:br>
            <a:br>
              <a:rPr lang="en-US" altLang="ko-KR" sz="2000" dirty="0"/>
            </a:br>
            <a:endParaRPr lang="ko-KR" altLang="en-US" sz="2000" dirty="0"/>
          </a:p>
        </p:txBody>
      </p:sp>
      <p:sp>
        <p:nvSpPr>
          <p:cNvPr id="4" name="제목 1">
            <a:extLst>
              <a:ext uri="{FF2B5EF4-FFF2-40B4-BE49-F238E27FC236}">
                <a16:creationId xmlns:a16="http://schemas.microsoft.com/office/drawing/2014/main" id="{8E2E0E5E-C494-5952-9A4E-98B51E4DFDCD}"/>
              </a:ext>
            </a:extLst>
          </p:cNvPr>
          <p:cNvSpPr txBox="1">
            <a:spLocks/>
          </p:cNvSpPr>
          <p:nvPr/>
        </p:nvSpPr>
        <p:spPr>
          <a:xfrm>
            <a:off x="981338" y="528638"/>
            <a:ext cx="8712995" cy="859366"/>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5000" dirty="0"/>
              <a:t>게임 옵션</a:t>
            </a:r>
          </a:p>
        </p:txBody>
      </p:sp>
    </p:spTree>
    <p:extLst>
      <p:ext uri="{BB962C8B-B14F-4D97-AF65-F5344CB8AC3E}">
        <p14:creationId xmlns:p14="http://schemas.microsoft.com/office/powerpoint/2010/main" val="118705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787EF0B3-74DC-E882-7985-4A90A7C63AAC}"/>
              </a:ext>
            </a:extLst>
          </p:cNvPr>
          <p:cNvSpPr txBox="1">
            <a:spLocks/>
          </p:cNvSpPr>
          <p:nvPr/>
        </p:nvSpPr>
        <p:spPr>
          <a:xfrm>
            <a:off x="4424097" y="394390"/>
            <a:ext cx="3343805" cy="754592"/>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algn="ctr"/>
            <a:r>
              <a:rPr lang="ko-KR" altLang="en-US" sz="5000" dirty="0"/>
              <a:t>목차</a:t>
            </a:r>
          </a:p>
        </p:txBody>
      </p:sp>
      <p:sp>
        <p:nvSpPr>
          <p:cNvPr id="7" name="TextBox 6">
            <a:extLst>
              <a:ext uri="{FF2B5EF4-FFF2-40B4-BE49-F238E27FC236}">
                <a16:creationId xmlns:a16="http://schemas.microsoft.com/office/drawing/2014/main" id="{4A54D21C-0948-E17D-8F7A-CFD5ADAF8291}"/>
              </a:ext>
            </a:extLst>
          </p:cNvPr>
          <p:cNvSpPr txBox="1"/>
          <p:nvPr/>
        </p:nvSpPr>
        <p:spPr>
          <a:xfrm>
            <a:off x="1117600" y="1326456"/>
            <a:ext cx="11074399" cy="553998"/>
          </a:xfrm>
          <a:prstGeom prst="rect">
            <a:avLst/>
          </a:prstGeom>
          <a:noFill/>
        </p:spPr>
        <p:txBody>
          <a:bodyPr wrap="square" rtlCol="0">
            <a:spAutoFit/>
          </a:bodyPr>
          <a:lstStyle/>
          <a:p>
            <a:r>
              <a:rPr lang="ko-KR" altLang="en-US" sz="3000" dirty="0"/>
              <a:t>게임의 개요</a:t>
            </a:r>
            <a:r>
              <a:rPr lang="en-US" altLang="ko-KR" sz="3000" dirty="0"/>
              <a:t>	</a:t>
            </a:r>
            <a:endParaRPr lang="ko-KR" altLang="en-US" sz="3000" dirty="0"/>
          </a:p>
        </p:txBody>
      </p:sp>
      <p:sp>
        <p:nvSpPr>
          <p:cNvPr id="9" name="TextBox 8">
            <a:extLst>
              <a:ext uri="{FF2B5EF4-FFF2-40B4-BE49-F238E27FC236}">
                <a16:creationId xmlns:a16="http://schemas.microsoft.com/office/drawing/2014/main" id="{DD8E8A96-D72B-CE39-447D-4D7AA31A334E}"/>
              </a:ext>
            </a:extLst>
          </p:cNvPr>
          <p:cNvSpPr txBox="1"/>
          <p:nvPr/>
        </p:nvSpPr>
        <p:spPr>
          <a:xfrm>
            <a:off x="1117601" y="2804585"/>
            <a:ext cx="11074399" cy="553998"/>
          </a:xfrm>
          <a:prstGeom prst="rect">
            <a:avLst/>
          </a:prstGeom>
          <a:noFill/>
        </p:spPr>
        <p:txBody>
          <a:bodyPr wrap="square" rtlCol="0">
            <a:spAutoFit/>
          </a:bodyPr>
          <a:lstStyle/>
          <a:p>
            <a:r>
              <a:rPr lang="ko-KR" altLang="en-US" sz="3000" dirty="0"/>
              <a:t>게임의 컨셉</a:t>
            </a:r>
            <a:r>
              <a:rPr lang="en-US" altLang="ko-KR" sz="3000" dirty="0"/>
              <a:t>	</a:t>
            </a:r>
            <a:endParaRPr lang="ko-KR" altLang="en-US" sz="3000" dirty="0"/>
          </a:p>
        </p:txBody>
      </p:sp>
      <p:sp>
        <p:nvSpPr>
          <p:cNvPr id="10" name="TextBox 9">
            <a:extLst>
              <a:ext uri="{FF2B5EF4-FFF2-40B4-BE49-F238E27FC236}">
                <a16:creationId xmlns:a16="http://schemas.microsoft.com/office/drawing/2014/main" id="{11CA057F-4691-5B32-D685-F3171BF883A4}"/>
              </a:ext>
            </a:extLst>
          </p:cNvPr>
          <p:cNvSpPr txBox="1"/>
          <p:nvPr/>
        </p:nvSpPr>
        <p:spPr>
          <a:xfrm>
            <a:off x="1363131" y="1973588"/>
            <a:ext cx="2065867" cy="830997"/>
          </a:xfrm>
          <a:prstGeom prst="rect">
            <a:avLst/>
          </a:prstGeom>
          <a:noFill/>
        </p:spPr>
        <p:txBody>
          <a:bodyPr wrap="square" rtlCol="0">
            <a:spAutoFit/>
          </a:bodyPr>
          <a:lstStyle/>
          <a:p>
            <a:pPr marL="228600" indent="-228600">
              <a:buAutoNum type="arabicPeriod"/>
            </a:pPr>
            <a:r>
              <a:rPr lang="ko-KR" altLang="en-US" sz="1200" dirty="0"/>
              <a:t>게임의 제목</a:t>
            </a:r>
            <a:endParaRPr lang="en-US" altLang="ko-KR" sz="1200" dirty="0"/>
          </a:p>
          <a:p>
            <a:pPr marL="228600" indent="-228600">
              <a:buAutoNum type="arabicPeriod"/>
            </a:pPr>
            <a:r>
              <a:rPr lang="ko-KR" altLang="en-US" sz="1200" dirty="0"/>
              <a:t>게임의 장르</a:t>
            </a:r>
            <a:endParaRPr lang="en-US" altLang="ko-KR" sz="1200" dirty="0"/>
          </a:p>
          <a:p>
            <a:pPr marL="228600" indent="-228600">
              <a:buAutoNum type="arabicPeriod"/>
            </a:pPr>
            <a:r>
              <a:rPr lang="ko-KR" altLang="en-US" sz="1200" dirty="0"/>
              <a:t>대상 플랫폼</a:t>
            </a:r>
            <a:endParaRPr lang="en-US" altLang="ko-KR" sz="1200" dirty="0"/>
          </a:p>
          <a:p>
            <a:pPr marL="228600" indent="-228600">
              <a:buAutoNum type="arabicPeriod"/>
            </a:pPr>
            <a:r>
              <a:rPr lang="ko-KR" altLang="en-US" sz="1200" dirty="0"/>
              <a:t>타겟 연령층</a:t>
            </a:r>
          </a:p>
        </p:txBody>
      </p:sp>
      <p:sp>
        <p:nvSpPr>
          <p:cNvPr id="11" name="TextBox 10">
            <a:extLst>
              <a:ext uri="{FF2B5EF4-FFF2-40B4-BE49-F238E27FC236}">
                <a16:creationId xmlns:a16="http://schemas.microsoft.com/office/drawing/2014/main" id="{1B8D1F14-F9B4-2924-EA10-A116F8DCD2C2}"/>
              </a:ext>
            </a:extLst>
          </p:cNvPr>
          <p:cNvSpPr txBox="1"/>
          <p:nvPr/>
        </p:nvSpPr>
        <p:spPr>
          <a:xfrm>
            <a:off x="1363132" y="3457613"/>
            <a:ext cx="2065867" cy="646331"/>
          </a:xfrm>
          <a:prstGeom prst="rect">
            <a:avLst/>
          </a:prstGeom>
          <a:noFill/>
        </p:spPr>
        <p:txBody>
          <a:bodyPr wrap="square" rtlCol="0">
            <a:spAutoFit/>
          </a:bodyPr>
          <a:lstStyle/>
          <a:p>
            <a:pPr marL="228600" indent="-228600">
              <a:buAutoNum type="arabicPeriod"/>
            </a:pPr>
            <a:r>
              <a:rPr lang="ko-KR" altLang="en-US" sz="1200" dirty="0"/>
              <a:t>플레이 컨셉</a:t>
            </a:r>
            <a:endParaRPr lang="en-US" altLang="ko-KR" sz="1200" dirty="0"/>
          </a:p>
          <a:p>
            <a:pPr marL="228600" indent="-228600">
              <a:buAutoNum type="arabicPeriod"/>
            </a:pPr>
            <a:r>
              <a:rPr lang="ko-KR" altLang="en-US" sz="1200" dirty="0"/>
              <a:t>디자인 컨셉</a:t>
            </a:r>
            <a:endParaRPr lang="en-US" altLang="ko-KR" sz="1200" dirty="0"/>
          </a:p>
          <a:p>
            <a:pPr marL="228600" indent="-228600">
              <a:buAutoNum type="arabicPeriod"/>
            </a:pPr>
            <a:r>
              <a:rPr lang="ko-KR" altLang="en-US" sz="1200" dirty="0"/>
              <a:t>사운드 컨셉</a:t>
            </a:r>
          </a:p>
        </p:txBody>
      </p:sp>
      <p:sp>
        <p:nvSpPr>
          <p:cNvPr id="2" name="TextBox 1">
            <a:extLst>
              <a:ext uri="{FF2B5EF4-FFF2-40B4-BE49-F238E27FC236}">
                <a16:creationId xmlns:a16="http://schemas.microsoft.com/office/drawing/2014/main" id="{49DFB09D-EEB1-596C-ECDF-9B02D9A01E79}"/>
              </a:ext>
            </a:extLst>
          </p:cNvPr>
          <p:cNvSpPr txBox="1"/>
          <p:nvPr/>
        </p:nvSpPr>
        <p:spPr>
          <a:xfrm>
            <a:off x="1117601" y="4202974"/>
            <a:ext cx="11074399" cy="553998"/>
          </a:xfrm>
          <a:prstGeom prst="rect">
            <a:avLst/>
          </a:prstGeom>
          <a:noFill/>
        </p:spPr>
        <p:txBody>
          <a:bodyPr wrap="square" rtlCol="0">
            <a:spAutoFit/>
          </a:bodyPr>
          <a:lstStyle/>
          <a:p>
            <a:r>
              <a:rPr lang="ko-KR" altLang="en-US" sz="3000" dirty="0"/>
              <a:t>게임 세부 항목 </a:t>
            </a:r>
            <a:r>
              <a:rPr lang="en-US" altLang="ko-KR" sz="3000" dirty="0"/>
              <a:t>	</a:t>
            </a:r>
            <a:endParaRPr lang="ko-KR" altLang="en-US" sz="3000" dirty="0"/>
          </a:p>
        </p:txBody>
      </p:sp>
    </p:spTree>
    <p:extLst>
      <p:ext uri="{BB962C8B-B14F-4D97-AF65-F5344CB8AC3E}">
        <p14:creationId xmlns:p14="http://schemas.microsoft.com/office/powerpoint/2010/main" val="4067202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2E3A79-41DF-C0FE-CFAA-BCB5A42209EE}"/>
              </a:ext>
            </a:extLst>
          </p:cNvPr>
          <p:cNvSpPr>
            <a:spLocks noGrp="1"/>
          </p:cNvSpPr>
          <p:nvPr>
            <p:ph type="title"/>
          </p:nvPr>
        </p:nvSpPr>
        <p:spPr>
          <a:xfrm>
            <a:off x="981338" y="1659111"/>
            <a:ext cx="10483324" cy="4997465"/>
          </a:xfrm>
        </p:spPr>
        <p:txBody>
          <a:bodyPr>
            <a:normAutofit/>
          </a:bodyPr>
          <a:lstStyle/>
          <a:p>
            <a:r>
              <a:rPr lang="ko-KR" altLang="en-US" sz="2000" dirty="0"/>
              <a:t>플레이어의 취향대로 플레이어를 성장 시킬 수 있으면 좋겠다고 생각 </a:t>
            </a:r>
            <a:r>
              <a:rPr lang="en-US" altLang="ko-KR" sz="2000" dirty="0"/>
              <a:t>-&gt; </a:t>
            </a:r>
            <a:r>
              <a:rPr lang="ko-KR" altLang="en-US" sz="2000" dirty="0"/>
              <a:t>스킬 노드 시스템</a:t>
            </a:r>
            <a:br>
              <a:rPr lang="en-US" altLang="ko-KR" sz="2000" dirty="0"/>
            </a:br>
            <a:br>
              <a:rPr lang="en-US" altLang="ko-KR" sz="2000" dirty="0"/>
            </a:br>
            <a:r>
              <a:rPr lang="ko-KR" altLang="en-US" sz="2000" dirty="0"/>
              <a:t>반복적인 공격을 피하고 유저의 플레이 스타일을 최대한 살리고 싶다 </a:t>
            </a:r>
            <a:r>
              <a:rPr lang="en-US" altLang="ko-KR" sz="2000" dirty="0"/>
              <a:t>-&gt; </a:t>
            </a:r>
            <a:r>
              <a:rPr lang="ko-KR" altLang="en-US" sz="2000" dirty="0"/>
              <a:t>무기 시스템</a:t>
            </a:r>
            <a:br>
              <a:rPr lang="en-US" altLang="ko-KR" sz="2000" dirty="0"/>
            </a:br>
            <a:br>
              <a:rPr lang="en-US" altLang="ko-KR" sz="2000" dirty="0"/>
            </a:br>
            <a:br>
              <a:rPr lang="en-US" altLang="ko-KR" sz="2000" dirty="0"/>
            </a:br>
            <a:br>
              <a:rPr lang="en-US" altLang="ko-KR" sz="2000" dirty="0"/>
            </a:br>
            <a:br>
              <a:rPr lang="en-US" altLang="ko-KR" sz="2000" dirty="0"/>
            </a:br>
            <a:br>
              <a:rPr lang="en-US" altLang="ko-KR" sz="2000" dirty="0"/>
            </a:br>
            <a:br>
              <a:rPr lang="en-US" altLang="ko-KR" sz="2000" dirty="0"/>
            </a:br>
            <a:br>
              <a:rPr lang="en-US" altLang="ko-KR" sz="2000" dirty="0"/>
            </a:br>
            <a:endParaRPr lang="ko-KR" altLang="en-US" sz="2000" dirty="0"/>
          </a:p>
        </p:txBody>
      </p:sp>
      <p:sp>
        <p:nvSpPr>
          <p:cNvPr id="4" name="제목 1">
            <a:extLst>
              <a:ext uri="{FF2B5EF4-FFF2-40B4-BE49-F238E27FC236}">
                <a16:creationId xmlns:a16="http://schemas.microsoft.com/office/drawing/2014/main" id="{8E2E0E5E-C494-5952-9A4E-98B51E4DFDCD}"/>
              </a:ext>
            </a:extLst>
          </p:cNvPr>
          <p:cNvSpPr txBox="1">
            <a:spLocks/>
          </p:cNvSpPr>
          <p:nvPr/>
        </p:nvSpPr>
        <p:spPr>
          <a:xfrm>
            <a:off x="981338" y="528638"/>
            <a:ext cx="8712995" cy="859366"/>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5000" dirty="0"/>
              <a:t>캐릭터의 성장</a:t>
            </a:r>
          </a:p>
        </p:txBody>
      </p:sp>
    </p:spTree>
    <p:extLst>
      <p:ext uri="{BB962C8B-B14F-4D97-AF65-F5344CB8AC3E}">
        <p14:creationId xmlns:p14="http://schemas.microsoft.com/office/powerpoint/2010/main" val="1619180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2E3A79-41DF-C0FE-CFAA-BCB5A42209EE}"/>
              </a:ext>
            </a:extLst>
          </p:cNvPr>
          <p:cNvSpPr>
            <a:spLocks noGrp="1"/>
          </p:cNvSpPr>
          <p:nvPr>
            <p:ph type="title"/>
          </p:nvPr>
        </p:nvSpPr>
        <p:spPr>
          <a:xfrm>
            <a:off x="1157423" y="1710266"/>
            <a:ext cx="4648697" cy="329549"/>
          </a:xfrm>
        </p:spPr>
        <p:txBody>
          <a:bodyPr>
            <a:noAutofit/>
          </a:bodyPr>
          <a:lstStyle/>
          <a:p>
            <a:br>
              <a:rPr lang="en-US" altLang="ko-KR" sz="1000" dirty="0"/>
            </a:br>
            <a:br>
              <a:rPr lang="en-US" altLang="ko-KR" sz="1000" dirty="0"/>
            </a:br>
            <a:endParaRPr lang="ko-KR" altLang="en-US" sz="1000" dirty="0"/>
          </a:p>
        </p:txBody>
      </p:sp>
      <p:sp>
        <p:nvSpPr>
          <p:cNvPr id="4" name="제목 1">
            <a:extLst>
              <a:ext uri="{FF2B5EF4-FFF2-40B4-BE49-F238E27FC236}">
                <a16:creationId xmlns:a16="http://schemas.microsoft.com/office/drawing/2014/main" id="{8E2E0E5E-C494-5952-9A4E-98B51E4DFDCD}"/>
              </a:ext>
            </a:extLst>
          </p:cNvPr>
          <p:cNvSpPr txBox="1">
            <a:spLocks/>
          </p:cNvSpPr>
          <p:nvPr/>
        </p:nvSpPr>
        <p:spPr>
          <a:xfrm>
            <a:off x="981338" y="528638"/>
            <a:ext cx="8712995" cy="859366"/>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endParaRPr lang="ko-KR" altLang="en-US" sz="5000" dirty="0"/>
          </a:p>
        </p:txBody>
      </p:sp>
      <p:pic>
        <p:nvPicPr>
          <p:cNvPr id="1026" name="Picture 2">
            <a:extLst>
              <a:ext uri="{FF2B5EF4-FFF2-40B4-BE49-F238E27FC236}">
                <a16:creationId xmlns:a16="http://schemas.microsoft.com/office/drawing/2014/main" id="{8FC998D5-C9CA-8510-E5CC-91EF786E3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82" y="168352"/>
            <a:ext cx="6833881" cy="30663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6D1A27-D136-9D0F-72F0-8394ACE84F87}"/>
              </a:ext>
            </a:extLst>
          </p:cNvPr>
          <p:cNvSpPr txBox="1"/>
          <p:nvPr/>
        </p:nvSpPr>
        <p:spPr>
          <a:xfrm>
            <a:off x="7334457" y="205472"/>
            <a:ext cx="4719751" cy="646331"/>
          </a:xfrm>
          <a:prstGeom prst="rect">
            <a:avLst/>
          </a:prstGeom>
          <a:noFill/>
        </p:spPr>
        <p:txBody>
          <a:bodyPr wrap="square" rtlCol="0">
            <a:spAutoFit/>
          </a:bodyPr>
          <a:lstStyle/>
          <a:p>
            <a:r>
              <a:rPr lang="en-US" altLang="ko-KR" dirty="0"/>
              <a:t>&lt; POE</a:t>
            </a:r>
            <a:r>
              <a:rPr lang="ko-KR" altLang="en-US" dirty="0"/>
              <a:t>게임의 스킬 노드</a:t>
            </a:r>
            <a:endParaRPr lang="en-US" altLang="ko-KR" dirty="0"/>
          </a:p>
          <a:p>
            <a:endParaRPr lang="en-US" altLang="ko-KR" dirty="0"/>
          </a:p>
        </p:txBody>
      </p:sp>
      <p:pic>
        <p:nvPicPr>
          <p:cNvPr id="2050" name="Picture 2">
            <a:extLst>
              <a:ext uri="{FF2B5EF4-FFF2-40B4-BE49-F238E27FC236}">
                <a16:creationId xmlns:a16="http://schemas.microsoft.com/office/drawing/2014/main" id="{8CB12DFB-36DD-19D1-929D-624108552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444" y="3363457"/>
            <a:ext cx="5952914" cy="33261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97207A-8922-DE04-F7F2-C209D4037A6C}"/>
              </a:ext>
            </a:extLst>
          </p:cNvPr>
          <p:cNvSpPr txBox="1"/>
          <p:nvPr/>
        </p:nvSpPr>
        <p:spPr>
          <a:xfrm>
            <a:off x="7334457" y="1126394"/>
            <a:ext cx="4631020" cy="523220"/>
          </a:xfrm>
          <a:prstGeom prst="rect">
            <a:avLst/>
          </a:prstGeom>
          <a:noFill/>
        </p:spPr>
        <p:txBody>
          <a:bodyPr wrap="square" rtlCol="0">
            <a:spAutoFit/>
          </a:bodyPr>
          <a:lstStyle/>
          <a:p>
            <a:r>
              <a:rPr lang="ko-KR" altLang="en-US" sz="1400" dirty="0" err="1"/>
              <a:t>닉스에는</a:t>
            </a:r>
            <a:r>
              <a:rPr lang="ko-KR" altLang="en-US" sz="1400" dirty="0"/>
              <a:t> 직업 개념은 없으니 중앙 시작 </a:t>
            </a:r>
            <a:endParaRPr lang="en-US" altLang="ko-KR" sz="1400" dirty="0"/>
          </a:p>
          <a:p>
            <a:r>
              <a:rPr lang="ko-KR" altLang="en-US" sz="1400" dirty="0"/>
              <a:t>플레이어가 원하는 방향으로 캐릭터를 육성 할 수 있게 </a:t>
            </a:r>
          </a:p>
        </p:txBody>
      </p:sp>
      <p:sp>
        <p:nvSpPr>
          <p:cNvPr id="7" name="TextBox 6">
            <a:extLst>
              <a:ext uri="{FF2B5EF4-FFF2-40B4-BE49-F238E27FC236}">
                <a16:creationId xmlns:a16="http://schemas.microsoft.com/office/drawing/2014/main" id="{61E2553A-4B02-D483-D200-796CE46B3A94}"/>
              </a:ext>
            </a:extLst>
          </p:cNvPr>
          <p:cNvSpPr txBox="1"/>
          <p:nvPr/>
        </p:nvSpPr>
        <p:spPr>
          <a:xfrm>
            <a:off x="364482" y="3371885"/>
            <a:ext cx="5731518" cy="1477328"/>
          </a:xfrm>
          <a:prstGeom prst="rect">
            <a:avLst/>
          </a:prstGeom>
          <a:noFill/>
        </p:spPr>
        <p:txBody>
          <a:bodyPr wrap="square">
            <a:spAutoFit/>
          </a:bodyPr>
          <a:lstStyle/>
          <a:p>
            <a:r>
              <a:rPr lang="en-US" altLang="ko-KR" sz="1500" dirty="0"/>
              <a:t>== </a:t>
            </a:r>
            <a:r>
              <a:rPr lang="ko-KR" altLang="en-US" sz="1500" dirty="0"/>
              <a:t>노드에 존재할 항목들 </a:t>
            </a:r>
            <a:r>
              <a:rPr lang="en-US" altLang="ko-KR" sz="1500" dirty="0"/>
              <a:t>==</a:t>
            </a:r>
            <a:br>
              <a:rPr lang="en-US" altLang="ko-KR" sz="1500" dirty="0"/>
            </a:br>
            <a:r>
              <a:rPr lang="ko-KR" altLang="en-US" sz="1500" dirty="0"/>
              <a:t>최대 체력</a:t>
            </a:r>
            <a:r>
              <a:rPr lang="en-US" altLang="ko-KR" sz="1500" dirty="0"/>
              <a:t>, </a:t>
            </a:r>
            <a:r>
              <a:rPr lang="ko-KR" altLang="en-US" sz="1500" dirty="0"/>
              <a:t>방어력</a:t>
            </a:r>
            <a:r>
              <a:rPr lang="en-US" altLang="ko-KR" sz="1500" dirty="0"/>
              <a:t>, </a:t>
            </a:r>
            <a:r>
              <a:rPr lang="ko-KR" altLang="en-US" sz="1500" dirty="0"/>
              <a:t>이속 증가</a:t>
            </a:r>
            <a:r>
              <a:rPr lang="en-US" altLang="ko-KR" sz="1500" dirty="0"/>
              <a:t>, </a:t>
            </a:r>
            <a:r>
              <a:rPr lang="ko-KR" altLang="en-US" sz="1500" dirty="0"/>
              <a:t>공격력 강화 </a:t>
            </a:r>
            <a:br>
              <a:rPr lang="en-US" altLang="ko-KR" sz="1500" dirty="0"/>
            </a:br>
            <a:br>
              <a:rPr lang="en-US" altLang="ko-KR" sz="1500" dirty="0"/>
            </a:br>
            <a:br>
              <a:rPr lang="en-US" altLang="ko-KR" sz="1500" dirty="0"/>
            </a:br>
            <a:r>
              <a:rPr lang="ko-KR" altLang="en-US" sz="1500" dirty="0"/>
              <a:t>특수 항목 </a:t>
            </a:r>
            <a:r>
              <a:rPr lang="en-US" altLang="ko-KR" sz="1500" dirty="0"/>
              <a:t>(</a:t>
            </a:r>
            <a:r>
              <a:rPr lang="ko-KR" altLang="en-US" sz="1500" dirty="0"/>
              <a:t>일반 항목보다 많은 포인트 소모</a:t>
            </a:r>
            <a:r>
              <a:rPr lang="en-US" altLang="ko-KR" sz="1500" dirty="0"/>
              <a:t>)</a:t>
            </a:r>
            <a:br>
              <a:rPr lang="en-US" altLang="ko-KR" sz="1500" dirty="0"/>
            </a:br>
            <a:r>
              <a:rPr lang="en-US" altLang="ko-KR" sz="1500" dirty="0"/>
              <a:t>2</a:t>
            </a:r>
            <a:r>
              <a:rPr lang="ko-KR" altLang="en-US" sz="1500" dirty="0"/>
              <a:t>단 점프</a:t>
            </a:r>
            <a:r>
              <a:rPr lang="en-US" altLang="ko-KR" sz="1500" dirty="0"/>
              <a:t>,</a:t>
            </a:r>
            <a:r>
              <a:rPr lang="ko-KR" altLang="en-US" sz="1500" dirty="0"/>
              <a:t> </a:t>
            </a:r>
            <a:r>
              <a:rPr lang="ko-KR" altLang="en-US" sz="1500" dirty="0" err="1"/>
              <a:t>쉴드</a:t>
            </a:r>
            <a:r>
              <a:rPr lang="en-US" altLang="ko-KR" sz="1500" dirty="0"/>
              <a:t>(</a:t>
            </a:r>
            <a:r>
              <a:rPr lang="ko-KR" altLang="en-US" sz="1500" dirty="0"/>
              <a:t>일정 시간이상 공격 받지 않을 시</a:t>
            </a:r>
            <a:r>
              <a:rPr lang="en-US" altLang="ko-KR" sz="1500" dirty="0"/>
              <a:t>), </a:t>
            </a:r>
            <a:r>
              <a:rPr lang="ko-KR" altLang="en-US" sz="1500" dirty="0"/>
              <a:t>차지 공격</a:t>
            </a:r>
            <a:r>
              <a:rPr lang="en-US" altLang="ko-KR" sz="1500" dirty="0"/>
              <a:t>(</a:t>
            </a:r>
            <a:r>
              <a:rPr lang="ko-KR" altLang="en-US" sz="1500" dirty="0"/>
              <a:t>원거리</a:t>
            </a:r>
            <a:r>
              <a:rPr lang="en-US" altLang="ko-KR" sz="1500" dirty="0"/>
              <a:t>)</a:t>
            </a:r>
            <a:endParaRPr lang="ko-KR" altLang="en-US" sz="1500" dirty="0"/>
          </a:p>
        </p:txBody>
      </p:sp>
    </p:spTree>
    <p:extLst>
      <p:ext uri="{BB962C8B-B14F-4D97-AF65-F5344CB8AC3E}">
        <p14:creationId xmlns:p14="http://schemas.microsoft.com/office/powerpoint/2010/main" val="4062609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2E3A79-41DF-C0FE-CFAA-BCB5A42209EE}"/>
              </a:ext>
            </a:extLst>
          </p:cNvPr>
          <p:cNvSpPr>
            <a:spLocks noGrp="1"/>
          </p:cNvSpPr>
          <p:nvPr>
            <p:ph type="title"/>
          </p:nvPr>
        </p:nvSpPr>
        <p:spPr>
          <a:xfrm>
            <a:off x="416642" y="465988"/>
            <a:ext cx="10483324" cy="4111799"/>
          </a:xfrm>
        </p:spPr>
        <p:txBody>
          <a:bodyPr>
            <a:normAutofit fontScale="90000"/>
          </a:bodyPr>
          <a:lstStyle/>
          <a:p>
            <a:r>
              <a:rPr lang="ko-KR" altLang="en-US" sz="2000" dirty="0"/>
              <a:t>반복적인 공격 느낌을 피하기 위해 몇가지의 무기 시스템</a:t>
            </a:r>
            <a:br>
              <a:rPr lang="en-US" altLang="ko-KR" sz="2000" dirty="0"/>
            </a:br>
            <a:br>
              <a:rPr lang="en-US" altLang="ko-KR" sz="2000" dirty="0"/>
            </a:br>
            <a:r>
              <a:rPr lang="ko-KR" altLang="en-US" sz="2000" dirty="0"/>
              <a:t>무기별로 개별 스펙은 들어가 있지 않음</a:t>
            </a:r>
            <a:r>
              <a:rPr lang="en-US" altLang="ko-KR" sz="2000" dirty="0"/>
              <a:t>(ex </a:t>
            </a:r>
            <a:r>
              <a:rPr lang="ko-KR" altLang="en-US" sz="2000" dirty="0"/>
              <a:t>공격력</a:t>
            </a:r>
            <a:r>
              <a:rPr lang="en-US" altLang="ko-KR" sz="2000" dirty="0"/>
              <a:t>)</a:t>
            </a:r>
            <a:br>
              <a:rPr lang="en-US" altLang="ko-KR" sz="2000" dirty="0"/>
            </a:br>
            <a:r>
              <a:rPr lang="en-US" altLang="ko-KR" sz="2000" dirty="0"/>
              <a:t>	-</a:t>
            </a:r>
            <a:r>
              <a:rPr lang="ko-KR" altLang="en-US" sz="2000" dirty="0"/>
              <a:t>스펙은 스킬 노드로</a:t>
            </a:r>
            <a:br>
              <a:rPr lang="en-US" altLang="ko-KR" sz="2000" dirty="0"/>
            </a:br>
            <a:br>
              <a:rPr lang="en-US" altLang="ko-KR" sz="2000" dirty="0"/>
            </a:br>
            <a:r>
              <a:rPr lang="ko-KR" altLang="en-US" sz="2000" dirty="0"/>
              <a:t>무기는 플레이어가 플레이 스타일을 바꿀 수 있는 수단이면 좋겠음</a:t>
            </a:r>
            <a:br>
              <a:rPr lang="en-US" altLang="ko-KR" sz="2000" dirty="0"/>
            </a:br>
            <a:r>
              <a:rPr lang="en-US" altLang="ko-KR" sz="2000" dirty="0"/>
              <a:t>	-ex) </a:t>
            </a:r>
            <a:r>
              <a:rPr lang="ko-KR" altLang="en-US" sz="2000" dirty="0"/>
              <a:t>리치가 다른 무기 대신 플레이어의 전체 공격력에서 일정 수준 가감</a:t>
            </a:r>
            <a:br>
              <a:rPr lang="en-US" altLang="ko-KR" sz="2000" dirty="0"/>
            </a:br>
            <a:br>
              <a:rPr lang="en-US" altLang="ko-KR" sz="2000" dirty="0"/>
            </a:br>
            <a:r>
              <a:rPr lang="ko-KR" altLang="en-US" sz="2000" dirty="0"/>
              <a:t>무기는 </a:t>
            </a:r>
            <a:r>
              <a:rPr lang="en-US" altLang="ko-KR" sz="2000" dirty="0"/>
              <a:t>2</a:t>
            </a:r>
            <a:r>
              <a:rPr lang="ko-KR" altLang="en-US" sz="2000" dirty="0"/>
              <a:t>개까지 장착 가능 장착된 무기는 단축키로 빠른 </a:t>
            </a:r>
            <a:r>
              <a:rPr lang="ko-KR" altLang="en-US" sz="2000" dirty="0" err="1"/>
              <a:t>스왑</a:t>
            </a:r>
            <a:r>
              <a:rPr lang="ko-KR" altLang="en-US" sz="2000" dirty="0"/>
              <a:t> 가능</a:t>
            </a:r>
            <a:br>
              <a:rPr lang="en-US" altLang="ko-KR" sz="2000" dirty="0"/>
            </a:br>
            <a:br>
              <a:rPr lang="en-US" altLang="ko-KR" sz="2000" dirty="0"/>
            </a:br>
            <a:r>
              <a:rPr lang="ko-KR" altLang="en-US" sz="2000" dirty="0"/>
              <a:t>몇몇 무기들은 고유한 능력도 넣고 싶음 이에 따른 유저가 무기를 모으러 탐험 욕구도 올릴 수 있지 않을까 싶음</a:t>
            </a:r>
            <a:br>
              <a:rPr lang="en-US" altLang="ko-KR" sz="2000" dirty="0"/>
            </a:br>
            <a:br>
              <a:rPr lang="en-US" altLang="ko-KR" sz="2000" dirty="0"/>
            </a:br>
            <a:endParaRPr lang="ko-KR" altLang="en-US" sz="2000" dirty="0"/>
          </a:p>
        </p:txBody>
      </p:sp>
      <p:sp>
        <p:nvSpPr>
          <p:cNvPr id="3" name="AutoShape 2" descr="죽음의 왕자의 지팡이">
            <a:extLst>
              <a:ext uri="{FF2B5EF4-FFF2-40B4-BE49-F238E27FC236}">
                <a16:creationId xmlns:a16="http://schemas.microsoft.com/office/drawing/2014/main" id="{A56CED04-3452-593D-297A-84B996E8EE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74680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B65F2-449C-AC4C-442B-C40247F488A4}"/>
              </a:ext>
            </a:extLst>
          </p:cNvPr>
          <p:cNvSpPr>
            <a:spLocks noGrp="1"/>
          </p:cNvSpPr>
          <p:nvPr>
            <p:ph type="title"/>
          </p:nvPr>
        </p:nvSpPr>
        <p:spPr>
          <a:xfrm>
            <a:off x="550198" y="2429361"/>
            <a:ext cx="11006800" cy="553998"/>
          </a:xfrm>
        </p:spPr>
        <p:txBody>
          <a:bodyPr anchor="t">
            <a:normAutofit/>
          </a:bodyPr>
          <a:lstStyle/>
          <a:p>
            <a:r>
              <a:rPr lang="ko-KR" altLang="en-US" sz="3000" dirty="0"/>
              <a:t>게임의 장르 </a:t>
            </a:r>
            <a:r>
              <a:rPr lang="en-US" altLang="ko-KR" sz="3000" dirty="0"/>
              <a:t>:	2D </a:t>
            </a:r>
            <a:r>
              <a:rPr lang="ko-KR" altLang="en-US" sz="3000" dirty="0" err="1"/>
              <a:t>플랫포머</a:t>
            </a:r>
            <a:r>
              <a:rPr lang="ko-KR" altLang="en-US" sz="3000" dirty="0"/>
              <a:t> </a:t>
            </a:r>
            <a:r>
              <a:rPr lang="ko-KR" altLang="en-US" sz="3000" dirty="0" err="1"/>
              <a:t>메트로베니아</a:t>
            </a:r>
            <a:r>
              <a:rPr lang="ko-KR" altLang="en-US" sz="3000" dirty="0"/>
              <a:t> </a:t>
            </a:r>
          </a:p>
        </p:txBody>
      </p:sp>
      <p:sp>
        <p:nvSpPr>
          <p:cNvPr id="4" name="TextBox 3">
            <a:extLst>
              <a:ext uri="{FF2B5EF4-FFF2-40B4-BE49-F238E27FC236}">
                <a16:creationId xmlns:a16="http://schemas.microsoft.com/office/drawing/2014/main" id="{CFE3E990-21E3-1222-0F09-BFDE3AC1ADDA}"/>
              </a:ext>
            </a:extLst>
          </p:cNvPr>
          <p:cNvSpPr txBox="1"/>
          <p:nvPr/>
        </p:nvSpPr>
        <p:spPr>
          <a:xfrm>
            <a:off x="550200" y="3147908"/>
            <a:ext cx="11074399" cy="553998"/>
          </a:xfrm>
          <a:prstGeom prst="rect">
            <a:avLst/>
          </a:prstGeom>
          <a:noFill/>
        </p:spPr>
        <p:txBody>
          <a:bodyPr wrap="square" rtlCol="0" anchor="t">
            <a:spAutoFit/>
          </a:bodyPr>
          <a:lstStyle/>
          <a:p>
            <a:r>
              <a:rPr lang="ko-KR" altLang="en-US" sz="3000" dirty="0"/>
              <a:t>대상 플랫폼 </a:t>
            </a:r>
            <a:r>
              <a:rPr lang="en-US" altLang="ko-KR" sz="3000" dirty="0"/>
              <a:t>:	PC(</a:t>
            </a:r>
            <a:r>
              <a:rPr lang="ko-KR" altLang="en-US" sz="3000" dirty="0"/>
              <a:t>윈도우</a:t>
            </a:r>
            <a:r>
              <a:rPr lang="en-US" altLang="ko-KR" sz="3000" dirty="0"/>
              <a:t>) </a:t>
            </a:r>
            <a:r>
              <a:rPr lang="ko-KR" altLang="en-US" sz="3000" dirty="0"/>
              <a:t>빌드 </a:t>
            </a:r>
            <a:r>
              <a:rPr lang="en-US" altLang="ko-KR" sz="3000" dirty="0"/>
              <a:t>, Steam</a:t>
            </a:r>
            <a:endParaRPr lang="ko-KR" altLang="en-US" sz="3000" dirty="0"/>
          </a:p>
        </p:txBody>
      </p:sp>
      <p:sp>
        <p:nvSpPr>
          <p:cNvPr id="5" name="제목 1">
            <a:extLst>
              <a:ext uri="{FF2B5EF4-FFF2-40B4-BE49-F238E27FC236}">
                <a16:creationId xmlns:a16="http://schemas.microsoft.com/office/drawing/2014/main" id="{787EF0B3-74DC-E882-7985-4A90A7C63AAC}"/>
              </a:ext>
            </a:extLst>
          </p:cNvPr>
          <p:cNvSpPr txBox="1">
            <a:spLocks/>
          </p:cNvSpPr>
          <p:nvPr/>
        </p:nvSpPr>
        <p:spPr>
          <a:xfrm>
            <a:off x="8213195" y="497945"/>
            <a:ext cx="3343805" cy="754592"/>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algn="r"/>
            <a:r>
              <a:rPr lang="ko-KR" altLang="en-US" sz="5000" dirty="0"/>
              <a:t>게임 개요</a:t>
            </a:r>
          </a:p>
        </p:txBody>
      </p:sp>
      <p:sp>
        <p:nvSpPr>
          <p:cNvPr id="6" name="제목 1">
            <a:extLst>
              <a:ext uri="{FF2B5EF4-FFF2-40B4-BE49-F238E27FC236}">
                <a16:creationId xmlns:a16="http://schemas.microsoft.com/office/drawing/2014/main" id="{D60C5B4F-F1C5-B75A-116B-B8A102E11413}"/>
              </a:ext>
            </a:extLst>
          </p:cNvPr>
          <p:cNvSpPr txBox="1">
            <a:spLocks/>
          </p:cNvSpPr>
          <p:nvPr/>
        </p:nvSpPr>
        <p:spPr>
          <a:xfrm>
            <a:off x="550200" y="1681730"/>
            <a:ext cx="11006800" cy="525993"/>
          </a:xfrm>
          <a:prstGeom prst="rect">
            <a:avLst/>
          </a:prstGeom>
        </p:spPr>
        <p:txBody>
          <a:bodyPr vert="horz" wrap="square" lIns="0" tIns="0" rIns="0" bIns="0" rtlCol="0" anchor="t" anchorCtr="0">
            <a:norm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3000" dirty="0"/>
              <a:t>게임의 제목 </a:t>
            </a:r>
            <a:r>
              <a:rPr lang="en-US" altLang="ko-KR" sz="3000" dirty="0"/>
              <a:t>:	</a:t>
            </a:r>
            <a:r>
              <a:rPr lang="ko-KR" altLang="en-US" sz="3000" dirty="0" err="1"/>
              <a:t>닉스</a:t>
            </a:r>
            <a:r>
              <a:rPr lang="en-US" altLang="ko-KR" sz="3000" dirty="0"/>
              <a:t>(Nyx)</a:t>
            </a:r>
            <a:endParaRPr lang="ko-KR" altLang="en-US" sz="3000" dirty="0"/>
          </a:p>
        </p:txBody>
      </p:sp>
      <p:sp>
        <p:nvSpPr>
          <p:cNvPr id="7" name="TextBox 6">
            <a:extLst>
              <a:ext uri="{FF2B5EF4-FFF2-40B4-BE49-F238E27FC236}">
                <a16:creationId xmlns:a16="http://schemas.microsoft.com/office/drawing/2014/main" id="{4A54D21C-0948-E17D-8F7A-CFD5ADAF8291}"/>
              </a:ext>
            </a:extLst>
          </p:cNvPr>
          <p:cNvSpPr txBox="1"/>
          <p:nvPr/>
        </p:nvSpPr>
        <p:spPr>
          <a:xfrm>
            <a:off x="516398" y="3874642"/>
            <a:ext cx="11074399" cy="553998"/>
          </a:xfrm>
          <a:prstGeom prst="rect">
            <a:avLst/>
          </a:prstGeom>
          <a:noFill/>
        </p:spPr>
        <p:txBody>
          <a:bodyPr wrap="square" rtlCol="0" anchor="t">
            <a:spAutoFit/>
          </a:bodyPr>
          <a:lstStyle/>
          <a:p>
            <a:r>
              <a:rPr lang="ko-KR" altLang="en-US" sz="3000" dirty="0"/>
              <a:t>타겟 대상  </a:t>
            </a:r>
            <a:r>
              <a:rPr lang="en-US" altLang="ko-KR" sz="3000" dirty="0"/>
              <a:t>:	 	</a:t>
            </a:r>
            <a:endParaRPr lang="ko-KR" altLang="en-US" sz="3000" dirty="0"/>
          </a:p>
        </p:txBody>
      </p:sp>
      <p:sp>
        <p:nvSpPr>
          <p:cNvPr id="3" name="TextBox 2">
            <a:extLst>
              <a:ext uri="{FF2B5EF4-FFF2-40B4-BE49-F238E27FC236}">
                <a16:creationId xmlns:a16="http://schemas.microsoft.com/office/drawing/2014/main" id="{54E5818E-C822-A5FE-6C88-3895A9263225}"/>
              </a:ext>
            </a:extLst>
          </p:cNvPr>
          <p:cNvSpPr txBox="1"/>
          <p:nvPr/>
        </p:nvSpPr>
        <p:spPr>
          <a:xfrm>
            <a:off x="516398" y="4642091"/>
            <a:ext cx="11074399" cy="553998"/>
          </a:xfrm>
          <a:prstGeom prst="rect">
            <a:avLst/>
          </a:prstGeom>
          <a:noFill/>
        </p:spPr>
        <p:txBody>
          <a:bodyPr wrap="square" rtlCol="0" anchor="t">
            <a:spAutoFit/>
          </a:bodyPr>
          <a:lstStyle/>
          <a:p>
            <a:r>
              <a:rPr lang="en-US" altLang="ko-KR" sz="3000" dirty="0"/>
              <a:t>.	</a:t>
            </a:r>
            <a:endParaRPr lang="ko-KR" altLang="en-US" sz="3000" dirty="0"/>
          </a:p>
        </p:txBody>
      </p:sp>
    </p:spTree>
    <p:extLst>
      <p:ext uri="{BB962C8B-B14F-4D97-AF65-F5344CB8AC3E}">
        <p14:creationId xmlns:p14="http://schemas.microsoft.com/office/powerpoint/2010/main" val="347746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787EF0B3-74DC-E882-7985-4A90A7C63AAC}"/>
              </a:ext>
            </a:extLst>
          </p:cNvPr>
          <p:cNvSpPr txBox="1">
            <a:spLocks/>
          </p:cNvSpPr>
          <p:nvPr/>
        </p:nvSpPr>
        <p:spPr>
          <a:xfrm>
            <a:off x="6350000" y="497945"/>
            <a:ext cx="5207001" cy="754592"/>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algn="r"/>
            <a:r>
              <a:rPr lang="ko-KR" altLang="en-US" sz="5000" dirty="0"/>
              <a:t>개발 기간 계획</a:t>
            </a:r>
          </a:p>
        </p:txBody>
      </p:sp>
      <p:sp>
        <p:nvSpPr>
          <p:cNvPr id="6" name="제목 1">
            <a:extLst>
              <a:ext uri="{FF2B5EF4-FFF2-40B4-BE49-F238E27FC236}">
                <a16:creationId xmlns:a16="http://schemas.microsoft.com/office/drawing/2014/main" id="{D60C5B4F-F1C5-B75A-116B-B8A102E11413}"/>
              </a:ext>
            </a:extLst>
          </p:cNvPr>
          <p:cNvSpPr txBox="1">
            <a:spLocks/>
          </p:cNvSpPr>
          <p:nvPr/>
        </p:nvSpPr>
        <p:spPr>
          <a:xfrm>
            <a:off x="550200" y="1653725"/>
            <a:ext cx="11006800" cy="525993"/>
          </a:xfrm>
          <a:prstGeom prst="rect">
            <a:avLst/>
          </a:prstGeom>
        </p:spPr>
        <p:txBody>
          <a:bodyPr vert="horz" wrap="square" lIns="0" tIns="0" rIns="0" bIns="0" rtlCol="0" anchor="t" anchorCtr="0">
            <a:norm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marL="457200" indent="-457200">
              <a:buFont typeface="Arial" panose="020B0604020202020204" pitchFamily="34" charset="0"/>
              <a:buChar char="•"/>
            </a:pPr>
            <a:r>
              <a:rPr lang="en-US" altLang="ko-KR" sz="3000" dirty="0"/>
              <a:t>24.06 </a:t>
            </a:r>
            <a:r>
              <a:rPr lang="ko-KR" altLang="en-US" sz="3000" dirty="0"/>
              <a:t>까지로 한다</a:t>
            </a:r>
            <a:r>
              <a:rPr lang="en-US" altLang="ko-KR" sz="3000" dirty="0"/>
              <a:t>.</a:t>
            </a:r>
            <a:endParaRPr lang="ko-KR" altLang="en-US" sz="3000" dirty="0"/>
          </a:p>
        </p:txBody>
      </p:sp>
      <p:sp>
        <p:nvSpPr>
          <p:cNvPr id="2" name="제목 1">
            <a:extLst>
              <a:ext uri="{FF2B5EF4-FFF2-40B4-BE49-F238E27FC236}">
                <a16:creationId xmlns:a16="http://schemas.microsoft.com/office/drawing/2014/main" id="{9245A1A9-FACE-BA61-3548-63C4DF3F2E1B}"/>
              </a:ext>
            </a:extLst>
          </p:cNvPr>
          <p:cNvSpPr txBox="1">
            <a:spLocks/>
          </p:cNvSpPr>
          <p:nvPr/>
        </p:nvSpPr>
        <p:spPr>
          <a:xfrm>
            <a:off x="550200" y="2306334"/>
            <a:ext cx="11006800" cy="525993"/>
          </a:xfrm>
          <a:prstGeom prst="rect">
            <a:avLst/>
          </a:prstGeom>
        </p:spPr>
        <p:txBody>
          <a:bodyPr vert="horz" wrap="square" lIns="0" tIns="0" rIns="0" bIns="0" rtlCol="0" anchor="t" anchorCtr="0">
            <a:norm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marL="457200" indent="-457200">
              <a:buFont typeface="Arial" panose="020B0604020202020204" pitchFamily="34" charset="0"/>
              <a:buChar char="•"/>
            </a:pPr>
            <a:endParaRPr lang="ko-KR" altLang="en-US" sz="3000" dirty="0"/>
          </a:p>
        </p:txBody>
      </p:sp>
      <p:sp>
        <p:nvSpPr>
          <p:cNvPr id="3" name="제목 1">
            <a:extLst>
              <a:ext uri="{FF2B5EF4-FFF2-40B4-BE49-F238E27FC236}">
                <a16:creationId xmlns:a16="http://schemas.microsoft.com/office/drawing/2014/main" id="{95DF1F1E-9A61-983C-1F8E-1F4D6904F1F4}"/>
              </a:ext>
            </a:extLst>
          </p:cNvPr>
          <p:cNvSpPr txBox="1">
            <a:spLocks/>
          </p:cNvSpPr>
          <p:nvPr/>
        </p:nvSpPr>
        <p:spPr>
          <a:xfrm>
            <a:off x="550200" y="2317909"/>
            <a:ext cx="11006800" cy="525993"/>
          </a:xfrm>
          <a:prstGeom prst="rect">
            <a:avLst/>
          </a:prstGeom>
        </p:spPr>
        <p:txBody>
          <a:bodyPr vert="horz" wrap="square" lIns="0" tIns="0" rIns="0" bIns="0" rtlCol="0" anchor="t" anchorCtr="0">
            <a:norm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marL="457200" indent="-457200">
              <a:buFont typeface="Arial" panose="020B0604020202020204" pitchFamily="34" charset="0"/>
              <a:buChar char="•"/>
            </a:pPr>
            <a:r>
              <a:rPr lang="en-US" altLang="ko-KR" sz="3000" dirty="0"/>
              <a:t>23.11 </a:t>
            </a:r>
            <a:r>
              <a:rPr lang="ko-KR" altLang="en-US" sz="3000" dirty="0"/>
              <a:t>까지 프로토타입</a:t>
            </a:r>
            <a:r>
              <a:rPr lang="en-US" altLang="ko-KR" sz="3000" dirty="0"/>
              <a:t>(</a:t>
            </a:r>
            <a:r>
              <a:rPr lang="ko-KR" altLang="en-US" sz="3000" dirty="0"/>
              <a:t>일부분</a:t>
            </a:r>
            <a:r>
              <a:rPr lang="en-US" altLang="ko-KR" sz="3000" dirty="0"/>
              <a:t>)</a:t>
            </a:r>
            <a:endParaRPr lang="ko-KR" altLang="en-US" sz="3000" dirty="0"/>
          </a:p>
        </p:txBody>
      </p:sp>
    </p:spTree>
    <p:extLst>
      <p:ext uri="{BB962C8B-B14F-4D97-AF65-F5344CB8AC3E}">
        <p14:creationId xmlns:p14="http://schemas.microsoft.com/office/powerpoint/2010/main" val="982801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787EF0B3-74DC-E882-7985-4A90A7C63AAC}"/>
              </a:ext>
            </a:extLst>
          </p:cNvPr>
          <p:cNvSpPr txBox="1">
            <a:spLocks/>
          </p:cNvSpPr>
          <p:nvPr/>
        </p:nvSpPr>
        <p:spPr>
          <a:xfrm>
            <a:off x="6350000" y="497945"/>
            <a:ext cx="5207001" cy="754592"/>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algn="r"/>
            <a:r>
              <a:rPr lang="ko-KR" altLang="en-US" sz="5000" dirty="0"/>
              <a:t>게임 컨셉</a:t>
            </a:r>
            <a:r>
              <a:rPr lang="en-US" altLang="ko-KR" sz="5000" dirty="0"/>
              <a:t>(</a:t>
            </a:r>
            <a:r>
              <a:rPr lang="ko-KR" altLang="en-US" sz="5000" dirty="0"/>
              <a:t>플레이</a:t>
            </a:r>
            <a:r>
              <a:rPr lang="en-US" altLang="ko-KR" sz="5000" dirty="0"/>
              <a:t>)</a:t>
            </a:r>
            <a:endParaRPr lang="ko-KR" altLang="en-US" sz="5000" dirty="0"/>
          </a:p>
        </p:txBody>
      </p:sp>
      <p:sp>
        <p:nvSpPr>
          <p:cNvPr id="6" name="제목 1">
            <a:extLst>
              <a:ext uri="{FF2B5EF4-FFF2-40B4-BE49-F238E27FC236}">
                <a16:creationId xmlns:a16="http://schemas.microsoft.com/office/drawing/2014/main" id="{D60C5B4F-F1C5-B75A-116B-B8A102E11413}"/>
              </a:ext>
            </a:extLst>
          </p:cNvPr>
          <p:cNvSpPr txBox="1">
            <a:spLocks/>
          </p:cNvSpPr>
          <p:nvPr/>
        </p:nvSpPr>
        <p:spPr>
          <a:xfrm>
            <a:off x="550200" y="1653725"/>
            <a:ext cx="11006800" cy="525993"/>
          </a:xfrm>
          <a:prstGeom prst="rect">
            <a:avLst/>
          </a:prstGeom>
        </p:spPr>
        <p:txBody>
          <a:bodyPr vert="horz" wrap="square" lIns="0" tIns="0" rIns="0" bIns="0" rtlCol="0" anchor="t" anchorCtr="0">
            <a:norm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marL="457200" indent="-457200">
              <a:buFont typeface="Arial" panose="020B0604020202020204" pitchFamily="34" charset="0"/>
              <a:buChar char="•"/>
            </a:pPr>
            <a:r>
              <a:rPr lang="ko-KR" altLang="en-US" sz="3000" dirty="0"/>
              <a:t>게임에는 시간이 존재</a:t>
            </a:r>
          </a:p>
        </p:txBody>
      </p:sp>
      <p:sp>
        <p:nvSpPr>
          <p:cNvPr id="9" name="제목 1">
            <a:extLst>
              <a:ext uri="{FF2B5EF4-FFF2-40B4-BE49-F238E27FC236}">
                <a16:creationId xmlns:a16="http://schemas.microsoft.com/office/drawing/2014/main" id="{3854F78C-CA18-89D4-360C-7928E571216D}"/>
              </a:ext>
            </a:extLst>
          </p:cNvPr>
          <p:cNvSpPr txBox="1">
            <a:spLocks/>
          </p:cNvSpPr>
          <p:nvPr/>
        </p:nvSpPr>
        <p:spPr>
          <a:xfrm>
            <a:off x="550200" y="2415091"/>
            <a:ext cx="11006800" cy="525993"/>
          </a:xfrm>
          <a:prstGeom prst="rect">
            <a:avLst/>
          </a:prstGeom>
        </p:spPr>
        <p:txBody>
          <a:bodyPr vert="horz" wrap="square" lIns="0" tIns="0" rIns="0" bIns="0" rtlCol="0" anchor="t" anchorCtr="0">
            <a:norm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marL="457200" indent="-457200">
              <a:buFont typeface="Arial" panose="020B0604020202020204" pitchFamily="34" charset="0"/>
              <a:buChar char="•"/>
            </a:pPr>
            <a:r>
              <a:rPr lang="ko-KR" altLang="en-US" sz="3000" dirty="0"/>
              <a:t>플레이어와 상반되는 </a:t>
            </a:r>
            <a:r>
              <a:rPr lang="en-US" altLang="ko-KR" sz="3000" dirty="0"/>
              <a:t>(</a:t>
            </a:r>
            <a:r>
              <a:rPr lang="ko-KR" altLang="en-US" sz="3000" dirty="0"/>
              <a:t>태양</a:t>
            </a:r>
            <a:r>
              <a:rPr lang="en-US" altLang="ko-KR" sz="3000" dirty="0"/>
              <a:t>) </a:t>
            </a:r>
            <a:r>
              <a:rPr lang="ko-KR" altLang="en-US" sz="3000" dirty="0"/>
              <a:t>시간은 플레이 </a:t>
            </a:r>
            <a:r>
              <a:rPr lang="en-US" altLang="ko-KR" sz="3000" dirty="0"/>
              <a:t>x</a:t>
            </a:r>
            <a:endParaRPr lang="ko-KR" altLang="en-US" sz="3000" dirty="0"/>
          </a:p>
        </p:txBody>
      </p:sp>
      <p:sp>
        <p:nvSpPr>
          <p:cNvPr id="10" name="제목 1">
            <a:extLst>
              <a:ext uri="{FF2B5EF4-FFF2-40B4-BE49-F238E27FC236}">
                <a16:creationId xmlns:a16="http://schemas.microsoft.com/office/drawing/2014/main" id="{654E56AE-0CB2-40F4-0AA0-3D034C0A034D}"/>
              </a:ext>
            </a:extLst>
          </p:cNvPr>
          <p:cNvSpPr txBox="1">
            <a:spLocks/>
          </p:cNvSpPr>
          <p:nvPr/>
        </p:nvSpPr>
        <p:spPr>
          <a:xfrm>
            <a:off x="550200" y="3093833"/>
            <a:ext cx="11006800" cy="525993"/>
          </a:xfrm>
          <a:prstGeom prst="rect">
            <a:avLst/>
          </a:prstGeom>
        </p:spPr>
        <p:txBody>
          <a:bodyPr vert="horz" wrap="square" lIns="0" tIns="0" rIns="0" bIns="0" rtlCol="0" anchor="t" anchorCtr="0">
            <a:norm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marL="457200" indent="-457200">
              <a:buFont typeface="Arial" panose="020B0604020202020204" pitchFamily="34" charset="0"/>
              <a:buChar char="•"/>
            </a:pPr>
            <a:r>
              <a:rPr lang="ko-KR" altLang="en-US" sz="3000" dirty="0" err="1"/>
              <a:t>맵은</a:t>
            </a:r>
            <a:r>
              <a:rPr lang="ko-KR" altLang="en-US" sz="3000" dirty="0"/>
              <a:t> 왔던 곳은 다시 갈 수 있다</a:t>
            </a:r>
            <a:r>
              <a:rPr lang="en-US" altLang="ko-KR" sz="3000" dirty="0"/>
              <a:t>.</a:t>
            </a:r>
            <a:endParaRPr lang="ko-KR" altLang="en-US" sz="3000" dirty="0"/>
          </a:p>
        </p:txBody>
      </p:sp>
      <p:sp>
        <p:nvSpPr>
          <p:cNvPr id="11" name="제목 1">
            <a:extLst>
              <a:ext uri="{FF2B5EF4-FFF2-40B4-BE49-F238E27FC236}">
                <a16:creationId xmlns:a16="http://schemas.microsoft.com/office/drawing/2014/main" id="{98E51EC0-0E7D-19A1-1617-19A20090040C}"/>
              </a:ext>
            </a:extLst>
          </p:cNvPr>
          <p:cNvSpPr txBox="1">
            <a:spLocks/>
          </p:cNvSpPr>
          <p:nvPr/>
        </p:nvSpPr>
        <p:spPr>
          <a:xfrm>
            <a:off x="550200" y="3830187"/>
            <a:ext cx="11006800" cy="525993"/>
          </a:xfrm>
          <a:prstGeom prst="rect">
            <a:avLst/>
          </a:prstGeom>
        </p:spPr>
        <p:txBody>
          <a:bodyPr vert="horz" wrap="square" lIns="0" tIns="0" rIns="0" bIns="0" rtlCol="0" anchor="t" anchorCtr="0">
            <a:norm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marL="457200" indent="-457200">
              <a:buFont typeface="Arial" panose="020B0604020202020204" pitchFamily="34" charset="0"/>
              <a:buChar char="•"/>
            </a:pPr>
            <a:r>
              <a:rPr lang="ko-KR" altLang="en-US" sz="3000" dirty="0"/>
              <a:t>던전에서 제한 시간 </a:t>
            </a:r>
            <a:r>
              <a:rPr lang="en-US" altLang="ko-KR" sz="3000" dirty="0"/>
              <a:t>(</a:t>
            </a:r>
            <a:r>
              <a:rPr lang="ko-KR" altLang="en-US" sz="3000" dirty="0"/>
              <a:t>밤</a:t>
            </a:r>
            <a:r>
              <a:rPr lang="en-US" altLang="ko-KR" sz="3000" dirty="0"/>
              <a:t>) </a:t>
            </a:r>
            <a:r>
              <a:rPr lang="ko-KR" altLang="en-US" sz="3000" dirty="0"/>
              <a:t>안에 길을 찾아 탐험</a:t>
            </a:r>
          </a:p>
        </p:txBody>
      </p:sp>
      <p:sp>
        <p:nvSpPr>
          <p:cNvPr id="13" name="제목 1">
            <a:extLst>
              <a:ext uri="{FF2B5EF4-FFF2-40B4-BE49-F238E27FC236}">
                <a16:creationId xmlns:a16="http://schemas.microsoft.com/office/drawing/2014/main" id="{3216675A-3492-4F08-EB44-AFB01B7BEFBB}"/>
              </a:ext>
            </a:extLst>
          </p:cNvPr>
          <p:cNvSpPr txBox="1">
            <a:spLocks/>
          </p:cNvSpPr>
          <p:nvPr/>
        </p:nvSpPr>
        <p:spPr>
          <a:xfrm>
            <a:off x="550200" y="4678282"/>
            <a:ext cx="11006800" cy="525993"/>
          </a:xfrm>
          <a:prstGeom prst="rect">
            <a:avLst/>
          </a:prstGeom>
        </p:spPr>
        <p:txBody>
          <a:bodyPr vert="horz" wrap="square" lIns="0" tIns="0" rIns="0" bIns="0" rtlCol="0" anchor="t" anchorCtr="0">
            <a:norm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marL="457200" indent="-457200">
              <a:buFont typeface="Arial" panose="020B0604020202020204" pitchFamily="34" charset="0"/>
              <a:buChar char="•"/>
            </a:pPr>
            <a:r>
              <a:rPr lang="ko-KR" altLang="en-US" sz="3000" dirty="0"/>
              <a:t>시간이 경과하여 일출 시 마을로 강제 귀환</a:t>
            </a:r>
          </a:p>
        </p:txBody>
      </p:sp>
      <p:sp>
        <p:nvSpPr>
          <p:cNvPr id="2" name="제목 1">
            <a:extLst>
              <a:ext uri="{FF2B5EF4-FFF2-40B4-BE49-F238E27FC236}">
                <a16:creationId xmlns:a16="http://schemas.microsoft.com/office/drawing/2014/main" id="{5BA27740-8D3A-B7EA-CA75-1C6D368860FD}"/>
              </a:ext>
            </a:extLst>
          </p:cNvPr>
          <p:cNvSpPr txBox="1">
            <a:spLocks/>
          </p:cNvSpPr>
          <p:nvPr/>
        </p:nvSpPr>
        <p:spPr>
          <a:xfrm>
            <a:off x="550200" y="5422320"/>
            <a:ext cx="11006800" cy="525993"/>
          </a:xfrm>
          <a:prstGeom prst="rect">
            <a:avLst/>
          </a:prstGeom>
        </p:spPr>
        <p:txBody>
          <a:bodyPr vert="horz" wrap="square" lIns="0" tIns="0" rIns="0" bIns="0" rtlCol="0" anchor="t" anchorCtr="0">
            <a:norm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marL="457200" indent="-457200">
              <a:buFont typeface="Arial" panose="020B0604020202020204" pitchFamily="34" charset="0"/>
              <a:buChar char="•"/>
            </a:pPr>
            <a:r>
              <a:rPr lang="ko-KR" altLang="en-US" sz="3000" dirty="0"/>
              <a:t>다른 루트에서 열쇠를 획득하여 보스 룸 진입</a:t>
            </a:r>
          </a:p>
          <a:p>
            <a:pPr marL="457200" indent="-457200">
              <a:buFont typeface="Arial" panose="020B0604020202020204" pitchFamily="34" charset="0"/>
              <a:buChar char="•"/>
            </a:pPr>
            <a:endParaRPr lang="ko-KR" altLang="en-US" sz="3000" dirty="0"/>
          </a:p>
        </p:txBody>
      </p:sp>
    </p:spTree>
    <p:extLst>
      <p:ext uri="{BB962C8B-B14F-4D97-AF65-F5344CB8AC3E}">
        <p14:creationId xmlns:p14="http://schemas.microsoft.com/office/powerpoint/2010/main" val="195144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787EF0B3-74DC-E882-7985-4A90A7C63AAC}"/>
              </a:ext>
            </a:extLst>
          </p:cNvPr>
          <p:cNvSpPr txBox="1">
            <a:spLocks/>
          </p:cNvSpPr>
          <p:nvPr/>
        </p:nvSpPr>
        <p:spPr>
          <a:xfrm>
            <a:off x="6350000" y="497945"/>
            <a:ext cx="5207001" cy="754592"/>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algn="r"/>
            <a:r>
              <a:rPr lang="ko-KR" altLang="en-US" sz="5000" dirty="0"/>
              <a:t>게임 컨셉</a:t>
            </a:r>
            <a:r>
              <a:rPr lang="en-US" altLang="ko-KR" sz="5000" dirty="0"/>
              <a:t>(</a:t>
            </a:r>
            <a:r>
              <a:rPr lang="ko-KR" altLang="en-US" sz="5000" dirty="0"/>
              <a:t>디자인</a:t>
            </a:r>
            <a:r>
              <a:rPr lang="en-US" altLang="ko-KR" sz="5000" dirty="0"/>
              <a:t>)</a:t>
            </a:r>
            <a:endParaRPr lang="ko-KR" altLang="en-US" sz="5000" dirty="0"/>
          </a:p>
        </p:txBody>
      </p:sp>
      <p:sp>
        <p:nvSpPr>
          <p:cNvPr id="6" name="제목 1">
            <a:extLst>
              <a:ext uri="{FF2B5EF4-FFF2-40B4-BE49-F238E27FC236}">
                <a16:creationId xmlns:a16="http://schemas.microsoft.com/office/drawing/2014/main" id="{D60C5B4F-F1C5-B75A-116B-B8A102E11413}"/>
              </a:ext>
            </a:extLst>
          </p:cNvPr>
          <p:cNvSpPr txBox="1">
            <a:spLocks/>
          </p:cNvSpPr>
          <p:nvPr/>
        </p:nvSpPr>
        <p:spPr>
          <a:xfrm>
            <a:off x="550200" y="1653725"/>
            <a:ext cx="11006800" cy="525993"/>
          </a:xfrm>
          <a:prstGeom prst="rect">
            <a:avLst/>
          </a:prstGeom>
        </p:spPr>
        <p:txBody>
          <a:bodyPr vert="horz" wrap="square" lIns="0" tIns="0" rIns="0" bIns="0" rtlCol="0" anchor="t" anchorCtr="0">
            <a:normAutofit fontScale="77500" lnSpcReduction="20000"/>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marL="457200" indent="-457200">
              <a:buFont typeface="Arial" panose="020B0604020202020204" pitchFamily="34" charset="0"/>
              <a:buChar char="•"/>
            </a:pPr>
            <a:r>
              <a:rPr lang="ko-KR" altLang="en-US" sz="3000" dirty="0"/>
              <a:t>배경은 기본적으로 밤으로 사용하고 광원 효과를 주어 해질녘 일출 까지만 구현 </a:t>
            </a:r>
          </a:p>
        </p:txBody>
      </p:sp>
      <p:sp>
        <p:nvSpPr>
          <p:cNvPr id="2" name="제목 1">
            <a:extLst>
              <a:ext uri="{FF2B5EF4-FFF2-40B4-BE49-F238E27FC236}">
                <a16:creationId xmlns:a16="http://schemas.microsoft.com/office/drawing/2014/main" id="{9245A1A9-FACE-BA61-3548-63C4DF3F2E1B}"/>
              </a:ext>
            </a:extLst>
          </p:cNvPr>
          <p:cNvSpPr txBox="1">
            <a:spLocks/>
          </p:cNvSpPr>
          <p:nvPr/>
        </p:nvSpPr>
        <p:spPr>
          <a:xfrm>
            <a:off x="550200" y="2306334"/>
            <a:ext cx="11006800" cy="525993"/>
          </a:xfrm>
          <a:prstGeom prst="rect">
            <a:avLst/>
          </a:prstGeom>
        </p:spPr>
        <p:txBody>
          <a:bodyPr vert="horz" wrap="square" lIns="0" tIns="0" rIns="0" bIns="0" rtlCol="0" anchor="t" anchorCtr="0">
            <a:norm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marL="457200" indent="-457200">
              <a:buFont typeface="Arial" panose="020B0604020202020204" pitchFamily="34" charset="0"/>
              <a:buChar char="•"/>
            </a:pPr>
            <a:endParaRPr lang="ko-KR" altLang="en-US" sz="3000" dirty="0"/>
          </a:p>
        </p:txBody>
      </p:sp>
    </p:spTree>
    <p:extLst>
      <p:ext uri="{BB962C8B-B14F-4D97-AF65-F5344CB8AC3E}">
        <p14:creationId xmlns:p14="http://schemas.microsoft.com/office/powerpoint/2010/main" val="935543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787EF0B3-74DC-E882-7985-4A90A7C63AAC}"/>
              </a:ext>
            </a:extLst>
          </p:cNvPr>
          <p:cNvSpPr txBox="1">
            <a:spLocks/>
          </p:cNvSpPr>
          <p:nvPr/>
        </p:nvSpPr>
        <p:spPr>
          <a:xfrm>
            <a:off x="6350000" y="497945"/>
            <a:ext cx="5207001" cy="754592"/>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algn="r"/>
            <a:r>
              <a:rPr lang="ko-KR" altLang="en-US" sz="5000" dirty="0"/>
              <a:t>게임 컨셉</a:t>
            </a:r>
            <a:r>
              <a:rPr lang="en-US" altLang="ko-KR" sz="5000" dirty="0"/>
              <a:t>(</a:t>
            </a:r>
            <a:r>
              <a:rPr lang="ko-KR" altLang="en-US" sz="5000" dirty="0"/>
              <a:t>사운드</a:t>
            </a:r>
            <a:r>
              <a:rPr lang="en-US" altLang="ko-KR" sz="5000" dirty="0"/>
              <a:t>)</a:t>
            </a:r>
            <a:endParaRPr lang="ko-KR" altLang="en-US" sz="5000" dirty="0"/>
          </a:p>
        </p:txBody>
      </p:sp>
      <p:sp>
        <p:nvSpPr>
          <p:cNvPr id="6" name="제목 1">
            <a:extLst>
              <a:ext uri="{FF2B5EF4-FFF2-40B4-BE49-F238E27FC236}">
                <a16:creationId xmlns:a16="http://schemas.microsoft.com/office/drawing/2014/main" id="{D60C5B4F-F1C5-B75A-116B-B8A102E11413}"/>
              </a:ext>
            </a:extLst>
          </p:cNvPr>
          <p:cNvSpPr txBox="1">
            <a:spLocks/>
          </p:cNvSpPr>
          <p:nvPr/>
        </p:nvSpPr>
        <p:spPr>
          <a:xfrm>
            <a:off x="550200" y="1653725"/>
            <a:ext cx="11006800" cy="525993"/>
          </a:xfrm>
          <a:prstGeom prst="rect">
            <a:avLst/>
          </a:prstGeom>
        </p:spPr>
        <p:txBody>
          <a:bodyPr vert="horz" wrap="square" lIns="0" tIns="0" rIns="0" bIns="0" rtlCol="0" anchor="t" anchorCtr="0">
            <a:norm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pPr marL="457200" indent="-457200">
              <a:buFont typeface="Arial" panose="020B0604020202020204" pitchFamily="34" charset="0"/>
              <a:buChar char="•"/>
            </a:pPr>
            <a:r>
              <a:rPr lang="en-US" altLang="ko-KR" sz="3000" dirty="0"/>
              <a:t>,,,,,,,,</a:t>
            </a:r>
            <a:endParaRPr lang="ko-KR" altLang="en-US" sz="3000" dirty="0"/>
          </a:p>
        </p:txBody>
      </p:sp>
    </p:spTree>
    <p:extLst>
      <p:ext uri="{BB962C8B-B14F-4D97-AF65-F5344CB8AC3E}">
        <p14:creationId xmlns:p14="http://schemas.microsoft.com/office/powerpoint/2010/main" val="415892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787EF0B3-74DC-E882-7985-4A90A7C63AAC}"/>
              </a:ext>
            </a:extLst>
          </p:cNvPr>
          <p:cNvSpPr txBox="1">
            <a:spLocks/>
          </p:cNvSpPr>
          <p:nvPr/>
        </p:nvSpPr>
        <p:spPr>
          <a:xfrm>
            <a:off x="561773" y="769356"/>
            <a:ext cx="5329741" cy="754592"/>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5000" dirty="0" err="1"/>
              <a:t>닉스</a:t>
            </a:r>
            <a:r>
              <a:rPr lang="en-US" altLang="ko-KR" sz="5000" dirty="0"/>
              <a:t>(NYX)</a:t>
            </a:r>
            <a:r>
              <a:rPr lang="ko-KR" altLang="en-US" sz="5000" dirty="0"/>
              <a:t>란</a:t>
            </a:r>
            <a:r>
              <a:rPr lang="en-US" altLang="ko-KR" sz="5000" dirty="0"/>
              <a:t>?</a:t>
            </a:r>
            <a:endParaRPr lang="ko-KR" altLang="en-US" sz="5000" dirty="0"/>
          </a:p>
        </p:txBody>
      </p:sp>
      <p:sp>
        <p:nvSpPr>
          <p:cNvPr id="6" name="제목 1">
            <a:extLst>
              <a:ext uri="{FF2B5EF4-FFF2-40B4-BE49-F238E27FC236}">
                <a16:creationId xmlns:a16="http://schemas.microsoft.com/office/drawing/2014/main" id="{D60C5B4F-F1C5-B75A-116B-B8A102E11413}"/>
              </a:ext>
            </a:extLst>
          </p:cNvPr>
          <p:cNvSpPr txBox="1">
            <a:spLocks/>
          </p:cNvSpPr>
          <p:nvPr/>
        </p:nvSpPr>
        <p:spPr>
          <a:xfrm>
            <a:off x="503901" y="1884287"/>
            <a:ext cx="11006800" cy="2933039"/>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2000" dirty="0">
                <a:latin typeface="Open Sans" panose="020B0604020202020204" pitchFamily="34" charset="0"/>
              </a:rPr>
              <a:t>그리스 신화</a:t>
            </a:r>
            <a:r>
              <a:rPr lang="ko-KR" altLang="en-US" sz="2000" b="0" i="0" dirty="0">
                <a:effectLst/>
                <a:latin typeface="Open Sans" panose="020B0604020202020204" pitchFamily="34" charset="0"/>
              </a:rPr>
              <a:t>에 </a:t>
            </a:r>
            <a:r>
              <a:rPr lang="ko-KR" altLang="en-US" sz="2000" dirty="0">
                <a:latin typeface="Open Sans" panose="020B0604020202020204" pitchFamily="34" charset="0"/>
              </a:rPr>
              <a:t>등장하는 신으로 밤과 어둠의 신으로 알려져 있다</a:t>
            </a:r>
            <a:r>
              <a:rPr lang="en-US" altLang="ko-KR" sz="2000" dirty="0">
                <a:latin typeface="Open Sans" panose="020B0604020202020204" pitchFamily="34" charset="0"/>
              </a:rPr>
              <a:t>.</a:t>
            </a:r>
          </a:p>
          <a:p>
            <a:endParaRPr lang="en-US" altLang="ko-KR" sz="2000" b="0" i="0" dirty="0">
              <a:effectLst/>
              <a:latin typeface="Open Sans" panose="020B0604020202020204" pitchFamily="34" charset="0"/>
            </a:endParaRPr>
          </a:p>
          <a:p>
            <a:r>
              <a:rPr lang="ko-KR" altLang="en-US" sz="2000" b="0" i="0" dirty="0">
                <a:effectLst/>
                <a:latin typeface="Open Sans" panose="020B0606030504020204" pitchFamily="34" charset="0"/>
              </a:rPr>
              <a:t>그녀가 관장하는 밤의 의미는 카오스에 맞먹는 어둠</a:t>
            </a:r>
            <a:r>
              <a:rPr lang="en-US" altLang="ko-KR" sz="2000" b="0" i="0" dirty="0">
                <a:effectLst/>
                <a:latin typeface="Open Sans" panose="020B0606030504020204" pitchFamily="34" charset="0"/>
              </a:rPr>
              <a:t>, </a:t>
            </a:r>
            <a:r>
              <a:rPr lang="ko-KR" altLang="en-US" sz="2000" b="0" i="0" dirty="0">
                <a:effectLst/>
                <a:latin typeface="Open Sans" panose="020B0606030504020204" pitchFamily="34" charset="0"/>
              </a:rPr>
              <a:t>암흑</a:t>
            </a:r>
            <a:r>
              <a:rPr lang="en-US" altLang="ko-KR" sz="2000" b="0" i="0" dirty="0">
                <a:effectLst/>
                <a:latin typeface="Open Sans" panose="020B0606030504020204" pitchFamily="34" charset="0"/>
              </a:rPr>
              <a:t>, </a:t>
            </a:r>
            <a:r>
              <a:rPr lang="ko-KR" altLang="en-US" sz="2000" b="0" i="0" dirty="0">
                <a:effectLst/>
                <a:latin typeface="Open Sans" panose="020B0606030504020204" pitchFamily="34" charset="0"/>
              </a:rPr>
              <a:t>밤 그 자체의 개념을 의미하며 소멸은 물론 죽음 또한 관장하는 것과 다름 없다</a:t>
            </a:r>
            <a:r>
              <a:rPr lang="en-US" altLang="ko-KR" sz="2000" b="0" i="0" dirty="0">
                <a:effectLst/>
                <a:latin typeface="Open Sans" panose="020B0606030504020204" pitchFamily="34" charset="0"/>
              </a:rPr>
              <a:t>.</a:t>
            </a:r>
          </a:p>
          <a:p>
            <a:endParaRPr lang="en-US" altLang="ko-KR" sz="2000" dirty="0">
              <a:latin typeface="Open Sans" panose="020B0606030504020204" pitchFamily="34" charset="0"/>
            </a:endParaRPr>
          </a:p>
          <a:p>
            <a:r>
              <a:rPr lang="ko-KR" altLang="en-US" sz="2000" dirty="0">
                <a:latin typeface="Open Sans" panose="020B0606030504020204" pitchFamily="34" charset="0"/>
              </a:rPr>
              <a:t>그래서 이명으로는 죽음의 어머니라고도 불린다</a:t>
            </a:r>
            <a:r>
              <a:rPr lang="en-US" altLang="ko-KR" sz="2000" dirty="0">
                <a:latin typeface="Open Sans" panose="020B0606030504020204" pitchFamily="34" charset="0"/>
              </a:rPr>
              <a:t>.</a:t>
            </a:r>
          </a:p>
          <a:p>
            <a:endParaRPr lang="en-US" altLang="ko-KR" sz="2000" dirty="0"/>
          </a:p>
          <a:p>
            <a:r>
              <a:rPr lang="ko-KR" altLang="en-US" sz="2000" dirty="0" err="1"/>
              <a:t>닉스는</a:t>
            </a:r>
            <a:r>
              <a:rPr lang="ko-KR" altLang="en-US" sz="2000" dirty="0"/>
              <a:t> 흑운을 띈 날개를 가지고 있으며</a:t>
            </a:r>
            <a:r>
              <a:rPr lang="en-US" altLang="ko-KR" sz="2000" dirty="0"/>
              <a:t>, </a:t>
            </a:r>
            <a:r>
              <a:rPr lang="ko-KR" altLang="en-US" sz="2000" dirty="0"/>
              <a:t>아주 어두운 옷을 입는 것으로 묘사된다</a:t>
            </a:r>
            <a:r>
              <a:rPr lang="en-US" altLang="ko-KR" sz="2000" dirty="0"/>
              <a:t>.</a:t>
            </a:r>
            <a:endParaRPr lang="ko-KR" altLang="en-US" sz="2000" dirty="0"/>
          </a:p>
        </p:txBody>
      </p:sp>
      <p:pic>
        <p:nvPicPr>
          <p:cNvPr id="1026" name="Picture 2" descr="Why Zeus Feared Nyx: Exploring the Power and Influence of the Goddess of  Night -Greek Mythology Wiki - YouTube">
            <a:extLst>
              <a:ext uri="{FF2B5EF4-FFF2-40B4-BE49-F238E27FC236}">
                <a16:creationId xmlns:a16="http://schemas.microsoft.com/office/drawing/2014/main" id="{4BEB3754-5409-D062-6121-A1434DF63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6673" y="4752789"/>
            <a:ext cx="3414613" cy="1920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E667FC-08E3-1B9A-62F2-42FBDF1F4CBC}"/>
              </a:ext>
            </a:extLst>
          </p:cNvPr>
          <p:cNvSpPr txBox="1"/>
          <p:nvPr/>
        </p:nvSpPr>
        <p:spPr>
          <a:xfrm>
            <a:off x="8056756" y="6304177"/>
            <a:ext cx="639917" cy="369332"/>
          </a:xfrm>
          <a:prstGeom prst="rect">
            <a:avLst/>
          </a:prstGeom>
          <a:noFill/>
        </p:spPr>
        <p:txBody>
          <a:bodyPr wrap="square">
            <a:spAutoFit/>
          </a:bodyPr>
          <a:lstStyle/>
          <a:p>
            <a:r>
              <a:rPr lang="el-GR" altLang="ko-KR" b="1" i="0" dirty="0">
                <a:solidFill>
                  <a:srgbClr val="FFD700"/>
                </a:solidFill>
                <a:effectLst/>
                <a:latin typeface="Open Sans" panose="020B0606030504020204" pitchFamily="34" charset="0"/>
              </a:rPr>
              <a:t>Νύξ</a:t>
            </a:r>
            <a:endParaRPr lang="ko-KR" altLang="en-US" dirty="0"/>
          </a:p>
        </p:txBody>
      </p:sp>
    </p:spTree>
    <p:extLst>
      <p:ext uri="{BB962C8B-B14F-4D97-AF65-F5344CB8AC3E}">
        <p14:creationId xmlns:p14="http://schemas.microsoft.com/office/powerpoint/2010/main" val="184643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2E3A79-41DF-C0FE-CFAA-BCB5A42209EE}"/>
              </a:ext>
            </a:extLst>
          </p:cNvPr>
          <p:cNvSpPr>
            <a:spLocks noGrp="1"/>
          </p:cNvSpPr>
          <p:nvPr>
            <p:ph type="title"/>
          </p:nvPr>
        </p:nvSpPr>
        <p:spPr>
          <a:xfrm>
            <a:off x="1226871" y="1710266"/>
            <a:ext cx="10483324" cy="4858367"/>
          </a:xfrm>
        </p:spPr>
        <p:txBody>
          <a:bodyPr>
            <a:normAutofit fontScale="90000"/>
          </a:bodyPr>
          <a:lstStyle/>
          <a:p>
            <a:r>
              <a:rPr lang="ko-KR" altLang="en-US" sz="2000" dirty="0"/>
              <a:t>기억과 힘을 모두 잃어 버린 </a:t>
            </a:r>
            <a:r>
              <a:rPr lang="ko-KR" altLang="en-US" sz="2000" dirty="0" err="1"/>
              <a:t>닉스가</a:t>
            </a:r>
            <a:r>
              <a:rPr lang="ko-KR" altLang="en-US" sz="2000" dirty="0"/>
              <a:t> 자신의 기억</a:t>
            </a:r>
            <a:r>
              <a:rPr lang="en-US" altLang="ko-KR" sz="2000" dirty="0"/>
              <a:t>(</a:t>
            </a:r>
            <a:r>
              <a:rPr lang="ko-KR" altLang="en-US" sz="2000" dirty="0"/>
              <a:t>힘</a:t>
            </a:r>
            <a:r>
              <a:rPr lang="en-US" altLang="ko-KR" sz="2000" dirty="0"/>
              <a:t>)</a:t>
            </a:r>
            <a:r>
              <a:rPr lang="ko-KR" altLang="en-US" sz="2000" dirty="0"/>
              <a:t>을 되찾기 위해 떠나는 모험</a:t>
            </a:r>
            <a:br>
              <a:rPr lang="en-US" altLang="ko-KR" sz="2000" dirty="0"/>
            </a:br>
            <a:r>
              <a:rPr lang="ko-KR" altLang="en-US" sz="2000" dirty="0" err="1"/>
              <a:t>닉스가</a:t>
            </a:r>
            <a:r>
              <a:rPr lang="ko-KR" altLang="en-US" sz="2000" dirty="0"/>
              <a:t> 힘을 잃어 버리면서 세상에는 어둠이 깔리게 되었고 </a:t>
            </a:r>
            <a:br>
              <a:rPr lang="en-US" altLang="ko-KR" sz="2000" dirty="0"/>
            </a:br>
            <a:r>
              <a:rPr lang="ko-KR" altLang="en-US" sz="2000" dirty="0" err="1"/>
              <a:t>닉스가</a:t>
            </a:r>
            <a:r>
              <a:rPr lang="ko-KR" altLang="en-US" sz="2000" dirty="0"/>
              <a:t> 어둠을 회수 할 때마다 세상은 밝아지게 된다</a:t>
            </a:r>
            <a:r>
              <a:rPr lang="en-US" altLang="ko-KR" sz="2000" dirty="0"/>
              <a:t>.</a:t>
            </a:r>
            <a:br>
              <a:rPr lang="en-US" altLang="ko-KR" sz="2000" dirty="0"/>
            </a:br>
            <a:r>
              <a:rPr lang="ko-KR" altLang="en-US" sz="2000" dirty="0"/>
              <a:t>하지만 힘을 되찾을수록 자신의 주변에 있는 인물들은 불행해지게 되어</a:t>
            </a:r>
            <a:r>
              <a:rPr lang="en-US" altLang="ko-KR" sz="2000" dirty="0"/>
              <a:t>(</a:t>
            </a:r>
            <a:r>
              <a:rPr lang="ko-KR" altLang="en-US" sz="2000" dirty="0"/>
              <a:t>근처만 가도 불행하듯이</a:t>
            </a:r>
            <a:r>
              <a:rPr lang="en-US" altLang="ko-KR" sz="2000" dirty="0"/>
              <a:t>?)</a:t>
            </a:r>
            <a:r>
              <a:rPr lang="ko-KR" altLang="en-US" sz="2000" dirty="0"/>
              <a:t> </a:t>
            </a:r>
            <a:br>
              <a:rPr lang="en-US" altLang="ko-KR" sz="2000" dirty="0"/>
            </a:br>
            <a:r>
              <a:rPr lang="en-US" altLang="ko-KR" sz="2000" dirty="0"/>
              <a:t>(NYX</a:t>
            </a:r>
            <a:r>
              <a:rPr lang="ko-KR" altLang="en-US" sz="2000" dirty="0"/>
              <a:t>의 이명인 죽음의 어머니</a:t>
            </a:r>
            <a:r>
              <a:rPr lang="en-US" altLang="ko-KR" sz="2000" dirty="0"/>
              <a:t>) </a:t>
            </a:r>
            <a:br>
              <a:rPr lang="en-US" altLang="ko-KR" sz="2000" dirty="0"/>
            </a:br>
            <a:br>
              <a:rPr lang="en-US" altLang="ko-KR" sz="2000" dirty="0"/>
            </a:br>
            <a:r>
              <a:rPr lang="ko-KR" altLang="en-US" sz="2000" dirty="0"/>
              <a:t>힘을 되찾게 될 수록 갈등하는 걸 그리고 </a:t>
            </a:r>
            <a:r>
              <a:rPr lang="ko-KR" altLang="en-US" sz="2000" dirty="0" err="1"/>
              <a:t>싶슴다</a:t>
            </a:r>
            <a:r>
              <a:rPr lang="en-US" altLang="ko-KR" sz="2000" dirty="0"/>
              <a:t>.. </a:t>
            </a:r>
            <a:r>
              <a:rPr lang="ko-KR" altLang="en-US" sz="2000" dirty="0" err="1"/>
              <a:t>생각중</a:t>
            </a:r>
            <a:br>
              <a:rPr lang="en-US" altLang="ko-KR" sz="2000" dirty="0"/>
            </a:br>
            <a:br>
              <a:rPr lang="en-US" altLang="ko-KR" sz="2000" dirty="0"/>
            </a:br>
            <a:br>
              <a:rPr lang="en-US" altLang="ko-KR" sz="2000" dirty="0"/>
            </a:br>
            <a:br>
              <a:rPr lang="en-US" altLang="ko-KR" sz="2000" dirty="0"/>
            </a:br>
            <a:br>
              <a:rPr lang="en-US" altLang="ko-KR" sz="2000" dirty="0"/>
            </a:br>
            <a:br>
              <a:rPr lang="en-US" altLang="ko-KR" sz="2000" dirty="0"/>
            </a:br>
            <a:br>
              <a:rPr lang="en-US" altLang="ko-KR" sz="2000" dirty="0"/>
            </a:br>
            <a:br>
              <a:rPr lang="en-US" altLang="ko-KR" sz="2000" dirty="0"/>
            </a:br>
            <a:br>
              <a:rPr lang="en-US" altLang="ko-KR" sz="2000" dirty="0"/>
            </a:br>
            <a:r>
              <a:rPr lang="ko-KR" altLang="en-US" sz="2000" dirty="0"/>
              <a:t>게임의 엔딩은 진 보스를 잡고 힘을 되찾아 떠나거나 마을에 남거나 선택하는 엔딩 </a:t>
            </a:r>
            <a:r>
              <a:rPr lang="en-US" altLang="ko-KR" sz="2000" dirty="0"/>
              <a:t>2</a:t>
            </a:r>
            <a:r>
              <a:rPr lang="ko-KR" altLang="en-US" sz="2000" dirty="0"/>
              <a:t>가지 존재</a:t>
            </a:r>
          </a:p>
        </p:txBody>
      </p:sp>
      <p:sp>
        <p:nvSpPr>
          <p:cNvPr id="4" name="제목 1">
            <a:extLst>
              <a:ext uri="{FF2B5EF4-FFF2-40B4-BE49-F238E27FC236}">
                <a16:creationId xmlns:a16="http://schemas.microsoft.com/office/drawing/2014/main" id="{8E2E0E5E-C494-5952-9A4E-98B51E4DFDCD}"/>
              </a:ext>
            </a:extLst>
          </p:cNvPr>
          <p:cNvSpPr txBox="1">
            <a:spLocks/>
          </p:cNvSpPr>
          <p:nvPr/>
        </p:nvSpPr>
        <p:spPr>
          <a:xfrm>
            <a:off x="1165533" y="752305"/>
            <a:ext cx="8712995" cy="859366"/>
          </a:xfrm>
          <a:prstGeom prst="rect">
            <a:avLst/>
          </a:prstGeom>
        </p:spPr>
        <p:txBody>
          <a:bodyPr vert="horz" wrap="square" lIns="0" tIns="0" rIns="0" bIns="0" rtlCol="0" anchor="t" anchorCtr="0">
            <a:noAutofit/>
          </a:bodyPr>
          <a:lstStyle>
            <a:lvl1pPr algn="l" defTabSz="914400" rtl="0" eaLnBrk="1" latinLnBrk="0" hangingPunct="1">
              <a:lnSpc>
                <a:spcPct val="110000"/>
              </a:lnSpc>
              <a:spcBef>
                <a:spcPct val="0"/>
              </a:spcBef>
              <a:buNone/>
              <a:defRPr lang="en-US" sz="4800" kern="1200" spc="160" dirty="0">
                <a:solidFill>
                  <a:schemeClr val="tx1"/>
                </a:solidFill>
                <a:latin typeface="+mj-lt"/>
                <a:ea typeface="+mj-ea"/>
                <a:cs typeface="+mj-cs"/>
              </a:defRPr>
            </a:lvl1pPr>
          </a:lstStyle>
          <a:p>
            <a:r>
              <a:rPr lang="ko-KR" altLang="en-US" sz="5000" dirty="0"/>
              <a:t>스토리</a:t>
            </a:r>
            <a:r>
              <a:rPr lang="en-US" altLang="ko-KR" sz="5000" dirty="0"/>
              <a:t>(</a:t>
            </a:r>
            <a:r>
              <a:rPr lang="ko-KR" altLang="en-US" sz="5000" dirty="0"/>
              <a:t>세계관</a:t>
            </a:r>
            <a:r>
              <a:rPr lang="en-US" altLang="ko-KR" sz="5000" dirty="0"/>
              <a:t>)</a:t>
            </a:r>
            <a:endParaRPr lang="ko-KR" altLang="en-US" sz="5000" dirty="0"/>
          </a:p>
        </p:txBody>
      </p:sp>
      <p:sp>
        <p:nvSpPr>
          <p:cNvPr id="3" name="TextBox 2">
            <a:extLst>
              <a:ext uri="{FF2B5EF4-FFF2-40B4-BE49-F238E27FC236}">
                <a16:creationId xmlns:a16="http://schemas.microsoft.com/office/drawing/2014/main" id="{6627D5FA-7165-9CE5-0975-2A69C2C0F0CB}"/>
              </a:ext>
            </a:extLst>
          </p:cNvPr>
          <p:cNvSpPr txBox="1"/>
          <p:nvPr/>
        </p:nvSpPr>
        <p:spPr>
          <a:xfrm>
            <a:off x="3267307" y="997322"/>
            <a:ext cx="5146288" cy="369332"/>
          </a:xfrm>
          <a:prstGeom prst="rect">
            <a:avLst/>
          </a:prstGeom>
          <a:noFill/>
        </p:spPr>
        <p:txBody>
          <a:bodyPr wrap="square" rtlCol="0">
            <a:spAutoFit/>
          </a:bodyPr>
          <a:lstStyle/>
          <a:p>
            <a:endParaRPr lang="ko-KR" altLang="en-US" dirty="0"/>
          </a:p>
        </p:txBody>
      </p:sp>
    </p:spTree>
    <p:extLst>
      <p:ext uri="{BB962C8B-B14F-4D97-AF65-F5344CB8AC3E}">
        <p14:creationId xmlns:p14="http://schemas.microsoft.com/office/powerpoint/2010/main" val="2570007976"/>
      </p:ext>
    </p:extLst>
  </p:cSld>
  <p:clrMapOvr>
    <a:masterClrMapping/>
  </p:clrMapOvr>
</p:sld>
</file>

<file path=ppt/theme/theme1.xml><?xml version="1.0" encoding="utf-8"?>
<a:theme xmlns:a="http://schemas.openxmlformats.org/drawingml/2006/main" name="3DFloat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Float">
      <a:majorFont>
        <a:latin typeface="Microsoft GothicNeo"/>
        <a:ea typeface=""/>
        <a:cs typeface=""/>
      </a:majorFont>
      <a:minorFont>
        <a:latin typeface="Microsoft GothicNe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1779</TotalTime>
  <Words>864</Words>
  <Application>Microsoft Office PowerPoint</Application>
  <PresentationFormat>와이드스크린</PresentationFormat>
  <Paragraphs>73</Paragraphs>
  <Slides>22</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22</vt:i4>
      </vt:variant>
    </vt:vector>
  </HeadingPairs>
  <TitlesOfParts>
    <vt:vector size="26" baseType="lpstr">
      <vt:lpstr>Microsoft GothicNeo</vt:lpstr>
      <vt:lpstr>Arial</vt:lpstr>
      <vt:lpstr>Open Sans</vt:lpstr>
      <vt:lpstr>3DFloatVTI</vt:lpstr>
      <vt:lpstr>닉스</vt:lpstr>
      <vt:lpstr>PowerPoint 프레젠테이션</vt:lpstr>
      <vt:lpstr>게임의 장르 : 2D 플랫포머 메트로베니아 </vt:lpstr>
      <vt:lpstr>PowerPoint 프레젠테이션</vt:lpstr>
      <vt:lpstr>PowerPoint 프레젠테이션</vt:lpstr>
      <vt:lpstr>PowerPoint 프레젠테이션</vt:lpstr>
      <vt:lpstr>PowerPoint 프레젠테이션</vt:lpstr>
      <vt:lpstr>PowerPoint 프레젠테이션</vt:lpstr>
      <vt:lpstr>기억과 힘을 모두 잃어 버린 닉스가 자신의 기억(힘)을 되찾기 위해 떠나는 모험 닉스가 힘을 잃어 버리면서 세상에는 어둠이 깔리게 되었고  닉스가 어둠을 회수 할 때마다 세상은 밝아지게 된다. 하지만 힘을 되찾을수록 자신의 주변에 있는 인물들은 불행해지게 되어(근처만 가도 불행하듯이?)  (NYX의 이명인 죽음의 어머니)   힘을 되찾게 될 수록 갈등하는 걸 그리고 싶슴다.. 생각중         게임의 엔딩은 진 보스를 잡고 힘을 되찾아 떠나거나 마을에 남거나 선택하는 엔딩 2가지 존재</vt:lpstr>
      <vt:lpstr>크게 3가지 형태 1. 던전(맵 자동 생성) 2. 마을 3. 스토리 라인 맵(고정형)  게임 장르인 메트로베니아 답게 탐험 요소를 주고 싶음 비선형적 구도(오픈월드이지만 스토리 진행하면서 일정 섹터가 해금) </vt:lpstr>
      <vt:lpstr>PowerPoint 프레젠테이션</vt:lpstr>
      <vt:lpstr>HP 존재  스킬 트리 존재 사망시 최근 세이브 데이터 위치에서 부활  MP 생각 중    </vt:lpstr>
      <vt:lpstr>2가지 형태로 나뉨  1. 스토리 라인 보스 : 난이도 上 , 조우시 도망x,      보상 : 닉스의 힘 일부분 되찾기      2. BSP 라인 보스 :  난이도 下 , 스토리 라인을 보조하기 위해 설계     보상 :  스킬 포인트     </vt:lpstr>
      <vt:lpstr>음 </vt:lpstr>
      <vt:lpstr>재화 존재 이유  : 기본 스토리 라인의 난이도를 높게 잡는다. 소울류의 게임을 싫어하는 유저를 위해 게임의 난이도를 완화 하는 장치로서 존재  BSP 맵 에서  추가적인 재화 획득 가능 마을에서 일정 재화로 스킬 포인트로 교환 </vt:lpstr>
      <vt:lpstr>게임의 로드 시 시작 위치는 세이브 포인트에서만   (현재 위치 저장해서 로드 시 pos로 이동해야 하는데 소수점까지는 가져오기 힘들어서 끼일 확률 높음)    == 세이브 해야 하는 항목== HP(cur), 스킬 트리,  세이브 포인트,    </vt:lpstr>
      <vt:lpstr>최대한 유저의 화면을 가리는 게 적은 UI로 가시성 향상 (status정도만 노출)  상호작용 UI는 다 키입력을 받아 노출   </vt:lpstr>
      <vt:lpstr>    == 구성 요소 == 게임 시작 -&gt; 저장 슬롯 나오는 화면 -&gt; 슬롯 클릭시 해당 데이터 불러와서 겜시작 옵션 -&gt; 다음 PPT  게임 종료   </vt:lpstr>
      <vt:lpstr>== 옵션 설정 가능 항목 ==  그래픽 -&gt; 해상도, 전체 화면  사운드 –&gt; mute, 소리 세부 설정(bgm, sfx, master)     </vt:lpstr>
      <vt:lpstr>플레이어의 취향대로 플레이어를 성장 시킬 수 있으면 좋겠다고 생각 -&gt; 스킬 노드 시스템  반복적인 공격을 피하고 유저의 플레이 스타일을 최대한 살리고 싶다 -&gt; 무기 시스템        </vt:lpstr>
      <vt:lpstr>  </vt:lpstr>
      <vt:lpstr>반복적인 공격 느낌을 피하기 위해 몇가지의 무기 시스템  무기별로 개별 스펙은 들어가 있지 않음(ex 공격력)  -스펙은 스킬 노드로  무기는 플레이어가 플레이 스타일을 바꿀 수 있는 수단이면 좋겠음  -ex) 리치가 다른 무기 대신 플레이어의 전체 공격력에서 일정 수준 가감  무기는 2개까지 장착 가능 장착된 무기는 단축키로 빠른 스왑 가능  몇몇 무기들은 고유한 능력도 넣고 싶음 이에 따른 유저가 무기를 모으러 탐험 욕구도 올릴 수 있지 않을까 싶음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기획서 </dc:title>
  <dc:creator>이연상</dc:creator>
  <cp:lastModifiedBy>이연상</cp:lastModifiedBy>
  <cp:revision>38</cp:revision>
  <dcterms:created xsi:type="dcterms:W3CDTF">2023-05-14T13:34:57Z</dcterms:created>
  <dcterms:modified xsi:type="dcterms:W3CDTF">2023-05-31T15:17:01Z</dcterms:modified>
</cp:coreProperties>
</file>