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6"/>
  </p:notesMasterIdLst>
  <p:handoutMasterIdLst>
    <p:handoutMasterId r:id="rId77"/>
  </p:handoutMasterIdLst>
  <p:sldIdLst>
    <p:sldId id="377" r:id="rId2"/>
    <p:sldId id="378" r:id="rId3"/>
    <p:sldId id="379" r:id="rId4"/>
    <p:sldId id="380" r:id="rId5"/>
    <p:sldId id="381" r:id="rId6"/>
    <p:sldId id="382" r:id="rId7"/>
    <p:sldId id="383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1" r:id="rId26"/>
    <p:sldId id="402" r:id="rId27"/>
    <p:sldId id="403" r:id="rId28"/>
    <p:sldId id="404" r:id="rId29"/>
    <p:sldId id="405" r:id="rId30"/>
    <p:sldId id="406" r:id="rId31"/>
    <p:sldId id="407" r:id="rId32"/>
    <p:sldId id="408" r:id="rId33"/>
    <p:sldId id="410" r:id="rId34"/>
    <p:sldId id="411" r:id="rId35"/>
    <p:sldId id="412" r:id="rId36"/>
    <p:sldId id="413" r:id="rId37"/>
    <p:sldId id="414" r:id="rId38"/>
    <p:sldId id="415" r:id="rId39"/>
    <p:sldId id="416" r:id="rId40"/>
    <p:sldId id="447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424" r:id="rId49"/>
    <p:sldId id="426" r:id="rId50"/>
    <p:sldId id="427" r:id="rId51"/>
    <p:sldId id="428" r:id="rId52"/>
    <p:sldId id="429" r:id="rId53"/>
    <p:sldId id="430" r:id="rId54"/>
    <p:sldId id="448" r:id="rId55"/>
    <p:sldId id="449" r:id="rId56"/>
    <p:sldId id="450" r:id="rId57"/>
    <p:sldId id="431" r:id="rId58"/>
    <p:sldId id="432" r:id="rId59"/>
    <p:sldId id="433" r:id="rId60"/>
    <p:sldId id="434" r:id="rId61"/>
    <p:sldId id="435" r:id="rId62"/>
    <p:sldId id="436" r:id="rId63"/>
    <p:sldId id="438" r:id="rId64"/>
    <p:sldId id="439" r:id="rId65"/>
    <p:sldId id="451" r:id="rId66"/>
    <p:sldId id="437" r:id="rId67"/>
    <p:sldId id="440" r:id="rId68"/>
    <p:sldId id="441" r:id="rId69"/>
    <p:sldId id="442" r:id="rId70"/>
    <p:sldId id="443" r:id="rId71"/>
    <p:sldId id="444" r:id="rId72"/>
    <p:sldId id="445" r:id="rId73"/>
    <p:sldId id="446" r:id="rId74"/>
    <p:sldId id="333" r:id="rId75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CC00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 autoAdjust="0"/>
    <p:restoredTop sz="94468" autoAdjust="0"/>
  </p:normalViewPr>
  <p:slideViewPr>
    <p:cSldViewPr>
      <p:cViewPr varScale="1">
        <p:scale>
          <a:sx n="67" d="100"/>
          <a:sy n="67" d="100"/>
        </p:scale>
        <p:origin x="78" y="9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10/21/2014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01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4AFBC3B-5D7C-4E89-A5D8-61FF0CCF7B72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753642-63F5-4CF1-8DE7-134E75D0DAC1}" type="slidenum">
              <a:rPr lang="en-US"/>
              <a:pPr/>
              <a:t>17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65819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8A246-C60A-496B-82CA-5317F0803FD7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9DA2D9-A999-44CA-B2E2-8EC3CB786680}" type="slidenum">
              <a:rPr lang="en-US"/>
              <a:pPr/>
              <a:t>18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7827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193E5C7-00E2-4C82-AC12-3D0604C4F984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9F7C5D-6B02-45FC-A180-8F87F3FB9961}" type="slidenum">
              <a:rPr lang="en-US"/>
              <a:pPr/>
              <a:t>19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1892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9D01825-AAC8-4243-AED9-3E6555DF63B5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BA536-1AEA-4A84-A33D-F68192295275}" type="slidenum">
              <a:rPr lang="en-US"/>
              <a:pPr/>
              <a:t>20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427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2F176A-C810-4601-81AE-4A601850C374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2C0E8-AA85-41AD-BAE5-2243C20AC970}" type="slidenum">
              <a:rPr lang="en-US"/>
              <a:pPr/>
              <a:t>23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274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EF615E-6AE9-4581-A400-C839741A31DF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A85C31-AC4D-48EC-8A81-811791197037}" type="slidenum">
              <a:rPr lang="en-US"/>
              <a:pPr/>
              <a:t>24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7332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1CF68F2-A2DC-41A5-AE11-8CC9F1FB453C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4848B0-5A80-4B22-A45E-F0C58172684C}" type="slidenum">
              <a:rPr lang="en-US"/>
              <a:pPr/>
              <a:t>25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40712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CD67E5-35B1-4D00-B9EC-3305BDD1511A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140916-7D57-473B-A340-63A32FF33209}" type="slidenum">
              <a:rPr lang="en-US"/>
              <a:pPr/>
              <a:t>26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0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3BCA166-03FB-4667-A86E-EBE9C4C7B935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767B6-AA5A-493A-A8A5-48F6738799DE}" type="slidenum">
              <a:rPr lang="en-US"/>
              <a:pPr/>
              <a:t>27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414587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711A76-6A24-4388-9752-45DD6899A6D4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C77CD-816D-4C03-902E-2B28946478E2}" type="slidenum">
              <a:rPr lang="en-US"/>
              <a:pPr/>
              <a:t>28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952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1E7480-0385-456D-9EFD-33825B575947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CD8F2-E30B-489A-9D9E-9DFFE69B55B0}" type="slidenum">
              <a:rPr lang="en-US"/>
              <a:pPr/>
              <a:t>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8356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F3B9F6-70A4-45AE-AB87-ADC884FF5BCE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3ABFF-0325-48CC-89D7-F4215C0DC90D}" type="slidenum">
              <a:rPr lang="en-US"/>
              <a:pPr/>
              <a:t>29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72314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CA7ECF-DF13-4A64-AC03-A03F95F909FA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328C6F-1B39-4977-AD60-558D0CE42CD9}" type="slidenum">
              <a:rPr lang="en-US"/>
              <a:pPr/>
              <a:t>30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03288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EBD9E5-72E7-46CE-B56A-EC3FA2AA350E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A00BC4-40A0-4E1F-901A-540FD26975E1}" type="slidenum">
              <a:rPr lang="en-US"/>
              <a:pPr/>
              <a:t>31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567391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8027CD-6D72-4279-B841-D7202E1A6FB3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B6BE6C-01B9-4634-B604-0F517B99CD63}" type="slidenum">
              <a:rPr lang="en-US"/>
              <a:pPr/>
              <a:t>32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761414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7AD7FA-7494-4E58-BC8A-AF38131E3D9E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6F1EF3-0489-4C42-A56E-6EA44373FB4C}" type="slidenum">
              <a:rPr lang="en-US"/>
              <a:pPr/>
              <a:t>33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950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4FD00CD-EB2A-4D9F-AC76-5F0189C3F81B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8F8F8-5B0B-40A4-B5D9-1AFD7F96F81D}" type="slidenum">
              <a:rPr lang="en-US"/>
              <a:pPr/>
              <a:t>34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01363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D692852-7A7A-4FA4-881B-22379B6C7015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14AF76-4058-445D-88D8-F252D6D69981}" type="slidenum">
              <a:rPr lang="en-US"/>
              <a:pPr/>
              <a:t>37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5490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1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5AFE968-E253-4ED0-9984-6C15C586B499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10/21/2014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2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3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32C30773-C78E-4563-B534-CBDD8351B7EF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37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5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8169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C2620E-7A46-431E-9A08-7A46FD422561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4B796A-5141-4036-9928-4FF82C4D7FFA}" type="slidenum">
              <a:rPr lang="en-US"/>
              <a:pPr/>
              <a:t>38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27359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39750E4-FA06-4BDF-95FE-641B77EF7E96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7E0CF-9039-4FEE-A3C7-A8669A0AD94C}" type="slidenum">
              <a:rPr lang="en-US"/>
              <a:pPr/>
              <a:t>41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78562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3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D1CF079B-9B45-47FB-BBF2-23D7C64D3540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10/21/2014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4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5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AA65AE80-F333-4650-9616-027E3E5D6AFB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41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8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22492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6E78B2-5D7D-4AE5-BE28-816C3AC0AE49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371B7-E062-482E-9675-86A2DF35EEEA}" type="slidenum">
              <a:rPr lang="en-US"/>
              <a:pPr/>
              <a:t>43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243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0CA6376-67D0-4069-B98E-1074367826DD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33A1DF-6519-4B1F-B292-B8A9F2597B16}" type="slidenum">
              <a:rPr lang="en-US"/>
              <a:pPr/>
              <a:t>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501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82BCB6-F984-4730-8CAC-B4AB2E3A5CA5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3465F-440C-4F90-93BD-A5FD6B6BC747}" type="slidenum">
              <a:rPr lang="en-US"/>
              <a:pPr/>
              <a:t>47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198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49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36967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9957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5249FF9-AE40-49F6-8B4E-530ECAD6C5DD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3C943-39CB-446A-B79B-8DDEE14AD230}" type="slidenum">
              <a:rPr lang="en-US"/>
              <a:pPr/>
              <a:t>57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3861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882912-581C-4FA1-8DBE-A8ADFA0B0E50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37487-6EFF-4B91-9046-FA4D568DAA61}" type="slidenum">
              <a:rPr lang="en-US"/>
              <a:pPr/>
              <a:t>58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4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63365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1BEAC85-EAEA-4BC7-AD22-44C3056FB57F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664F68-56C8-4369-A477-6665D56F1BFF}" type="slidenum">
              <a:rPr lang="en-US"/>
              <a:pPr/>
              <a:t>60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256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21109B2-5A62-4E8C-B5B7-D36E4D026692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5C57B-2FEF-47A7-99CC-20BD2541C2BF}" type="slidenum">
              <a:rPr lang="en-US"/>
              <a:pPr/>
              <a:t>69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2658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59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90026F79-DBFD-4EB4-9449-67248CBBF1B1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10/21/2014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0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1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66800FD1-6B34-42C8-9D57-36ABCD5AD6C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69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26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57283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1ED522A-B039-4B3D-B048-E53140EF243B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1EB299-0803-486F-A629-81D0F1C5C2F1}" type="slidenum">
              <a:rPr lang="en-US"/>
              <a:pPr/>
              <a:t>71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040735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7947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2E183B-D9FE-4A81-A524-33A6F82413A2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836B1C-E011-4EEA-9A25-B0458C999A12}" type="slidenum">
              <a:rPr lang="en-US"/>
              <a:pPr/>
              <a:t>73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4513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40C3E7D-D651-4BD4-953E-B43463A4DAC0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7216BD-78A2-4A62-AB3F-57725B0E4906}" type="slidenum">
              <a:rPr lang="en-US"/>
              <a:pPr/>
              <a:t>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8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F456E4-762B-4C1F-A981-F9DD1FCA3B6A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18A2F1-FA79-4A2F-B020-DACEDAE15C7A}" type="slidenum">
              <a:rPr lang="en-US"/>
              <a:pPr/>
              <a:t>5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645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D40C525-AA9E-4AEA-9C37-AFBCF82F0EDA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1BDCED-3955-4A16-AE37-BA41BD58C871}" type="slidenum">
              <a:rPr lang="en-US"/>
              <a:pPr/>
              <a:t>9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3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5089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2BA27B5-5C5A-4EA5-BE2C-5E163AD5AD3C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7996C-BFC3-4563-A330-67798B5BCC39}" type="slidenum">
              <a:rPr lang="en-US"/>
              <a:pPr/>
              <a:t>12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435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5" name="Rectangle 3"/>
          <p:cNvSpPr txBox="1">
            <a:spLocks noGrp="1" noChangeArrowheads="1"/>
          </p:cNvSpPr>
          <p:nvPr/>
        </p:nvSpPr>
        <p:spPr bwMode="auto">
          <a:xfrm>
            <a:off x="3898765" y="0"/>
            <a:ext cx="2983048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/>
          <a:lstStyle/>
          <a:p>
            <a:pPr algn="r" defTabSz="947738">
              <a:lnSpc>
                <a:spcPct val="100000"/>
              </a:lnSpc>
            </a:pPr>
            <a:fld id="{289C523B-DFC9-4A2C-94D2-2B485DB15478}" type="datetime1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10/21/2014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07/16/96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6" name="Rectangle 6"/>
          <p:cNvSpPr txBox="1">
            <a:spLocks noGrp="1" noChangeArrowheads="1"/>
          </p:cNvSpPr>
          <p:nvPr/>
        </p:nvSpPr>
        <p:spPr bwMode="auto">
          <a:xfrm>
            <a:off x="1" y="8832546"/>
            <a:ext cx="5522159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defTabSz="947738">
              <a:lnSpc>
                <a:spcPct val="100000"/>
              </a:lnSpc>
            </a:pPr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(c) 2005 National Academy for Software Development - http://academy.devbg.org. All rights reserved. Unauthorized copying or re-distribution is strictly prohibited.*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7" name="Rectangle 7"/>
          <p:cNvSpPr txBox="1">
            <a:spLocks noGrp="1" noChangeArrowheads="1"/>
          </p:cNvSpPr>
          <p:nvPr/>
        </p:nvSpPr>
        <p:spPr bwMode="auto">
          <a:xfrm>
            <a:off x="5744947" y="8832546"/>
            <a:ext cx="1136867" cy="46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756" tIns="0" rIns="19756" bIns="0" anchor="b"/>
          <a:lstStyle/>
          <a:p>
            <a:pPr algn="r" defTabSz="947738">
              <a:lnSpc>
                <a:spcPct val="100000"/>
              </a:lnSpc>
            </a:pPr>
            <a:fld id="{CD1775D1-0BDA-47AE-AFE6-E3F6CE73C21C}" type="slidenum"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pPr algn="r" defTabSz="947738">
                <a:lnSpc>
                  <a:spcPct val="100000"/>
                </a:lnSpc>
              </a:pPr>
              <a:t>12</a:t>
            </a:fld>
            <a:r>
              <a:rPr lang="en-US" sz="1100" b="0" i="1">
                <a:solidFill>
                  <a:schemeClr val="tx1"/>
                </a:solidFill>
                <a:effectLst/>
                <a:latin typeface="Arial" charset="0"/>
              </a:rPr>
              <a:t>##</a:t>
            </a:r>
            <a:endParaRPr lang="en-US" sz="1200" b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43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11316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D969A24-A868-4996-827F-29D04B05172B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7308DC-BE5A-4EA2-89BA-CF922BE1AF4A}" type="slidenum">
              <a:rPr lang="en-US"/>
              <a:pPr/>
              <a:t>13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HtmlAnchor controls the &lt;a&gt; element. </a:t>
            </a:r>
          </a:p>
          <a:p>
            <a:r>
              <a:rPr lang="en-US" dirty="0"/>
              <a:t>HtmlButton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/>
              <a:t>HtmlForm controls the &lt;form&gt; element. </a:t>
            </a:r>
          </a:p>
          <a:p>
            <a:r>
              <a:rPr lang="en-US" dirty="0"/>
              <a:t>HtmlSelect controls the &lt;select&gt; element. </a:t>
            </a:r>
          </a:p>
          <a:p>
            <a:r>
              <a:rPr lang="en-US" dirty="0"/>
              <a:t>HtmlTable controls the &lt;table&gt; element. </a:t>
            </a:r>
          </a:p>
          <a:p>
            <a:r>
              <a:rPr lang="en-US" dirty="0"/>
              <a:t>HtmlTableCell controls the &lt;td&gt; element. </a:t>
            </a:r>
          </a:p>
          <a:p>
            <a:r>
              <a:rPr lang="en-US" dirty="0"/>
              <a:t>HtmlTableRow controls the &lt;</a:t>
            </a:r>
            <a:r>
              <a:rPr lang="en-US" dirty="0" err="1"/>
              <a:t>tr</a:t>
            </a:r>
            <a:r>
              <a:rPr lang="en-US" dirty="0"/>
              <a:t>&gt; element. </a:t>
            </a:r>
          </a:p>
          <a:p>
            <a:r>
              <a:rPr lang="en-US" dirty="0" err="1"/>
              <a:t>HtmlTextArea</a:t>
            </a:r>
            <a:r>
              <a:rPr lang="en-US" dirty="0"/>
              <a:t> controls the &lt;</a:t>
            </a:r>
            <a:r>
              <a:rPr lang="en-US" dirty="0" err="1"/>
              <a:t>textarea</a:t>
            </a:r>
            <a:r>
              <a:rPr lang="en-US" dirty="0"/>
              <a:t>&gt; element. </a:t>
            </a:r>
          </a:p>
          <a:p>
            <a:r>
              <a:rPr lang="en-US" dirty="0" err="1"/>
              <a:t>HtmlInputButton</a:t>
            </a:r>
            <a:r>
              <a:rPr lang="en-US" dirty="0"/>
              <a:t> controls the &lt;input type</a:t>
            </a:r>
            <a:r>
              <a:rPr lang="en-US" dirty="0" smtClean="0"/>
              <a:t>="button"&gt;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HtmlInputCheckBox</a:t>
            </a:r>
            <a:r>
              <a:rPr lang="en-US" dirty="0"/>
              <a:t> controls the &lt;input type</a:t>
            </a:r>
            <a:r>
              <a:rPr lang="en-US" dirty="0" smtClean="0"/>
              <a:t>="checkbox"&gt;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HtmlInputFile</a:t>
            </a:r>
            <a:r>
              <a:rPr lang="en-US" dirty="0"/>
              <a:t> controls the &lt;input type</a:t>
            </a:r>
            <a:r>
              <a:rPr lang="en-US" dirty="0" smtClean="0"/>
              <a:t>="file"&gt;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HtmlInputHidden</a:t>
            </a:r>
            <a:r>
              <a:rPr lang="en-US" dirty="0"/>
              <a:t> controls the &lt;input type</a:t>
            </a:r>
            <a:r>
              <a:rPr lang="en-US" dirty="0" smtClean="0"/>
              <a:t>="hidden"&gt;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HtmlInputImage</a:t>
            </a:r>
            <a:r>
              <a:rPr lang="en-US" dirty="0"/>
              <a:t> controls the &lt;input type</a:t>
            </a:r>
            <a:r>
              <a:rPr lang="en-US" dirty="0" smtClean="0"/>
              <a:t>="image"&gt;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HtmlInputRadioButton</a:t>
            </a:r>
            <a:r>
              <a:rPr lang="en-US" dirty="0"/>
              <a:t> controls the &lt;input type</a:t>
            </a:r>
            <a:r>
              <a:rPr lang="en-US" dirty="0" smtClean="0"/>
              <a:t>="radio"&gt; </a:t>
            </a:r>
            <a:r>
              <a:rPr lang="en-US" dirty="0"/>
              <a:t>element. </a:t>
            </a:r>
          </a:p>
          <a:p>
            <a:r>
              <a:rPr lang="en-US" dirty="0" err="1"/>
              <a:t>HtmlInputText</a:t>
            </a:r>
            <a:r>
              <a:rPr lang="en-US" dirty="0"/>
              <a:t> controls the &lt;input type</a:t>
            </a:r>
            <a:r>
              <a:rPr lang="en-US" dirty="0" smtClean="0"/>
              <a:t>="text"&gt; </a:t>
            </a:r>
            <a:r>
              <a:rPr lang="en-US" dirty="0"/>
              <a:t>element. </a:t>
            </a:r>
          </a:p>
          <a:p>
            <a:r>
              <a:rPr lang="en-US" dirty="0"/>
              <a:t>HtmlImage controls the &lt;</a:t>
            </a:r>
            <a:r>
              <a:rPr lang="en-US" dirty="0" err="1"/>
              <a:t>img</a:t>
            </a:r>
            <a:r>
              <a:rPr lang="en-US" dirty="0"/>
              <a:t>&gt; element.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347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*</a:t>
            </a:r>
            <a:endParaRPr lang="en-US" sz="1200" i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C58FBB1-3FA1-4371-BE93-EA7998EB4C49}" type="datetime1">
              <a:rPr lang="en-US"/>
              <a:pPr/>
              <a:t>10/21/2014</a:t>
            </a:fld>
            <a:r>
              <a:rPr lang="en-US"/>
              <a:t>07/16/96</a:t>
            </a:r>
            <a:endParaRPr lang="en-US" sz="1200" i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(c) 2005 National Academy for Software Development - http://academy.devbg.org. All rights reserved. Unauthorized copying or re-distribution is strictly prohibited.*</a:t>
            </a:r>
            <a:endParaRPr lang="en-US" sz="1200" i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5E697B-DABE-4C89-BBEF-97EB46617B35}" type="slidenum">
              <a:rPr lang="en-US"/>
              <a:pPr/>
              <a:t>14</a:t>
            </a:fld>
            <a:r>
              <a:rPr lang="en-US"/>
              <a:t>##</a:t>
            </a:r>
            <a:endParaRPr lang="en-US" sz="1200" i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05934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Presentation Subtitle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  <a:endParaRPr lang="en-US" sz="1800" b="1" dirty="0">
              <a:solidFill>
                <a:srgbClr val="0EFE5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  <a:endParaRPr lang="en-US" sz="1600" b="1" dirty="0">
              <a:solidFill>
                <a:schemeClr val="tx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Slide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 smtClean="0"/>
              <a:t>Enter source code here</a:t>
            </a:r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  <a:p>
            <a:pPr lvl="0"/>
            <a:endParaRPr lang="en-US" noProof="1" smtClean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85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Section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 userDrawn="1"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 smtClean="0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  <a:endParaRPr lang="bg-BG" sz="200" kern="1200" noProof="1">
                <a:ln w="0">
                  <a:noFill/>
                </a:ln>
                <a:solidFill>
                  <a:schemeClr val="bg1"/>
                </a:solidFill>
                <a:effectLst/>
                <a:latin typeface="Corbel" pitchFamily="34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 smtClean="0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  <a:endParaRPr lang="bg-BG" sz="200" noProof="1">
                <a:ln w="0">
                  <a:noFill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 smtClean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9600" b="1" dirty="0">
              <a:solidFill>
                <a:schemeClr val="tx1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 smtClean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8800" dirty="0">
              <a:solidFill>
                <a:schemeClr val="accent5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 smtClean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1500" b="1" dirty="0">
              <a:solidFill>
                <a:srgbClr val="FF831D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12800" b="1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innerShdw blurRad="63500" dist="50800" dir="8100000">
                  <a:prstClr val="black">
                    <a:alpha val="50000"/>
                  </a:prst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 smtClean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5600" dirty="0">
              <a:solidFill>
                <a:schemeClr val="tx2">
                  <a:lumMod val="75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 smtClean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  <a:endParaRPr lang="en-US" sz="9600" dirty="0">
              <a:solidFill>
                <a:srgbClr val="FF4A37"/>
              </a:solidFill>
              <a:effectLst>
                <a:reflection blurRad="6350" stA="60000" endA="900" endPos="60000" dist="29997" dir="5400000" sy="-100000" algn="bl" rotWithShape="0"/>
              </a:effectLst>
            </a:endParaRP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 smtClean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6600" dirty="0">
              <a:solidFill>
                <a:srgbClr val="9966FF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solidFill>
                <a:srgbClr val="FF6699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 smtClean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600" dirty="0">
              <a:solidFill>
                <a:schemeClr val="tx2">
                  <a:lumMod val="40000"/>
                  <a:lumOff val="6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  <a:endParaRPr lang="en-US" sz="60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 smtClean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000" dirty="0"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 smtClean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  <a:endParaRPr lang="en-US" sz="4000" b="1" spc="150" dirty="0">
              <a:ln w="11430"/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 smtClean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4400" dirty="0">
              <a:ln>
                <a:solidFill>
                  <a:schemeClr val="accent2">
                    <a:lumMod val="40000"/>
                    <a:lumOff val="60000"/>
                  </a:schemeClr>
                </a:solidFill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 smtClean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2800" dirty="0">
              <a:ln>
                <a:solidFill>
                  <a:schemeClr val="tx1">
                    <a:lumMod val="75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 smtClean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  <a:endParaRPr lang="en-US" sz="3200" dirty="0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8" name="Rectangle 2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 smtClean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 smtClean="0"/>
              <a:t>Course web site URL</a:t>
            </a:r>
            <a:endParaRPr lang="en-US" dirty="0"/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 smtClean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  <a:endParaRPr lang="en-US" sz="12000" b="1" dirty="0">
              <a:solidFill>
                <a:srgbClr val="FFBF8B"/>
              </a:solidFill>
              <a:effectLst>
                <a:reflection blurRad="6350" stA="55000" endA="300" endPos="45500" dir="5400000" sy="-100000" algn="bl" rotWithShape="0"/>
              </a:effectLst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688" r:id="rId2"/>
    <p:sldLayoutId id="2147483704" r:id="rId3"/>
    <p:sldLayoutId id="2147483689" r:id="rId4"/>
    <p:sldLayoutId id="2147483703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r" rtl="0" eaLnBrk="0" fontAlgn="base" hangingPunct="0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0" fontAlgn="base" hangingPunct="0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0" fontAlgn="base" hangingPunct="0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0" fontAlgn="base" hangingPunct="0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0" fontAlgn="base" hangingPunct="0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://academy.telerik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51.png"/><Relationship Id="rId7" Type="http://schemas.openxmlformats.org/officeDocument/2006/relationships/image" Target="../media/image50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6.png"/><Relationship Id="rId5" Type="http://schemas.openxmlformats.org/officeDocument/2006/relationships/image" Target="../media/image48.png"/><Relationship Id="rId10" Type="http://schemas.openxmlformats.org/officeDocument/2006/relationships/image" Target="../media/image55.png"/><Relationship Id="rId4" Type="http://schemas.openxmlformats.org/officeDocument/2006/relationships/image" Target="../media/image52.png"/><Relationship Id="rId9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7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gif"/><Relationship Id="rId4" Type="http://schemas.openxmlformats.org/officeDocument/2006/relationships/image" Target="../media/image12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gi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academy.telerik.com/" TargetMode="Externa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facebook.com/TelerikAcademy" TargetMode="External"/><Relationship Id="rId3" Type="http://schemas.openxmlformats.org/officeDocument/2006/relationships/hyperlink" Target="http://academy.telerik.com/" TargetMode="External"/><Relationship Id="rId7" Type="http://schemas.openxmlformats.org/officeDocument/2006/relationships/image" Target="../media/image94.png"/><Relationship Id="rId2" Type="http://schemas.openxmlformats.org/officeDocument/2006/relationships/hyperlink" Target="http://html5course.teler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forums.academy.telerik.com/" TargetMode="External"/><Relationship Id="rId10" Type="http://schemas.openxmlformats.org/officeDocument/2006/relationships/image" Target="../media/image96.png"/><Relationship Id="rId4" Type="http://schemas.openxmlformats.org/officeDocument/2006/relationships/hyperlink" Target="http://www.facebook.com/telerikacademy" TargetMode="External"/><Relationship Id="rId9" Type="http://schemas.openxmlformats.org/officeDocument/2006/relationships/image" Target="../media/image9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69444"/>
            <a:ext cx="8064500" cy="1524000"/>
          </a:xfrm>
        </p:spPr>
        <p:txBody>
          <a:bodyPr/>
          <a:lstStyle/>
          <a:p>
            <a:r>
              <a:rPr lang="en-US" dirty="0" smtClean="0"/>
              <a:t>ASP.NET </a:t>
            </a:r>
            <a:r>
              <a:rPr lang="en-US" dirty="0"/>
              <a:t>Web </a:t>
            </a:r>
            <a:r>
              <a:rPr lang="en-US" dirty="0" smtClean="0"/>
              <a:t>Controls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HTML Controls</a:t>
            </a:r>
          </a:p>
        </p:txBody>
      </p:sp>
      <p:pic>
        <p:nvPicPr>
          <p:cNvPr id="17" name="Picture 4" descr="http://www.ravatech.net/images/web_development_phot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580460"/>
            <a:ext cx="3733800" cy="15562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652517" cy="1802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http://www.telerik.com/libraries/ajax-2012/df.sflb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7400" y="4588144"/>
            <a:ext cx="2795517" cy="1763038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08" t="-12667" r="4015" b="-12627"/>
          <a:stretch/>
        </p:blipFill>
        <p:spPr bwMode="auto">
          <a:xfrm rot="21177485">
            <a:off x="4010520" y="5045747"/>
            <a:ext cx="2339664" cy="928973"/>
          </a:xfrm>
          <a:prstGeom prst="roundRect">
            <a:avLst>
              <a:gd name="adj" fmla="val 10506"/>
            </a:avLst>
          </a:prstGeom>
          <a:solidFill>
            <a:srgbClr val="FFFFFF"/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powder">
            <a:bevelT w="152400" h="25400" prst="softRound"/>
          </a:sp3d>
        </p:spPr>
      </p:pic>
      <p:sp>
        <p:nvSpPr>
          <p:cNvPr id="19" name="Text Placeholder 6"/>
          <p:cNvSpPr>
            <a:spLocks noGrp="1"/>
          </p:cNvSpPr>
          <p:nvPr/>
        </p:nvSpPr>
        <p:spPr>
          <a:xfrm>
            <a:off x="429086" y="5726668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Telerik Software Academy</a:t>
            </a:r>
          </a:p>
        </p:txBody>
      </p:sp>
      <p:sp>
        <p:nvSpPr>
          <p:cNvPr id="20" name="Text Placeholder 7"/>
          <p:cNvSpPr>
            <a:spLocks noGrp="1"/>
          </p:cNvSpPr>
          <p:nvPr/>
        </p:nvSpPr>
        <p:spPr>
          <a:xfrm>
            <a:off x="429087" y="6031468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hlinkClick r:id="rId7"/>
              </a:rPr>
              <a:t>http://academy.telerik.com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/>
        </p:nvSpPr>
        <p:spPr>
          <a:xfrm>
            <a:off x="429087" y="5352025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400" b="1" kern="1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ASP.NET Web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44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</a:t>
            </a:r>
            <a:r>
              <a:rPr lang="en-US" dirty="0" smtClean="0"/>
              <a:t>Controls</a:t>
            </a:r>
            <a:endParaRPr lang="bg-BG" dirty="0"/>
          </a:p>
        </p:txBody>
      </p:sp>
      <p:sp>
        <p:nvSpPr>
          <p:cNvPr id="429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000" dirty="0" smtClean="0"/>
              <a:t>HTML server controls are very </a:t>
            </a:r>
            <a:r>
              <a:rPr lang="en-US" sz="3000" dirty="0"/>
              <a:t>simple extension of </a:t>
            </a: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</a:t>
            </a:r>
            <a:r>
              <a:rPr lang="en-US" sz="3000" dirty="0"/>
              <a:t> class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Look like traditional HTML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Defined by </a:t>
            </a: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</a:t>
            </a:r>
            <a:r>
              <a:rPr lang="en-US" sz="26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="server"</a:t>
            </a:r>
            <a:endParaRPr lang="en-US" sz="2800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sz="2800" dirty="0" smtClean="0"/>
              <a:t>Simple </a:t>
            </a:r>
            <a:r>
              <a:rPr lang="en-US" sz="2800" dirty="0"/>
              <a:t>HTML seems like text on the server</a:t>
            </a:r>
          </a:p>
          <a:p>
            <a:pPr lvl="1">
              <a:lnSpc>
                <a:spcPct val="110000"/>
              </a:lnSpc>
            </a:pPr>
            <a:r>
              <a:rPr lang="en-US" sz="2800" dirty="0"/>
              <a:t>If </a:t>
            </a:r>
            <a:r>
              <a:rPr lang="en-US" sz="2800" dirty="0" smtClean="0"/>
              <a:t>an HTML </a:t>
            </a:r>
            <a:r>
              <a:rPr lang="en-US" sz="2800" dirty="0"/>
              <a:t>element is converted to HTML </a:t>
            </a:r>
            <a:r>
              <a:rPr lang="en-US" sz="2800" dirty="0" smtClean="0"/>
              <a:t>server </a:t>
            </a:r>
            <a:r>
              <a:rPr lang="en-US" sz="2800" dirty="0"/>
              <a:t>control, </a:t>
            </a:r>
            <a:r>
              <a:rPr lang="en-US" sz="2800" dirty="0" smtClean="0"/>
              <a:t>a server </a:t>
            </a:r>
            <a:r>
              <a:rPr lang="en-US" sz="2800" dirty="0"/>
              <a:t>side object </a:t>
            </a:r>
            <a:r>
              <a:rPr lang="en-US" sz="2800" dirty="0" smtClean="0"/>
              <a:t>is </a:t>
            </a:r>
            <a:r>
              <a:rPr lang="en-US" sz="2800" dirty="0"/>
              <a:t>associated with it</a:t>
            </a:r>
          </a:p>
          <a:p>
            <a:pPr>
              <a:lnSpc>
                <a:spcPct val="110000"/>
              </a:lnSpc>
            </a:pPr>
            <a:r>
              <a:rPr lang="en-US" sz="3000" dirty="0" smtClean="0"/>
              <a:t>Valid only inside a Web form tag: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5939135"/>
            <a:ext cx="79248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&lt;form runat="server"&gt;…&lt;/form&gt;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0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00" dirty="0"/>
              <a:t>HTML Server Control </a:t>
            </a:r>
            <a:r>
              <a:rPr lang="en-US" sz="3900" dirty="0" smtClean="0"/>
              <a:t>– Example</a:t>
            </a:r>
            <a:endParaRPr lang="bg-BG" sz="3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language="c#"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void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ButtonSubmit_Click(Object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Response.Write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("Value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:&lt;b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&gt;"+TextField.Value+"&lt;/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&gt;");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&lt;head&gt;&lt;title&gt;HTML Server Controls&lt;/title&gt;&lt;/head&gt;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     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="TextField"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="text"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input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type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runat="server" value="Submit"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onserverclick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="ButtonSubmit_Click"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8718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81601"/>
            <a:ext cx="7924800" cy="685800"/>
          </a:xfrm>
        </p:spPr>
        <p:txBody>
          <a:bodyPr/>
          <a:lstStyle/>
          <a:p>
            <a:r>
              <a:rPr lang="en-US" dirty="0" smtClean="0"/>
              <a:t>HTML Server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9078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19200"/>
            <a:ext cx="4464080" cy="3601328"/>
          </a:xfrm>
          <a:prstGeom prst="roundRect">
            <a:avLst>
              <a:gd name="adj" fmla="val 125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1150" y="2840666"/>
            <a:ext cx="2914650" cy="1943100"/>
          </a:xfrm>
          <a:prstGeom prst="roundRect">
            <a:avLst>
              <a:gd name="adj" fmla="val 4629"/>
            </a:avLst>
          </a:prstGeom>
          <a:noFill/>
          <a:ln w="38100"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838200"/>
            <a:ext cx="5464160" cy="2134299"/>
          </a:xfrm>
          <a:prstGeom prst="roundRect">
            <a:avLst>
              <a:gd name="adj" fmla="val 3008"/>
            </a:avLst>
          </a:prstGeom>
          <a:noFill/>
          <a:ln>
            <a:noFill/>
          </a:ln>
          <a:effectLst>
            <a:outerShdw blurRad="190500" dist="35921" dir="2700000" sx="103000" sy="103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715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Server Control Classes</a:t>
            </a:r>
            <a:endParaRPr lang="bg-BG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HtmlForm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&lt;form&gt;…&lt;/form&gt;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HtmlInputText</a:t>
            </a:r>
            <a:r>
              <a:rPr lang="en-US" noProof="1" smtClean="0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="text"&gt;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HtmlButton</a:t>
            </a:r>
            <a:r>
              <a:rPr lang="en-US" noProof="1" smtClean="0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type="button" /&gt;</a:t>
            </a:r>
          </a:p>
          <a:p>
            <a:pPr marL="282575" lvl="1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HtmlAnchor</a:t>
            </a:r>
            <a:r>
              <a:rPr lang="en-US" noProof="1"/>
              <a:t> –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 href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="…"&gt;…&lt;/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a&gt;</a:t>
            </a: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HtmlSelect</a:t>
            </a:r>
            <a:r>
              <a:rPr lang="en-US" noProof="1" smtClean="0"/>
              <a:t> </a:t>
            </a:r>
            <a:r>
              <a:rPr lang="en-US" noProof="1"/>
              <a:t>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&lt;input type="select"&gt;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HtmlTableCell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HtmlTableRow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&lt;table&gt;&lt;tr&gt;&lt;td&gt;…&lt;/td&gt;&lt;/tr&gt;&lt;/table&gt;</a:t>
            </a:r>
            <a:endParaRPr lang="en-US" noProof="1" smtClean="0">
              <a:latin typeface="Courier New" pitchFamily="49" charset="0"/>
            </a:endParaRPr>
          </a:p>
          <a:p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HtmlImage</a:t>
            </a:r>
            <a:r>
              <a:rPr lang="en-US" noProof="1"/>
              <a:t> –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&lt;img src="…" /&gt;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noProof="1" smtClean="0"/>
              <a:t> ...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07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76200"/>
            <a:ext cx="7162800" cy="914400"/>
          </a:xfrm>
        </p:spPr>
        <p:txBody>
          <a:bodyPr/>
          <a:lstStyle/>
          <a:p>
            <a:r>
              <a:rPr lang="en-US" dirty="0"/>
              <a:t>HTML Server Control Classes (2)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HtmlGenericControl</a:t>
            </a:r>
          </a:p>
          <a:p>
            <a:pPr lvl="1"/>
            <a:r>
              <a:rPr lang="en-US" dirty="0"/>
              <a:t>Used for all </a:t>
            </a:r>
            <a:r>
              <a:rPr lang="en-US" dirty="0" smtClean="0"/>
              <a:t>other HTML elements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&lt;p&gt;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&lt;div&gt;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&lt;span&gt;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&lt;meta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&gt;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&lt;body&gt;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 </a:t>
            </a:r>
            <a:r>
              <a:rPr lang="en-US" dirty="0"/>
              <a:t>…</a:t>
            </a:r>
            <a:endParaRPr lang="en-US" dirty="0">
              <a:latin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dirty="0">
                <a:latin typeface="Courier New" pitchFamily="49" charset="0"/>
              </a:rPr>
              <a:t> 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2050" name="Picture 2" descr="html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2886074"/>
            <a:ext cx="2381250" cy="31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861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00" noProof="1" smtClean="0">
                <a:latin typeface="Consolas" pitchFamily="49" charset="0"/>
              </a:rPr>
              <a:t>HtmlGenericControl</a:t>
            </a:r>
            <a:r>
              <a:rPr lang="en-US" sz="3700" dirty="0" smtClean="0"/>
              <a:t> – Example</a:t>
            </a:r>
            <a:endParaRPr lang="bg-BG" sz="3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82307" name="Rectangle 3"/>
          <p:cNvSpPr>
            <a:spLocks noChangeArrowheads="1"/>
          </p:cNvSpPr>
          <p:nvPr/>
        </p:nvSpPr>
        <p:spPr bwMode="auto">
          <a:xfrm>
            <a:off x="609600" y="1066800"/>
            <a:ext cx="7924800" cy="532453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Page Language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="C#"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&lt;script 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void Page_Load(Object sender, EventArgs e)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this.MetaInfo.Attributes["name"] = "description";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this.MetaInfo.Attributes["content"] = "The page was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generated on: " + DateTime.Now.ToString();</a:t>
            </a:r>
          </a:p>
          <a:p>
            <a:pPr marL="228600" indent="-22860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&lt;/script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&lt;meta id="MetaInfo" runat="server" /&gt; 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="formMain"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="server"&gt;…&lt;/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html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679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029201"/>
            <a:ext cx="7924800" cy="685800"/>
          </a:xfrm>
        </p:spPr>
        <p:txBody>
          <a:bodyPr/>
          <a:lstStyle/>
          <a:p>
            <a:r>
              <a:rPr lang="en-US" dirty="0" smtClean="0"/>
              <a:t>HTML Generic Controls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7554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1"/>
            <a:ext cx="3510774" cy="2752550"/>
          </a:xfrm>
          <a:prstGeom prst="roundRect">
            <a:avLst>
              <a:gd name="adj" fmla="val 2571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640" y="1295401"/>
            <a:ext cx="5319960" cy="2752550"/>
          </a:xfrm>
          <a:prstGeom prst="roundRect">
            <a:avLst>
              <a:gd name="adj" fmla="val 1864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 descr="http://www.grantsdigital.com/images/WebTemplateIconLar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137935"/>
            <a:ext cx="1638300" cy="1409700"/>
          </a:xfrm>
          <a:prstGeom prst="roundRect">
            <a:avLst>
              <a:gd name="adj" fmla="val 6862"/>
            </a:avLst>
          </a:prstGeom>
          <a:noFill/>
          <a:effectLst>
            <a:glow rad="1016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1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8956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pic>
        <p:nvPicPr>
          <p:cNvPr id="97282" name="Picture 2" descr="http://dedicatedcoloservers.com/images/webserver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9716">
            <a:off x="895011" y="3973444"/>
            <a:ext cx="3093658" cy="2320244"/>
          </a:xfrm>
          <a:prstGeom prst="roundRect">
            <a:avLst>
              <a:gd name="adj" fmla="val 23683"/>
            </a:avLst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 descr="http://www.lisisoft.com/imglisi/7/HelpfileTools/45106SWF_control_sc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30">
            <a:off x="5463941" y="797793"/>
            <a:ext cx="2766068" cy="1844046"/>
          </a:xfrm>
          <a:prstGeom prst="roundRect">
            <a:avLst>
              <a:gd name="adj" fmla="val 353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146" name="Picture 2" descr="http://www.swavegibraltar.com/apps/system/legal/web-server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18390">
            <a:off x="1841096" y="609600"/>
            <a:ext cx="1786270" cy="178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neticon.co.uk/Images/NetIcon-web-design-edinburgh-hosting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1057">
            <a:off x="5431369" y="4038464"/>
            <a:ext cx="2886906" cy="2145926"/>
          </a:xfrm>
          <a:prstGeom prst="roundRect">
            <a:avLst>
              <a:gd name="adj" fmla="val 8623"/>
            </a:avLst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6527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540022"/>
          </a:xfrm>
        </p:spPr>
        <p:txBody>
          <a:bodyPr/>
          <a:lstStyle/>
          <a:p>
            <a:r>
              <a:rPr lang="en-US" dirty="0" smtClean="0"/>
              <a:t>Web server controls are server UI controls that abstract the common HTML elements</a:t>
            </a:r>
          </a:p>
          <a:p>
            <a:pPr lvl="1"/>
            <a:r>
              <a:rPr lang="en-US" dirty="0" smtClean="0"/>
              <a:t>Have own lifecycle and functionality</a:t>
            </a:r>
          </a:p>
          <a:p>
            <a:r>
              <a:rPr lang="en-US" dirty="0" smtClean="0"/>
              <a:t>Built-in with </a:t>
            </a:r>
            <a:r>
              <a:rPr lang="en-US" dirty="0"/>
              <a:t>.NET </a:t>
            </a:r>
            <a:r>
              <a:rPr lang="en-US" dirty="0" smtClean="0"/>
              <a:t>Framework</a:t>
            </a:r>
          </a:p>
          <a:p>
            <a:pPr lvl="1"/>
            <a:r>
              <a:rPr lang="en-US" dirty="0" smtClean="0"/>
              <a:t>Located </a:t>
            </a:r>
            <a:r>
              <a:rPr lang="en-US" dirty="0"/>
              <a:t>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</a:t>
            </a:r>
            <a:r>
              <a:rPr lang="en-US" dirty="0" smtClean="0"/>
              <a:t> namespace</a:t>
            </a:r>
          </a:p>
          <a:p>
            <a:pPr lvl="1"/>
            <a:r>
              <a:rPr lang="en-US" dirty="0" smtClean="0"/>
              <a:t>Inherit from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WebControl</a:t>
            </a:r>
            <a:r>
              <a:rPr lang="en-US" dirty="0" smtClean="0"/>
              <a:t> </a:t>
            </a:r>
            <a:r>
              <a:rPr lang="en-US" dirty="0"/>
              <a:t>class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r>
              <a:rPr lang="en-US" dirty="0" smtClean="0"/>
              <a:t>The rendered </a:t>
            </a:r>
            <a:r>
              <a:rPr lang="en-US" dirty="0"/>
              <a:t>HTML </a:t>
            </a:r>
            <a:r>
              <a:rPr lang="en-US" dirty="0" smtClean="0"/>
              <a:t>tags are quite </a:t>
            </a:r>
            <a:r>
              <a:rPr lang="en-US" dirty="0"/>
              <a:t>different </a:t>
            </a:r>
            <a:r>
              <a:rPr lang="en-US" dirty="0" smtClean="0"/>
              <a:t>from the design-time markup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612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Features</a:t>
            </a:r>
            <a:endParaRPr lang="bg-BG" dirty="0"/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4200"/>
              </a:lnSpc>
            </a:pPr>
            <a:r>
              <a:rPr lang="en-US" dirty="0" smtClean="0"/>
              <a:t>Rich functionality</a:t>
            </a:r>
          </a:p>
          <a:p>
            <a:pPr>
              <a:lnSpc>
                <a:spcPts val="4200"/>
              </a:lnSpc>
            </a:pPr>
            <a:r>
              <a:rPr lang="en-US" dirty="0" smtClean="0"/>
              <a:t>Type-safe </a:t>
            </a:r>
            <a:r>
              <a:rPr lang="en-US" dirty="0"/>
              <a:t>programming capabilities</a:t>
            </a:r>
          </a:p>
          <a:p>
            <a:pPr>
              <a:lnSpc>
                <a:spcPts val="4200"/>
              </a:lnSpc>
            </a:pPr>
            <a:r>
              <a:rPr lang="en-US" dirty="0"/>
              <a:t>Automatic </a:t>
            </a:r>
            <a:r>
              <a:rPr lang="en-US" dirty="0" smtClean="0"/>
              <a:t>Web browser </a:t>
            </a:r>
            <a:r>
              <a:rPr lang="en-US" dirty="0"/>
              <a:t>detection</a:t>
            </a:r>
          </a:p>
          <a:p>
            <a:pPr>
              <a:lnSpc>
                <a:spcPts val="4200"/>
              </a:lnSpc>
            </a:pPr>
            <a:r>
              <a:rPr lang="en-US" noProof="1" smtClean="0"/>
              <a:t>AutoPostBack</a:t>
            </a:r>
          </a:p>
          <a:p>
            <a:pPr lvl="1">
              <a:lnSpc>
                <a:spcPts val="4200"/>
              </a:lnSpc>
            </a:pPr>
            <a:r>
              <a:rPr lang="en-US" noProof="1" smtClean="0"/>
              <a:t>Submit when the focus is lost</a:t>
            </a:r>
            <a:endParaRPr lang="en-US" dirty="0"/>
          </a:p>
          <a:p>
            <a:pPr>
              <a:lnSpc>
                <a:spcPts val="4200"/>
              </a:lnSpc>
            </a:pPr>
            <a:r>
              <a:rPr lang="en-US" dirty="0"/>
              <a:t>Support for themes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61" t="-17021" r="-3061" b="-17021"/>
          <a:stretch/>
        </p:blipFill>
        <p:spPr>
          <a:xfrm>
            <a:off x="685800" y="5412305"/>
            <a:ext cx="2257282" cy="683695"/>
          </a:xfrm>
          <a:prstGeom prst="roundRect">
            <a:avLst>
              <a:gd name="adj" fmla="val 8314"/>
            </a:avLst>
          </a:prstGeom>
          <a:solidFill>
            <a:srgbClr val="FFFFFF"/>
          </a:solidFill>
          <a:ln>
            <a:noFill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641" y="5412305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43" y="5412304"/>
            <a:ext cx="2200257" cy="683695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3266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Controls Class </a:t>
            </a:r>
            <a:r>
              <a:rPr lang="en-US" dirty="0" smtClean="0"/>
              <a:t>Hierarchy in Web Forms</a:t>
            </a:r>
            <a:endParaRPr lang="en-US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HTML Server Controls</a:t>
            </a:r>
            <a:endParaRPr lang="bg-BG" dirty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/>
              <a:t>Web Server Controls</a:t>
            </a:r>
            <a:endParaRPr lang="bg-BG" dirty="0"/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Basic Web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Validation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/>
              <a:t>List Controls</a:t>
            </a:r>
          </a:p>
          <a:p>
            <a:pPr marL="893763" lvl="1" indent="-350838">
              <a:lnSpc>
                <a:spcPts val="4000"/>
              </a:lnSpc>
            </a:pPr>
            <a:r>
              <a:rPr lang="en-US" dirty="0" smtClean="0"/>
              <a:t>Rich Controls</a:t>
            </a:r>
            <a:endParaRPr lang="bg-BG" dirty="0" smtClean="0"/>
          </a:p>
          <a:p>
            <a:pPr marL="446088" indent="-446088">
              <a:lnSpc>
                <a:spcPts val="4000"/>
              </a:lnSpc>
              <a:buFontTx/>
              <a:buAutoNum type="arabicPeriod"/>
              <a:tabLst/>
            </a:pPr>
            <a:r>
              <a:rPr lang="en-US" dirty="0" smtClean="0"/>
              <a:t>HTML </a:t>
            </a:r>
            <a:r>
              <a:rPr lang="en-US" dirty="0"/>
              <a:t>Escaping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23906" name="Picture 2" descr="http://diplomaguide.com/cimages/multimages/51/book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058" y="1600200"/>
            <a:ext cx="2583942" cy="2819400"/>
          </a:xfrm>
          <a:prstGeom prst="roundRect">
            <a:avLst>
              <a:gd name="adj" fmla="val 4386"/>
            </a:avLst>
          </a:prstGeom>
          <a:ln>
            <a:noFill/>
          </a:ln>
          <a:effectLst>
            <a:softEdge rad="112500"/>
          </a:effectLst>
          <a:scene3d>
            <a:camera prst="isometricTopUp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4572000"/>
            <a:ext cx="3723836" cy="1824430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2829211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Controls </a:t>
            </a:r>
            <a:r>
              <a:rPr lang="en-US" dirty="0" smtClean="0"/>
              <a:t>– Syntax</a:t>
            </a:r>
            <a:endParaRPr lang="bg-BG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4596" name="AutoShape 4"/>
          <p:cNvSpPr>
            <a:spLocks noChangeArrowheads="1"/>
          </p:cNvSpPr>
          <p:nvPr/>
        </p:nvSpPr>
        <p:spPr bwMode="auto">
          <a:xfrm>
            <a:off x="611188" y="1066800"/>
            <a:ext cx="3529012" cy="1804749"/>
          </a:xfrm>
          <a:prstGeom prst="wedgeRoundRectCallout">
            <a:avLst>
              <a:gd name="adj1" fmla="val -49642"/>
              <a:gd name="adj2" fmla="val 8404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tag_prefix determines unique namespace for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7" name="AutoShape 5"/>
          <p:cNvSpPr>
            <a:spLocks noChangeArrowheads="1"/>
          </p:cNvSpPr>
          <p:nvPr/>
        </p:nvSpPr>
        <p:spPr bwMode="auto">
          <a:xfrm>
            <a:off x="621821" y="5029200"/>
            <a:ext cx="2663825" cy="953453"/>
          </a:xfrm>
          <a:prstGeom prst="wedgeRoundRectCallout">
            <a:avLst>
              <a:gd name="adj1" fmla="val 39858"/>
              <a:gd name="adj2" fmla="val -18346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The name of the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8" name="AutoShape 6"/>
          <p:cNvSpPr>
            <a:spLocks noChangeArrowheads="1"/>
          </p:cNvSpPr>
          <p:nvPr/>
        </p:nvSpPr>
        <p:spPr bwMode="auto">
          <a:xfrm>
            <a:off x="5150551" y="1066800"/>
            <a:ext cx="3529013" cy="1379101"/>
          </a:xfrm>
          <a:prstGeom prst="wedgeRoundRectCallout">
            <a:avLst>
              <a:gd name="adj1" fmla="val -69705"/>
              <a:gd name="adj2" fmla="val 12086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Attributes are properties of the Web control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494599" name="AutoShape 7"/>
          <p:cNvSpPr>
            <a:spLocks noChangeArrowheads="1"/>
          </p:cNvSpPr>
          <p:nvPr/>
        </p:nvSpPr>
        <p:spPr bwMode="auto">
          <a:xfrm>
            <a:off x="5168272" y="4734540"/>
            <a:ext cx="2879725" cy="1379101"/>
          </a:xfrm>
          <a:prstGeom prst="wedgeRoundRectCallout">
            <a:avLst>
              <a:gd name="adj1" fmla="val -2356"/>
              <a:gd name="adj2" fmla="val -1126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Mandatory attribute </a:t>
            </a:r>
            <a:r>
              <a:rPr lang="en-US" sz="2800" b="1" dirty="0" err="1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runat</a:t>
            </a: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="server"</a:t>
            </a:r>
            <a:endParaRPr lang="bg-BG" sz="28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7850" y="3505200"/>
            <a:ext cx="8064500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tag_prefix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controlname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attributes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runat="server"/&gt; 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38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4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6" grpId="0" animBg="1"/>
      <p:bldP spid="494597" grpId="0" animBg="1"/>
      <p:bldP spid="494598" grpId="0" animBg="1"/>
      <p:bldP spid="4945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Control </a:t>
            </a:r>
            <a:r>
              <a:rPr lang="en-US" dirty="0" smtClean="0"/>
              <a:t>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85800" y="1172612"/>
            <a:ext cx="7696200" cy="5151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&lt;form id="formMain" runat="server"&gt;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&lt;asp:Label ID="LabelResult" runat="server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="" Visible="false"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&lt;asp:TextBox ID="TextBoxInput" runat="server"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&lt;asp:Button ID="ButtonSubmit" runat="server"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Text="Submit" OnClick="ButtonSubmit_Click" /&gt;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&lt;/form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…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ButtonSubmit_Click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object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sender, EventArgs e)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this.LabelResult.Text = 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"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You entered: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this.TextBoxInput.Text;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this.LabelResult.Visible = true;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240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4953001"/>
            <a:ext cx="7924800" cy="685800"/>
          </a:xfrm>
        </p:spPr>
        <p:txBody>
          <a:bodyPr/>
          <a:lstStyle/>
          <a:p>
            <a:r>
              <a:rPr lang="en-US" dirty="0"/>
              <a:t>Web Server Controls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09600" y="56792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9246">
            <a:off x="2584585" y="445133"/>
            <a:ext cx="5657059" cy="3773248"/>
          </a:xfrm>
          <a:prstGeom prst="roundRect">
            <a:avLst>
              <a:gd name="adj" fmla="val 1670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0326">
            <a:off x="949543" y="1982760"/>
            <a:ext cx="3820773" cy="2598602"/>
          </a:xfrm>
          <a:prstGeom prst="roundRect">
            <a:avLst>
              <a:gd name="adj" fmla="val 2204"/>
            </a:avLst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TopUp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44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3" name="Rectangle 5"/>
          <p:cNvSpPr>
            <a:spLocks noGrp="1" noChangeArrowheads="1"/>
          </p:cNvSpPr>
          <p:nvPr>
            <p:ph type="title"/>
          </p:nvPr>
        </p:nvSpPr>
        <p:spPr>
          <a:xfrm>
            <a:off x="2362200" y="152400"/>
            <a:ext cx="6553200" cy="914400"/>
          </a:xfrm>
          <a:noFill/>
          <a:ln/>
        </p:spPr>
        <p:txBody>
          <a:bodyPr/>
          <a:lstStyle/>
          <a:p>
            <a:r>
              <a:rPr lang="en-US" noProof="1" smtClean="0">
                <a:latin typeface="Consolas" pitchFamily="49" charset="0"/>
                <a:cs typeface="Consolas" pitchFamily="49" charset="0"/>
              </a:rPr>
              <a:t>System.Web.UI. WebControls.WebControl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86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WebControl</a:t>
            </a:r>
            <a:r>
              <a:rPr lang="en-US" dirty="0" smtClean="0"/>
              <a:t> class defines properties</a:t>
            </a:r>
            <a:r>
              <a:rPr lang="en-US" dirty="0"/>
              <a:t>, events and methods for all Web </a:t>
            </a:r>
            <a:r>
              <a:rPr lang="en-US" dirty="0" smtClean="0"/>
              <a:t>controls </a:t>
            </a:r>
            <a:endParaRPr lang="en-US" dirty="0"/>
          </a:p>
          <a:p>
            <a:r>
              <a:rPr lang="en-US" dirty="0"/>
              <a:t>Control the appearance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BackColor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ForeColor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BorderWidth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BorderStyle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BorderColor</a:t>
            </a:r>
            <a:endParaRPr lang="en-US" noProof="1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3074" name="Picture 2" descr="http://2.bp.blogspot.com/_P3ZJmNYimyo/Sp-pmHRgBeI/AAAAAAAAEz4/IZ8I_TJjjls/s320/DetailsViewHeaderBorderColor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339227"/>
            <a:ext cx="3445515" cy="2831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210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9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  <a:noFill/>
          <a:ln/>
        </p:spPr>
        <p:txBody>
          <a:bodyPr/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System.Web.UI.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WebControls.WebControl</a:t>
            </a:r>
            <a:r>
              <a:rPr lang="en-US" dirty="0" smtClean="0"/>
              <a:t> (2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50073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000" dirty="0"/>
              <a:t>Control </a:t>
            </a:r>
            <a:r>
              <a:rPr lang="en-US" sz="3000" dirty="0" smtClean="0"/>
              <a:t>the behavior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Enabled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Visible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TabIndex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ToolTip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…  </a:t>
            </a:r>
            <a:endParaRPr lang="en-US" sz="3000" dirty="0" smtClean="0"/>
          </a:p>
          <a:p>
            <a:pPr marL="282575" lvl="1" indent="-282575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>
                <a:solidFill>
                  <a:srgbClr val="EBFFD2"/>
                </a:solidFill>
              </a:rPr>
              <a:t>Not all controls support all these properties</a:t>
            </a:r>
          </a:p>
          <a:p>
            <a:pPr marL="574675" lvl="2" indent="-282575">
              <a:lnSpc>
                <a:spcPct val="100000"/>
              </a:lnSpc>
              <a:buClr>
                <a:srgbClr val="8FD600"/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sz="3000" dirty="0" smtClean="0">
                <a:solidFill>
                  <a:srgbClr val="EBFFD2"/>
                </a:solidFill>
              </a:rPr>
              <a:t>See the documentation for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905000"/>
            <a:ext cx="39243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2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219200"/>
            <a:ext cx="5943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52600" y="2021680"/>
            <a:ext cx="5638800" cy="569120"/>
          </a:xfrm>
        </p:spPr>
        <p:txBody>
          <a:bodyPr/>
          <a:lstStyle/>
          <a:p>
            <a:r>
              <a:rPr dirty="0" smtClean="0"/>
              <a:t>Basic Web Controls</a:t>
            </a:r>
            <a:endParaRPr lang="bg-BG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03" y="2741802"/>
            <a:ext cx="2114005" cy="3363190"/>
          </a:xfrm>
          <a:prstGeom prst="roundRect">
            <a:avLst>
              <a:gd name="adj" fmla="val 7237"/>
            </a:avLst>
          </a:prstGeom>
          <a:noFill/>
          <a:ln>
            <a:noFill/>
          </a:ln>
          <a:effectLst/>
          <a:scene3d>
            <a:camera prst="perspectiveHeroicExtremeRigh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595" y="2709595"/>
            <a:ext cx="2114005" cy="3733801"/>
          </a:xfrm>
          <a:prstGeom prst="roundRect">
            <a:avLst>
              <a:gd name="adj" fmla="val 6676"/>
            </a:avLst>
          </a:prstGeom>
          <a:noFill/>
          <a:ln>
            <a:noFill/>
          </a:ln>
          <a:effectLst/>
          <a:scene3d>
            <a:camera prst="perspectiveRelaxedModerately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754" y="2709596"/>
            <a:ext cx="2372246" cy="3378654"/>
          </a:xfrm>
          <a:prstGeom prst="roundRect">
            <a:avLst>
              <a:gd name="adj" fmla="val 5625"/>
            </a:avLst>
          </a:prstGeom>
          <a:noFill/>
          <a:ln>
            <a:noFill/>
          </a:ln>
          <a:effectLst/>
          <a:scene3d>
            <a:camera prst="perspectiveHeroicExtremeLeftFacing"/>
            <a:lightRig rig="threePt" dir="t"/>
          </a:scene3d>
          <a:sp3d>
            <a:bevelT w="1524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7066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>
                <a:sym typeface="Wingdings" pitchFamily="2" charset="2"/>
              </a:rPr>
              <a:t></a:t>
            </a:r>
            <a:r>
              <a:rPr lang="bg-BG" b="0" dirty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HTML</a:t>
            </a:r>
            <a:endParaRPr lang="bg-BG" dirty="0">
              <a:sym typeface="Wingdings" pitchFamily="2" charset="2"/>
            </a:endParaRPr>
          </a:p>
        </p:txBody>
      </p:sp>
      <p:graphicFrame>
        <p:nvGraphicFramePr>
          <p:cNvPr id="507953" name="Group 49"/>
          <p:cNvGraphicFramePr>
            <a:graphicFrameLocks noGrp="1"/>
          </p:cNvGraphicFramePr>
          <p:nvPr>
            <p:ph idx="1"/>
            <p:extLst/>
          </p:nvPr>
        </p:nvGraphicFramePr>
        <p:xfrm>
          <a:off x="762000" y="1143000"/>
          <a:ext cx="7696200" cy="5266944"/>
        </p:xfrm>
        <a:graphic>
          <a:graphicData uri="http://schemas.openxmlformats.org/drawingml/2006/table">
            <a:tbl>
              <a:tblPr/>
              <a:tblGrid>
                <a:gridCol w="3048000"/>
                <a:gridCol w="4648200"/>
              </a:tblGrid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submit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&lt;asp:checkbox&gt;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checkbox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&lt;asp:hyperlink&gt;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&lt;img src="…"&gt;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&lt;asp:imagebutton&gt;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image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&lt;asp:linkButton&gt;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 href="…"&gt;&lt;/a&gt;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&lt;asp:label&gt;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&lt;span&gt;…&lt;/span&gt;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&lt;asp:listbox&gt;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&lt;select size=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5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&gt;&lt;/select&gt;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&lt;asp:panel&gt;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&lt;div&gt;…&lt;/div&gt;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&lt;asp:radiobutton&gt;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radio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&lt;table&gt;…&lt;/table&gt;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  <a:tr h="3381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&lt;asp:textbox&gt;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&lt;input type=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text</a:t>
                      </a:r>
                      <a:r>
                        <a:rPr kumimoji="1" lang="bg-BG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"</a:t>
                      </a:r>
                      <a:r>
                        <a:rPr kumimoji="1" lang="bg-BG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EBFFD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itchFamily="49" charset="0"/>
                        </a:rPr>
                        <a:t>&gt;</a:t>
                      </a:r>
                    </a:p>
                  </a:txBody>
                  <a:tcPr marL="92694" marR="9269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  <a:alpha val="3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364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TextBox</a:t>
            </a:r>
            <a:endParaRPr lang="bg-BG" dirty="0"/>
          </a:p>
        </p:txBody>
      </p:sp>
      <p:sp>
        <p:nvSpPr>
          <p:cNvPr id="5099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200"/>
              </a:lnSpc>
            </a:pPr>
            <a:r>
              <a:rPr lang="en-US" dirty="0"/>
              <a:t>Creates single-line </a:t>
            </a:r>
            <a:r>
              <a:rPr lang="en-US" dirty="0" smtClean="0"/>
              <a:t>or multiline text-box</a:t>
            </a:r>
            <a:endParaRPr lang="en-US" dirty="0"/>
          </a:p>
          <a:p>
            <a:pPr>
              <a:lnSpc>
                <a:spcPts val="3200"/>
              </a:lnSpc>
            </a:pPr>
            <a:r>
              <a:rPr lang="en-US" dirty="0"/>
              <a:t>Lets the user to enter text</a:t>
            </a:r>
          </a:p>
          <a:p>
            <a:pPr>
              <a:lnSpc>
                <a:spcPts val="3200"/>
              </a:lnSpc>
            </a:pPr>
            <a:r>
              <a:rPr lang="en-US" dirty="0"/>
              <a:t>Properties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TextMode</a:t>
            </a:r>
            <a:r>
              <a:rPr lang="en-US" sz="2800" dirty="0"/>
              <a:t> –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MultiLine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Password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MaxLength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ReadOnly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>
              <a:lnSpc>
                <a:spcPts val="3200"/>
              </a:lnSpc>
            </a:pPr>
            <a:r>
              <a:rPr lang="en-US" dirty="0"/>
              <a:t>Events</a:t>
            </a:r>
          </a:p>
          <a:p>
            <a:pPr lvl="1">
              <a:lnSpc>
                <a:spcPts val="32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sz="2800" dirty="0"/>
              <a:t> </a:t>
            </a:r>
            <a:r>
              <a:rPr lang="en-US" sz="2800" dirty="0" smtClean="0"/>
              <a:t>– combined </a:t>
            </a:r>
            <a:r>
              <a:rPr lang="en-US" sz="2800" dirty="0"/>
              <a:t>with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64" y="2057400"/>
            <a:ext cx="2133600" cy="840104"/>
          </a:xfrm>
          <a:prstGeom prst="roundRect">
            <a:avLst>
              <a:gd name="adj" fmla="val 984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2438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Label</a:t>
            </a:r>
            <a:endParaRPr lang="bg-BG" dirty="0"/>
          </a:p>
        </p:txBody>
      </p:sp>
      <p:sp>
        <p:nvSpPr>
          <p:cNvPr id="5120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91200"/>
          </a:xfrm>
        </p:spPr>
        <p:txBody>
          <a:bodyPr/>
          <a:lstStyle/>
          <a:p>
            <a:r>
              <a:rPr lang="en-US" dirty="0"/>
              <a:t>Display static </a:t>
            </a:r>
            <a:r>
              <a:rPr lang="en-US" dirty="0" smtClean="0"/>
              <a:t>text in a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&lt;label&gt;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Allows </a:t>
            </a:r>
            <a:r>
              <a:rPr lang="en-US" dirty="0"/>
              <a:t>programmatically to manipulate it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spcBef>
                <a:spcPts val="4200"/>
              </a:spcBef>
            </a:pPr>
            <a:r>
              <a:rPr kumimoji="0"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AssociatedControlID</a:t>
            </a:r>
            <a:r>
              <a:rPr kumimoji="0" lang="en-US" sz="2800" dirty="0"/>
              <a:t> – on click focus goes to </a:t>
            </a:r>
            <a:r>
              <a:rPr kumimoji="0" lang="en-US" sz="2800" dirty="0" smtClean="0"/>
              <a:t>the specified control</a:t>
            </a:r>
            <a:r>
              <a:rPr kumimoji="0" lang="en-US" sz="2800" dirty="0" smtClean="0">
                <a:latin typeface="Courier New" pitchFamily="49" charset="0"/>
              </a:rPr>
              <a:t> </a:t>
            </a:r>
            <a:endParaRPr lang="en-US" dirty="0">
              <a:latin typeface="Courier New" pitchFamily="49" charset="0"/>
            </a:endParaRPr>
          </a:p>
          <a:p>
            <a:r>
              <a:rPr lang="en-US" dirty="0"/>
              <a:t>Events</a:t>
            </a:r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TextChanged</a:t>
            </a:r>
            <a:r>
              <a:rPr lang="en-US" dirty="0"/>
              <a:t> – </a:t>
            </a:r>
            <a:r>
              <a:rPr lang="en-US" dirty="0" smtClean="0"/>
              <a:t>combined </a:t>
            </a:r>
            <a:r>
              <a:rPr lang="en-US" dirty="0"/>
              <a:t>with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  <a:endParaRPr lang="bg-BG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2590800" y="2310051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Label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847359"/>
            <a:ext cx="3338880" cy="800100"/>
          </a:xfrm>
          <a:prstGeom prst="roundRect">
            <a:avLst>
              <a:gd name="adj" fmla="val 776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637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</a:t>
            </a:r>
            <a:r>
              <a:rPr lang="en-US" dirty="0" smtClean="0"/>
              <a:t>Controls: </a:t>
            </a:r>
            <a:r>
              <a:rPr lang="en-US" dirty="0"/>
              <a:t>Literal</a:t>
            </a:r>
            <a:endParaRPr lang="bg-BG" dirty="0"/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static text</a:t>
            </a:r>
          </a:p>
          <a:p>
            <a:r>
              <a:rPr lang="en-US" dirty="0"/>
              <a:t>Allows programmatically to manipulate it</a:t>
            </a:r>
          </a:p>
          <a:p>
            <a:pPr lvl="1"/>
            <a:r>
              <a:rPr lang="en-US" dirty="0"/>
              <a:t>Unlike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/>
              <a:t> control,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/>
              <a:t> does not let you apply styles to its </a:t>
            </a:r>
            <a:r>
              <a:rPr lang="en-US" dirty="0" smtClean="0"/>
              <a:t>content</a:t>
            </a:r>
            <a:endParaRPr lang="en-US" sz="3400" dirty="0"/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4800"/>
              </a:spcBef>
            </a:pPr>
            <a:r>
              <a:rPr lang="en-US" dirty="0" smtClean="0"/>
              <a:t>Renders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/>
              <a:t> property value </a:t>
            </a:r>
            <a:r>
              <a:rPr lang="en-US" dirty="0" smtClean="0"/>
              <a:t>directly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for automatic escaping</a:t>
            </a:r>
            <a:endParaRPr lang="en-US" dirty="0"/>
          </a:p>
          <a:p>
            <a:pPr>
              <a:spcBef>
                <a:spcPts val="4800"/>
              </a:spcBef>
            </a:pPr>
            <a:endParaRPr lang="en-US" dirty="0" smtClean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90800" y="3429000"/>
            <a:ext cx="6080126" cy="1804749"/>
          </a:xfrm>
          <a:prstGeom prst="wedgeRoundRectCallout">
            <a:avLst>
              <a:gd name="adj1" fmla="val -61482"/>
              <a:gd name="adj2" fmla="val 510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CAUTION: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is NOT HTML encoded before it is displayed in the </a:t>
            </a:r>
            <a:r>
              <a:rPr lang="en-US" sz="24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Literal</a:t>
            </a:r>
            <a:r>
              <a: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Consolas" pitchFamily="49" charset="0"/>
              </a:rPr>
              <a:t> control. This make it possible to embed script within HTML tags in the text.</a:t>
            </a:r>
            <a:endParaRPr lang="bg-BG" sz="2400" b="1" dirty="0" smtClean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cs typeface="Consolas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954603"/>
            <a:ext cx="2209800" cy="683695"/>
          </a:xfrm>
          <a:prstGeom prst="roundRect">
            <a:avLst>
              <a:gd name="adj" fmla="val 831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29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0" y="228600"/>
            <a:ext cx="5105400" cy="914400"/>
          </a:xfrm>
        </p:spPr>
        <p:txBody>
          <a:bodyPr/>
          <a:lstStyle/>
          <a:p>
            <a:r>
              <a:rPr lang="en-US" dirty="0"/>
              <a:t>What is ASP.NET Server </a:t>
            </a:r>
            <a:r>
              <a:rPr lang="en-US" dirty="0" smtClean="0"/>
              <a:t>Control?</a:t>
            </a:r>
            <a:endParaRPr lang="bg-BG" dirty="0"/>
          </a:p>
        </p:txBody>
      </p:sp>
      <p:sp>
        <p:nvSpPr>
          <p:cNvPr id="460805" name="Rectangle 5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686800" cy="54864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dirty="0" smtClean="0"/>
              <a:t>ASP.NET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server controls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The simplest ASP.NET components</a:t>
            </a:r>
            <a:endParaRPr lang="en-US" dirty="0"/>
          </a:p>
          <a:p>
            <a:pPr lvl="1">
              <a:lnSpc>
                <a:spcPts val="3600"/>
              </a:lnSpc>
            </a:pPr>
            <a:r>
              <a:rPr lang="en-US" dirty="0" smtClean="0"/>
              <a:t>Wrap an HTML UI element, or more complex UI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Component-oriented </a:t>
            </a:r>
            <a:r>
              <a:rPr lang="en-US" dirty="0"/>
              <a:t>programming model</a:t>
            </a:r>
          </a:p>
          <a:p>
            <a:pPr lvl="1">
              <a:lnSpc>
                <a:spcPts val="3600"/>
              </a:lnSpc>
            </a:pPr>
            <a:r>
              <a:rPr lang="en-US" dirty="0" smtClean="0"/>
              <a:t>Executed and rendered at the server side</a:t>
            </a:r>
          </a:p>
          <a:p>
            <a:pPr>
              <a:lnSpc>
                <a:spcPts val="3600"/>
              </a:lnSpc>
            </a:pPr>
            <a:r>
              <a:rPr lang="en-US" dirty="0" smtClean="0"/>
              <a:t>Example of ASP.NET server controls: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&lt;asp:Button&gt;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&lt;input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  <a:sym typeface="Wingdings" pitchFamily="2" charset="2"/>
              </a:rPr>
              <a:t>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type="submit"&gt;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&lt;asp:Label&gt;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&lt;span&gt;</a:t>
            </a:r>
          </a:p>
          <a:p>
            <a:pPr lvl="1">
              <a:lnSpc>
                <a:spcPts val="36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&lt;asp:GridView&gt;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&lt;table&gt;&lt;tr&gt;&lt;td&gt;…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0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Buttons</a:t>
            </a:r>
            <a:endParaRPr lang="bg-BG" dirty="0"/>
          </a:p>
        </p:txBody>
      </p:sp>
      <p:sp>
        <p:nvSpPr>
          <p:cNvPr id="5160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/>
              <a:t>Implement </a:t>
            </a:r>
            <a:r>
              <a:rPr kumimoji="0"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IButtonControl</a:t>
            </a: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LinkButton</a:t>
            </a:r>
            <a:r>
              <a:rPr lang="en-US" noProof="1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Value</a:t>
            </a:r>
            <a:r>
              <a:rPr lang="en-US" sz="2800" dirty="0" smtClean="0"/>
              <a:t> – button's title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sz="2800" dirty="0" smtClean="0"/>
              <a:t> </a:t>
            </a:r>
            <a:r>
              <a:rPr lang="en-US" sz="2800" dirty="0"/>
              <a:t>– </a:t>
            </a:r>
            <a:r>
              <a:rPr lang="en-US" sz="2800" dirty="0" smtClean="0"/>
              <a:t>pass a command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sz="2800" dirty="0" smtClean="0"/>
              <a:t> </a:t>
            </a:r>
            <a:r>
              <a:rPr lang="en-US" sz="2800" dirty="0"/>
              <a:t>– pass </a:t>
            </a:r>
            <a:r>
              <a:rPr lang="en-US" sz="2800" dirty="0" smtClean="0"/>
              <a:t>command arguments</a:t>
            </a:r>
            <a:endParaRPr 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PostBackUrl</a:t>
            </a:r>
            <a:r>
              <a:rPr lang="en-US" sz="2800" dirty="0"/>
              <a:t> – </a:t>
            </a:r>
            <a:r>
              <a:rPr lang="en-US" sz="2800" dirty="0" smtClean="0"/>
              <a:t>posts </a:t>
            </a:r>
            <a:r>
              <a:rPr lang="en-US" sz="2800" dirty="0"/>
              <a:t>back to specified page</a:t>
            </a:r>
            <a:endParaRPr lang="en-US" sz="2800" dirty="0">
              <a:latin typeface="Courier New" pitchFamily="49" charset="0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2800" dirty="0"/>
              <a:t> – </a:t>
            </a:r>
            <a:r>
              <a:rPr lang="en-US" sz="2800" dirty="0" smtClean="0"/>
              <a:t>perform </a:t>
            </a:r>
            <a:r>
              <a:rPr lang="en-US" sz="2800" dirty="0"/>
              <a:t>validation </a:t>
            </a:r>
            <a:r>
              <a:rPr lang="en-US" sz="2800" dirty="0" smtClean="0"/>
              <a:t>or not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500"/>
              </a:spcBef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2800" dirty="0"/>
              <a:t> – </a:t>
            </a:r>
            <a:r>
              <a:rPr lang="en-US" sz="2800" dirty="0" smtClean="0"/>
              <a:t>which </a:t>
            </a:r>
            <a:r>
              <a:rPr lang="en-US" sz="2800" dirty="0"/>
              <a:t>validation group to be </a:t>
            </a:r>
            <a:r>
              <a:rPr lang="en-US" sz="2800" dirty="0" smtClean="0"/>
              <a:t>validated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75" y="2438400"/>
            <a:ext cx="1454725" cy="761999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545" y="2438400"/>
            <a:ext cx="2452255" cy="762000"/>
          </a:xfrm>
          <a:prstGeom prst="roundRect">
            <a:avLst>
              <a:gd name="adj" fmla="val 57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1998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</a:t>
            </a:r>
            <a:r>
              <a:rPr lang="en-US" sz="3800" dirty="0" smtClean="0"/>
              <a:t>– Buttons (</a:t>
            </a:r>
            <a:r>
              <a:rPr lang="en-US" sz="3800" dirty="0"/>
              <a:t>2)</a:t>
            </a:r>
            <a:endParaRPr lang="bg-BG" sz="3800" dirty="0"/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Button Events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CommandArgument</a:t>
            </a:r>
            <a:r>
              <a:rPr lang="en-US" dirty="0" smtClean="0"/>
              <a:t> </a:t>
            </a:r>
            <a:r>
              <a:rPr lang="en-US" dirty="0"/>
              <a:t>are passed to </a:t>
            </a:r>
            <a:r>
              <a:rPr lang="en-US" dirty="0" smtClean="0"/>
              <a:t>the C# code at the server-side</a:t>
            </a:r>
            <a:endParaRPr lang="en-US" dirty="0"/>
          </a:p>
          <a:p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67586" name="Picture 2" descr="http://www.24-club.org/images/Click%20Here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8403">
            <a:off x="4805903" y="4268166"/>
            <a:ext cx="2676526" cy="20684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098" name="Picture 2" descr="http://thezenmom.com/wp-content/uploads/2011/10/start-butt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02783"/>
            <a:ext cx="2005342" cy="199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3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(3)</a:t>
            </a:r>
            <a:endParaRPr lang="bg-BG" sz="3800" dirty="0"/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Different button </a:t>
            </a:r>
            <a:r>
              <a:rPr lang="en-US" dirty="0" smtClean="0"/>
              <a:t>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Standard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System.Web.UI.WebControls.Button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Submits the form </a:t>
            </a:r>
            <a:r>
              <a:rPr lang="en-US" dirty="0"/>
              <a:t>by </a:t>
            </a:r>
            <a:r>
              <a:rPr lang="en-US" dirty="0" smtClean="0"/>
              <a:t>default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Has </a:t>
            </a:r>
            <a:r>
              <a:rPr lang="en-US" dirty="0"/>
              <a:t>a command name associated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CommandName</a:t>
            </a:r>
            <a:r>
              <a:rPr lang="en-US" dirty="0"/>
              <a:t> property)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Programmatically determine which button is clicked in the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 handlers</a:t>
            </a:r>
          </a:p>
          <a:p>
            <a:pPr lvl="2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8600" y="1676400"/>
            <a:ext cx="1291370" cy="475378"/>
          </a:xfrm>
          <a:prstGeom prst="roundRect">
            <a:avLst>
              <a:gd name="adj" fmla="val 460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&lt;asp:Button /&gt;</a:t>
            </a:r>
            <a:r>
              <a:rPr kumimoji="0" 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00100" y="5506730"/>
            <a:ext cx="75438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&lt;asp:Button </a:t>
            </a: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ID="ButtonOK" runat="server"</a:t>
            </a:r>
            <a:b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Text="Click here …"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582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(5)</a:t>
            </a:r>
            <a:endParaRPr lang="bg-BG" sz="3800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Different button types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Link button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2">
              <a:lnSpc>
                <a:spcPct val="100000"/>
              </a:lnSpc>
            </a:pPr>
            <a:r>
              <a:rPr lang="en-US" dirty="0"/>
              <a:t>Same functionality as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Button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Renders as hyperlink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Use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dirty="0"/>
              <a:t> if you want to link to another page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Renders JavaScript on the client browser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24264"/>
            <a:ext cx="1981200" cy="479323"/>
          </a:xfrm>
          <a:prstGeom prst="roundRect">
            <a:avLst>
              <a:gd name="adj" fmla="val 419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90600" y="5181600"/>
            <a:ext cx="7239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&lt;asp:LinkButton ID="ButtonHomePage"</a:t>
            </a:r>
            <a:b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runat="server" Text="Home Page" /&gt;</a:t>
            </a:r>
            <a:endParaRPr lang="en-US" sz="24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44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Basic Web Controls – Buttons </a:t>
            </a:r>
            <a:r>
              <a:rPr lang="en-US" sz="3800" dirty="0" smtClean="0"/>
              <a:t>(6)</a:t>
            </a:r>
            <a:endParaRPr lang="bg-BG" sz="3800" dirty="0"/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button </a:t>
            </a:r>
            <a:r>
              <a:rPr lang="en-US" dirty="0" smtClean="0"/>
              <a:t>types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ImageButton</a:t>
            </a:r>
          </a:p>
          <a:p>
            <a:pPr lvl="2"/>
            <a:r>
              <a:rPr lang="en-US" dirty="0"/>
              <a:t>Display an image that responds on mouse click</a:t>
            </a:r>
            <a:endParaRPr lang="en-US" dirty="0">
              <a:latin typeface="Courier New" pitchFamily="49" charset="0"/>
            </a:endParaRPr>
          </a:p>
          <a:p>
            <a:pPr lvl="2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ImageURL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URL </a:t>
            </a:r>
            <a:r>
              <a:rPr lang="en-US" dirty="0"/>
              <a:t>to displayed image</a:t>
            </a:r>
          </a:p>
          <a:p>
            <a:pPr lvl="2"/>
            <a:r>
              <a:rPr lang="en-US" dirty="0"/>
              <a:t>Both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Click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Command</a:t>
            </a:r>
            <a:r>
              <a:rPr lang="en-US" dirty="0"/>
              <a:t> events are raised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5124" name="Picture 4" descr="http://winalitehealthde.com/wp-content/uploads/2011/06/regis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42611">
            <a:off x="5465619" y="967904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1191252" y="5487895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forward,next,right,yes,arrow,correct,o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524" y="5290523"/>
            <a:ext cx="1110276" cy="111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8619">
            <a:off x="3912774" y="5482845"/>
            <a:ext cx="1956653" cy="73374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85800" y="4191000"/>
            <a:ext cx="7848600" cy="7386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&lt;asp:ImageButton ID="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ButtonSubscribe" runat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="server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b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ImageUrl="~/</a:t>
            </a:r>
            <a:r>
              <a:rPr lang="en-US" sz="2100" b="1" noProof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img/btn_subscribe.png</a:t>
            </a:r>
            <a:r>
              <a:rPr lang="en-US" sz="21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" /&gt;</a:t>
            </a:r>
            <a:endParaRPr lang="en-US" sz="21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121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Buttons – Example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82282" y="1066800"/>
            <a:ext cx="7994650" cy="53871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&lt;%@ Page Language="C#" AutoEventWireup="true" CodeFile="Buttons.aspx.cs" Inherits="Buttons" %&gt;</a:t>
            </a:r>
          </a:p>
          <a:p>
            <a:pPr>
              <a:lnSpc>
                <a:spcPts val="2300"/>
              </a:lnSpc>
            </a:pPr>
            <a:endParaRPr lang="en-US" sz="18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&lt;!DOCTYPE html PUBLIC "-//W3C//DTD XHTML 1.0 Transitional//EN"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"http://www.w3.org/TR/xhtml1/DTD/xhtml1-transitional.dtd"&gt;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&lt;html xmlns="http://www.w3.org/1999/xhtml"&gt;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&lt;head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&lt;title&gt;Untitled Page&lt;/title&gt;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&lt;/head&gt;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&lt;body&gt;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&lt;form id="formMain" runat="server"&gt;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&lt;asp:Button ID="ButtonEx"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CommandName="ButtonEx"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runat="server"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OnClick="OnBtnClick"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OnCommand="OnCommand" 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Text="Normal Button" /&gt;</a:t>
            </a:r>
          </a:p>
          <a:p>
            <a:pPr>
              <a:lnSpc>
                <a:spcPts val="2300"/>
              </a:lnSpc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&lt;br /&gt;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918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Buttons – </a:t>
            </a:r>
            <a:r>
              <a:rPr lang="en-US" smtClean="0"/>
              <a:t>Example (</a:t>
            </a:r>
            <a:r>
              <a:rPr lang="en-US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609600" y="1121688"/>
            <a:ext cx="7924800" cy="53553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&lt;asp:LinkButton ID="LinkButtonEx"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Text="Link Button"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CommandName="LinkButtonEx"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&lt;asp:ImageButton ID="ImageButtonEx"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CommandName="ImageButtonEx"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ImageUrl="~/images/DotNet_Logo_Small.gif"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OnCommand="OnCommand"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OnClick="OnBtnClick" /&gt;       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&lt;br /&gt;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&lt;asp:Label ID="LabelMessage" 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runat="server" Text=""&gt;&lt;/asp:Label&gt;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&lt;/form&gt;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&lt;/body&gt;</a:t>
            </a:r>
          </a:p>
          <a:p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951099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16637"/>
            <a:ext cx="3657600" cy="3372296"/>
          </a:xfrm>
          <a:prstGeom prst="roundRect">
            <a:avLst>
              <a:gd name="adj" fmla="val 20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828034"/>
            <a:ext cx="3429000" cy="3496566"/>
          </a:xfrm>
          <a:prstGeom prst="roundRect">
            <a:avLst>
              <a:gd name="adj" fmla="val 2529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05000" y="1096700"/>
            <a:ext cx="5334000" cy="685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2pPr>
            <a:lvl3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3pPr>
            <a:lvl4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4pPr>
            <a:lvl5pPr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5pPr>
            <a:lvl6pPr marL="4572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6pPr>
            <a:lvl7pPr marL="9144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7pPr>
            <a:lvl8pPr marL="13716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8pPr>
            <a:lvl9pPr marL="1828800" algn="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Corbel" pitchFamily="34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dirty="0" smtClean="0"/>
              <a:t>Buttons</a:t>
            </a:r>
            <a:endParaRPr lang="en-US" dirty="0"/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905000" y="1899180"/>
            <a:ext cx="5334000" cy="56912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6146" name="Picture 2" descr="facebook,button,share,social,social network,s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57355">
            <a:off x="770032" y="1369869"/>
            <a:ext cx="1909082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orward,next,right,yes,arrow,correct,o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359" y="1008347"/>
            <a:ext cx="1386432" cy="13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findicons.com/files/icons/1680/supra_rss_icons/128/rss2_buttons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1249">
            <a:off x="1458709" y="1912452"/>
            <a:ext cx="1661922" cy="62322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button,blue,play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85802">
            <a:off x="2119310" y="541783"/>
            <a:ext cx="987122" cy="9871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rrow,next,submit,forward,right,yes,correct,ok"/>
          <p:cNvPicPr>
            <a:picLocks noChangeAspect="1" noChangeArrowheads="1"/>
          </p:cNvPicPr>
          <p:nvPr/>
        </p:nvPicPr>
        <p:blipFill rotWithShape="1">
          <a:blip r:embed="rId9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8"/>
          <a:stretch/>
        </p:blipFill>
        <p:spPr bwMode="auto">
          <a:xfrm rot="651402">
            <a:off x="392391" y="1053166"/>
            <a:ext cx="663137" cy="640006"/>
          </a:xfrm>
          <a:prstGeom prst="round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findicons.com/files/icons/1722/gnome_2_18_icon_theme/32/emblem_ok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58" y="2123337"/>
            <a:ext cx="542884" cy="54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20832120">
            <a:off x="6032295" y="651938"/>
            <a:ext cx="1389631" cy="476720"/>
          </a:xfrm>
          <a:prstGeom prst="roundRect">
            <a:avLst>
              <a:gd name="adj" fmla="val 52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85" y="2015396"/>
            <a:ext cx="1473587" cy="34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0510">
            <a:off x="7112157" y="1166715"/>
            <a:ext cx="1469290" cy="555065"/>
          </a:xfrm>
          <a:prstGeom prst="roundRect">
            <a:avLst>
              <a:gd name="adj" fmla="val 4085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414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Panel</a:t>
            </a:r>
            <a:endParaRPr lang="bg-BG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Panel</a:t>
            </a:r>
            <a:r>
              <a:rPr lang="en-US" dirty="0" smtClean="0"/>
              <a:t> control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3600"/>
              </a:spcBef>
            </a:pPr>
            <a:r>
              <a:rPr lang="en-US" dirty="0" smtClean="0"/>
              <a:t>Container </a:t>
            </a:r>
            <a:r>
              <a:rPr lang="en-US" dirty="0"/>
              <a:t>for other </a:t>
            </a:r>
            <a:r>
              <a:rPr lang="en-US" dirty="0" smtClean="0"/>
              <a:t>controls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Rendered as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&lt;div&gt;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/>
              <a:t>Useful </a:t>
            </a:r>
            <a:r>
              <a:rPr lang="en-US" dirty="0" smtClean="0"/>
              <a:t>for: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Grouping controls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Easier for layout positioning and hiding/showing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Generating and inserting controls at runtime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82233"/>
            <a:ext cx="3353698" cy="1584870"/>
          </a:xfrm>
          <a:prstGeom prst="roundRect">
            <a:avLst>
              <a:gd name="adj" fmla="val 481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6423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Web Controls </a:t>
            </a:r>
            <a:r>
              <a:rPr lang="en-US" smtClean="0"/>
              <a:t>– Panel (</a:t>
            </a:r>
            <a:r>
              <a:rPr lang="en-US" dirty="0" smtClean="0"/>
              <a:t>2)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ScrollBars</a:t>
            </a:r>
            <a:r>
              <a:rPr lang="en-US" dirty="0" smtClean="0"/>
              <a:t> – modify visibility and position of scroll bars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Wrap</a:t>
            </a:r>
            <a:r>
              <a:rPr lang="en-US" dirty="0" smtClean="0"/>
              <a:t> – value indicating whether the content wraps within the panel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GroupingText</a:t>
            </a:r>
            <a:r>
              <a:rPr lang="en-US" dirty="0" smtClean="0"/>
              <a:t> – caption for the group of controls that is contained in panel control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DefaultButton</a:t>
            </a:r>
            <a:r>
              <a:rPr lang="en-US" dirty="0" smtClean="0"/>
              <a:t> – button to be pressed by default (Enter)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85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152400"/>
            <a:ext cx="5257800" cy="914400"/>
          </a:xfrm>
        </p:spPr>
        <p:txBody>
          <a:bodyPr/>
          <a:lstStyle/>
          <a:p>
            <a:r>
              <a:rPr lang="en-US" dirty="0"/>
              <a:t>What is ASP.NET Server Control </a:t>
            </a:r>
            <a:r>
              <a:rPr lang="en-US" dirty="0" smtClean="0"/>
              <a:t>?(</a:t>
            </a:r>
            <a:r>
              <a:rPr lang="en-US" dirty="0"/>
              <a:t>2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44386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Mandatory </a:t>
            </a:r>
            <a:r>
              <a:rPr lang="en-US" dirty="0" smtClean="0"/>
              <a:t>properties for all server controls: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runat="server"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ID="…"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Programming </a:t>
            </a:r>
            <a:r>
              <a:rPr lang="en-US" dirty="0"/>
              <a:t>model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based on events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user </a:t>
            </a:r>
            <a:r>
              <a:rPr lang="en-US" dirty="0"/>
              <a:t>interaction </a:t>
            </a:r>
            <a:r>
              <a:rPr lang="en-US" dirty="0" smtClean="0"/>
              <a:t>causes an event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Developer decides </a:t>
            </a:r>
            <a:r>
              <a:rPr lang="en-US" dirty="0"/>
              <a:t>which </a:t>
            </a:r>
            <a:r>
              <a:rPr lang="en-US" dirty="0" smtClean="0"/>
              <a:t>events to handle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Browser-specific HTML is generated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Controls deliver appropriate HTML depending on browser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6388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Dynamically Generated Controls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may generate ASP.NET controls in the controls tree dynamically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Add controls in the page / control tree in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Init</a:t>
            </a:r>
            <a:r>
              <a:rPr lang="en-US" dirty="0" smtClean="0"/>
              <a:t> /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Load</a:t>
            </a:r>
            <a:r>
              <a:rPr lang="en-US" dirty="0" smtClean="0"/>
              <a:t> events</a:t>
            </a:r>
          </a:p>
          <a:p>
            <a:pPr lvl="1">
              <a:spcBef>
                <a:spcPts val="1200"/>
              </a:spcBef>
            </a:pPr>
            <a:r>
              <a:rPr lang="en-US" dirty="0" smtClean="0"/>
              <a:t>If added later, the events from the dynamic controls will not be able to be handled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2157664"/>
            <a:ext cx="792480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protected void Page_Load(object sender, EventArgs e)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textBox = new TextBox();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textBox.Text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 "Dynamic TextBox";</a:t>
            </a:r>
          </a:p>
          <a:p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this.Controls.Add(textBox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0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10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57200" y="5105400"/>
            <a:ext cx="8229600" cy="685800"/>
          </a:xfrm>
        </p:spPr>
        <p:txBody>
          <a:bodyPr/>
          <a:lstStyle/>
          <a:p>
            <a:r>
              <a:rPr lang="en-US" dirty="0" smtClean="0"/>
              <a:t>Panels and Dynamic Controls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752600" y="5831679"/>
            <a:ext cx="5638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69" y="766872"/>
            <a:ext cx="4374994" cy="4033728"/>
          </a:xfrm>
          <a:prstGeom prst="roundRect">
            <a:avLst>
              <a:gd name="adj" fmla="val 20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5540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/>
              <a:t>MultiView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MultiView</a:t>
            </a:r>
            <a:r>
              <a:rPr lang="en-US" dirty="0" smtClean="0"/>
              <a:t> displays one of few panels (views) that reside inside it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ActiveViewIndex</a:t>
            </a:r>
            <a:r>
              <a:rPr lang="en-US" noProof="1" smtClean="0"/>
              <a:t> </a:t>
            </a:r>
            <a:r>
              <a:rPr lang="en-US" dirty="0" smtClean="0"/>
              <a:t>– indicated which of the views to be displayed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SetActiveView</a:t>
            </a:r>
            <a:r>
              <a:rPr lang="en-US" noProof="1" smtClean="0"/>
              <a:t> </a:t>
            </a:r>
            <a:r>
              <a:rPr lang="en-US" dirty="0" smtClean="0"/>
              <a:t>– changes the active view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</a:t>
            </a:r>
            <a:r>
              <a:rPr lang="en-US" dirty="0" smtClean="0"/>
              <a:t> – holds the views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311598"/>
            <a:ext cx="7598832" cy="1450274"/>
          </a:xfrm>
          <a:prstGeom prst="roundRect">
            <a:avLst>
              <a:gd name="adj" fmla="val 5203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872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CheckBox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638800"/>
          </a:xfrm>
        </p:spPr>
        <p:txBody>
          <a:bodyPr/>
          <a:lstStyle/>
          <a:p>
            <a:r>
              <a:rPr lang="en-US" dirty="0" smtClean="0"/>
              <a:t>Select between checked / unchecked</a:t>
            </a:r>
          </a:p>
          <a:p>
            <a:r>
              <a:rPr lang="en-US" dirty="0" smtClean="0"/>
              <a:t>Properties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Checked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dirty="0" smtClean="0">
                <a:solidFill>
                  <a:srgbClr val="EBFFD2"/>
                </a:solidFill>
              </a:rPr>
              <a:t> – control caption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/>
            <a:r>
              <a:rPr lang="en-US" dirty="0" smtClean="0">
                <a:solidFill>
                  <a:srgbClr val="EBFFD2"/>
                </a:solidFill>
              </a:rPr>
              <a:t>Automatically posts back the page when control state is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138074" cy="84772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5800" y="5528102"/>
            <a:ext cx="7696200" cy="4154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&lt;asp:CheckBox ID="</a:t>
            </a:r>
            <a:r>
              <a:rPr lang="en-US" sz="21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CheckBoxAgree" </a:t>
            </a:r>
            <a:r>
              <a:rPr lang="en-US" sz="21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runat="server" /&gt;</a:t>
            </a:r>
            <a:endParaRPr lang="en-US" sz="2100" b="1" noProof="1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274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Basic Web Controls – </a:t>
            </a:r>
            <a:r>
              <a:rPr lang="en-US" sz="3600" noProof="1" smtClean="0">
                <a:latin typeface="Consolas" pitchFamily="49" charset="0"/>
                <a:cs typeface="Consolas" pitchFamily="49" charset="0"/>
              </a:rPr>
              <a:t>CheckBox</a:t>
            </a:r>
            <a:r>
              <a:rPr lang="en-US" sz="3600" dirty="0" smtClean="0"/>
              <a:t> (2)</a:t>
            </a:r>
            <a:endParaRPr lang="bg-BG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CausesValidation</a:t>
            </a:r>
            <a:r>
              <a:rPr lang="en-US" sz="3200" dirty="0" smtClean="0">
                <a:solidFill>
                  <a:srgbClr val="EBFFD2"/>
                </a:solidFill>
              </a:rPr>
              <a:t> – whether validation is performed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ValidationGroup</a:t>
            </a:r>
            <a:r>
              <a:rPr lang="en-US" sz="3200" dirty="0" smtClean="0">
                <a:solidFill>
                  <a:srgbClr val="EBFFD2"/>
                </a:solidFill>
              </a:rPr>
              <a:t> – which validation group to be validated</a:t>
            </a:r>
          </a:p>
          <a:p>
            <a:r>
              <a:rPr lang="en-US" sz="3600" dirty="0" smtClean="0"/>
              <a:t>Events</a:t>
            </a:r>
          </a:p>
          <a:p>
            <a:pPr lvl="1"/>
            <a:r>
              <a:rPr lang="en-US" sz="32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CheckChanged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0528"/>
            <a:ext cx="7086600" cy="914400"/>
          </a:xfrm>
        </p:spPr>
        <p:txBody>
          <a:bodyPr/>
          <a:lstStyle/>
          <a:p>
            <a:r>
              <a:rPr lang="en-US" dirty="0"/>
              <a:t>Basic Web Controls </a:t>
            </a:r>
            <a:r>
              <a:rPr lang="en-US" dirty="0" smtClean="0"/>
              <a:t>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RadioButton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65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Creates a radio button on the Web Forms page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Properties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GroupName</a:t>
            </a:r>
            <a:r>
              <a:rPr lang="en-US" dirty="0"/>
              <a:t> – allow a mutually exclusive selection from the </a:t>
            </a:r>
            <a:r>
              <a:rPr lang="en-US" dirty="0" smtClean="0"/>
              <a:t>group</a:t>
            </a:r>
          </a:p>
          <a:p>
            <a:pPr lvl="1">
              <a:lnSpc>
                <a:spcPct val="10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AutoPostBack</a:t>
            </a:r>
          </a:p>
          <a:p>
            <a:pPr lvl="2">
              <a:lnSpc>
                <a:spcPct val="100000"/>
              </a:lnSpc>
            </a:pPr>
            <a:r>
              <a:rPr lang="en-US" dirty="0">
                <a:solidFill>
                  <a:srgbClr val="EBFFD2"/>
                </a:solidFill>
              </a:rPr>
              <a:t>Automatically posts back the page when control state is </a:t>
            </a:r>
            <a:r>
              <a:rPr lang="en-US" dirty="0" smtClean="0">
                <a:solidFill>
                  <a:srgbClr val="EBFFD2"/>
                </a:solidFill>
              </a:rPr>
              <a:t>changed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solidFill>
                  <a:srgbClr val="EBFFD2"/>
                </a:solidFill>
              </a:rPr>
              <a:t>See also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133600"/>
            <a:ext cx="5824730" cy="866774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79" y="3926304"/>
            <a:ext cx="2784021" cy="838200"/>
          </a:xfrm>
          <a:prstGeom prst="roundRect">
            <a:avLst>
              <a:gd name="adj" fmla="val 68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31397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086600" cy="914400"/>
          </a:xfrm>
        </p:spPr>
        <p:txBody>
          <a:bodyPr/>
          <a:lstStyle/>
          <a:p>
            <a:r>
              <a:rPr lang="en-US" dirty="0" smtClean="0"/>
              <a:t>Basic Web Controls – </a:t>
            </a:r>
            <a:r>
              <a:rPr lang="en-US" noProof="1" smtClean="0">
                <a:latin typeface="Consolas" pitchFamily="49" charset="0"/>
                <a:cs typeface="Consolas" pitchFamily="49" charset="0"/>
              </a:rPr>
              <a:t>PlaceHolder</a:t>
            </a:r>
            <a:endParaRPr lang="en-US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67064"/>
            <a:ext cx="8686800" cy="548640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dirty="0" smtClean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PlaceHolder</a:t>
            </a:r>
            <a:r>
              <a:rPr lang="en-US" dirty="0" smtClean="0"/>
              <a:t> control</a:t>
            </a:r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 smtClean="0"/>
              <a:t>Reserves a space in the page control hierarchy</a:t>
            </a:r>
          </a:p>
          <a:p>
            <a:pPr lvl="1"/>
            <a:r>
              <a:rPr lang="en-US" dirty="0" smtClean="0"/>
              <a:t>Used to add controls to the page at runtime</a:t>
            </a:r>
          </a:p>
          <a:p>
            <a:pPr lvl="1"/>
            <a:r>
              <a:rPr lang="en-US" dirty="0" smtClean="0"/>
              <a:t>Does not produce any visible output</a:t>
            </a:r>
          </a:p>
          <a:p>
            <a:r>
              <a:rPr lang="en-US" dirty="0"/>
              <a:t>The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</a:t>
            </a:r>
            <a:r>
              <a:rPr lang="en-US" dirty="0" smtClean="0"/>
              <a:t>properties</a:t>
            </a:r>
            <a:endParaRPr lang="en-US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dirty="0" smtClean="0"/>
              <a:t>Use it to add, insert or remove controls from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PlaceHolder</a:t>
            </a:r>
            <a:r>
              <a:rPr lang="en-US" dirty="0" smtClean="0"/>
              <a:t> Control</a:t>
            </a: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584" y="1929064"/>
            <a:ext cx="3756816" cy="990600"/>
          </a:xfrm>
          <a:prstGeom prst="roundRect">
            <a:avLst>
              <a:gd name="adj" fmla="val 4422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077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http://www.income.com/images/valid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127933"/>
            <a:ext cx="5038726" cy="2840010"/>
          </a:xfrm>
          <a:prstGeom prst="roundRect">
            <a:avLst>
              <a:gd name="adj" fmla="val 501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7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4648201"/>
            <a:ext cx="64008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Validation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71600" y="5450680"/>
            <a:ext cx="6400800" cy="569120"/>
          </a:xfrm>
        </p:spPr>
        <p:txBody>
          <a:bodyPr/>
          <a:lstStyle/>
          <a:p>
            <a:r>
              <a:rPr dirty="0" smtClean="0"/>
              <a:t>Performing </a:t>
            </a:r>
            <a:r>
              <a:rPr smtClean="0"/>
              <a:t>Control Validation</a:t>
            </a:r>
            <a:endParaRPr lang="bg-BG" dirty="0"/>
          </a:p>
        </p:txBody>
      </p:sp>
      <p:pic>
        <p:nvPicPr>
          <p:cNvPr id="8194" name="Picture 2" descr="http://4.bp.blogspot.com/_2Z7VYcC8u4c/RzyKsHBRScI/AAAAAAAAAfc/bHKxRS8SpSI/s320/xml_nanny_ic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914400"/>
            <a:ext cx="1219200" cy="1219200"/>
          </a:xfrm>
          <a:prstGeom prst="roundRect">
            <a:avLst>
              <a:gd name="adj" fmla="val 881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57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Controls</a:t>
            </a:r>
            <a:endParaRPr lang="bg-BG" dirty="0"/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ASP.NET Web forms validation controls</a:t>
            </a:r>
          </a:p>
          <a:p>
            <a:pPr lvl="1"/>
            <a:r>
              <a:rPr lang="en-US" dirty="0" smtClean="0"/>
              <a:t>Validate </a:t>
            </a:r>
            <a:r>
              <a:rPr lang="en-US" dirty="0"/>
              <a:t>the values that are entered  into other controls of the </a:t>
            </a:r>
            <a:r>
              <a:rPr lang="en-US" dirty="0" smtClean="0"/>
              <a:t>page (e.g. in a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dirty="0" smtClean="0"/>
              <a:t>)</a:t>
            </a:r>
          </a:p>
          <a:p>
            <a:r>
              <a:rPr lang="en-US" dirty="0"/>
              <a:t>Most important validation controls: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RequiredFieldValidator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RangeValidator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CompareValidator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RegularExpressionValidator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ValidationSummary</a:t>
            </a:r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520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5" y="1194216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9530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755480"/>
            <a:ext cx="6096000" cy="569120"/>
          </a:xfrm>
        </p:spPr>
        <p:txBody>
          <a:bodyPr/>
          <a:lstStyle/>
          <a:p>
            <a:r>
              <a:rPr dirty="0" smtClean="0"/>
              <a:t>Displaying Lists of Items</a:t>
            </a:r>
            <a:endParaRPr lang="bg-BG" dirty="0"/>
          </a:p>
        </p:txBody>
      </p:sp>
      <p:pic>
        <p:nvPicPr>
          <p:cNvPr id="5" name="Picture 4" descr="http://library.gnome.org/devel/hig-book/stable/images/controls-list.png.e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0159">
            <a:off x="4987954" y="702878"/>
            <a:ext cx="2771775" cy="179980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680" y="813216"/>
            <a:ext cx="643491" cy="112893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27" y="2765842"/>
            <a:ext cx="1752600" cy="886146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08915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15" y="620757"/>
            <a:ext cx="991043" cy="1321391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6089" y="3161027"/>
            <a:ext cx="2213727" cy="133113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060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4" name="Picture 4" descr="http://download-uk.oracle.com/docs/cd/B15904_01/portal.1012/b15879/img/IP_2b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3931">
            <a:off x="454649" y="1244263"/>
            <a:ext cx="4032354" cy="2980516"/>
          </a:xfrm>
          <a:prstGeom prst="roundRect">
            <a:avLst>
              <a:gd name="adj" fmla="val 393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ContrastingLeftFacing"/>
            <a:lightRig rig="threePt" dir="t"/>
          </a:scene3d>
        </p:spPr>
      </p:pic>
      <p:pic>
        <p:nvPicPr>
          <p:cNvPr id="117762" name="Picture 2" descr="http://www.fractaluniverse.org/v2/wp-content/uploads/2009/09/hierarch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1594">
            <a:off x="4919916" y="1572075"/>
            <a:ext cx="3561981" cy="2699893"/>
          </a:xfrm>
          <a:prstGeom prst="roundRect">
            <a:avLst>
              <a:gd name="adj" fmla="val 291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scene3d>
            <a:camera prst="perspectiveHeroicExtremeRightFacing"/>
            <a:lightRig rig="threePt" dir="t"/>
          </a:scene3d>
        </p:spPr>
      </p:pic>
      <p:sp>
        <p:nvSpPr>
          <p:cNvPr id="430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313931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Controls </a:t>
            </a:r>
            <a:r>
              <a:rPr lang="en-US" dirty="0" smtClean="0"/>
              <a:t>– Class </a:t>
            </a:r>
            <a:r>
              <a:rPr lang="en-US" dirty="0"/>
              <a:t>Hierarchy</a:t>
            </a:r>
            <a:endParaRPr lang="bg-BG" dirty="0"/>
          </a:p>
        </p:txBody>
      </p:sp>
      <p:pic>
        <p:nvPicPr>
          <p:cNvPr id="2" name="Picture 2" descr="http://www.purisma.com/images/icon_rolehierarchy96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396" y="3804264"/>
            <a:ext cx="1123948" cy="1123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0011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</a:t>
            </a:r>
            <a:endParaRPr lang="bg-BG" dirty="0"/>
          </a:p>
        </p:txBody>
      </p:sp>
      <p:sp>
        <p:nvSpPr>
          <p:cNvPr id="543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Web controls</a:t>
            </a:r>
          </a:p>
          <a:p>
            <a:pPr lvl="1"/>
            <a:r>
              <a:rPr lang="en-US" dirty="0" smtClean="0"/>
              <a:t>Display list of items, e.g. table of rows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binding to </a:t>
            </a:r>
            <a:r>
              <a:rPr lang="en-US" dirty="0" smtClean="0"/>
              <a:t>a collection</a:t>
            </a:r>
            <a:endParaRPr lang="en-US" dirty="0"/>
          </a:p>
          <a:p>
            <a:pPr lvl="1"/>
            <a:r>
              <a:rPr lang="en-US" dirty="0"/>
              <a:t>Display rows of data in templated format</a:t>
            </a:r>
          </a:p>
          <a:p>
            <a:r>
              <a:rPr lang="en-US" dirty="0"/>
              <a:t>Expose data </a:t>
            </a:r>
            <a:r>
              <a:rPr lang="en-US" dirty="0" smtClean="0"/>
              <a:t>binding properties: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DataSource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DataMember</a:t>
            </a:r>
            <a:endParaRPr lang="en-US" noProof="1" smtClean="0"/>
          </a:p>
          <a:p>
            <a:pPr lvl="1"/>
            <a:r>
              <a:rPr lang="en-US" dirty="0" smtClean="0"/>
              <a:t>Bind </a:t>
            </a:r>
            <a:r>
              <a:rPr lang="en-US" dirty="0"/>
              <a:t>to collection that support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IEnumerable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ICollection</a:t>
            </a:r>
            <a:r>
              <a:rPr lang="en-US" dirty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IListSource</a:t>
            </a:r>
          </a:p>
          <a:p>
            <a:pPr lvl="1"/>
            <a:r>
              <a:rPr lang="en-US" sz="2900" noProof="1" smtClean="0"/>
              <a:t>Can bind to databases through Entity Framework</a:t>
            </a:r>
            <a:endParaRPr lang="en-US" sz="2900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630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Controls (2)</a:t>
            </a:r>
            <a:endParaRPr lang="bg-BG" dirty="0"/>
          </a:p>
        </p:txBody>
      </p:sp>
      <p:sp>
        <p:nvSpPr>
          <p:cNvPr id="5447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ListBox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CheckBoxList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BulletedList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Repeater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DataList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GridView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DropDownList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ListView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pic>
        <p:nvPicPr>
          <p:cNvPr id="6146" name="Picture 2" descr="bullets, lis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71600"/>
            <a:ext cx="1752600" cy="1752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list, type, whit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8862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9120" y="3352800"/>
            <a:ext cx="1930560" cy="1160860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389" y="1066800"/>
            <a:ext cx="2223422" cy="112420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763" y="5029200"/>
            <a:ext cx="1023274" cy="1289752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dkEdge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23848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ListBox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  <a:r>
              <a:rPr lang="en-US" dirty="0" smtClean="0"/>
              <a:t> control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Holds a list of items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Each item has text					 and value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SelectionMode</a:t>
            </a:r>
            <a:r>
              <a:rPr lang="en-US" noProof="1" smtClean="0"/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Single</a:t>
            </a:r>
            <a:r>
              <a:rPr lang="en-US" noProof="1" smtClean="0"/>
              <a:t> or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Multiple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Items can be data-bound or provided statically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4691896"/>
            <a:ext cx="79248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&lt;asp:ListBox ID="ListBoxTowns" runat="server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Value="1"&gt;Sofia&lt;/asp:ListItem&gt;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Value="2"&gt;Plovdiv&lt;/asp:ListItem&gt;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Value="3"&gt;Varna&lt;/asp:ListItem&gt;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&lt;/asp:ListBox&gt;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261690" cy="1961278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069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DropDownList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DropDownList</a:t>
            </a:r>
            <a:r>
              <a:rPr lang="en-US" dirty="0" smtClean="0"/>
              <a:t> control (</a:t>
            </a:r>
            <a:r>
              <a:rPr lang="en-US" noProof="1" smtClean="0"/>
              <a:t>combo-box)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noProof="1" smtClean="0"/>
              <a:t>Allows choosing </a:t>
            </a:r>
            <a:r>
              <a:rPr lang="en-US" noProof="1"/>
              <a:t>among a list of </a:t>
            </a:r>
            <a:r>
              <a:rPr lang="en-US" noProof="1" smtClean="0"/>
              <a:t>items,</a:t>
            </a:r>
            <a:br>
              <a:rPr lang="en-US" noProof="1" smtClean="0"/>
            </a:br>
            <a:r>
              <a:rPr lang="en-US" noProof="1" smtClean="0"/>
              <a:t>just </a:t>
            </a:r>
            <a:r>
              <a:rPr lang="en-US" dirty="0" smtClean="0"/>
              <a:t>like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ListBox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Each item has text					 and value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Items can be data-bound or provided statically</a:t>
            </a:r>
            <a:endParaRPr lang="en-US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62000" y="4572000"/>
            <a:ext cx="762000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&lt;asp:DropDownList ID="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DropDownListTransport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 AutoPostBack="True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Value="2"&gt;Bus&lt;/asp:ListItem&gt;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Value="1"&gt;Train&lt;/asp:ListItem&gt;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asp:DropDownList&gt;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83556"/>
            <a:ext cx="3687489" cy="1038225"/>
          </a:xfrm>
          <a:prstGeom prst="roundRect">
            <a:avLst>
              <a:gd name="adj" fmla="val 3984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57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BulletedList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638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BulletedList</a:t>
            </a:r>
            <a:r>
              <a:rPr lang="en-US" dirty="0" smtClean="0"/>
              <a:t> d</a:t>
            </a:r>
            <a:r>
              <a:rPr lang="en-US" noProof="1" smtClean="0"/>
              <a:t>isplays data in the form of a list of bullets</a:t>
            </a:r>
          </a:p>
          <a:p>
            <a:pPr lvl="1">
              <a:lnSpc>
                <a:spcPct val="110000"/>
              </a:lnSpc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DisplayMode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Text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HyperLink</a:t>
            </a:r>
            <a:r>
              <a:rPr lang="en-US" noProof="1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LinkButton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rgbClr val="EBFFD2"/>
                </a:solidFill>
              </a:rPr>
              <a:t>Ordered or unordered</a:t>
            </a: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BulletStyle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</a:p>
          <a:p>
            <a:pPr lvl="3">
              <a:lnSpc>
                <a:spcPct val="110000"/>
              </a:lnSpc>
            </a:pP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Can be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Circle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Disk</a:t>
            </a:r>
            <a:r>
              <a:rPr lang="en-US" noProof="1" smtClean="0">
                <a:solidFill>
                  <a:schemeClr val="tx1">
                    <a:lumMod val="40000"/>
                    <a:lumOff val="60000"/>
                  </a:schemeClr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LowerRoman</a:t>
            </a:r>
            <a:r>
              <a:rPr lang="en-US" noProof="1" smtClean="0"/>
              <a:t>, …</a:t>
            </a:r>
            <a:endParaRPr lang="en-US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2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BulletImageUrl</a:t>
            </a:r>
          </a:p>
          <a:p>
            <a:pPr lvl="1">
              <a:lnSpc>
                <a:spcPct val="11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FirstBulletNumber</a:t>
            </a:r>
            <a:endParaRPr lang="bg-BG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8361" y="2040283"/>
            <a:ext cx="1677440" cy="1786836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76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CheckBoxList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CheckBoxList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</a:t>
            </a:r>
            <a:r>
              <a:rPr lang="en-US" noProof="1" smtClean="0"/>
              <a:t>items as check boxes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The number of columns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  <a:r>
              <a:rPr lang="en-US" noProof="1" smtClean="0">
                <a:solidFill>
                  <a:srgbClr val="EBFFD2"/>
                </a:solidFill>
              </a:rPr>
              <a:t>: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422" y="1981200"/>
            <a:ext cx="1676400" cy="2112962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4724400"/>
            <a:ext cx="777240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&lt;asp:CheckBoxList ID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="Extras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 runat="server"&gt;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Text="Audio System" Value="1"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&lt;asp:ListItem Text="Parktronic" Value="2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"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   Selected</a:t>
            </a: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="True" /&gt;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&lt;/asp:CheckBoxList&gt;</a:t>
            </a:r>
            <a:endParaRPr lang="en-US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4175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RadioButtonList</a:t>
            </a:r>
            <a:endParaRPr lang="bg-B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RadioButtonList</a:t>
            </a:r>
            <a:r>
              <a:rPr lang="en-US" dirty="0" smtClean="0"/>
              <a:t> </a:t>
            </a:r>
            <a:r>
              <a:rPr lang="en-US" dirty="0"/>
              <a:t>d</a:t>
            </a:r>
            <a:r>
              <a:rPr lang="en-US" noProof="1"/>
              <a:t>isplays data </a:t>
            </a:r>
            <a:r>
              <a:rPr lang="en-US" noProof="1" smtClean="0"/>
              <a:t>as a list of</a:t>
            </a:r>
            <a:r>
              <a:rPr lang="bg-BG" noProof="1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RadioButton</a:t>
            </a:r>
            <a:r>
              <a:rPr lang="en-US" noProof="1" smtClean="0"/>
              <a:t> controls</a:t>
            </a:r>
            <a:endParaRPr lang="bg-BG" noProof="1" smtClean="0"/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RepeatColumns</a:t>
            </a:r>
            <a:r>
              <a:rPr lang="en-US" noProof="1" smtClean="0">
                <a:solidFill>
                  <a:srgbClr val="EBFFD2"/>
                </a:solidFill>
              </a:rPr>
              <a:t> – the number of columns displayed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RepeatDirection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Vertical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Horizontal</a:t>
            </a:r>
            <a:endParaRPr lang="bg-BG" noProof="1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RepeatLayout</a:t>
            </a:r>
          </a:p>
          <a:p>
            <a:pPr lvl="2">
              <a:lnSpc>
                <a:spcPct val="100000"/>
              </a:lnSpc>
            </a:pP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Table</a:t>
            </a:r>
            <a:r>
              <a:rPr lang="en-US" noProof="1" smtClean="0">
                <a:solidFill>
                  <a:srgbClr val="EBFFD2"/>
                </a:solidFill>
              </a:rPr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Flow</a:t>
            </a:r>
          </a:p>
          <a:p>
            <a:pPr lvl="1">
              <a:lnSpc>
                <a:spcPct val="100000"/>
              </a:lnSpc>
            </a:pPr>
            <a:r>
              <a:rPr lang="en-US" noProof="1" smtClean="0">
                <a:solidFill>
                  <a:srgbClr val="EBFFD2"/>
                </a:solidFill>
              </a:rPr>
              <a:t>Use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Items</a:t>
            </a:r>
            <a:r>
              <a:rPr lang="en-US" noProof="1" smtClean="0">
                <a:solidFill>
                  <a:srgbClr val="EBFFD2"/>
                </a:solidFill>
              </a:rPr>
              <a:t> property to access its elements </a:t>
            </a:r>
            <a:endParaRPr lang="bg-BG" noProof="1" smtClean="0">
              <a:solidFill>
                <a:srgbClr val="EBFFD2"/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200400"/>
            <a:ext cx="1495424" cy="1993898"/>
          </a:xfrm>
          <a:prstGeom prst="roundRect">
            <a:avLst>
              <a:gd name="adj" fmla="val 351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8871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://arlie3.files.wordpress.com/2009/01/supply-chai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00150"/>
            <a:ext cx="4737168" cy="3143252"/>
          </a:xfrm>
          <a:prstGeom prst="roundRect">
            <a:avLst>
              <a:gd name="adj" fmla="val 327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41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876801"/>
            <a:ext cx="60960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List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5679280"/>
            <a:ext cx="6096000" cy="569120"/>
          </a:xfrm>
        </p:spPr>
        <p:txBody>
          <a:bodyPr/>
          <a:lstStyle/>
          <a:p>
            <a:r>
              <a:rPr dirty="0" smtClean="0"/>
              <a:t>Live Demo</a:t>
            </a:r>
            <a:endParaRPr lang="bg-BG" dirty="0"/>
          </a:p>
        </p:txBody>
      </p:sp>
      <p:pic>
        <p:nvPicPr>
          <p:cNvPr id="10242" name="Picture 2" descr="http://geowolf.com/IMAGES/Demo%20Icon_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04950"/>
            <a:ext cx="2228918" cy="2533652"/>
          </a:xfrm>
          <a:prstGeom prst="roundRect">
            <a:avLst>
              <a:gd name="adj" fmla="val 1099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list,listi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982">
            <a:off x="1491876" y="2941654"/>
            <a:ext cx="1626076" cy="162607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contact,list,preference,listing,configure,option,configuration,config,setti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7522">
            <a:off x="6413619" y="793300"/>
            <a:ext cx="1423299" cy="142330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612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5240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Web Server Controls</a:t>
            </a:r>
            <a:endParaRPr lang="bg-BG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2250279"/>
            <a:ext cx="8229600" cy="569120"/>
          </a:xfrm>
        </p:spPr>
        <p:txBody>
          <a:bodyPr/>
          <a:lstStyle/>
          <a:p>
            <a:r>
              <a:rPr smtClean="0"/>
              <a:t>Rich Controls</a:t>
            </a:r>
            <a:endParaRPr lang="bg-BG" dirty="0"/>
          </a:p>
        </p:txBody>
      </p:sp>
      <p:pic>
        <p:nvPicPr>
          <p:cNvPr id="36866" name="Picture 2" descr="http://www.boosttwitterfollowers.com/images/money_tre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793" y="3086100"/>
            <a:ext cx="3291540" cy="3009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482" name="Picture 2" descr="web,server,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3330">
            <a:off x="5441742" y="2911306"/>
            <a:ext cx="2455765" cy="245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findicons.com/files/icons/738/colorabo/256/control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3793">
            <a:off x="1091730" y="3834929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498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 Controls</a:t>
            </a:r>
            <a:endParaRPr lang="bg-BG" dirty="0"/>
          </a:p>
        </p:txBody>
      </p:sp>
      <p:sp>
        <p:nvSpPr>
          <p:cNvPr id="547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Task-specific controls</a:t>
            </a:r>
          </a:p>
          <a:p>
            <a:r>
              <a:rPr lang="en-US" dirty="0"/>
              <a:t>Built with multiple HTML </a:t>
            </a:r>
            <a:r>
              <a:rPr lang="en-US" dirty="0" smtClean="0"/>
              <a:t>elements</a:t>
            </a:r>
          </a:p>
          <a:p>
            <a:pPr lvl="1"/>
            <a:r>
              <a:rPr lang="en-US" dirty="0" smtClean="0"/>
              <a:t>Encapsulate more complex functionality</a:t>
            </a:r>
            <a:endParaRPr lang="en-US" dirty="0"/>
          </a:p>
          <a:p>
            <a:r>
              <a:rPr lang="en-US" dirty="0"/>
              <a:t>Rich </a:t>
            </a:r>
            <a:r>
              <a:rPr lang="en-US" dirty="0" smtClean="0"/>
              <a:t>functionality</a:t>
            </a:r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Calendar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Menu</a:t>
            </a:r>
            <a:endParaRPr lang="en-US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AdRotator</a:t>
            </a:r>
          </a:p>
          <a:p>
            <a:pPr lvl="1"/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CreateUserWizzard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170" name="Picture 2" descr="http://www.irisclasson.com/wp-content/uploads/2012/06/Capture-W6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553329"/>
            <a:ext cx="4267200" cy="2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79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 – Class </a:t>
            </a:r>
            <a:r>
              <a:rPr lang="en-US" dirty="0"/>
              <a:t>Hierarchy</a:t>
            </a:r>
            <a:endParaRPr lang="bg-BG" dirty="0"/>
          </a:p>
        </p:txBody>
      </p:sp>
      <p:sp>
        <p:nvSpPr>
          <p:cNvPr id="428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System.Web.UI.Control</a:t>
            </a:r>
          </a:p>
          <a:p>
            <a:pPr lvl="1">
              <a:lnSpc>
                <a:spcPts val="3400"/>
              </a:lnSpc>
            </a:pPr>
            <a:r>
              <a:rPr lang="en-US" dirty="0"/>
              <a:t>Base </a:t>
            </a:r>
            <a:r>
              <a:rPr lang="en-US" dirty="0" smtClean="0"/>
              <a:t>class for </a:t>
            </a:r>
            <a:r>
              <a:rPr lang="en-US" dirty="0"/>
              <a:t>all controls</a:t>
            </a:r>
          </a:p>
          <a:p>
            <a:pPr lvl="1">
              <a:lnSpc>
                <a:spcPts val="3400"/>
              </a:lnSpc>
            </a:pPr>
            <a:r>
              <a:rPr lang="en-US" dirty="0"/>
              <a:t>Properties –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Context</a:t>
            </a:r>
            <a:r>
              <a:rPr lang="en-US" dirty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ViewState</a:t>
            </a:r>
            <a:r>
              <a:rPr lang="en-US" dirty="0" smtClean="0"/>
              <a:t>,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ClientIDMode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Controls</a:t>
            </a:r>
            <a:r>
              <a:rPr lang="en-US" dirty="0"/>
              <a:t> 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Parent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Visible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 lvl="1">
              <a:lnSpc>
                <a:spcPts val="3400"/>
              </a:lnSpc>
            </a:pPr>
            <a:r>
              <a:rPr lang="en-US" dirty="0"/>
              <a:t>Methods –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Render(HtmlTextWriter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writer)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21042"/>
            <a:ext cx="5791200" cy="2379758"/>
          </a:xfrm>
          <a:prstGeom prst="roundRect">
            <a:avLst>
              <a:gd name="adj" fmla="val 371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1335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50292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Escaping</a:t>
            </a:r>
            <a:endParaRPr lang="bg-BG" dirty="0"/>
          </a:p>
        </p:txBody>
      </p:sp>
      <p:pic>
        <p:nvPicPr>
          <p:cNvPr id="18434" name="Picture 2" descr="http://www.slipperybrick.com/wp-content/uploads/2007/08/escape-ke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143000"/>
            <a:ext cx="4638675" cy="3086101"/>
          </a:xfrm>
          <a:prstGeom prst="roundRect">
            <a:avLst>
              <a:gd name="adj" fmla="val 458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506" name="Picture 2" descr="http://findicons.com/files/icons/2166/oxygen/128/application_xm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91900"/>
            <a:ext cx="1752600" cy="1464199"/>
          </a:xfrm>
          <a:prstGeom prst="roundRect">
            <a:avLst>
              <a:gd name="adj" fmla="val 36943"/>
            </a:avLst>
          </a:prstGeom>
          <a:noFill/>
          <a:scene3d>
            <a:camera prst="perspectiveRight" fov="5400000">
              <a:rot lat="0" lon="19199991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m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302" y="914400"/>
            <a:ext cx="1341698" cy="134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0" name="Picture 6" descr="cricket,bug,insect,anim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5421">
            <a:off x="4591898" y="2350608"/>
            <a:ext cx="2286298" cy="228629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658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HTML </a:t>
            </a:r>
            <a:r>
              <a:rPr lang="en-US" dirty="0" smtClean="0"/>
              <a:t>Escaping?</a:t>
            </a:r>
            <a:endParaRPr lang="bg-BG" dirty="0"/>
          </a:p>
        </p:txBody>
      </p:sp>
      <p:sp>
        <p:nvSpPr>
          <p:cNvPr id="564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escaping is the act of replacing special </a:t>
            </a:r>
            <a:r>
              <a:rPr lang="en-US" dirty="0"/>
              <a:t>characters </a:t>
            </a:r>
            <a:r>
              <a:rPr lang="en-US" dirty="0" smtClean="0"/>
              <a:t>with their HTML entities</a:t>
            </a:r>
          </a:p>
          <a:p>
            <a:pPr lvl="1"/>
            <a:r>
              <a:rPr lang="en-US" dirty="0"/>
              <a:t>Escaped characters are interpreted as character data instead of mark up</a:t>
            </a:r>
          </a:p>
          <a:p>
            <a:r>
              <a:rPr lang="en-US" dirty="0" smtClean="0"/>
              <a:t>Typical characters to escape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dirty="0" smtClean="0"/>
              <a:t> – start / end of HTML tag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dirty="0"/>
              <a:t> – start of character entity reference</a:t>
            </a:r>
          </a:p>
          <a:p>
            <a:pPr lvl="1"/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'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dirty="0" smtClean="0"/>
              <a:t> – text in single / double quotes</a:t>
            </a:r>
            <a:endParaRPr lang="en-US" dirty="0"/>
          </a:p>
          <a:p>
            <a:pPr lvl="1"/>
            <a:r>
              <a:rPr lang="en-US" dirty="0" smtClean="0"/>
              <a:t>…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pic>
        <p:nvPicPr>
          <p:cNvPr id="9222" name="Picture 6" descr="http://www.freeimageslive.co.uk/files/images006/escape_key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53200" y="2942844"/>
            <a:ext cx="1953254" cy="137515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7567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</a:t>
            </a:r>
            <a:r>
              <a:rPr lang="en-US" smtClean="0"/>
              <a:t>Character Escaping</a:t>
            </a:r>
            <a:endParaRPr lang="bg-BG" dirty="0"/>
          </a:p>
        </p:txBody>
      </p:sp>
      <p:sp>
        <p:nvSpPr>
          <p:cNvPr id="5652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62528"/>
            <a:ext cx="8686800" cy="5743072"/>
          </a:xfrm>
        </p:spPr>
        <p:txBody>
          <a:bodyPr/>
          <a:lstStyle/>
          <a:p>
            <a:pPr>
              <a:lnSpc>
                <a:spcPts val="3200"/>
              </a:lnSpc>
            </a:pPr>
            <a:r>
              <a:rPr lang="en-US" sz="3000" dirty="0"/>
              <a:t>Each character could be presented </a:t>
            </a:r>
            <a:r>
              <a:rPr lang="en-US" sz="3000" dirty="0" smtClean="0"/>
              <a:t>as </a:t>
            </a: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HTML entity </a:t>
            </a:r>
            <a:r>
              <a:rPr lang="en-US" sz="3000" dirty="0" smtClean="0"/>
              <a:t>escaping sequence</a:t>
            </a:r>
            <a:endParaRPr lang="en-US" sz="3000" dirty="0"/>
          </a:p>
          <a:p>
            <a:pPr>
              <a:lnSpc>
                <a:spcPts val="3200"/>
              </a:lnSpc>
            </a:pPr>
            <a:r>
              <a:rPr lang="en-US" sz="3000" dirty="0"/>
              <a:t>Numeric character </a:t>
            </a:r>
            <a:r>
              <a:rPr lang="en-US" sz="3000" dirty="0" smtClean="0"/>
              <a:t>references: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&amp;#955;</a:t>
            </a:r>
            <a:r>
              <a:rPr lang="en-US" sz="2800" dirty="0"/>
              <a:t>,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or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&amp;#X03bb</a:t>
            </a:r>
            <a:r>
              <a:rPr lang="en-US" sz="2800" dirty="0"/>
              <a:t>; </a:t>
            </a:r>
          </a:p>
          <a:p>
            <a:pPr>
              <a:lnSpc>
                <a:spcPts val="3200"/>
              </a:lnSpc>
            </a:pPr>
            <a:r>
              <a:rPr lang="en-US" sz="3000" dirty="0"/>
              <a:t>Named </a:t>
            </a:r>
            <a:r>
              <a:rPr lang="en-US" sz="3000" dirty="0" smtClean="0"/>
              <a:t>HTML entities:</a:t>
            </a:r>
            <a:endParaRPr lang="en-US" sz="3000" dirty="0"/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λ</a:t>
            </a:r>
            <a:r>
              <a:rPr lang="en-US" sz="2800" dirty="0"/>
              <a:t>' 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&amp;lambda; 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&amp;lt;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&amp;gt;</a:t>
            </a:r>
          </a:p>
          <a:p>
            <a:pPr lvl="1">
              <a:lnSpc>
                <a:spcPts val="3200"/>
              </a:lnSpc>
            </a:pPr>
            <a:r>
              <a:rPr lang="en-US" sz="2800" dirty="0"/>
              <a:t>'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n-US" sz="2800" dirty="0"/>
              <a:t>'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&amp;amp;</a:t>
            </a:r>
          </a:p>
          <a:p>
            <a:pPr lvl="1">
              <a:lnSpc>
                <a:spcPts val="3200"/>
              </a:lnSpc>
            </a:pP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dirty="0"/>
              <a:t> (double quote) is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&amp;quot;</a:t>
            </a:r>
            <a:endParaRPr lang="bg-BG" sz="28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pic>
        <p:nvPicPr>
          <p:cNvPr id="8194" name="Picture 2" descr="http://czyborra.com/charsets/cp4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64567"/>
            <a:ext cx="3132221" cy="313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7697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Encode HTML Entities?</a:t>
            </a:r>
            <a:endParaRPr lang="bg-BG" dirty="0"/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pPr>
              <a:lnSpc>
                <a:spcPts val="3400"/>
              </a:lnSpc>
            </a:pPr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HttpServerUtility.HtmlEncode</a:t>
            </a:r>
          </a:p>
          <a:p>
            <a:pPr lvl="1">
              <a:lnSpc>
                <a:spcPts val="3400"/>
              </a:lnSpc>
            </a:pPr>
            <a:r>
              <a:rPr lang="en-US" sz="2800" dirty="0"/>
              <a:t>HTML encodes a string and returns the encoded (html-safe) string</a:t>
            </a:r>
          </a:p>
          <a:p>
            <a:pPr lvl="1">
              <a:lnSpc>
                <a:spcPts val="3400"/>
              </a:lnSpc>
            </a:pP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Page.Server</a:t>
            </a:r>
            <a:r>
              <a:rPr lang="en-US" sz="2800" dirty="0"/>
              <a:t> is instance of </a:t>
            </a:r>
            <a:r>
              <a:rPr 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HttpServerUtility</a:t>
            </a:r>
          </a:p>
          <a:p>
            <a:pPr>
              <a:lnSpc>
                <a:spcPts val="3400"/>
              </a:lnSpc>
              <a:buFontTx/>
              <a:buNone/>
            </a:pPr>
            <a:r>
              <a:rPr lang="en-US" sz="3000" dirty="0" smtClean="0"/>
              <a:t>	Example: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Output:</a:t>
            </a:r>
          </a:p>
          <a:p>
            <a:pPr>
              <a:lnSpc>
                <a:spcPts val="3400"/>
              </a:lnSpc>
              <a:spcBef>
                <a:spcPts val="4800"/>
              </a:spcBef>
              <a:buFontTx/>
              <a:buNone/>
            </a:pPr>
            <a:r>
              <a:rPr lang="en-US" sz="3000" dirty="0" smtClean="0"/>
              <a:t>	Web browser renders the following:</a:t>
            </a:r>
            <a:endParaRPr lang="bg-BG" sz="3000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68324" name="Rectangle 4"/>
          <p:cNvSpPr>
            <a:spLocks noChangeArrowheads="1"/>
          </p:cNvSpPr>
          <p:nvPr/>
        </p:nvSpPr>
        <p:spPr bwMode="auto">
          <a:xfrm>
            <a:off x="609600" y="3732150"/>
            <a:ext cx="7924800" cy="381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&lt;%response.write(Server.HtmlEncode("The image tag: &lt;img&gt;"))%&gt;</a:t>
            </a:r>
            <a:endParaRPr lang="en-US" sz="18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8326" name="Rectangle 6"/>
          <p:cNvSpPr>
            <a:spLocks noChangeArrowheads="1"/>
          </p:cNvSpPr>
          <p:nvPr/>
        </p:nvSpPr>
        <p:spPr bwMode="auto">
          <a:xfrm>
            <a:off x="609600" y="4826001"/>
            <a:ext cx="7924800" cy="3809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&amp;lt;img&amp;gt; </a:t>
            </a:r>
          </a:p>
        </p:txBody>
      </p:sp>
      <p:sp>
        <p:nvSpPr>
          <p:cNvPr id="568328" name="Rectangle 8"/>
          <p:cNvSpPr>
            <a:spLocks noChangeArrowheads="1"/>
          </p:cNvSpPr>
          <p:nvPr/>
        </p:nvSpPr>
        <p:spPr bwMode="auto">
          <a:xfrm>
            <a:off x="609600" y="5953125"/>
            <a:ext cx="7924800" cy="3714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The image tag: &lt;img&gt; </a:t>
            </a:r>
          </a:p>
        </p:txBody>
      </p:sp>
    </p:spTree>
    <p:extLst>
      <p:ext uri="{BB962C8B-B14F-4D97-AF65-F5344CB8AC3E}">
        <p14:creationId xmlns:p14="http://schemas.microsoft.com/office/powerpoint/2010/main" val="2710779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How to Encode HTML Entities</a:t>
            </a:r>
            <a:r>
              <a:rPr lang="en-US" sz="3600" dirty="0" smtClean="0"/>
              <a:t>?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r>
              <a:rPr lang="en-US" dirty="0" smtClean="0"/>
              <a:t>You could also use the following syntax to escape text with HTML tags:</a:t>
            </a:r>
          </a:p>
          <a:p>
            <a:endParaRPr lang="en-US" dirty="0"/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dirty="0" smtClean="0"/>
              <a:t>The best way to safely display text in ASP.NET page is to use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Literal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Mode="Encode"</a:t>
            </a:r>
            <a:r>
              <a:rPr lang="bg-BG" dirty="0" smtClean="0"/>
              <a:t>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Never do double-escaping!</a:t>
            </a:r>
          </a:p>
          <a:p>
            <a:r>
              <a:rPr lang="en-US" dirty="0" smtClean="0"/>
              <a:t>Never store HTML escaped text in the DB!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263272"/>
            <a:ext cx="7924800" cy="457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"I want to display an &lt;img&gt; tag here." %&gt;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9600" y="4267200"/>
            <a:ext cx="79248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asp:Literal Mode="Encode" Text="You could freely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 &lt;img&gt; and &lt;p&gt; tags here." 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255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TextBox</a:t>
            </a:r>
            <a:r>
              <a:rPr lang="en-US" dirty="0" smtClean="0"/>
              <a:t> text does not need to be escaped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Label</a:t>
            </a:r>
            <a:r>
              <a:rPr lang="en-US" dirty="0" smtClean="0"/>
              <a:t> text needs </a:t>
            </a:r>
            <a:r>
              <a:rPr lang="en-US" dirty="0"/>
              <a:t>to be </a:t>
            </a:r>
            <a:r>
              <a:rPr lang="en-US" dirty="0" smtClean="0"/>
              <a:t>escaped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Difference between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</a:t>
            </a:r>
            <a:r>
              <a:rPr lang="en-US" dirty="0"/>
              <a:t>,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%:</a:t>
            </a:r>
            <a:r>
              <a:rPr lang="en-US" dirty="0" smtClean="0"/>
              <a:t> and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%=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828800" y="76200"/>
            <a:ext cx="7086600" cy="838200"/>
          </a:xfrm>
        </p:spPr>
        <p:txBody>
          <a:bodyPr/>
          <a:lstStyle/>
          <a:p>
            <a:r>
              <a:rPr lang="en-US" sz="3600" dirty="0"/>
              <a:t>How to Encode HTML Entities</a:t>
            </a:r>
            <a:r>
              <a:rPr lang="en-US" sz="3600" dirty="0" smtClean="0"/>
              <a:t>? (3)</a:t>
            </a:r>
            <a:endParaRPr lang="en-US" sz="36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905000"/>
            <a:ext cx="7924800" cy="7620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asp:TextBox Mode="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Encode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Text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="You could freely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use &lt;img&gt; and &lt;p&gt; tags here."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9600" y="3600450"/>
            <a:ext cx="7924800" cy="8191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asp:Label Mode="Encode“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T</a:t>
            </a:r>
            <a:r>
              <a:rPr lang="en-US" sz="2200" b="1" dirty="0" err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ext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="&lt;script&gt;alert('bug!')&lt;/script&gt;"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/&gt;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9600" y="5257800"/>
            <a:ext cx="7924800" cy="121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no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 “&lt;b&gt;This will not be escaped!&lt;/b&gt;"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&lt;%: </a:t>
            </a:r>
            <a:r>
              <a:rPr lang="en-US" sz="22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"I want to display an &lt;img&gt; tag here." %&gt;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&lt;%= "&lt;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script&gt;alert(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'</a:t>
            </a:r>
            <a:r>
              <a:rPr lang="en-US" sz="2200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Not good!')&lt;/</a:t>
            </a:r>
            <a:r>
              <a:rPr lang="en-US" sz="2200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script&gt;" %</a:t>
            </a:r>
            <a:endParaRPr lang="en-US" sz="22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247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</a:t>
            </a:r>
            <a:r>
              <a:rPr lang="en-US" dirty="0" smtClean="0"/>
              <a:t>Attack</a:t>
            </a:r>
            <a:endParaRPr lang="bg-BG" dirty="0"/>
          </a:p>
        </p:txBody>
      </p:sp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91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Cross-site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scripting (XSS)</a:t>
            </a:r>
            <a:r>
              <a:rPr lang="en-US" dirty="0" smtClean="0"/>
              <a:t> is a common security vulnerability in Web applications</a:t>
            </a:r>
            <a:endParaRPr lang="en-US" dirty="0"/>
          </a:p>
          <a:p>
            <a:pPr lvl="1"/>
            <a:r>
              <a:rPr lang="en-US" dirty="0"/>
              <a:t>Web application is </a:t>
            </a:r>
            <a:r>
              <a:rPr lang="en-US" dirty="0" smtClean="0"/>
              <a:t>let to display a JavaScript code that is executed at the client's browser</a:t>
            </a:r>
          </a:p>
          <a:p>
            <a:pPr lvl="2"/>
            <a:r>
              <a:rPr lang="en-US" dirty="0" smtClean="0"/>
              <a:t>Crackers could take control over sessions, cookies, passwords, and other private data</a:t>
            </a:r>
            <a:endParaRPr lang="en-US" dirty="0"/>
          </a:p>
          <a:p>
            <a:r>
              <a:rPr lang="en-US" dirty="0"/>
              <a:t>How to prevent </a:t>
            </a:r>
            <a:r>
              <a:rPr lang="en-US" dirty="0" smtClean="0"/>
              <a:t>XSS?</a:t>
            </a:r>
            <a:endParaRPr lang="en-US" dirty="0"/>
          </a:p>
          <a:p>
            <a:pPr lvl="1"/>
            <a:r>
              <a:rPr lang="en-US" dirty="0" smtClean="0"/>
              <a:t>Validate the user input (built-in in ASP.NET)</a:t>
            </a:r>
            <a:endParaRPr lang="en-US" dirty="0"/>
          </a:p>
          <a:p>
            <a:pPr lvl="1"/>
            <a:r>
              <a:rPr lang="en-US" dirty="0"/>
              <a:t>Perform HTML </a:t>
            </a:r>
            <a:r>
              <a:rPr lang="en-US" dirty="0" smtClean="0"/>
              <a:t>escaping when displaying text data in a Web control</a:t>
            </a:r>
            <a:endParaRPr lang="en-US" dirty="0"/>
          </a:p>
          <a:p>
            <a:pPr>
              <a:buFontTx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0326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Request Validation</a:t>
            </a:r>
            <a:endParaRPr lang="bg-BG" dirty="0"/>
          </a:p>
        </p:txBody>
      </p:sp>
      <p:sp>
        <p:nvSpPr>
          <p:cNvPr id="5672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715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ASP.NET applies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automatic request validation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Controlled by the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ValidateRequest</a:t>
            </a:r>
            <a:r>
              <a:rPr lang="en-US" dirty="0" smtClean="0"/>
              <a:t> </a:t>
            </a:r>
            <a:r>
              <a:rPr lang="en-US" dirty="0"/>
              <a:t>attribute of 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Page</a:t>
            </a:r>
            <a:r>
              <a:rPr lang="en-US" dirty="0"/>
              <a:t> directive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Checks all input data against a hard-coded list of potentially dangerous values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The </a:t>
            </a:r>
            <a:r>
              <a:rPr lang="en-US" dirty="0"/>
              <a:t>default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true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Using it could harm the normal work on most applications</a:t>
            </a:r>
          </a:p>
          <a:p>
            <a:pPr lvl="2">
              <a:lnSpc>
                <a:spcPct val="100000"/>
              </a:lnSpc>
            </a:pPr>
            <a:r>
              <a:rPr lang="en-US" dirty="0" smtClean="0"/>
              <a:t>E.g. a user posts JavaScript code in a forum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Escaping is a better way to handle the problem!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903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Bad Characters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50900"/>
            <a:ext cx="8686800" cy="56388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The ASP.NET built-in protection against XSS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By default stops all HTTP requests that send un-escaped HTML code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An error message is shown when a form sends HTML to the server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dirty="0" smtClean="0"/>
              <a:t>Disable the HTTP request validation for all pages 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Web.config</a:t>
            </a:r>
            <a:r>
              <a:rPr lang="en-US" dirty="0" smtClean="0"/>
              <a:t> (in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&lt;system.web&gt;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57214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&lt;httpRuntime requestValidationMode="2.0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fr-FR" sz="20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&lt;pages validateRequest="false</a:t>
            </a:r>
            <a:r>
              <a:rPr lang="fr-FR" sz="2000" b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/&gt;</a:t>
            </a:r>
            <a:endParaRPr lang="fr-FR" sz="2000" b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3664019"/>
            <a:ext cx="7620000" cy="760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2000" bIns="72000" anchor="ctr" anchorCtr="0">
            <a:spAutoFit/>
          </a:bodyPr>
          <a:lstStyle/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500 Internal Server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Error: A </a:t>
            </a:r>
            <a:r>
              <a:rPr lang="en-US" sz="2000" b="1" i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potentially dangerous Request.Form value was detected from the client </a:t>
            </a:r>
            <a:r>
              <a:rPr lang="en-US" sz="2000" b="1" i="1" noProof="1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(…)</a:t>
            </a:r>
            <a:endParaRPr lang="fr-FR" sz="2000" b="1" i="1" noProof="1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6484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5105401"/>
            <a:ext cx="7924800" cy="685800"/>
          </a:xfrm>
        </p:spPr>
        <p:txBody>
          <a:bodyPr/>
          <a:lstStyle/>
          <a:p>
            <a:r>
              <a:rPr lang="en-US" dirty="0" smtClean="0"/>
              <a:t>HTML Escaping</a:t>
            </a:r>
            <a:endParaRPr lang="bg-BG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5831680"/>
            <a:ext cx="7924800" cy="569120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258" y="762000"/>
            <a:ext cx="3955942" cy="3943462"/>
          </a:xfrm>
          <a:prstGeom prst="roundRect">
            <a:avLst>
              <a:gd name="adj" fmla="val 2161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6740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(2)</a:t>
            </a:r>
            <a:endParaRPr lang="bg-BG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991600" cy="700087"/>
          </a:xfrm>
        </p:spPr>
        <p:txBody>
          <a:bodyPr/>
          <a:lstStyle/>
          <a:p>
            <a:r>
              <a:rPr lang="en-US" sz="3000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System.Web.UI.HtmlControls.HtmlControl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086" y="1657350"/>
            <a:ext cx="7339514" cy="4819650"/>
          </a:xfrm>
          <a:prstGeom prst="roundRect">
            <a:avLst>
              <a:gd name="adj" fmla="val 210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067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228600"/>
            <a:ext cx="7086600" cy="838200"/>
          </a:xfrm>
        </p:spPr>
        <p:txBody>
          <a:bodyPr/>
          <a:lstStyle/>
          <a:p>
            <a:r>
              <a:rPr lang="en-US" dirty="0" smtClean="0"/>
              <a:t>ASP.NET Web Controls </a:t>
            </a:r>
            <a:br>
              <a:rPr lang="en-US" dirty="0" smtClean="0"/>
            </a:br>
            <a:r>
              <a:rPr lang="en-US" dirty="0" smtClean="0"/>
              <a:t>and HTML Controls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067890" y="6400800"/>
            <a:ext cx="2957797" cy="369332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http://academy.telerik.com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9571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bg-BG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3600"/>
            <a:ext cx="8686800" cy="5715000"/>
          </a:xfrm>
        </p:spPr>
        <p:txBody>
          <a:bodyPr/>
          <a:lstStyle/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Using the HTML server controls create a </a:t>
            </a:r>
            <a:r>
              <a:rPr lang="en-US" sz="2800" dirty="0"/>
              <a:t>Web application for </a:t>
            </a:r>
            <a:r>
              <a:rPr lang="en-US" sz="2800" dirty="0" smtClean="0"/>
              <a:t>generating random numbers. It should have two input fields defining a range (e.g. [10..20]) and a button to generate a random number in the specified range.</a:t>
            </a:r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 smtClean="0"/>
              <a:t>Re-implement the same using Web server controls.</a:t>
            </a:r>
            <a:endParaRPr lang="en-US" sz="2800" dirty="0"/>
          </a:p>
          <a:p>
            <a:pPr marL="446088" indent="-446088">
              <a:buFontTx/>
              <a:buAutoNum type="arabicPeriod"/>
              <a:tabLst/>
            </a:pPr>
            <a:r>
              <a:rPr lang="en-US" sz="2800" dirty="0"/>
              <a:t>Define a </a:t>
            </a:r>
            <a:r>
              <a:rPr lang="en-US" sz="2800" dirty="0" smtClean="0"/>
              <a:t>Web </a:t>
            </a:r>
            <a:r>
              <a:rPr lang="en-US" sz="2800" dirty="0"/>
              <a:t>form with text box and button. On button click </a:t>
            </a:r>
            <a:r>
              <a:rPr lang="en-US" sz="2800" dirty="0" smtClean="0"/>
              <a:t>show the </a:t>
            </a:r>
            <a:r>
              <a:rPr lang="en-US" sz="2800" dirty="0"/>
              <a:t>entered in </a:t>
            </a:r>
            <a:r>
              <a:rPr lang="en-US" sz="2800" dirty="0" smtClean="0"/>
              <a:t>the first </a:t>
            </a:r>
            <a:r>
              <a:rPr lang="en-US" sz="2800" dirty="0"/>
              <a:t>textbox text in other textbox control and label control. Enter some potentially dangerous text. Fix issues related to HTML </a:t>
            </a:r>
            <a:r>
              <a:rPr lang="en-US" sz="2800" dirty="0" smtClean="0"/>
              <a:t>escaping – the application should accept HTML tags and display them correctly.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548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(2)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/>
          <a:lstStyle/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/>
              <a:t>Make a simple </a:t>
            </a:r>
            <a:r>
              <a:rPr lang="en-US" sz="2800" dirty="0" smtClean="0"/>
              <a:t>Web </a:t>
            </a:r>
            <a:r>
              <a:rPr lang="en-US" sz="2800" dirty="0"/>
              <a:t>form for </a:t>
            </a:r>
            <a:r>
              <a:rPr lang="en-US" sz="2800" dirty="0" smtClean="0"/>
              <a:t>registration of students and courses. The form </a:t>
            </a:r>
            <a:r>
              <a:rPr lang="en-US" sz="2800" dirty="0"/>
              <a:t>should </a:t>
            </a:r>
            <a:r>
              <a:rPr lang="en-US" sz="2800" dirty="0" smtClean="0"/>
              <a:t>accept first name, last name, faculty number, university (drop-down list), specialty (drop-down list) and a list of courses (multi-select list) and display them on submit. </a:t>
            </a:r>
            <a:r>
              <a:rPr lang="en-US" sz="2800" dirty="0"/>
              <a:t>Use the appropriate </a:t>
            </a:r>
            <a:r>
              <a:rPr lang="en-US" sz="2800" dirty="0" smtClean="0"/>
              <a:t>Web server </a:t>
            </a:r>
            <a:r>
              <a:rPr lang="en-US" sz="2800" dirty="0"/>
              <a:t>controls. After </a:t>
            </a:r>
            <a:r>
              <a:rPr lang="en-US" sz="2800" dirty="0" smtClean="0"/>
              <a:t>submission </a:t>
            </a:r>
            <a:r>
              <a:rPr lang="en-US" sz="2800" dirty="0"/>
              <a:t>you should display summary of </a:t>
            </a:r>
            <a:r>
              <a:rPr lang="en-US" sz="2800" dirty="0" smtClean="0"/>
              <a:t>the entered information as formatted HTML. Use dynamically generated tags (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&lt;h1&gt;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&lt;p&gt;</a:t>
            </a:r>
            <a:r>
              <a:rPr lang="en-US" sz="2800" dirty="0" smtClean="0"/>
              <a:t>, …).</a:t>
            </a:r>
          </a:p>
          <a:p>
            <a:pPr marL="446088" indent="-446088">
              <a:buFont typeface="+mj-lt"/>
              <a:buAutoNum type="arabicPeriod" startAt="4"/>
              <a:tabLst/>
            </a:pPr>
            <a:r>
              <a:rPr lang="en-US" sz="2800" dirty="0" smtClean="0"/>
              <a:t>* Implement the "Tic-tac-toe" game using Web server controls. The user should play against the computer which follows some fixed strategy.</a:t>
            </a:r>
            <a:endParaRPr lang="bg-BG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251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(3)</a:t>
            </a:r>
            <a:endParaRPr lang="bg-BG" dirty="0"/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6088" indent="-446088">
              <a:buFont typeface="+mj-lt"/>
              <a:buAutoNum type="arabicPeriod" startAt="6"/>
              <a:tabLst/>
            </a:pPr>
            <a:r>
              <a:rPr lang="en-US" sz="2800" dirty="0" smtClean="0"/>
              <a:t>Make a simple Web Calculator. The calculator should support the operations like addition,  subtraction, multiplication, division and square root. Validation is essential!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462" y="3060700"/>
            <a:ext cx="3307876" cy="3047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24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Free Trainings @ Telerik Academy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"Web Design with HTML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, CSS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3</a:t>
            </a:r>
            <a:r>
              <a:rPr lang="en-US" dirty="0" smtClean="0"/>
              <a:t> and JavaScript" course @ Telerik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2" tooltip="&quot;Web Design with HTML 5, CSS 3 and JavaScript&quot; course @ Telerik Academy"/>
              </a:rPr>
              <a:t>html5course.telerik.com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3" tooltip="Telerik Software Academy - Free Programming Courses"/>
              </a:rPr>
              <a:t>academy.telerik.com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Academy @ Facebook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4" tooltip="Telerik Softyware Academy @ Facebook"/>
              </a:rPr>
              <a:t>facebook.com/TelerikAcademy</a:t>
            </a:r>
            <a:endParaRPr lang="en-US" noProof="1" smtClean="0"/>
          </a:p>
          <a:p>
            <a:pPr marL="282575" lvl="1" indent="-282575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dirty="0" smtClean="0"/>
              <a:t>Telerik Software Academy Forums</a:t>
            </a:r>
          </a:p>
          <a:p>
            <a:pPr marL="574675" lvl="2" indent="-282575"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</a:pPr>
            <a:r>
              <a:rPr lang="en-US" noProof="1" smtClean="0">
                <a:hlinkClick r:id="rId5" tooltip="Telerik Software Academy Forums - Community for Programmers"/>
              </a:rPr>
              <a:t>forums.academy.telerik.com</a:t>
            </a:r>
            <a:endParaRPr lang="en-US" noProof="1"/>
          </a:p>
        </p:txBody>
      </p:sp>
      <p:pic>
        <p:nvPicPr>
          <p:cNvPr id="5" name="Picture 5">
            <a:hlinkClick r:id="rId5" tooltip="Telerik Software Academy Forums - Discussion Board for Developers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349" y="5029200"/>
            <a:ext cx="1466851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>
            <a:hlinkClick r:id="rId3" tooltip="Telerik Software Academy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941" y="2969616"/>
            <a:ext cx="3137859" cy="918234"/>
          </a:xfrm>
          <a:prstGeom prst="rect">
            <a:avLst/>
          </a:prstGeom>
          <a:noFill/>
          <a:ln>
            <a:solidFill>
              <a:srgbClr val="9BCC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>
            <a:hlinkClick r:id="rId8" tooltip="Telerik Academy @ Facebook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100" y="4228275"/>
            <a:ext cx="938213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>
            <a:hlinkClick r:id="rId2" tooltip="&quot;Web Design with HTML 5, CSS 3 and JavaScript&quot; course @ Telerik Academy"/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6499" y="1026915"/>
            <a:ext cx="1230302" cy="97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87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– Class Hierarchy (3)</a:t>
            </a:r>
            <a:endParaRPr lang="bg-BG" dirty="0"/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69244"/>
            <a:ext cx="8686800" cy="5791200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System.Web.UI.WebControls.WebControl</a:t>
            </a: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endParaRPr lang="en-US" sz="3000" dirty="0" smtClean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  <a:p>
            <a:pPr>
              <a:spcBef>
                <a:spcPts val="3600"/>
              </a:spcBef>
            </a:pPr>
            <a:r>
              <a:rPr lang="en-US" sz="3000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</a:rPr>
              <a:t>System.Web.UI.TemplateControl</a:t>
            </a:r>
            <a:endParaRPr lang="en-US" sz="3000" dirty="0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092" y="1555044"/>
            <a:ext cx="68103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25" y="4416072"/>
            <a:ext cx="3152775" cy="2114550"/>
          </a:xfrm>
          <a:prstGeom prst="roundRect">
            <a:avLst>
              <a:gd name="adj" fmla="val 4096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336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2.bp.blogspot.com/_2lNi6LLq3Ao/S0Drz35QGXI/AAAAAAAAAdA/oj7SyaBTAKA/s320/Upload_ic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892405">
            <a:off x="1274444" y="2878456"/>
            <a:ext cx="2857500" cy="2857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72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447800"/>
            <a:ext cx="8229600" cy="685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HTML Server Controls</a:t>
            </a:r>
            <a:endParaRPr lang="bg-BG" dirty="0"/>
          </a:p>
        </p:txBody>
      </p:sp>
      <p:pic>
        <p:nvPicPr>
          <p:cNvPr id="112642" name="Picture 2" descr="http://library.thinkquest.org/15074/media/html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899412"/>
            <a:ext cx="4086225" cy="31242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5102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lerik Academy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4229</TotalTime>
  <Words>4609</Words>
  <Application>Microsoft Office PowerPoint</Application>
  <PresentationFormat>On-screen Show (4:3)</PresentationFormat>
  <Paragraphs>804</Paragraphs>
  <Slides>74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Cambria</vt:lpstr>
      <vt:lpstr>Consolas</vt:lpstr>
      <vt:lpstr>Corbel</vt:lpstr>
      <vt:lpstr>Courier New</vt:lpstr>
      <vt:lpstr>Wingdings</vt:lpstr>
      <vt:lpstr>Wingdings 2</vt:lpstr>
      <vt:lpstr>Telerik Academy</vt:lpstr>
      <vt:lpstr>ASP.NET Web Controls and HTML Controls</vt:lpstr>
      <vt:lpstr>Table of Contents</vt:lpstr>
      <vt:lpstr>What is ASP.NET Server Control?</vt:lpstr>
      <vt:lpstr>What is ASP.NET Server Control ?(2)</vt:lpstr>
      <vt:lpstr>Controls – Class Hierarchy</vt:lpstr>
      <vt:lpstr>Controls – Class Hierarchy</vt:lpstr>
      <vt:lpstr>Controls – Class Hierarchy (2)</vt:lpstr>
      <vt:lpstr>Controls – Class Hierarchy (3)</vt:lpstr>
      <vt:lpstr>HTML Server Controls</vt:lpstr>
      <vt:lpstr>HTML Server Controls</vt:lpstr>
      <vt:lpstr>HTML Server Control – Example</vt:lpstr>
      <vt:lpstr>HTML Server Controls</vt:lpstr>
      <vt:lpstr>HTML Server Control Classes</vt:lpstr>
      <vt:lpstr>HTML Server Control Classes (2)</vt:lpstr>
      <vt:lpstr>HtmlGenericControl – Example</vt:lpstr>
      <vt:lpstr>HTML Generic Controls</vt:lpstr>
      <vt:lpstr>Web Server Controls</vt:lpstr>
      <vt:lpstr>Web Server Controls</vt:lpstr>
      <vt:lpstr>Web Server Controls – Features</vt:lpstr>
      <vt:lpstr>Web Server Controls – Syntax</vt:lpstr>
      <vt:lpstr>Web Server Control – Example</vt:lpstr>
      <vt:lpstr>Web Server Controls</vt:lpstr>
      <vt:lpstr>System.Web.UI. WebControls.WebControl</vt:lpstr>
      <vt:lpstr>System.Web.UI. WebControls.WebControl (2)</vt:lpstr>
      <vt:lpstr>Web Server Controls</vt:lpstr>
      <vt:lpstr>Basic Web Controls  HTML</vt:lpstr>
      <vt:lpstr>Basic Web Controls: TextBox</vt:lpstr>
      <vt:lpstr>Basic Web Controls: Label</vt:lpstr>
      <vt:lpstr>Basic Web Controls: Literal</vt:lpstr>
      <vt:lpstr>Basic Web Controls – Buttons</vt:lpstr>
      <vt:lpstr>Basic Web Controls – Buttons (2)</vt:lpstr>
      <vt:lpstr>Basic Web Controls – Buttons (3)</vt:lpstr>
      <vt:lpstr>Basic Web Controls – Buttons (5)</vt:lpstr>
      <vt:lpstr>Basic Web Controls – Buttons (6)</vt:lpstr>
      <vt:lpstr>Buttons – Example</vt:lpstr>
      <vt:lpstr>Buttons – Example (2)</vt:lpstr>
      <vt:lpstr>PowerPoint Presentation</vt:lpstr>
      <vt:lpstr>Basic Web Controls – Panel</vt:lpstr>
      <vt:lpstr>Basic Web Controls – Panel (2)</vt:lpstr>
      <vt:lpstr>Dynamically Generated Controls</vt:lpstr>
      <vt:lpstr>Panels and Dynamic Controls</vt:lpstr>
      <vt:lpstr>Basic Web Controls – MultiView</vt:lpstr>
      <vt:lpstr>Basic Web Controls – CheckBox</vt:lpstr>
      <vt:lpstr>Basic Web Controls – CheckBox (2)</vt:lpstr>
      <vt:lpstr>Basic Web Controls – RadioButton</vt:lpstr>
      <vt:lpstr>Basic Web Controls – PlaceHolder</vt:lpstr>
      <vt:lpstr>Validation Controls</vt:lpstr>
      <vt:lpstr>Validation Controls</vt:lpstr>
      <vt:lpstr>List Controls</vt:lpstr>
      <vt:lpstr>List Controls</vt:lpstr>
      <vt:lpstr>List Controls (2)</vt:lpstr>
      <vt:lpstr>ListBox</vt:lpstr>
      <vt:lpstr>DropDownList</vt:lpstr>
      <vt:lpstr>BulletedList</vt:lpstr>
      <vt:lpstr>CheckBoxList</vt:lpstr>
      <vt:lpstr>RadioButtonList</vt:lpstr>
      <vt:lpstr>List Controls</vt:lpstr>
      <vt:lpstr>Web Server Controls</vt:lpstr>
      <vt:lpstr>Rich Controls</vt:lpstr>
      <vt:lpstr>HTML Escaping</vt:lpstr>
      <vt:lpstr>What is HTML Escaping?</vt:lpstr>
      <vt:lpstr>HTML Character Escaping</vt:lpstr>
      <vt:lpstr>How to Encode HTML Entities?</vt:lpstr>
      <vt:lpstr>How to Encode HTML Entities? (2)</vt:lpstr>
      <vt:lpstr>How to Encode HTML Entities? (3)</vt:lpstr>
      <vt:lpstr>XSS Attack</vt:lpstr>
      <vt:lpstr>Automatic Request Validation</vt:lpstr>
      <vt:lpstr>Bad Characters Protection</vt:lpstr>
      <vt:lpstr>HTML Escaping</vt:lpstr>
      <vt:lpstr>ASP.NET Web Controls  and HTML Controls</vt:lpstr>
      <vt:lpstr>Homework</vt:lpstr>
      <vt:lpstr>Homework (2)</vt:lpstr>
      <vt:lpstr>Homework (3)</vt:lpstr>
      <vt:lpstr>Free Trainings @ Telerik Academy</vt:lpstr>
    </vt:vector>
  </TitlesOfParts>
  <Company>Telerik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Web Controls and HTML Controls</dc:title>
  <dc:subject>Telerik Software Academy</dc:subject>
  <dc:creator>Svetlin Nakov</dc:creator>
  <cp:keywords>ASP.NET, Web Forms, controls, wen, html, aspx</cp:keywords>
  <cp:lastModifiedBy>Evlogi Hristov</cp:lastModifiedBy>
  <cp:revision>465</cp:revision>
  <dcterms:created xsi:type="dcterms:W3CDTF">2007-12-08T16:03:35Z</dcterms:created>
  <dcterms:modified xsi:type="dcterms:W3CDTF">2014-10-21T08:06:13Z</dcterms:modified>
  <cp:category>ASP.NET, web development</cp:category>
</cp:coreProperties>
</file>