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4" r:id="rId11"/>
    <p:sldId id="345" r:id="rId12"/>
    <p:sldId id="346" r:id="rId13"/>
    <p:sldId id="347" r:id="rId14"/>
    <p:sldId id="348" r:id="rId15"/>
    <p:sldId id="349" r:id="rId16"/>
    <p:sldId id="352" r:id="rId17"/>
    <p:sldId id="350" r:id="rId18"/>
    <p:sldId id="351" r:id="rId19"/>
    <p:sldId id="333" r:id="rId2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7" d="100"/>
          <a:sy n="67" d="100"/>
        </p:scale>
        <p:origin x="78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99034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58933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71731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13283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36427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9402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1pPr>
            <a:lvl2pPr marL="724510" indent="-278543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2pPr>
            <a:lvl3pPr marL="1114174" indent="-222242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3pPr>
            <a:lvl4pPr marL="1560140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4pPr>
            <a:lvl5pPr marL="2006105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5pPr>
            <a:lvl6pPr marL="2432810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6pPr>
            <a:lvl7pPr marL="2859515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7pPr>
            <a:lvl8pPr marL="3286219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8pPr>
            <a:lvl9pPr marL="3712924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000" b="0" dirty="0">
                <a:solidFill>
                  <a:schemeClr val="tx1"/>
                </a:solidFill>
              </a:rPr>
              <a:t>*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1pPr>
            <a:lvl2pPr marL="724510" indent="-278543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2pPr>
            <a:lvl3pPr marL="1114174" indent="-222242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3pPr>
            <a:lvl4pPr marL="1560140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4pPr>
            <a:lvl5pPr marL="2006105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5pPr>
            <a:lvl6pPr marL="2432810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6pPr>
            <a:lvl7pPr marL="2859515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7pPr>
            <a:lvl8pPr marL="3286219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8pPr>
            <a:lvl9pPr marL="3712924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000" b="0">
                <a:solidFill>
                  <a:schemeClr val="tx1"/>
                </a:solidFill>
              </a:rPr>
              <a:pPr/>
              <a:t>10/21/2014</a:t>
            </a:fld>
            <a:r>
              <a:rPr lang="en-US" sz="1000" b="0" dirty="0">
                <a:solidFill>
                  <a:schemeClr val="tx1"/>
                </a:solidFill>
              </a:rPr>
              <a:t>07/16/96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1pPr>
            <a:lvl2pPr marL="724510" indent="-278543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2pPr>
            <a:lvl3pPr marL="1114174" indent="-222242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3pPr>
            <a:lvl4pPr marL="1560140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4pPr>
            <a:lvl5pPr marL="2006105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5pPr>
            <a:lvl6pPr marL="2432810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6pPr>
            <a:lvl7pPr marL="2859515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7pPr>
            <a:lvl8pPr marL="3286219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8pPr>
            <a:lvl9pPr marL="3712924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0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1pPr>
            <a:lvl2pPr marL="724510" indent="-278543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2pPr>
            <a:lvl3pPr marL="1114174" indent="-222242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3pPr>
            <a:lvl4pPr marL="1560140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4pPr>
            <a:lvl5pPr marL="2006105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5pPr>
            <a:lvl6pPr marL="2432810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6pPr>
            <a:lvl7pPr marL="2859515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7pPr>
            <a:lvl8pPr marL="3286219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8pPr>
            <a:lvl9pPr marL="3712924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000" b="0">
                <a:solidFill>
                  <a:schemeClr val="tx1"/>
                </a:solidFill>
              </a:rPr>
              <a:pPr/>
              <a:t>2</a:t>
            </a:fld>
            <a:r>
              <a:rPr lang="en-US" sz="1000" b="0" dirty="0">
                <a:solidFill>
                  <a:schemeClr val="tx1"/>
                </a:solidFill>
              </a:rPr>
              <a:t>##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43195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 txBox="1">
            <a:spLocks noGrp="1" noChangeArrowheads="1"/>
          </p:cNvSpPr>
          <p:nvPr/>
        </p:nvSpPr>
        <p:spPr bwMode="auto">
          <a:xfrm>
            <a:off x="1" y="1"/>
            <a:ext cx="2982324" cy="46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000" b="0" i="1" dirty="0">
                <a:solidFill>
                  <a:schemeClr val="tx1"/>
                </a:solidFill>
              </a:rPr>
              <a:t>*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 txBox="1">
            <a:spLocks noGrp="1" noChangeArrowheads="1"/>
          </p:cNvSpPr>
          <p:nvPr/>
        </p:nvSpPr>
        <p:spPr bwMode="auto">
          <a:xfrm>
            <a:off x="3899489" y="1"/>
            <a:ext cx="2982324" cy="46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3A7F3044-9B4B-4C07-8F16-5B530BAA8EE1}" type="datetime1">
              <a:rPr lang="en-US" sz="1000" b="0" i="1">
                <a:solidFill>
                  <a:schemeClr val="tx1"/>
                </a:solidFill>
              </a:rPr>
              <a:pPr algn="r">
                <a:lnSpc>
                  <a:spcPct val="100000"/>
                </a:lnSpc>
              </a:pPr>
              <a:t>10/21/2014</a:t>
            </a:fld>
            <a:r>
              <a:rPr lang="en-US" sz="1000" b="0" i="1" dirty="0">
                <a:solidFill>
                  <a:schemeClr val="tx1"/>
                </a:solidFill>
              </a:rPr>
              <a:t>07/16/96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38244" name="Rectangle 6"/>
          <p:cNvSpPr txBox="1">
            <a:spLocks noGrp="1" noChangeArrowheads="1"/>
          </p:cNvSpPr>
          <p:nvPr/>
        </p:nvSpPr>
        <p:spPr bwMode="auto">
          <a:xfrm>
            <a:off x="0" y="8832085"/>
            <a:ext cx="5521455" cy="46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 anchor="b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000" b="0" i="1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38245" name="Rectangle 7"/>
          <p:cNvSpPr txBox="1">
            <a:spLocks noGrp="1" noChangeArrowheads="1"/>
          </p:cNvSpPr>
          <p:nvPr/>
        </p:nvSpPr>
        <p:spPr bwMode="auto">
          <a:xfrm>
            <a:off x="5744591" y="8832085"/>
            <a:ext cx="1137222" cy="46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 anchor="b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D55B8CDC-FF84-4857-8B63-8057BDC81EA9}" type="slidenum">
              <a:rPr lang="en-US" sz="1000" b="0" i="1">
                <a:solidFill>
                  <a:schemeClr val="tx1"/>
                </a:solidFill>
              </a:rPr>
              <a:pPr algn="r">
                <a:lnSpc>
                  <a:spcPct val="100000"/>
                </a:lnSpc>
              </a:pPr>
              <a:t>3</a:t>
            </a:fld>
            <a:r>
              <a:rPr lang="en-US" sz="1000" b="0" i="1" dirty="0">
                <a:solidFill>
                  <a:schemeClr val="tx1"/>
                </a:solidFill>
              </a:rPr>
              <a:t>##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4538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2165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09285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80299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93435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85233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71341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3531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gif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83" y="393700"/>
            <a:ext cx="1576317" cy="171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0470" y="2297832"/>
            <a:ext cx="5436330" cy="91514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Master Pages</a:t>
            </a:r>
            <a:endParaRPr lang="bg-BG" dirty="0" smtClean="0"/>
          </a:p>
        </p:txBody>
      </p:sp>
      <p:sp>
        <p:nvSpPr>
          <p:cNvPr id="21" name="Subtitle 8"/>
          <p:cNvSpPr>
            <a:spLocks noGrp="1"/>
          </p:cNvSpPr>
          <p:nvPr>
            <p:ph type="subTitle" idx="1"/>
          </p:nvPr>
        </p:nvSpPr>
        <p:spPr>
          <a:xfrm>
            <a:off x="3114600" y="3291928"/>
            <a:ext cx="5572199" cy="569120"/>
          </a:xfrm>
        </p:spPr>
        <p:txBody>
          <a:bodyPr/>
          <a:lstStyle/>
          <a:p>
            <a:r>
              <a:rPr lang="en-US" dirty="0" smtClean="0"/>
              <a:t>Using ASP.NET Master Pages</a:t>
            </a:r>
            <a:endParaRPr lang="en-US" dirty="0"/>
          </a:p>
        </p:txBody>
      </p:sp>
      <p:pic>
        <p:nvPicPr>
          <p:cNvPr id="22" name="Picture 4" descr="master,jo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6" t="3223" r="14075" b="2963"/>
          <a:stretch/>
        </p:blipFill>
        <p:spPr bwMode="auto">
          <a:xfrm>
            <a:off x="736600" y="1253508"/>
            <a:ext cx="2387600" cy="321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0724894">
            <a:off x="3218257" y="756229"/>
            <a:ext cx="3426579" cy="1185524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b="8660"/>
          <a:stretch/>
        </p:blipFill>
        <p:spPr>
          <a:xfrm>
            <a:off x="4644008" y="4670924"/>
            <a:ext cx="3956129" cy="167303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Master Pages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Master pages in ASP.NET Web Forms start with the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@Master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directive </a:t>
            </a:r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Mostly the same attributes as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@Page </a:t>
            </a:r>
            <a:r>
              <a:rPr kumimoji="0" lang="en-US" dirty="0" smtClean="0"/>
              <a:t>directive</a:t>
            </a:r>
            <a:endParaRPr kumimoji="0" lang="en-US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Master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pages</a:t>
            </a:r>
            <a:r>
              <a:rPr lang="en-US" dirty="0" smtClean="0"/>
              <a:t> can contain</a:t>
            </a:r>
            <a:r>
              <a:rPr lang="bg-BG" dirty="0" smtClean="0"/>
              <a:t>: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Markup for the page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cs typeface="Consolas" pitchFamily="49" charset="0"/>
              </a:rPr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cs typeface="Consolas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…</a:t>
            </a:r>
            <a:r>
              <a:rPr lang="bg-BG" dirty="0" smtClean="0"/>
              <a:t>)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Standard contents</a:t>
            </a:r>
            <a:r>
              <a:rPr lang="bg-BG" dirty="0" smtClean="0"/>
              <a:t> (</a:t>
            </a:r>
            <a:r>
              <a:rPr lang="en-US" dirty="0" smtClean="0"/>
              <a:t>HTML, ASP.NET controls</a:t>
            </a:r>
            <a:r>
              <a:rPr lang="bg-BG" dirty="0" smtClean="0"/>
              <a:t>)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kumimoji="0"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&lt;asp:ContentPlaceHolder&gt;</a:t>
            </a:r>
            <a:r>
              <a:rPr lang="bg-BG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controls which can be replaced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pages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8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Content Pages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pages </a:t>
            </a:r>
            <a:r>
              <a:rPr lang="en-US" sz="3000" dirty="0" smtClean="0"/>
              <a:t>derive the entire content and logic from their master page</a:t>
            </a:r>
          </a:p>
          <a:p>
            <a:pPr marL="342900" indent="-342900">
              <a:lnSpc>
                <a:spcPct val="100000"/>
              </a:lnSpc>
            </a:pPr>
            <a:r>
              <a:rPr lang="en-US" sz="3000" dirty="0" smtClean="0"/>
              <a:t>Use the </a:t>
            </a:r>
            <a:r>
              <a:rPr kumimoji="0"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@Page</a:t>
            </a:r>
            <a:r>
              <a:rPr kumimoji="0" lang="en-US" sz="3000" dirty="0" smtClean="0"/>
              <a:t> directive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MasterPageFile</a:t>
            </a:r>
            <a:r>
              <a:rPr kumimoji="0" lang="en-US" sz="3000" dirty="0" smtClean="0"/>
              <a:t> attribute pointing to the </a:t>
            </a:r>
            <a:r>
              <a:rPr kumimoji="0"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</a:t>
            </a:r>
            <a:endParaRPr kumimoji="0"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 marL="690563" lvl="1" indent="-342900">
              <a:lnSpc>
                <a:spcPct val="100000"/>
              </a:lnSpc>
            </a:pPr>
            <a:r>
              <a:rPr lang="en-US" sz="2800" dirty="0" smtClean="0"/>
              <a:t>Replace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&lt;asp:ContentPlaceHolder&gt;</a:t>
            </a:r>
            <a:r>
              <a:rPr lang="en-US" sz="2800" dirty="0" smtClean="0"/>
              <a:t> from the master page by using</a:t>
            </a:r>
            <a:r>
              <a:rPr lang="bg-BG" sz="2800" dirty="0" smtClean="0"/>
              <a:t> </a:t>
            </a:r>
            <a:r>
              <a:rPr lang="en-US" sz="2800" dirty="0" smtClean="0"/>
              <a:t>the </a:t>
            </a:r>
            <a:r>
              <a:rPr kumimoji="0"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&lt;asp:Content&gt;</a:t>
            </a:r>
            <a:r>
              <a:rPr kumimoji="0" lang="en-US" sz="2800" noProof="1" smtClean="0">
                <a:cs typeface="Consolas" pitchFamily="49" charset="0"/>
              </a:rPr>
              <a:t> </a:t>
            </a:r>
            <a:r>
              <a:rPr kumimoji="0" lang="en-US" sz="2800" dirty="0" smtClean="0">
                <a:cs typeface="Consolas" pitchFamily="49" charset="0"/>
              </a:rPr>
              <a:t>control</a:t>
            </a:r>
            <a:endParaRPr kumimoji="0" lang="bg-BG" sz="2800" dirty="0" smtClean="0">
              <a:latin typeface="Consolas" pitchFamily="49" charset="0"/>
              <a:cs typeface="Consolas" pitchFamily="49" charset="0"/>
            </a:endParaRPr>
          </a:p>
          <a:p>
            <a:pPr marL="800100" lvl="1" indent="-393700">
              <a:lnSpc>
                <a:spcPct val="100000"/>
              </a:lnSpc>
            </a:pPr>
            <a:r>
              <a:rPr lang="en-US" sz="2800" dirty="0" smtClean="0"/>
              <a:t>Set the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ContentPlaceHolderID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kumimoji="0" lang="en-US" sz="2800" dirty="0" smtClean="0"/>
              <a:t>property </a:t>
            </a:r>
          </a:p>
          <a:p>
            <a:pPr marL="1028700" lvl="2" indent="-228600">
              <a:lnSpc>
                <a:spcPct val="100000"/>
              </a:lnSpc>
            </a:pPr>
            <a:r>
              <a:rPr kumimoji="0" lang="en-US" dirty="0" smtClean="0"/>
              <a:t>Points to</a:t>
            </a:r>
            <a:r>
              <a:rPr lang="bg-BG" dirty="0" smtClean="0"/>
              <a:t> </a:t>
            </a: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ContentPlaceHolder</a:t>
            </a:r>
            <a:r>
              <a:rPr lang="bg-BG" dirty="0" smtClean="0"/>
              <a:t> </a:t>
            </a:r>
            <a:r>
              <a:rPr lang="en-US" dirty="0" smtClean="0"/>
              <a:t>from the</a:t>
            </a:r>
            <a:r>
              <a:rPr lang="bg-BG" dirty="0" smtClean="0"/>
              <a:t> </a:t>
            </a:r>
            <a:r>
              <a:rPr lang="en-US" dirty="0" smtClean="0"/>
              <a:t>Master page which content we want to replace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185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10344"/>
            <a:ext cx="5783560" cy="914400"/>
          </a:xfrm>
        </p:spPr>
        <p:txBody>
          <a:bodyPr/>
          <a:lstStyle/>
          <a:p>
            <a:r>
              <a:rPr lang="en-US" sz="4000" dirty="0" smtClean="0"/>
              <a:t>Master and</a:t>
            </a:r>
            <a:r>
              <a:rPr lang="bg-BG" sz="4000" dirty="0" smtClean="0"/>
              <a:t> </a:t>
            </a:r>
            <a:r>
              <a:rPr lang="en-US" sz="4000" dirty="0" smtClean="0"/>
              <a:t>Content Pages – </a:t>
            </a:r>
            <a:r>
              <a:rPr lang="bg-BG" sz="4000" dirty="0" smtClean="0"/>
              <a:t> </a:t>
            </a:r>
            <a:r>
              <a:rPr lang="en-US" sz="4000" dirty="0" smtClean="0"/>
              <a:t>Mechanics</a:t>
            </a:r>
          </a:p>
        </p:txBody>
      </p:sp>
      <p:sp>
        <p:nvSpPr>
          <p:cNvPr id="540737" name="Rectangle 65"/>
          <p:cNvSpPr>
            <a:spLocks noChangeArrowheads="1"/>
          </p:cNvSpPr>
          <p:nvPr/>
        </p:nvSpPr>
        <p:spPr bwMode="auto">
          <a:xfrm>
            <a:off x="327089" y="1580380"/>
            <a:ext cx="2971800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447675" indent="-447675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defRPr/>
            </a:pPr>
            <a:r>
              <a:rPr kumimoji="0"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Site.master</a:t>
            </a:r>
            <a:endParaRPr kumimoji="0" lang="en-US" sz="28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742" name="Rectangle 70"/>
          <p:cNvSpPr>
            <a:spLocks noChangeArrowheads="1"/>
          </p:cNvSpPr>
          <p:nvPr/>
        </p:nvSpPr>
        <p:spPr bwMode="auto">
          <a:xfrm>
            <a:off x="4057592" y="1566850"/>
            <a:ext cx="4834888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marL="447675" indent="-447675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</a:pPr>
            <a:r>
              <a:rPr kumimoji="0"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Default.aspx</a:t>
            </a:r>
            <a:r>
              <a:rPr kumimoji="0"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kumimoji="0"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(content page)</a:t>
            </a:r>
          </a:p>
        </p:txBody>
      </p:sp>
      <p:sp>
        <p:nvSpPr>
          <p:cNvPr id="540791" name="Rectangle 119"/>
          <p:cNvSpPr>
            <a:spLocks noChangeArrowheads="1"/>
          </p:cNvSpPr>
          <p:nvPr/>
        </p:nvSpPr>
        <p:spPr bwMode="auto">
          <a:xfrm>
            <a:off x="469517" y="2204864"/>
            <a:ext cx="3623827" cy="4032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Master 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  <a:endParaRPr lang="bg-BG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2" name="Rectangle 130"/>
          <p:cNvSpPr>
            <a:spLocks noChangeArrowheads="1"/>
          </p:cNvSpPr>
          <p:nvPr/>
        </p:nvSpPr>
        <p:spPr bwMode="auto">
          <a:xfrm>
            <a:off x="4330253" y="2204864"/>
            <a:ext cx="4299595" cy="4032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MasterPageFile=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"~/Site.master" 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3" name="Rectangle 131"/>
          <p:cNvSpPr>
            <a:spLocks noChangeArrowheads="1"/>
          </p:cNvSpPr>
          <p:nvPr/>
        </p:nvSpPr>
        <p:spPr bwMode="auto">
          <a:xfrm>
            <a:off x="4520681" y="3332018"/>
            <a:ext cx="3893143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ContentPlaceHolderID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"MainContent"&gt;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Here we put the contents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with which we want to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replace the default ones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4" name="Rectangle 132"/>
          <p:cNvSpPr>
            <a:spLocks noChangeArrowheads="1"/>
          </p:cNvSpPr>
          <p:nvPr/>
        </p:nvSpPr>
        <p:spPr bwMode="auto">
          <a:xfrm>
            <a:off x="595625" y="3804716"/>
            <a:ext cx="335370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&lt;asp:ContentPlaceHolder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ID="MainContent"&gt;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Here we put the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default 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&lt;/asp:ContentPlaceHolder&gt;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5" name="Rectangle 133"/>
          <p:cNvSpPr>
            <a:spLocks noChangeArrowheads="1"/>
          </p:cNvSpPr>
          <p:nvPr/>
        </p:nvSpPr>
        <p:spPr bwMode="auto">
          <a:xfrm>
            <a:off x="1290370" y="5651956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endParaRPr lang="bg-BG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6" name="Rectangle 134"/>
          <p:cNvSpPr>
            <a:spLocks noChangeArrowheads="1"/>
          </p:cNvSpPr>
          <p:nvPr/>
        </p:nvSpPr>
        <p:spPr bwMode="auto">
          <a:xfrm>
            <a:off x="1285032" y="2834352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endParaRPr lang="bg-BG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7" name="Rectangle 135"/>
          <p:cNvSpPr>
            <a:spLocks noChangeArrowheads="1"/>
          </p:cNvSpPr>
          <p:nvPr/>
        </p:nvSpPr>
        <p:spPr bwMode="auto">
          <a:xfrm>
            <a:off x="1285032" y="3266400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Navigation</a:t>
            </a:r>
            <a:endParaRPr lang="bg-BG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2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9852E-6 L 0.4724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6.75301E-7 L 0.4724 -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2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031E-6 L 0.47257 0.005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28" y="25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348 L 0.46146 0.0037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" dur="2000"/>
                                        <p:tgtEl>
                                          <p:spTgt spid="540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804" grpId="0" animBg="1"/>
      <p:bldP spid="540805" grpId="0" animBg="1"/>
      <p:bldP spid="540806" grpId="0" animBg="1"/>
      <p:bldP spid="5408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Master Pages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29344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39" b="100000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3956" t="3576" r="13809"/>
          <a:stretch/>
        </p:blipFill>
        <p:spPr bwMode="auto">
          <a:xfrm rot="615865">
            <a:off x="6606797" y="3623911"/>
            <a:ext cx="1857029" cy="247887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99489">
            <a:off x="470155" y="3798527"/>
            <a:ext cx="2168776" cy="210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scm-l3.technorati.com/11/06/17/45535/MP.jpg?t=201106170925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3352800"/>
            <a:ext cx="30765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9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28600"/>
            <a:ext cx="5783560" cy="914400"/>
          </a:xfrm>
        </p:spPr>
        <p:txBody>
          <a:bodyPr/>
          <a:lstStyle/>
          <a:p>
            <a:r>
              <a:rPr lang="en-US" dirty="0" smtClean="0"/>
              <a:t>Master and</a:t>
            </a:r>
            <a:r>
              <a:rPr lang="bg-BG" dirty="0" smtClean="0"/>
              <a:t> </a:t>
            </a:r>
            <a:r>
              <a:rPr lang="en-US" dirty="0" smtClean="0"/>
              <a:t>Content Pages –</a:t>
            </a:r>
            <a:r>
              <a:rPr lang="bg-BG" dirty="0" smtClean="0"/>
              <a:t> </a:t>
            </a:r>
            <a:r>
              <a:rPr lang="en-US" dirty="0" smtClean="0"/>
              <a:t>Advanced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9152"/>
            <a:ext cx="8686800" cy="52802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EBFFD2"/>
                </a:solidFill>
              </a:rPr>
              <a:t>We can change the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Master </a:t>
            </a:r>
            <a:r>
              <a:rPr lang="en-US" dirty="0" smtClean="0">
                <a:solidFill>
                  <a:srgbClr val="EBFFD2"/>
                </a:solidFill>
              </a:rPr>
              <a:t>page at runtime </a:t>
            </a:r>
            <a:r>
              <a:rPr lang="en-US" dirty="0">
                <a:solidFill>
                  <a:srgbClr val="EBFFD2"/>
                </a:solidFill>
              </a:rPr>
              <a:t>in the code-behind</a:t>
            </a:r>
            <a:endParaRPr lang="bg-BG" dirty="0">
              <a:solidFill>
                <a:srgbClr val="EBFFD2"/>
              </a:solidFill>
            </a:endParaRPr>
          </a:p>
          <a:p>
            <a:pPr>
              <a:lnSpc>
                <a:spcPct val="110000"/>
              </a:lnSpc>
            </a:pPr>
            <a:endParaRPr lang="en-US" dirty="0" smtClean="0">
              <a:solidFill>
                <a:srgbClr val="EBFFD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EBFFD2"/>
                </a:solidFill>
              </a:rPr>
              <a:t>We </a:t>
            </a:r>
            <a:r>
              <a:rPr lang="en-US" dirty="0">
                <a:solidFill>
                  <a:srgbClr val="EBFFD2"/>
                </a:solidFill>
              </a:rPr>
              <a:t>can also select the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Master page according to the browser </a:t>
            </a:r>
            <a:r>
              <a:rPr lang="en-US" dirty="0" smtClean="0">
                <a:solidFill>
                  <a:srgbClr val="EBFFD2"/>
                </a:solidFill>
              </a:rPr>
              <a:t>type</a:t>
            </a:r>
            <a:endParaRPr lang="bg-BG" dirty="0">
              <a:solidFill>
                <a:srgbClr val="EBFFD2"/>
              </a:solidFill>
            </a:endParaRPr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611560" y="2669221"/>
            <a:ext cx="7920880" cy="4081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Page.MasterPageFile = "~/SiteLayout.master";</a:t>
            </a:r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611561" y="4581961"/>
            <a:ext cx="792087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ie:MasterPageFile="~/IESiteLayout.master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mozilla:MasterPageFile="~/FFSiteLayout.master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%&gt;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Master Pages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3320"/>
            <a:ext cx="8735888" cy="2782300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 </a:t>
            </a:r>
            <a:r>
              <a:rPr lang="en-US" sz="3000" dirty="0"/>
              <a:t>can be nested</a:t>
            </a:r>
            <a:r>
              <a:rPr lang="en-US" sz="3000" dirty="0" smtClean="0"/>
              <a:t>, </a:t>
            </a:r>
            <a:r>
              <a:rPr lang="en-US" sz="3000" dirty="0"/>
              <a:t>with one master page referencing another as its </a:t>
            </a:r>
            <a:r>
              <a:rPr lang="en-US" sz="3000" dirty="0" smtClean="0"/>
              <a:t>master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 </a:t>
            </a:r>
            <a:r>
              <a:rPr lang="en-US" sz="2800" dirty="0"/>
              <a:t>allow </a:t>
            </a:r>
            <a:r>
              <a:rPr lang="en-US" sz="2800" dirty="0" smtClean="0"/>
              <a:t>creating </a:t>
            </a:r>
            <a:r>
              <a:rPr lang="en-US" sz="2800" dirty="0"/>
              <a:t>componentized master pages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800" dirty="0"/>
              <a:t>A child master page has the file name extension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.master</a:t>
            </a:r>
            <a:r>
              <a:rPr lang="en-US" sz="2800" dirty="0"/>
              <a:t>, as </a:t>
            </a:r>
            <a:r>
              <a:rPr lang="en-US" sz="2800" dirty="0" smtClean="0"/>
              <a:t>any </a:t>
            </a:r>
            <a:r>
              <a:rPr lang="en-US" sz="2800" dirty="0"/>
              <a:t>master </a:t>
            </a:r>
            <a:r>
              <a:rPr lang="en-US" sz="2800" dirty="0" smtClean="0"/>
              <a:t>page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0458" y="3765381"/>
            <a:ext cx="849694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 @ Master Language="C#" %&gt;   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Parent Master Page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&lt;asp:ContentPlaceHolder ID="MainContent" runat="server"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0458" y="4632960"/>
            <a:ext cx="849694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Master Language="C#" MasterPageFile="~/Parent.master"%&gt;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 ID="Menu" ContentPlaceholderID="MainContent"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&lt;asp:ContentPlaceHolder ID="LeftMenu" runat="server"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&lt;asp:ContentPlaceHolder ID="TopMenu" runat="server"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&lt;/asp:Content&gt;                 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Child Master Page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1"/>
            <a:ext cx="7924800" cy="685800"/>
          </a:xfrm>
        </p:spPr>
        <p:txBody>
          <a:bodyPr/>
          <a:lstStyle/>
          <a:p>
            <a:r>
              <a:rPr lang="en-US" dirty="0" smtClean="0"/>
              <a:t>Nested Master Pages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869780"/>
            <a:ext cx="5410200" cy="400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86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16632"/>
            <a:ext cx="7232104" cy="879084"/>
          </a:xfrm>
        </p:spPr>
        <p:txBody>
          <a:bodyPr/>
          <a:lstStyle/>
          <a:p>
            <a:r>
              <a:rPr lang="en-US" dirty="0" smtClean="0"/>
              <a:t>Master Pages</a:t>
            </a:r>
            <a:endParaRPr lang="bg-BG" dirty="0"/>
          </a:p>
        </p:txBody>
      </p:sp>
      <p:pic>
        <p:nvPicPr>
          <p:cNvPr id="8194" name="Picture 2" descr="http://blog.telenav.com/photos/uncategorized/2008/10/31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052434" y="4315624"/>
            <a:ext cx="3055754" cy="19936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extBox 3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233443" flipH="1">
            <a:off x="2305579" y="60269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9460650" flipH="1">
            <a:off x="2921606" y="2007170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6756950" flipH="1">
            <a:off x="4765843" y="1067988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2555524" flipH="1">
            <a:off x="7562527" y="448211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6084168" y="638132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1954082" y="4262512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186146" flipH="1">
            <a:off x="6797432" y="4485007"/>
            <a:ext cx="49937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3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6870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Exercises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Implement a simple Web Forms application 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 The application should be like a user profile – separate pages for Personal Info, Friends, Additional Info, etc. + Sidebar for navigation.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Implement a Web Forms application 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master pages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 It should be a Web site of international company. You should have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layout page 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and few different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master pages 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for each country and few content pages in different language, for each country. Define "Home", "About" and "Contacts" pages for each country using its master page.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810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591872" cy="5292824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Master Pages and Content Pages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Nested Master Pages</a:t>
            </a:r>
            <a:endParaRPr lang="bg-BG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580" y1="56031" x2="9580" y2="56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223" y="3974570"/>
            <a:ext cx="2183193" cy="188598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2016224" cy="240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scm-l3.technorati.com/11/06/17/45535/MP.jpg?t=2011061709253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65038"/>
            <a:ext cx="30765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1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9575"/>
            <a:ext cx="7924800" cy="1489639"/>
          </a:xfrm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400" smtClean="0"/>
              <a:t>Master Pages</a:t>
            </a:r>
            <a:br>
              <a:rPr lang="en-US" sz="4400" smtClean="0"/>
            </a:br>
            <a:r>
              <a:rPr lang="en-US" sz="4400" smtClean="0"/>
              <a:t>and </a:t>
            </a:r>
            <a:r>
              <a:rPr lang="en-US" sz="4400" dirty="0" smtClean="0"/>
              <a:t>Content Pages</a:t>
            </a:r>
            <a:endParaRPr lang="bg-BG" sz="4400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67744" y="3131724"/>
            <a:ext cx="4608512" cy="2889564"/>
          </a:xfrm>
          <a:prstGeom prst="roundRect">
            <a:avLst>
              <a:gd name="adj" fmla="val 607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99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</a:t>
            </a:r>
            <a:r>
              <a:rPr lang="bg-BG" dirty="0" smtClean="0"/>
              <a:t> </a:t>
            </a:r>
            <a:r>
              <a:rPr lang="en-US" dirty="0" smtClean="0"/>
              <a:t>Content Pages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90" y="1772816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Assume we have a classical web site like this: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824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7" name="AutoShape 27"/>
          <p:cNvSpPr>
            <a:spLocks noChangeArrowheads="1"/>
          </p:cNvSpPr>
          <p:nvPr/>
        </p:nvSpPr>
        <p:spPr bwMode="auto">
          <a:xfrm flipH="1">
            <a:off x="539552" y="2398586"/>
            <a:ext cx="1229072" cy="741064"/>
          </a:xfrm>
          <a:prstGeom prst="leftArrow">
            <a:avLst>
              <a:gd name="adj1" fmla="val 50000"/>
              <a:gd name="adj2" fmla="val 30769"/>
            </a:avLst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kumimoji="0"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Page – Sections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06" y="1716546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12411" y="2407639"/>
            <a:ext cx="6236838" cy="733007"/>
          </a:xfrm>
          <a:prstGeom prst="rect">
            <a:avLst/>
          </a:prstGeom>
          <a:solidFill>
            <a:schemeClr val="bg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header is shared between all pages: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4540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Page – Sections</a:t>
            </a:r>
            <a:r>
              <a:rPr lang="en-US" dirty="0" smtClean="0"/>
              <a:t> (2)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70" y="1716546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13261" y="3150343"/>
            <a:ext cx="1260686" cy="2810088"/>
          </a:xfrm>
          <a:prstGeom prst="rect">
            <a:avLst/>
          </a:prstGeom>
          <a:solidFill>
            <a:schemeClr val="bg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 flipH="1">
            <a:off x="251520" y="3768056"/>
            <a:ext cx="1440160" cy="741064"/>
          </a:xfrm>
          <a:prstGeom prst="leftArrow">
            <a:avLst>
              <a:gd name="adj1" fmla="val 50000"/>
              <a:gd name="adj2" fmla="val 30769"/>
            </a:avLst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endParaRPr kumimoji="0"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navigation is shared between </a:t>
            </a:r>
            <a:r>
              <a:rPr lang="en-US" smtClean="0"/>
              <a:t>all pages: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7732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Page – Sections</a:t>
            </a:r>
            <a:r>
              <a:rPr lang="en-US" dirty="0" smtClean="0"/>
              <a:t> (3)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70" y="1712684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02708" y="5960141"/>
            <a:ext cx="6247390" cy="245326"/>
          </a:xfrm>
          <a:prstGeom prst="rect">
            <a:avLst/>
          </a:prstGeom>
          <a:solidFill>
            <a:schemeClr val="bg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 flipH="1">
            <a:off x="323528" y="5712272"/>
            <a:ext cx="1368152" cy="741064"/>
          </a:xfrm>
          <a:prstGeom prst="leftArrow">
            <a:avLst>
              <a:gd name="adj1" fmla="val 50000"/>
              <a:gd name="adj2" fmla="val 30769"/>
            </a:avLst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endParaRPr kumimoji="0"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footer is also shared between </a:t>
            </a:r>
            <a:r>
              <a:rPr lang="en-US" smtClean="0"/>
              <a:t>all pages: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150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7" name="AutoShape 27"/>
          <p:cNvSpPr>
            <a:spLocks noChangeArrowheads="1"/>
          </p:cNvSpPr>
          <p:nvPr/>
        </p:nvSpPr>
        <p:spPr bwMode="auto">
          <a:xfrm>
            <a:off x="7596336" y="3984080"/>
            <a:ext cx="1219200" cy="741064"/>
          </a:xfrm>
          <a:prstGeom prst="leftArrow">
            <a:avLst>
              <a:gd name="adj1" fmla="val 50000"/>
              <a:gd name="adj2" fmla="val 30769"/>
            </a:avLst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kumimoji="0"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Content Pages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90" y="1716546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56609" y="3150021"/>
            <a:ext cx="4968552" cy="2808312"/>
          </a:xfrm>
          <a:prstGeom prst="rect">
            <a:avLst/>
          </a:prstGeom>
          <a:solidFill>
            <a:schemeClr val="bg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content is different for all pages: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5180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35744"/>
            <a:ext cx="7086600" cy="914400"/>
          </a:xfrm>
        </p:spPr>
        <p:txBody>
          <a:bodyPr/>
          <a:lstStyle/>
          <a:p>
            <a:r>
              <a:rPr lang="en-US" dirty="0" smtClean="0"/>
              <a:t>Why Use Master</a:t>
            </a:r>
            <a:br>
              <a:rPr lang="en-US" dirty="0" smtClean="0"/>
            </a:br>
            <a:r>
              <a:rPr lang="en-US" dirty="0" smtClean="0"/>
              <a:t>and Content Pages</a:t>
            </a:r>
            <a:r>
              <a:rPr lang="bg-BG" dirty="0" smtClean="0"/>
              <a:t>?</a:t>
            </a:r>
            <a:endParaRPr lang="en-US" dirty="0" smtClean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Master pages provide </a:t>
            </a:r>
            <a:r>
              <a:rPr lang="en-US" dirty="0"/>
              <a:t>reusable </a:t>
            </a:r>
            <a:r>
              <a:rPr lang="en-US" dirty="0" smtClean="0"/>
              <a:t>UI </a:t>
            </a:r>
            <a:r>
              <a:rPr lang="en-US" dirty="0"/>
              <a:t>templates</a:t>
            </a:r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structure of the site is repeated</a:t>
            </a:r>
            <a:br>
              <a:rPr lang="en-US" dirty="0" smtClean="0"/>
            </a:br>
            <a:r>
              <a:rPr lang="en-US" dirty="0" smtClean="0"/>
              <a:t>over most of its pages</a:t>
            </a:r>
          </a:p>
          <a:p>
            <a:pPr marL="706438" lvl="1" indent="-358775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master pages </a:t>
            </a:r>
            <a:r>
              <a:rPr lang="en-US" dirty="0" smtClean="0"/>
              <a:t>allow to share the common HTML between few pages</a:t>
            </a:r>
            <a:endParaRPr lang="bg-BG" dirty="0" smtClean="0"/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Common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Look &amp; Feel</a:t>
            </a:r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To avoid the repeating (and copying) of</a:t>
            </a:r>
            <a:r>
              <a:rPr lang="bg-BG" dirty="0" smtClean="0"/>
              <a:t> </a:t>
            </a:r>
            <a:r>
              <a:rPr lang="en-US" dirty="0" smtClean="0"/>
              <a:t>HTML code and the logic behind it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60150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1727</TotalTime>
  <Words>714</Words>
  <Application>Microsoft Office PowerPoint</Application>
  <PresentationFormat>On-screen Show (4:3)</PresentationFormat>
  <Paragraphs>119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Consolas</vt:lpstr>
      <vt:lpstr>Corbel</vt:lpstr>
      <vt:lpstr>Courier New</vt:lpstr>
      <vt:lpstr>Wingdings 2</vt:lpstr>
      <vt:lpstr>Telerik Academy</vt:lpstr>
      <vt:lpstr>Master Pages</vt:lpstr>
      <vt:lpstr>Table of Contents </vt:lpstr>
      <vt:lpstr>Master Pages and Content Pages</vt:lpstr>
      <vt:lpstr>Master and Content Pages</vt:lpstr>
      <vt:lpstr>The Master Page – Sections</vt:lpstr>
      <vt:lpstr>The Master Page – Sections (2)</vt:lpstr>
      <vt:lpstr>The Master Page – Sections (3)</vt:lpstr>
      <vt:lpstr>The Content Pages</vt:lpstr>
      <vt:lpstr>Why Use Master and Content Pages?</vt:lpstr>
      <vt:lpstr>ASP.NET Master Pages</vt:lpstr>
      <vt:lpstr>Content Pages</vt:lpstr>
      <vt:lpstr>Master and Content Pages –  Mechanics</vt:lpstr>
      <vt:lpstr>Using Master Pages</vt:lpstr>
      <vt:lpstr>Master and Content Pages – Advanced</vt:lpstr>
      <vt:lpstr>Nested Master Pages</vt:lpstr>
      <vt:lpstr>Nested Master Pages</vt:lpstr>
      <vt:lpstr>Master Pages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Pages in ASP.NET</dc:title>
  <dc:subject>Telerik Software Academy</dc:subject>
  <dc:creator>Svetlin Nakov</dc:creator>
  <cp:keywords>ASP.NET, Web Forms, master pages</cp:keywords>
  <cp:lastModifiedBy>Evlogi Hristov</cp:lastModifiedBy>
  <cp:revision>380</cp:revision>
  <dcterms:created xsi:type="dcterms:W3CDTF">2007-12-08T16:03:35Z</dcterms:created>
  <dcterms:modified xsi:type="dcterms:W3CDTF">2014-10-21T08:06:22Z</dcterms:modified>
  <cp:category>ASP.NET, web development</cp:category>
</cp:coreProperties>
</file>