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0A8D9-0575-D3ED-3283-428D992881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660CCE-08E5-2970-23D0-E6FF1041D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D6C313-8D15-2F11-185E-FAD9A31F4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39DBD8-5D5A-01B7-E9D4-5D104EFD7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89F9E-93CF-AC77-5137-DAD3E3D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479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DDF09-F871-5F29-D364-FFFC17E91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27D1860-F346-B7C0-5D61-71EAC67F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B746E-1A7F-3773-0F4D-3F3F24948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BB91DBF-B669-5365-CA6A-CFD75EFFA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CA0801-55A4-FD21-1187-7DFEFFF11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1938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670C0E-E341-B475-2AE5-2ABE33A2A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CF1B83-D01E-1105-D865-06C1021C9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B900A9-F02D-45B0-4CF1-391DC7E6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2DCD8C-272C-BD15-F49A-0754F1BD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A742ED-E25D-6D13-0789-48048844E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09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779AF-47AE-CE5F-C487-453037587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FC1CFE-D355-2F7C-2805-EECE1F9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4EF209-1684-3F5A-E6CC-9ECA9F45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949D4E-1E37-B93A-9C4C-AD1A36BEE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1FE435B-313C-3F04-8ADA-03DAC5963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879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A8CC6A-6658-48F0-22F9-571A4EB2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445EEE-3AF2-062F-AC68-66E2B8D83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7898CA-6984-0FF8-D5CE-495E30DA4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175FAE8-7727-0691-B05E-DA4BA8757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34F54-6071-2CB5-45D4-13EFBE59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3220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F4CC3-C91E-38F1-366B-E7C338A4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F63E511-C1AD-4842-84B7-09B1F8095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C663F8-5F83-D53C-FB06-59BECB124C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A79EB1-F6DA-AF8F-3237-F11DD6FA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5DDD73-82E2-A738-553B-B5B742A9B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A80E485-85FA-A333-60F0-7CC78D18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6231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0B5F0-F4E7-1D7F-B1DC-136C50898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7F6ACC-4CD7-5D66-9D5D-BE4262CF8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9DEEE9A-F7AF-179F-22D6-C6B886114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139F87E-8C77-709D-9ACC-22A76F8EF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1E32D3-E153-B41D-160F-F5597AB41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0323474-8573-D391-D563-7EEB0C00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A70239-A8BE-9F7E-1216-FE27B0204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14AA9E-83F1-D1B2-DCDC-4C336F2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1622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970CE-DFA5-E45D-B126-A87E877DC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515FD3B-0317-4C94-C911-35CD4595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B36C81-A691-6CF8-A204-D32570A8B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6C90734-812B-85B4-6E62-BC9D0D76E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4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ACE29A6-7BC3-0EF2-24C0-BFECFE7D0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2B8D966-4AE1-0AE9-8032-DBF04C291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8FCB32-5C3E-9141-861C-994351EC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7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D7A40-0D52-9860-A963-6F582A3D2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471342-CB31-48DF-45BE-52CE871C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F3ACD9-6EB6-0994-C283-909D91B78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6D4D4B2-6D09-DE7B-6F3F-7FE0756E5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A326A46-F00C-EBC6-B583-01E23E32E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69BA90-01D9-BE83-5C66-B393D6C2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100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FBCA1-EF94-4336-6603-5CA888E73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CF0CD52-08EB-EE85-B30F-A14270D831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256B7EE-EAC4-5370-3A59-6D1C49A15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AF76F2-969A-2BFD-587B-79C022209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A4AC60-6238-2126-BE02-6C819B1B4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C9FC861-F8C4-2730-8C86-85158312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1670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DA86AE7-7FB9-6113-87F7-539A6E6D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A103D13-6847-9CBD-99AE-65776A6DD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7AC457-C7E0-98D1-9877-EF6C3D3AB7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8620C3-8A22-409E-9EE4-12F3C36832FA}" type="datetimeFigureOut">
              <a:rPr lang="pt-BR" smtClean="0"/>
              <a:t>26/07/2025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DF3709-57DC-9724-2048-72E9CA61C7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8A8897-5563-93DF-FF67-9754096E3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E1D3B-F95A-4C53-B538-F234FAA70E8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225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C79BC29-C9D2-1C7F-420C-BD2E4A75E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639155"/>
              </p:ext>
            </p:extLst>
          </p:nvPr>
        </p:nvGraphicFramePr>
        <p:xfrm>
          <a:off x="390331" y="780973"/>
          <a:ext cx="10515600" cy="23774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4175944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5378426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40997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Cena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mostrar (Ação Visual)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dizer (Narração)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876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Introdução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Tela inicial da aplicação.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"Olá! Neste vídeo, vamos demonstrar o novo Motor de Planejamento de Campanhas de CRM da Natura. Uma ferramenta desenhada para transformar dados em estratégias de relacionamento ágeis e inteligentes."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308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08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E91EFA8B-8808-79D7-637F-73BA4481D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592764"/>
              </p:ext>
            </p:extLst>
          </p:nvPr>
        </p:nvGraphicFramePr>
        <p:xfrm>
          <a:off x="530289" y="1186248"/>
          <a:ext cx="11338248" cy="3383280"/>
        </p:xfrm>
        <a:graphic>
          <a:graphicData uri="http://schemas.openxmlformats.org/drawingml/2006/table">
            <a:tbl>
              <a:tblPr/>
              <a:tblGrid>
                <a:gridCol w="3779416">
                  <a:extLst>
                    <a:ext uri="{9D8B030D-6E8A-4147-A177-3AD203B41FA5}">
                      <a16:colId xmlns:a16="http://schemas.microsoft.com/office/drawing/2014/main" val="3317312151"/>
                    </a:ext>
                  </a:extLst>
                </a:gridCol>
                <a:gridCol w="3779416">
                  <a:extLst>
                    <a:ext uri="{9D8B030D-6E8A-4147-A177-3AD203B41FA5}">
                      <a16:colId xmlns:a16="http://schemas.microsoft.com/office/drawing/2014/main" val="3977572086"/>
                    </a:ext>
                  </a:extLst>
                </a:gridCol>
                <a:gridCol w="3779416">
                  <a:extLst>
                    <a:ext uri="{9D8B030D-6E8A-4147-A177-3AD203B41FA5}">
                      <a16:colId xmlns:a16="http://schemas.microsoft.com/office/drawing/2014/main" val="3660266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Fase 1: Dados</a:t>
                      </a:r>
                      <a:endParaRPr lang="pt-BR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b="1"/>
                        <a:t>1.</a:t>
                      </a:r>
                      <a:r>
                        <a:rPr lang="pt-BR"/>
                        <a:t> Ir para a aba "Fase 1: Fontes de Dados". </a:t>
                      </a:r>
                      <a:br>
                        <a:rPr lang="pt-BR"/>
                      </a:br>
                      <a:r>
                        <a:rPr lang="pt-BR" b="1"/>
                        <a:t>2.</a:t>
                      </a:r>
                      <a:r>
                        <a:rPr lang="pt-BR"/>
                        <a:t> Clicar em "Carregue o arquivo CSV" e selecionar o arquivo perfis_consultoras_exemplo.csv. &lt;br&gt; </a:t>
                      </a:r>
                      <a:r>
                        <a:rPr lang="pt-BR" b="1"/>
                        <a:t>3.</a:t>
                      </a:r>
                      <a:r>
                        <a:rPr lang="pt-BR"/>
                        <a:t> Copiar e colar os textos de "Diretrizes" e "Insights" nos seus respetivos campos.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"O processo começa aqui, na Fase 1, onde alimentamos o motor com as nossas fontes de dados. Simulamos o carregamento de dados estruturados, como o perfil e a performance das nossas consultoras, que viriam do </a:t>
                      </a:r>
                      <a:r>
                        <a:rPr lang="pt-BR" dirty="0" err="1"/>
                        <a:t>Databricks</a:t>
                      </a:r>
                      <a:r>
                        <a:rPr lang="pt-BR" dirty="0"/>
                        <a:t>..." </a:t>
                      </a:r>
                      <a:br>
                        <a:rPr lang="pt-BR" dirty="0"/>
                      </a:br>
                      <a:r>
                        <a:rPr lang="pt-BR" dirty="0"/>
                        <a:t>"...e também os dados não estruturados, como as diretrizes estratégicas e os aprendizados de campanhas passadas, que poderiam vir de documentos ou relatórios."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6246295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EEF4FBC5-27DA-BE7D-A3FA-74F5AC547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670177"/>
              </p:ext>
            </p:extLst>
          </p:nvPr>
        </p:nvGraphicFramePr>
        <p:xfrm>
          <a:off x="614265" y="575323"/>
          <a:ext cx="11142306" cy="365760"/>
        </p:xfrm>
        <a:graphic>
          <a:graphicData uri="http://schemas.openxmlformats.org/drawingml/2006/table">
            <a:tbl>
              <a:tblPr/>
              <a:tblGrid>
                <a:gridCol w="3714102">
                  <a:extLst>
                    <a:ext uri="{9D8B030D-6E8A-4147-A177-3AD203B41FA5}">
                      <a16:colId xmlns:a16="http://schemas.microsoft.com/office/drawing/2014/main" val="1799523572"/>
                    </a:ext>
                  </a:extLst>
                </a:gridCol>
                <a:gridCol w="3714102">
                  <a:extLst>
                    <a:ext uri="{9D8B030D-6E8A-4147-A177-3AD203B41FA5}">
                      <a16:colId xmlns:a16="http://schemas.microsoft.com/office/drawing/2014/main" val="3862131766"/>
                    </a:ext>
                  </a:extLst>
                </a:gridCol>
                <a:gridCol w="3714102">
                  <a:extLst>
                    <a:ext uri="{9D8B030D-6E8A-4147-A177-3AD203B41FA5}">
                      <a16:colId xmlns:a16="http://schemas.microsoft.com/office/drawing/2014/main" val="1413348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Cena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mostrar (Ação Visual)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dizer (Narração)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44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484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44BFB6F-F32A-876A-4E96-16102839A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161637"/>
              </p:ext>
            </p:extLst>
          </p:nvPr>
        </p:nvGraphicFramePr>
        <p:xfrm>
          <a:off x="418322" y="416696"/>
          <a:ext cx="10515600" cy="365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7995235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621317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13348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Cena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mostrar (Ação Visual)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dizer (Narração)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446895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08B547-9B32-C11E-7179-0895C0E7580E}"/>
              </a:ext>
            </a:extLst>
          </p:cNvPr>
          <p:cNvSpPr txBox="1"/>
          <p:nvPr/>
        </p:nvSpPr>
        <p:spPr>
          <a:xfrm>
            <a:off x="3144417" y="1052533"/>
            <a:ext cx="443204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Clicar no botão "Iniciar Processamento". </a:t>
            </a:r>
            <a:br>
              <a:rPr lang="pt-BR" dirty="0"/>
            </a:br>
            <a:r>
              <a:rPr lang="pt-BR" b="1" dirty="0"/>
              <a:t>2.</a:t>
            </a:r>
            <a:r>
              <a:rPr lang="pt-BR" dirty="0"/>
              <a:t> Ir para a aba "Fase 2: Processamento e </a:t>
            </a:r>
          </a:p>
          <a:p>
            <a:r>
              <a:rPr lang="pt-BR" dirty="0"/>
              <a:t>Planejamento". </a:t>
            </a:r>
            <a:br>
              <a:rPr lang="pt-BR" dirty="0"/>
            </a:br>
            <a:r>
              <a:rPr lang="pt-BR" b="1" dirty="0"/>
              <a:t>3.</a:t>
            </a:r>
            <a:r>
              <a:rPr lang="pt-BR" dirty="0"/>
              <a:t> Abrir o </a:t>
            </a:r>
            <a:r>
              <a:rPr lang="pt-BR" dirty="0" err="1"/>
              <a:t>expander</a:t>
            </a:r>
            <a:r>
              <a:rPr lang="pt-BR" dirty="0"/>
              <a:t> "Organizador de Contexto". </a:t>
            </a:r>
            <a:br>
              <a:rPr lang="pt-BR" dirty="0"/>
            </a:br>
            <a:r>
              <a:rPr lang="pt-BR" b="1" dirty="0"/>
              <a:t>4.</a:t>
            </a:r>
            <a:r>
              <a:rPr lang="pt-BR" dirty="0"/>
              <a:t> Abrir o </a:t>
            </a:r>
            <a:r>
              <a:rPr lang="pt-BR" dirty="0" err="1"/>
              <a:t>expander</a:t>
            </a:r>
            <a:r>
              <a:rPr lang="pt-BR" dirty="0"/>
              <a:t> "Especialista de Dados"."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95A8349-30C4-9BF2-D907-65CCFFA44389}"/>
              </a:ext>
            </a:extLst>
          </p:cNvPr>
          <p:cNvSpPr txBox="1"/>
          <p:nvPr/>
        </p:nvSpPr>
        <p:spPr>
          <a:xfrm>
            <a:off x="130630" y="1560364"/>
            <a:ext cx="25939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Fase 2: Processamento1.</a:t>
            </a:r>
            <a:r>
              <a:rPr lang="pt-BR" dirty="0"/>
              <a:t> 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144B08-8F7A-5A68-EEE4-ACD08C770EF4}"/>
              </a:ext>
            </a:extLst>
          </p:cNvPr>
          <p:cNvSpPr txBox="1"/>
          <p:nvPr/>
        </p:nvSpPr>
        <p:spPr>
          <a:xfrm>
            <a:off x="7464490" y="960200"/>
            <a:ext cx="47275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"Com um clique, os nossos agentes inteligentes entram em ação. Na Fase 2, vemos os resultados. O 'Organizador de Contexto' leu os textos e extraiu os insights de negócio mais relevantes..." </a:t>
            </a:r>
            <a:br>
              <a:rPr lang="pt-BR" dirty="0"/>
            </a:br>
            <a:r>
              <a:rPr lang="pt-BR" dirty="0"/>
              <a:t>"...enquanto o 'Especialista de Dados' analisou os perfis e já nos dá um direcional claro sobre a performance da nossa rede."</a:t>
            </a:r>
          </a:p>
        </p:txBody>
      </p:sp>
    </p:spTree>
    <p:extLst>
      <p:ext uri="{BB962C8B-B14F-4D97-AF65-F5344CB8AC3E}">
        <p14:creationId xmlns:p14="http://schemas.microsoft.com/office/powerpoint/2010/main" val="2587507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16E2E092-5668-0F90-01FB-25F51B46C76C}"/>
              </a:ext>
            </a:extLst>
          </p:cNvPr>
          <p:cNvSpPr txBox="1"/>
          <p:nvPr/>
        </p:nvSpPr>
        <p:spPr>
          <a:xfrm>
            <a:off x="2591577" y="946971"/>
            <a:ext cx="476094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Rolar a tela para o "Seletor de Público". </a:t>
            </a:r>
            <a:br>
              <a:rPr lang="pt-BR" dirty="0"/>
            </a:br>
            <a:r>
              <a:rPr lang="pt-BR" b="1" dirty="0"/>
              <a:t>2.</a:t>
            </a:r>
            <a:r>
              <a:rPr lang="pt-BR" dirty="0"/>
              <a:t> No filtro "Região", desmarcar "Norte" e "Nordeste". </a:t>
            </a:r>
            <a:br>
              <a:rPr lang="pt-BR" dirty="0"/>
            </a:br>
            <a:r>
              <a:rPr lang="pt-BR" b="1" dirty="0"/>
              <a:t>3.</a:t>
            </a:r>
            <a:r>
              <a:rPr lang="pt-BR" dirty="0"/>
              <a:t> No filtro de "Vendas", ajustar o </a:t>
            </a:r>
            <a:r>
              <a:rPr lang="pt-BR" dirty="0" err="1"/>
              <a:t>slider</a:t>
            </a:r>
            <a:r>
              <a:rPr lang="pt-BR" dirty="0"/>
              <a:t> para, por exemplo, R2.000a</a:t>
            </a:r>
            <a:r>
              <a:rPr lang="pt-BR" dirty="0">
                <a:effectLst/>
              </a:rPr>
              <a:t>R</a:t>
            </a:r>
            <a:r>
              <a:rPr lang="pt-BR" dirty="0"/>
              <a:t>5.200. </a:t>
            </a:r>
            <a:br>
              <a:rPr lang="pt-BR" dirty="0"/>
            </a:br>
            <a:r>
              <a:rPr lang="pt-BR" b="1" dirty="0"/>
              <a:t>4.</a:t>
            </a:r>
            <a:r>
              <a:rPr lang="pt-BR" dirty="0"/>
              <a:t> Mostrar a tabela e a métrica de "Quantidade de Pessoas" a serem atualizadas dinamicamente."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988236F-F383-B517-5DA4-DA9D9FFB1EF9}"/>
              </a:ext>
            </a:extLst>
          </p:cNvPr>
          <p:cNvSpPr txBox="1"/>
          <p:nvPr/>
        </p:nvSpPr>
        <p:spPr>
          <a:xfrm>
            <a:off x="97971" y="1557439"/>
            <a:ext cx="24936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Fase 2: Segmentação1.</a:t>
            </a:r>
            <a:r>
              <a:rPr lang="pt-BR" dirty="0"/>
              <a:t> 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71CEC4B-632B-41D5-6F64-1385F778DD9B}"/>
              </a:ext>
            </a:extLst>
          </p:cNvPr>
          <p:cNvSpPr txBox="1"/>
          <p:nvPr/>
        </p:nvSpPr>
        <p:spPr>
          <a:xfrm>
            <a:off x="7536802" y="844334"/>
            <a:ext cx="465519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Agora, a parte estratégica: a segmentação. De forma totalmente visual e interativa, podemos filtrar o nosso público. Por exemplo, vamos criar uma campanha exclusiva para as nossas consultoras de alta performance das regiões Sul, Sudeste e Centro-Oeste. Veja como a audiência é calculada em tempo real."</a:t>
            </a:r>
          </a:p>
        </p:txBody>
      </p:sp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38348599-BEDE-7C63-A88B-57E0B85FE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752167"/>
              </p:ext>
            </p:extLst>
          </p:nvPr>
        </p:nvGraphicFramePr>
        <p:xfrm>
          <a:off x="418322" y="416696"/>
          <a:ext cx="10515600" cy="3657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7995235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6213176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13348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dirty="0"/>
                        <a:t>Cena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mostrar (Ação Visual)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O que dizer (Narração)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7446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0007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53351-A08B-259E-A8C6-89C14AA07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D0BAE7CC-2F9D-DC67-F129-3315F345B155}"/>
              </a:ext>
            </a:extLst>
          </p:cNvPr>
          <p:cNvSpPr txBox="1"/>
          <p:nvPr/>
        </p:nvSpPr>
        <p:spPr>
          <a:xfrm>
            <a:off x="485192" y="1854072"/>
            <a:ext cx="22766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Fase 2: Planejamento</a:t>
            </a:r>
            <a:endParaRPr lang="pt-BR" sz="1800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20DBABF-0811-EAC6-7C5F-D503BF956D9C}"/>
              </a:ext>
            </a:extLst>
          </p:cNvPr>
          <p:cNvSpPr txBox="1"/>
          <p:nvPr/>
        </p:nvSpPr>
        <p:spPr>
          <a:xfrm>
            <a:off x="8070980" y="777560"/>
            <a:ext cx="39375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"Uma vez definida a audiência, nós planejamos a jornada do cliente. Aqui, o estratega de CRM descreve os passos da campanha numa linguagem simples, definindo as ações, decisões e conexões. Para esta campanha, vamos enviar um pré-lançamento exclusivo para as nossas Top Performers."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6956E97-28FD-2958-9A13-5ED087DE0501}"/>
              </a:ext>
            </a:extLst>
          </p:cNvPr>
          <p:cNvSpPr txBox="1"/>
          <p:nvPr/>
        </p:nvSpPr>
        <p:spPr>
          <a:xfrm>
            <a:off x="3189903" y="117693"/>
            <a:ext cx="483558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dirty="0"/>
              <a:t>1.</a:t>
            </a:r>
            <a:r>
              <a:rPr lang="pt-BR" sz="1800" dirty="0"/>
              <a:t> Clicar em "Salvar Segmentação". </a:t>
            </a:r>
            <a:br>
              <a:rPr lang="pt-BR" sz="1800" dirty="0"/>
            </a:br>
            <a:r>
              <a:rPr lang="pt-BR" sz="1800" b="1" dirty="0"/>
              <a:t>2.</a:t>
            </a:r>
            <a:r>
              <a:rPr lang="pt-BR" sz="1800" dirty="0"/>
              <a:t> Rolar para a caixa de texto "Lógica da Campanha". </a:t>
            </a:r>
            <a:br>
              <a:rPr lang="pt-BR" sz="1800" dirty="0"/>
            </a:br>
            <a:r>
              <a:rPr lang="pt-BR" sz="1800" b="1" dirty="0"/>
              <a:t>3.</a:t>
            </a:r>
            <a:r>
              <a:rPr lang="pt-BR" sz="1800" dirty="0"/>
              <a:t> Apagar o texto de exemplo e colar a seguinte lógica de campanha: INÍCIO: Início Campanha Top Performers\</a:t>
            </a:r>
            <a:r>
              <a:rPr lang="pt-BR" sz="1800" dirty="0" err="1"/>
              <a:t>nETAPA</a:t>
            </a:r>
            <a:r>
              <a:rPr lang="pt-BR" sz="1800" dirty="0"/>
              <a:t>: Enviar E-mail Exclusivo com Pré-lançamento\</a:t>
            </a:r>
            <a:r>
              <a:rPr lang="pt-BR" sz="1800" dirty="0" err="1"/>
              <a:t>nDECISÃO</a:t>
            </a:r>
            <a:r>
              <a:rPr lang="pt-BR" sz="1800" dirty="0"/>
              <a:t>: Visualizou o pré-lançamento em 48h?\</a:t>
            </a:r>
            <a:r>
              <a:rPr lang="pt-BR" sz="1800" dirty="0" err="1"/>
              <a:t>nETAPA</a:t>
            </a:r>
            <a:r>
              <a:rPr lang="pt-BR" sz="1800" dirty="0"/>
              <a:t>: Enviar amostra do produto via Correios\</a:t>
            </a:r>
            <a:r>
              <a:rPr lang="pt-BR" sz="1800" dirty="0" err="1"/>
              <a:t>nFIM</a:t>
            </a:r>
            <a:r>
              <a:rPr lang="pt-BR" sz="1800" dirty="0"/>
              <a:t>: Fim do Fluxo Premium\</a:t>
            </a:r>
            <a:r>
              <a:rPr lang="pt-BR" sz="1800" dirty="0" err="1"/>
              <a:t>nETAPA</a:t>
            </a:r>
            <a:r>
              <a:rPr lang="pt-BR" sz="1800" dirty="0"/>
              <a:t>: Ligar para agendar demonstração pessoal\</a:t>
            </a:r>
            <a:r>
              <a:rPr lang="pt-BR" sz="1800" dirty="0" err="1"/>
              <a:t>nFIM</a:t>
            </a:r>
            <a:r>
              <a:rPr lang="pt-BR" sz="1800" dirty="0"/>
              <a:t>: Fim do Fluxo de Recuperação\n\</a:t>
            </a:r>
            <a:r>
              <a:rPr lang="pt-BR" sz="1800" dirty="0" err="1"/>
              <a:t>nCONEXÃO</a:t>
            </a:r>
            <a:r>
              <a:rPr lang="pt-BR" sz="1800" dirty="0"/>
              <a:t>: Início Campanha Top Performers -&gt; Enviar E-mail Exclusivo com Pré-lançamento\</a:t>
            </a:r>
            <a:r>
              <a:rPr lang="pt-BR" sz="1800" dirty="0" err="1"/>
              <a:t>nCONEXÃO</a:t>
            </a:r>
            <a:r>
              <a:rPr lang="pt-BR" sz="1800" dirty="0"/>
              <a:t>: Enviar E-mail Exclusivo com Pré-lançamento -&gt; Visualizou o pré-lançamento em 48h?\</a:t>
            </a:r>
            <a:r>
              <a:rPr lang="pt-BR" sz="1800" dirty="0" err="1"/>
              <a:t>nCONEXÃO</a:t>
            </a:r>
            <a:r>
              <a:rPr lang="pt-BR" sz="1800" dirty="0"/>
              <a:t>: Visualizou o pré-lançamento em 48h? -&gt; Enviar amostra do produto via Correios [Sim]\</a:t>
            </a:r>
            <a:r>
              <a:rPr lang="pt-BR" sz="1800" dirty="0" err="1"/>
              <a:t>nCONEXÃO</a:t>
            </a:r>
            <a:r>
              <a:rPr lang="pt-BR" sz="1800" dirty="0"/>
              <a:t>: Enviar amostra do produto via Correios -&gt; Fim do Fluxo Premium\</a:t>
            </a:r>
            <a:r>
              <a:rPr lang="pt-BR" sz="1800" dirty="0" err="1"/>
              <a:t>nCONEXÃO</a:t>
            </a:r>
            <a:r>
              <a:rPr lang="pt-BR" sz="1800" dirty="0"/>
              <a:t>: Visualizou o pré-lançamento em 48h? -&gt; Ligar para agendar demonstração pessoal [Não]\</a:t>
            </a:r>
            <a:r>
              <a:rPr lang="pt-BR" sz="1800" dirty="0" err="1"/>
              <a:t>nCONEXÃO</a:t>
            </a:r>
            <a:r>
              <a:rPr lang="pt-BR" sz="1800" dirty="0"/>
              <a:t>: Ligar para agendar demonstração pessoal -&gt; Fim do Fluxo de Recuperação</a:t>
            </a:r>
          </a:p>
        </p:txBody>
      </p:sp>
    </p:spTree>
    <p:extLst>
      <p:ext uri="{BB962C8B-B14F-4D97-AF65-F5344CB8AC3E}">
        <p14:creationId xmlns:p14="http://schemas.microsoft.com/office/powerpoint/2010/main" val="65139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A0EDE-EB83-3B81-05FB-80F0D19C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882885A-39A7-1442-B477-E267AC892EF6}"/>
              </a:ext>
            </a:extLst>
          </p:cNvPr>
          <p:cNvSpPr txBox="1"/>
          <p:nvPr/>
        </p:nvSpPr>
        <p:spPr>
          <a:xfrm>
            <a:off x="1800808" y="1003271"/>
            <a:ext cx="458133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Ir para a aba "Fase 3: Outputs Finais". </a:t>
            </a:r>
            <a:br>
              <a:rPr lang="pt-BR" dirty="0"/>
            </a:br>
            <a:r>
              <a:rPr lang="pt-BR" b="1" dirty="0"/>
              <a:t>2.</a:t>
            </a:r>
            <a:r>
              <a:rPr lang="pt-BR" dirty="0"/>
              <a:t> Clicar no grande botão "Gerar Todos os Outputs da Campanha". </a:t>
            </a:r>
            <a:br>
              <a:rPr lang="pt-BR" dirty="0"/>
            </a:br>
            <a:r>
              <a:rPr lang="pt-BR" b="1" dirty="0"/>
              <a:t>3.</a:t>
            </a:r>
            <a:r>
              <a:rPr lang="pt-BR" dirty="0"/>
              <a:t> Rolar a tela lentamente, mostrando cada um dos 4 outputs gerados. </a:t>
            </a:r>
            <a:br>
              <a:rPr lang="pt-BR" dirty="0"/>
            </a:br>
            <a:r>
              <a:rPr lang="pt-BR" b="1" dirty="0"/>
              <a:t>4.</a:t>
            </a:r>
            <a:r>
              <a:rPr lang="pt-BR" dirty="0"/>
              <a:t> Pausar no fluxograma BPMN. </a:t>
            </a:r>
            <a:br>
              <a:rPr lang="pt-BR" dirty="0"/>
            </a:br>
            <a:r>
              <a:rPr lang="pt-BR" b="1" dirty="0"/>
              <a:t>5.</a:t>
            </a:r>
            <a:r>
              <a:rPr lang="pt-BR" dirty="0"/>
              <a:t> Pausar na planilha e no botão de download.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2AD5FF5-DDF3-9211-A333-BF2C39661F27}"/>
              </a:ext>
            </a:extLst>
          </p:cNvPr>
          <p:cNvSpPr txBox="1"/>
          <p:nvPr/>
        </p:nvSpPr>
        <p:spPr>
          <a:xfrm>
            <a:off x="0" y="1452856"/>
            <a:ext cx="1980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Fase 3: Outputs1.</a:t>
            </a:r>
            <a:r>
              <a:rPr lang="pt-BR" dirty="0"/>
              <a:t>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BFA3271-01B5-665C-6706-306610CF51B9}"/>
              </a:ext>
            </a:extLst>
          </p:cNvPr>
          <p:cNvSpPr txBox="1"/>
          <p:nvPr/>
        </p:nvSpPr>
        <p:spPr>
          <a:xfrm>
            <a:off x="6382139" y="936009"/>
            <a:ext cx="56061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"E agora, a mágica acontece. Na Fase 3, com um único clique, a plataforma gera todos os </a:t>
            </a:r>
            <a:r>
              <a:rPr lang="pt-BR" dirty="0" err="1"/>
              <a:t>artefactos</a:t>
            </a:r>
            <a:r>
              <a:rPr lang="pt-BR" dirty="0"/>
              <a:t> necessários para a execução da campanha. </a:t>
            </a:r>
            <a:br>
              <a:rPr lang="pt-BR" dirty="0"/>
            </a:br>
            <a:r>
              <a:rPr lang="pt-BR" dirty="0"/>
              <a:t>Primeiro, temos o fluxograma em formato BPMN, que traduz a nossa lógica numa representação visual clara e profissional, eliminando qualquer ambiguidade. </a:t>
            </a:r>
            <a:br>
              <a:rPr lang="pt-BR" dirty="0"/>
            </a:br>
            <a:r>
              <a:rPr lang="pt-BR" dirty="0"/>
              <a:t>Em seguida, a lista final de audiência, pronta para ser descarregada e importada no </a:t>
            </a:r>
            <a:r>
              <a:rPr lang="pt-BR" dirty="0" err="1"/>
              <a:t>Salesforce</a:t>
            </a:r>
            <a:r>
              <a:rPr lang="pt-BR" dirty="0"/>
              <a:t> ou outra ferramenta. </a:t>
            </a:r>
            <a:br>
              <a:rPr lang="pt-BR" dirty="0"/>
            </a:br>
            <a:r>
              <a:rPr lang="pt-BR" dirty="0"/>
              <a:t>Temos também uma simulação do orçamento e, por fim, o </a:t>
            </a:r>
            <a:r>
              <a:rPr lang="pt-BR" dirty="0" err="1"/>
              <a:t>payload</a:t>
            </a:r>
            <a:r>
              <a:rPr lang="pt-BR" dirty="0"/>
              <a:t> técnico que seria enviado via API para criar a campanha automaticamente no sistema. Do planeamento à execução, em minutos."</a:t>
            </a:r>
          </a:p>
        </p:txBody>
      </p:sp>
    </p:spTree>
    <p:extLst>
      <p:ext uri="{BB962C8B-B14F-4D97-AF65-F5344CB8AC3E}">
        <p14:creationId xmlns:p14="http://schemas.microsoft.com/office/powerpoint/2010/main" val="423564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2748-91DC-512C-ED76-3EBEEF501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C887FDD-EABB-452F-0D77-968B6B5CDA0C}"/>
              </a:ext>
            </a:extLst>
          </p:cNvPr>
          <p:cNvSpPr txBox="1"/>
          <p:nvPr/>
        </p:nvSpPr>
        <p:spPr>
          <a:xfrm>
            <a:off x="7014288" y="973017"/>
            <a:ext cx="504086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"Como vimos, o Motor de Planejamento de Campanhas centraliza a inteligência, automatiza tarefas manuais e permite a criação de estratégias de CRM muito mais sofisticadas e ágeis. Obrigado por assistir, e agora convidamo-lo a testar a ferramenta você mesmo."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DA0B5A6-17AB-7586-C2E9-FB95D84670F2}"/>
              </a:ext>
            </a:extLst>
          </p:cNvPr>
          <p:cNvSpPr txBox="1"/>
          <p:nvPr/>
        </p:nvSpPr>
        <p:spPr>
          <a:xfrm>
            <a:off x="-1554" y="1480848"/>
            <a:ext cx="1251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Conclusão</a:t>
            </a: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38C959A-F3F8-8C22-91CF-04AB5CB6B61C}"/>
              </a:ext>
            </a:extLst>
          </p:cNvPr>
          <p:cNvSpPr txBox="1"/>
          <p:nvPr/>
        </p:nvSpPr>
        <p:spPr>
          <a:xfrm>
            <a:off x="1520890" y="1480848"/>
            <a:ext cx="6120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Voltar para a tela inicial ou para o fluxograma BPMN</a:t>
            </a:r>
          </a:p>
        </p:txBody>
      </p:sp>
    </p:spTree>
    <p:extLst>
      <p:ext uri="{BB962C8B-B14F-4D97-AF65-F5344CB8AC3E}">
        <p14:creationId xmlns:p14="http://schemas.microsoft.com/office/powerpoint/2010/main" val="5197972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945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Inacio Colonia</dc:creator>
  <cp:lastModifiedBy>Inacio Colonia</cp:lastModifiedBy>
  <cp:revision>9</cp:revision>
  <dcterms:created xsi:type="dcterms:W3CDTF">2025-07-26T11:58:18Z</dcterms:created>
  <dcterms:modified xsi:type="dcterms:W3CDTF">2025-07-26T12:42:33Z</dcterms:modified>
</cp:coreProperties>
</file>