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5B6797C-BBAA-4FBB-8FA3-B92CB082C83D}">
  <a:tblStyle styleId="{D5B6797C-BBAA-4FBB-8FA3-B92CB082C83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eet.google.com/vmv-uqhd-sqp"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78229eb63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678229eb6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000FF"/>
                </a:solidFill>
                <a:highlight>
                  <a:srgbClr val="FFFFFF"/>
                </a:highlight>
                <a:latin typeface="Verdana"/>
                <a:ea typeface="Verdana"/>
                <a:cs typeface="Verdana"/>
                <a:sym typeface="Verdana"/>
              </a:rPr>
              <a:t>offline internship students :  </a:t>
            </a:r>
            <a:r>
              <a:rPr b="1" lang="en" sz="1200" u="sng">
                <a:solidFill>
                  <a:srgbClr val="1155CC"/>
                </a:solidFill>
                <a:highlight>
                  <a:srgbClr val="FFFFFF"/>
                </a:highlight>
                <a:latin typeface="Roboto"/>
                <a:ea typeface="Roboto"/>
                <a:cs typeface="Roboto"/>
                <a:sym typeface="Roboto"/>
                <a:hlinkClick r:id="rId2">
                  <a:extLst>
                    <a:ext uri="{A12FA001-AC4F-418D-AE19-62706E023703}">
                      <ahyp:hlinkClr val="tx"/>
                    </a:ext>
                  </a:extLst>
                </a:hlinkClick>
              </a:rPr>
              <a:t>meet.google.com/vmv-uqhd-sqp</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b7427686a6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b7427686a6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b6e2a8eb15_2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b6e2a8eb15_2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678229eb63_0_6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678229eb63_0_6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78229eb63_0_7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78229eb63_0_7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c886d2c3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c886d2c3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b676926cc7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b676926cc7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b676926cc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2b676926cc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b676926cc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b676926cc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678229eb63_0_8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678229eb63_0_8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678229eb63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678229eb63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678229eb63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678229eb63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678229eb63_0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678229eb63_0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678229eb63_0_10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678229eb63_0_10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678229eb63_0_10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678229eb63_0_10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678229eb63_0_10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678229eb63_0_10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678229eb63_0_10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678229eb63_0_10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b676926cc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2b676926cc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b676926cc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b676926cc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b676926cc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2b676926cc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b676926cc7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b676926cc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b676926cc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b676926cc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678229eb63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678229eb63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b676926cc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b676926cc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6d10138643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26d10138643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c7ad0192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2c7ad0192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2c7ad01926d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2c7ad01926d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2c7ad01926d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2c7ad01926d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6d10138643_6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26d10138643_6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c7ad01926d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c7ad01926d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c7ad01926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c7ad01926d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c7ad01926d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c7ad01926d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26d10138643_6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26d10138643_6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678229eb63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678229eb63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2c7ad01926d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2c7ad01926d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c7ad01926d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c7ad01926d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c7ad01926d_0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c7ad01926d_0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6d10138643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6d10138643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6d10138643_6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26d10138643_6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26d10138643_6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26d10138643_6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6d10138643_6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6d10138643_6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c7ad01926d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c7ad01926d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c7ad01926d_0_7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c7ad01926d_0_7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2c7ad01926d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2c7ad01926d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678229eb63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678229eb63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2c7ad01926d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2c7ad01926d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678229eb63_0_1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678229eb63_0_1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2b6e2a8eb15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2b6e2a8eb15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c7ad01926d_0_9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c7ad01926d_0_9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2c7ad01926d_0_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2c7ad01926d_0_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2c7ad01926d_0_10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2c7ad01926d_0_10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2c7ad01926d_0_10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2c7ad01926d_0_10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c7ad01926d_0_1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c7ad01926d_0_1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678229eb63_0_1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678229eb63_0_1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678229eb63_0_9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678229eb63_0_9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678229eb63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678229eb63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678229eb63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678229eb63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678229eb63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678229eb63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678229eb63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678229eb63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678229eb63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678229eb63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3.jp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5" name="Shape 55"/>
        <p:cNvGrpSpPr/>
        <p:nvPr/>
      </p:nvGrpSpPr>
      <p:grpSpPr>
        <a:xfrm>
          <a:off x="0" y="0"/>
          <a:ext cx="0" cy="0"/>
          <a:chOff x="0" y="0"/>
          <a:chExt cx="0" cy="0"/>
        </a:xfrm>
      </p:grpSpPr>
      <p:grpSp>
        <p:nvGrpSpPr>
          <p:cNvPr id="56" name="Google Shape;56;p14"/>
          <p:cNvGrpSpPr/>
          <p:nvPr/>
        </p:nvGrpSpPr>
        <p:grpSpPr>
          <a:xfrm>
            <a:off x="6098378" y="5"/>
            <a:ext cx="3045625" cy="2030570"/>
            <a:chOff x="6098378" y="5"/>
            <a:chExt cx="3045625" cy="2030570"/>
          </a:xfrm>
        </p:grpSpPr>
        <p:sp>
          <p:nvSpPr>
            <p:cNvPr id="57" name="Google Shape;57;p14"/>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2" name="Google Shape;62;p14"/>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63" name="Google Shape;63;p14"/>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64" name="Google Shape;64;p1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65" name="Google Shape;65;p14"/>
          <p:cNvPicPr preferRelativeResize="0"/>
          <p:nvPr/>
        </p:nvPicPr>
        <p:blipFill>
          <a:blip r:embed="rId2">
            <a:alphaModFix/>
          </a:blip>
          <a:stretch>
            <a:fillRect/>
          </a:stretch>
        </p:blipFill>
        <p:spPr>
          <a:xfrm>
            <a:off x="8272373" y="-16552"/>
            <a:ext cx="871624" cy="54474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6" name="Shape 66"/>
        <p:cNvGrpSpPr/>
        <p:nvPr/>
      </p:nvGrpSpPr>
      <p:grpSpPr>
        <a:xfrm>
          <a:off x="0" y="0"/>
          <a:ext cx="0" cy="0"/>
          <a:chOff x="0" y="0"/>
          <a:chExt cx="0" cy="0"/>
        </a:xfrm>
      </p:grpSpPr>
      <p:grpSp>
        <p:nvGrpSpPr>
          <p:cNvPr id="67" name="Google Shape;67;p15"/>
          <p:cNvGrpSpPr/>
          <p:nvPr/>
        </p:nvGrpSpPr>
        <p:grpSpPr>
          <a:xfrm>
            <a:off x="6098378" y="5"/>
            <a:ext cx="3045625" cy="2030570"/>
            <a:chOff x="6098378" y="5"/>
            <a:chExt cx="3045625" cy="2030570"/>
          </a:xfrm>
        </p:grpSpPr>
        <p:sp>
          <p:nvSpPr>
            <p:cNvPr id="68" name="Google Shape;68;p1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5"/>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74" name="Google Shape;74;p1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75" name="Google Shape;75;p15"/>
          <p:cNvPicPr preferRelativeResize="0"/>
          <p:nvPr/>
        </p:nvPicPr>
        <p:blipFill>
          <a:blip r:embed="rId2">
            <a:alphaModFix/>
          </a:blip>
          <a:stretch>
            <a:fillRect/>
          </a:stretch>
        </p:blipFill>
        <p:spPr>
          <a:xfrm>
            <a:off x="8272373" y="-16552"/>
            <a:ext cx="871624" cy="54474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6" name="Shape 76"/>
        <p:cNvGrpSpPr/>
        <p:nvPr/>
      </p:nvGrpSpPr>
      <p:grpSpPr>
        <a:xfrm>
          <a:off x="0" y="0"/>
          <a:ext cx="0" cy="0"/>
          <a:chOff x="0" y="0"/>
          <a:chExt cx="0" cy="0"/>
        </a:xfrm>
      </p:grpSpPr>
      <p:sp>
        <p:nvSpPr>
          <p:cNvPr id="77" name="Google Shape;77;p1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8" name="Google Shape;78;p1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9" name="Google Shape;79;p1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0" name="Shape 80"/>
        <p:cNvGrpSpPr/>
        <p:nvPr/>
      </p:nvGrpSpPr>
      <p:grpSpPr>
        <a:xfrm>
          <a:off x="0" y="0"/>
          <a:ext cx="0" cy="0"/>
          <a:chOff x="0" y="0"/>
          <a:chExt cx="0" cy="0"/>
        </a:xfrm>
      </p:grpSpPr>
      <p:sp>
        <p:nvSpPr>
          <p:cNvPr id="81" name="Google Shape;81;p17"/>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2" name="Google Shape;82;p17"/>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3" name="Google Shape;83;p17"/>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4" name="Google Shape;84;p1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7" name="Google Shape;87;p1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8" name="Shape 88"/>
        <p:cNvGrpSpPr/>
        <p:nvPr/>
      </p:nvGrpSpPr>
      <p:grpSpPr>
        <a:xfrm>
          <a:off x="0" y="0"/>
          <a:ext cx="0" cy="0"/>
          <a:chOff x="0" y="0"/>
          <a:chExt cx="0" cy="0"/>
        </a:xfrm>
      </p:grpSpPr>
      <p:sp>
        <p:nvSpPr>
          <p:cNvPr id="89" name="Google Shape;89;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0" name="Google Shape;90;p19"/>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1" name="Google Shape;91;p1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92" name="Shape 92"/>
        <p:cNvGrpSpPr/>
        <p:nvPr/>
      </p:nvGrpSpPr>
      <p:grpSpPr>
        <a:xfrm>
          <a:off x="0" y="0"/>
          <a:ext cx="0" cy="0"/>
          <a:chOff x="0" y="0"/>
          <a:chExt cx="0" cy="0"/>
        </a:xfrm>
      </p:grpSpPr>
      <p:grpSp>
        <p:nvGrpSpPr>
          <p:cNvPr id="93" name="Google Shape;93;p20"/>
          <p:cNvGrpSpPr/>
          <p:nvPr/>
        </p:nvGrpSpPr>
        <p:grpSpPr>
          <a:xfrm>
            <a:off x="6098378" y="5"/>
            <a:ext cx="3045625" cy="2030570"/>
            <a:chOff x="6098378" y="5"/>
            <a:chExt cx="3045625" cy="2030570"/>
          </a:xfrm>
        </p:grpSpPr>
        <p:sp>
          <p:nvSpPr>
            <p:cNvPr id="94" name="Google Shape;94;p20"/>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0"/>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0"/>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0"/>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0"/>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00" name="Google Shape;100;p2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01" name="Google Shape;101;p20"/>
          <p:cNvPicPr preferRelativeResize="0"/>
          <p:nvPr/>
        </p:nvPicPr>
        <p:blipFill>
          <a:blip r:embed="rId2">
            <a:alphaModFix/>
          </a:blip>
          <a:stretch>
            <a:fillRect/>
          </a:stretch>
        </p:blipFill>
        <p:spPr>
          <a:xfrm>
            <a:off x="8272373" y="-16552"/>
            <a:ext cx="871624" cy="544749"/>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2" name="Shape 102"/>
        <p:cNvGrpSpPr/>
        <p:nvPr/>
      </p:nvGrpSpPr>
      <p:grpSpPr>
        <a:xfrm>
          <a:off x="0" y="0"/>
          <a:ext cx="0" cy="0"/>
          <a:chOff x="0" y="0"/>
          <a:chExt cx="0" cy="0"/>
        </a:xfrm>
      </p:grpSpPr>
      <p:sp>
        <p:nvSpPr>
          <p:cNvPr id="103" name="Google Shape;103;p21"/>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05" name="Google Shape;105;p21"/>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06" name="Google Shape;106;p21"/>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07" name="Google Shape;107;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08" name="Google Shape;108;p2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09" name="Google Shape;109;p21"/>
          <p:cNvPicPr preferRelativeResize="0"/>
          <p:nvPr/>
        </p:nvPicPr>
        <p:blipFill>
          <a:blip r:embed="rId2">
            <a:alphaModFix/>
          </a:blip>
          <a:stretch>
            <a:fillRect/>
          </a:stretch>
        </p:blipFill>
        <p:spPr>
          <a:xfrm>
            <a:off x="8272373" y="-16552"/>
            <a:ext cx="871624" cy="54474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0" name="Shape 110"/>
        <p:cNvGrpSpPr/>
        <p:nvPr/>
      </p:nvGrpSpPr>
      <p:grpSpPr>
        <a:xfrm>
          <a:off x="0" y="0"/>
          <a:ext cx="0" cy="0"/>
          <a:chOff x="0" y="0"/>
          <a:chExt cx="0" cy="0"/>
        </a:xfrm>
      </p:grpSpPr>
      <p:sp>
        <p:nvSpPr>
          <p:cNvPr id="111" name="Google Shape;111;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2" name="Google Shape;112;p2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3" name="Shape 113"/>
        <p:cNvGrpSpPr/>
        <p:nvPr/>
      </p:nvGrpSpPr>
      <p:grpSpPr>
        <a:xfrm>
          <a:off x="0" y="0"/>
          <a:ext cx="0" cy="0"/>
          <a:chOff x="0" y="0"/>
          <a:chExt cx="0" cy="0"/>
        </a:xfrm>
      </p:grpSpPr>
      <p:grpSp>
        <p:nvGrpSpPr>
          <p:cNvPr id="114" name="Google Shape;114;p23"/>
          <p:cNvGrpSpPr/>
          <p:nvPr/>
        </p:nvGrpSpPr>
        <p:grpSpPr>
          <a:xfrm>
            <a:off x="6098378" y="5"/>
            <a:ext cx="3045625" cy="2030570"/>
            <a:chOff x="6098378" y="5"/>
            <a:chExt cx="3045625" cy="2030570"/>
          </a:xfrm>
        </p:grpSpPr>
        <p:sp>
          <p:nvSpPr>
            <p:cNvPr id="115" name="Google Shape;115;p2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0" name="Google Shape;120;p23"/>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121" name="Google Shape;121;p23"/>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122" name="Google Shape;122;p2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23" name="Google Shape;123;p23"/>
          <p:cNvPicPr preferRelativeResize="0"/>
          <p:nvPr/>
        </p:nvPicPr>
        <p:blipFill>
          <a:blip r:embed="rId2">
            <a:alphaModFix/>
          </a:blip>
          <a:stretch>
            <a:fillRect/>
          </a:stretch>
        </p:blipFill>
        <p:spPr>
          <a:xfrm>
            <a:off x="8272373" y="-16552"/>
            <a:ext cx="871624" cy="544749"/>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131" name="Shape 131"/>
        <p:cNvGrpSpPr/>
        <p:nvPr/>
      </p:nvGrpSpPr>
      <p:grpSpPr>
        <a:xfrm>
          <a:off x="0" y="0"/>
          <a:ext cx="0" cy="0"/>
          <a:chOff x="0" y="0"/>
          <a:chExt cx="0" cy="0"/>
        </a:xfrm>
      </p:grpSpPr>
      <p:grpSp>
        <p:nvGrpSpPr>
          <p:cNvPr id="132" name="Google Shape;132;p26"/>
          <p:cNvGrpSpPr/>
          <p:nvPr/>
        </p:nvGrpSpPr>
        <p:grpSpPr>
          <a:xfrm>
            <a:off x="6098378" y="5"/>
            <a:ext cx="3045625" cy="2030570"/>
            <a:chOff x="6098378" y="5"/>
            <a:chExt cx="3045625" cy="2030570"/>
          </a:xfrm>
        </p:grpSpPr>
        <p:sp>
          <p:nvSpPr>
            <p:cNvPr id="133" name="Google Shape;133;p26"/>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6"/>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6"/>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6"/>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6"/>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6"/>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39" name="Google Shape;139;p26"/>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p:txBody>
      </p:sp>
      <p:sp>
        <p:nvSpPr>
          <p:cNvPr id="140" name="Google Shape;140;p2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41" name="Google Shape;141;p26"/>
          <p:cNvPicPr preferRelativeResize="0"/>
          <p:nvPr/>
        </p:nvPicPr>
        <p:blipFill>
          <a:blip r:embed="rId2">
            <a:alphaModFix/>
          </a:blip>
          <a:stretch>
            <a:fillRect/>
          </a:stretch>
        </p:blipFill>
        <p:spPr>
          <a:xfrm>
            <a:off x="8272373" y="-16552"/>
            <a:ext cx="871624" cy="544749"/>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2" name="Shape 142"/>
        <p:cNvGrpSpPr/>
        <p:nvPr/>
      </p:nvGrpSpPr>
      <p:grpSpPr>
        <a:xfrm>
          <a:off x="0" y="0"/>
          <a:ext cx="0" cy="0"/>
          <a:chOff x="0" y="0"/>
          <a:chExt cx="0" cy="0"/>
        </a:xfrm>
      </p:grpSpPr>
      <p:grpSp>
        <p:nvGrpSpPr>
          <p:cNvPr id="143" name="Google Shape;143;p27"/>
          <p:cNvGrpSpPr/>
          <p:nvPr/>
        </p:nvGrpSpPr>
        <p:grpSpPr>
          <a:xfrm>
            <a:off x="6098378" y="5"/>
            <a:ext cx="3045625" cy="2030570"/>
            <a:chOff x="6098378" y="5"/>
            <a:chExt cx="3045625" cy="2030570"/>
          </a:xfrm>
        </p:grpSpPr>
        <p:sp>
          <p:nvSpPr>
            <p:cNvPr id="144" name="Google Shape;144;p27"/>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7"/>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7"/>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7"/>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p:txBody>
      </p:sp>
      <p:sp>
        <p:nvSpPr>
          <p:cNvPr id="150" name="Google Shape;150;p2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51" name="Google Shape;151;p27"/>
          <p:cNvPicPr preferRelativeResize="0"/>
          <p:nvPr/>
        </p:nvPicPr>
        <p:blipFill>
          <a:blip r:embed="rId2">
            <a:alphaModFix/>
          </a:blip>
          <a:stretch>
            <a:fillRect/>
          </a:stretch>
        </p:blipFill>
        <p:spPr>
          <a:xfrm>
            <a:off x="8272373" y="-16552"/>
            <a:ext cx="871624" cy="544749"/>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2" name="Shape 152"/>
        <p:cNvGrpSpPr/>
        <p:nvPr/>
      </p:nvGrpSpPr>
      <p:grpSpPr>
        <a:xfrm>
          <a:off x="0" y="0"/>
          <a:ext cx="0" cy="0"/>
          <a:chOff x="0" y="0"/>
          <a:chExt cx="0" cy="0"/>
        </a:xfrm>
      </p:grpSpPr>
      <p:grpSp>
        <p:nvGrpSpPr>
          <p:cNvPr id="153" name="Google Shape;153;p28"/>
          <p:cNvGrpSpPr/>
          <p:nvPr/>
        </p:nvGrpSpPr>
        <p:grpSpPr>
          <a:xfrm>
            <a:off x="0" y="3903669"/>
            <a:ext cx="9144000" cy="1239925"/>
            <a:chOff x="0" y="3903669"/>
            <a:chExt cx="9144000" cy="1239925"/>
          </a:xfrm>
        </p:grpSpPr>
        <p:sp>
          <p:nvSpPr>
            <p:cNvPr id="154" name="Google Shape;154;p28"/>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8"/>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8"/>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8"/>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8"/>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9" name="Google Shape;159;p2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2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62" name="Google Shape;162;p28"/>
          <p:cNvPicPr preferRelativeResize="0"/>
          <p:nvPr/>
        </p:nvPicPr>
        <p:blipFill>
          <a:blip r:embed="rId2">
            <a:alphaModFix/>
          </a:blip>
          <a:stretch>
            <a:fillRect/>
          </a:stretch>
        </p:blipFill>
        <p:spPr>
          <a:xfrm>
            <a:off x="8272373" y="-16552"/>
            <a:ext cx="871624" cy="544749"/>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5" name="Google Shape;165;p29"/>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6" name="Google Shape;166;p29"/>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67" name="Google Shape;167;p2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8" name="Shape 168"/>
        <p:cNvGrpSpPr/>
        <p:nvPr/>
      </p:nvGrpSpPr>
      <p:grpSpPr>
        <a:xfrm>
          <a:off x="0" y="0"/>
          <a:ext cx="0" cy="0"/>
          <a:chOff x="0" y="0"/>
          <a:chExt cx="0" cy="0"/>
        </a:xfrm>
      </p:grpSpPr>
      <p:sp>
        <p:nvSpPr>
          <p:cNvPr id="169" name="Google Shape;169;p30"/>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0" name="Google Shape;170;p3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71" name="Shape 171"/>
        <p:cNvGrpSpPr/>
        <p:nvPr/>
      </p:nvGrpSpPr>
      <p:grpSpPr>
        <a:xfrm>
          <a:off x="0" y="0"/>
          <a:ext cx="0" cy="0"/>
          <a:chOff x="0" y="0"/>
          <a:chExt cx="0" cy="0"/>
        </a:xfrm>
      </p:grpSpPr>
      <p:sp>
        <p:nvSpPr>
          <p:cNvPr id="172" name="Google Shape;172;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73" name="Google Shape;173;p31"/>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74" name="Google Shape;174;p3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175" name="Shape 175"/>
        <p:cNvGrpSpPr/>
        <p:nvPr/>
      </p:nvGrpSpPr>
      <p:grpSpPr>
        <a:xfrm>
          <a:off x="0" y="0"/>
          <a:ext cx="0" cy="0"/>
          <a:chOff x="0" y="0"/>
          <a:chExt cx="0" cy="0"/>
        </a:xfrm>
      </p:grpSpPr>
      <p:grpSp>
        <p:nvGrpSpPr>
          <p:cNvPr id="176" name="Google Shape;176;p32"/>
          <p:cNvGrpSpPr/>
          <p:nvPr/>
        </p:nvGrpSpPr>
        <p:grpSpPr>
          <a:xfrm>
            <a:off x="6098378" y="5"/>
            <a:ext cx="3045625" cy="2030570"/>
            <a:chOff x="6098378" y="5"/>
            <a:chExt cx="3045625" cy="2030570"/>
          </a:xfrm>
        </p:grpSpPr>
        <p:sp>
          <p:nvSpPr>
            <p:cNvPr id="177" name="Google Shape;177;p32"/>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2"/>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2"/>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2"/>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2"/>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p32"/>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83" name="Google Shape;183;p3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84" name="Google Shape;184;p32"/>
          <p:cNvPicPr preferRelativeResize="0"/>
          <p:nvPr/>
        </p:nvPicPr>
        <p:blipFill>
          <a:blip r:embed="rId2">
            <a:alphaModFix/>
          </a:blip>
          <a:stretch>
            <a:fillRect/>
          </a:stretch>
        </p:blipFill>
        <p:spPr>
          <a:xfrm>
            <a:off x="8272373" y="-16552"/>
            <a:ext cx="871624" cy="54474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85" name="Shape 185"/>
        <p:cNvGrpSpPr/>
        <p:nvPr/>
      </p:nvGrpSpPr>
      <p:grpSpPr>
        <a:xfrm>
          <a:off x="0" y="0"/>
          <a:ext cx="0" cy="0"/>
          <a:chOff x="0" y="0"/>
          <a:chExt cx="0" cy="0"/>
        </a:xfrm>
      </p:grpSpPr>
      <p:sp>
        <p:nvSpPr>
          <p:cNvPr id="186" name="Google Shape;186;p33"/>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88" name="Google Shape;188;p33"/>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89" name="Google Shape;189;p33"/>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90" name="Google Shape;190;p3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191" name="Google Shape;191;p3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92" name="Google Shape;192;p33"/>
          <p:cNvPicPr preferRelativeResize="0"/>
          <p:nvPr/>
        </p:nvPicPr>
        <p:blipFill>
          <a:blip r:embed="rId2">
            <a:alphaModFix/>
          </a:blip>
          <a:stretch>
            <a:fillRect/>
          </a:stretch>
        </p:blipFill>
        <p:spPr>
          <a:xfrm>
            <a:off x="8272373" y="-16552"/>
            <a:ext cx="871624" cy="54474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3" name="Shape 193"/>
        <p:cNvGrpSpPr/>
        <p:nvPr/>
      </p:nvGrpSpPr>
      <p:grpSpPr>
        <a:xfrm>
          <a:off x="0" y="0"/>
          <a:ext cx="0" cy="0"/>
          <a:chOff x="0" y="0"/>
          <a:chExt cx="0" cy="0"/>
        </a:xfrm>
      </p:grpSpPr>
      <p:sp>
        <p:nvSpPr>
          <p:cNvPr id="194" name="Google Shape;194;p34"/>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95" name="Google Shape;195;p3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96" name="Shape 196"/>
        <p:cNvGrpSpPr/>
        <p:nvPr/>
      </p:nvGrpSpPr>
      <p:grpSpPr>
        <a:xfrm>
          <a:off x="0" y="0"/>
          <a:ext cx="0" cy="0"/>
          <a:chOff x="0" y="0"/>
          <a:chExt cx="0" cy="0"/>
        </a:xfrm>
      </p:grpSpPr>
      <p:grpSp>
        <p:nvGrpSpPr>
          <p:cNvPr id="197" name="Google Shape;197;p35"/>
          <p:cNvGrpSpPr/>
          <p:nvPr/>
        </p:nvGrpSpPr>
        <p:grpSpPr>
          <a:xfrm>
            <a:off x="6098378" y="5"/>
            <a:ext cx="3045625" cy="2030570"/>
            <a:chOff x="6098378" y="5"/>
            <a:chExt cx="3045625" cy="2030570"/>
          </a:xfrm>
        </p:grpSpPr>
        <p:sp>
          <p:nvSpPr>
            <p:cNvPr id="198" name="Google Shape;198;p3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5"/>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5"/>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3" name="Google Shape;203;p35"/>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rtl="0" algn="ctr">
              <a:spcBef>
                <a:spcPts val="0"/>
              </a:spcBef>
              <a:spcAft>
                <a:spcPts val="0"/>
              </a:spcAft>
              <a:buClr>
                <a:schemeClr val="lt1"/>
              </a:buClr>
              <a:buSzPts val="12000"/>
              <a:buNone/>
              <a:defRPr sz="12000">
                <a:solidFill>
                  <a:schemeClr val="lt1"/>
                </a:solidFill>
              </a:defRPr>
            </a:lvl1pPr>
            <a:lvl2pPr lvl="1" rtl="0" algn="ctr">
              <a:spcBef>
                <a:spcPts val="0"/>
              </a:spcBef>
              <a:spcAft>
                <a:spcPts val="0"/>
              </a:spcAft>
              <a:buClr>
                <a:schemeClr val="lt1"/>
              </a:buClr>
              <a:buSzPts val="12000"/>
              <a:buNone/>
              <a:defRPr sz="12000">
                <a:solidFill>
                  <a:schemeClr val="lt1"/>
                </a:solidFill>
              </a:defRPr>
            </a:lvl2pPr>
            <a:lvl3pPr lvl="2" rtl="0" algn="ctr">
              <a:spcBef>
                <a:spcPts val="0"/>
              </a:spcBef>
              <a:spcAft>
                <a:spcPts val="0"/>
              </a:spcAft>
              <a:buClr>
                <a:schemeClr val="lt1"/>
              </a:buClr>
              <a:buSzPts val="12000"/>
              <a:buNone/>
              <a:defRPr sz="12000">
                <a:solidFill>
                  <a:schemeClr val="lt1"/>
                </a:solidFill>
              </a:defRPr>
            </a:lvl3pPr>
            <a:lvl4pPr lvl="3" rtl="0" algn="ctr">
              <a:spcBef>
                <a:spcPts val="0"/>
              </a:spcBef>
              <a:spcAft>
                <a:spcPts val="0"/>
              </a:spcAft>
              <a:buClr>
                <a:schemeClr val="lt1"/>
              </a:buClr>
              <a:buSzPts val="12000"/>
              <a:buNone/>
              <a:defRPr sz="12000">
                <a:solidFill>
                  <a:schemeClr val="lt1"/>
                </a:solidFill>
              </a:defRPr>
            </a:lvl4pPr>
            <a:lvl5pPr lvl="4" rtl="0" algn="ctr">
              <a:spcBef>
                <a:spcPts val="0"/>
              </a:spcBef>
              <a:spcAft>
                <a:spcPts val="0"/>
              </a:spcAft>
              <a:buClr>
                <a:schemeClr val="lt1"/>
              </a:buClr>
              <a:buSzPts val="12000"/>
              <a:buNone/>
              <a:defRPr sz="12000">
                <a:solidFill>
                  <a:schemeClr val="lt1"/>
                </a:solidFill>
              </a:defRPr>
            </a:lvl5pPr>
            <a:lvl6pPr lvl="5" rtl="0" algn="ctr">
              <a:spcBef>
                <a:spcPts val="0"/>
              </a:spcBef>
              <a:spcAft>
                <a:spcPts val="0"/>
              </a:spcAft>
              <a:buClr>
                <a:schemeClr val="lt1"/>
              </a:buClr>
              <a:buSzPts val="12000"/>
              <a:buNone/>
              <a:defRPr sz="12000">
                <a:solidFill>
                  <a:schemeClr val="lt1"/>
                </a:solidFill>
              </a:defRPr>
            </a:lvl6pPr>
            <a:lvl7pPr lvl="6" rtl="0" algn="ctr">
              <a:spcBef>
                <a:spcPts val="0"/>
              </a:spcBef>
              <a:spcAft>
                <a:spcPts val="0"/>
              </a:spcAft>
              <a:buClr>
                <a:schemeClr val="lt1"/>
              </a:buClr>
              <a:buSzPts val="12000"/>
              <a:buNone/>
              <a:defRPr sz="12000">
                <a:solidFill>
                  <a:schemeClr val="lt1"/>
                </a:solidFill>
              </a:defRPr>
            </a:lvl7pPr>
            <a:lvl8pPr lvl="7" rtl="0" algn="ctr">
              <a:spcBef>
                <a:spcPts val="0"/>
              </a:spcBef>
              <a:spcAft>
                <a:spcPts val="0"/>
              </a:spcAft>
              <a:buClr>
                <a:schemeClr val="lt1"/>
              </a:buClr>
              <a:buSzPts val="12000"/>
              <a:buNone/>
              <a:defRPr sz="12000">
                <a:solidFill>
                  <a:schemeClr val="lt1"/>
                </a:solidFill>
              </a:defRPr>
            </a:lvl8pPr>
            <a:lvl9pPr lvl="8" rtl="0" algn="ctr">
              <a:spcBef>
                <a:spcPts val="0"/>
              </a:spcBef>
              <a:spcAft>
                <a:spcPts val="0"/>
              </a:spcAft>
              <a:buClr>
                <a:schemeClr val="lt1"/>
              </a:buClr>
              <a:buSzPts val="12000"/>
              <a:buNone/>
              <a:defRPr sz="12000">
                <a:solidFill>
                  <a:schemeClr val="lt1"/>
                </a:solidFill>
              </a:defRPr>
            </a:lvl9pPr>
          </a:lstStyle>
          <a:p>
            <a:r>
              <a:t>xx%</a:t>
            </a:r>
          </a:p>
        </p:txBody>
      </p:sp>
      <p:sp>
        <p:nvSpPr>
          <p:cNvPr id="204" name="Google Shape;204;p35"/>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Clr>
                <a:schemeClr val="lt1"/>
              </a:buClr>
              <a:buSzPts val="1800"/>
              <a:buChar char="●"/>
              <a:defRPr>
                <a:solidFill>
                  <a:schemeClr val="lt1"/>
                </a:solidFill>
              </a:defRPr>
            </a:lvl1pPr>
            <a:lvl2pPr indent="-317500" lvl="1" marL="914400" rtl="0" algn="ctr">
              <a:spcBef>
                <a:spcPts val="0"/>
              </a:spcBef>
              <a:spcAft>
                <a:spcPts val="0"/>
              </a:spcAft>
              <a:buClr>
                <a:schemeClr val="lt1"/>
              </a:buClr>
              <a:buSzPts val="1400"/>
              <a:buChar char="○"/>
              <a:defRPr>
                <a:solidFill>
                  <a:schemeClr val="lt1"/>
                </a:solidFill>
              </a:defRPr>
            </a:lvl2pPr>
            <a:lvl3pPr indent="-317500" lvl="2" marL="1371600" rtl="0" algn="ctr">
              <a:spcBef>
                <a:spcPts val="0"/>
              </a:spcBef>
              <a:spcAft>
                <a:spcPts val="0"/>
              </a:spcAft>
              <a:buClr>
                <a:schemeClr val="lt1"/>
              </a:buClr>
              <a:buSzPts val="1400"/>
              <a:buChar char="■"/>
              <a:defRPr>
                <a:solidFill>
                  <a:schemeClr val="lt1"/>
                </a:solidFill>
              </a:defRPr>
            </a:lvl3pPr>
            <a:lvl4pPr indent="-317500" lvl="3" marL="1828800" rtl="0" algn="ctr">
              <a:spcBef>
                <a:spcPts val="0"/>
              </a:spcBef>
              <a:spcAft>
                <a:spcPts val="0"/>
              </a:spcAft>
              <a:buClr>
                <a:schemeClr val="lt1"/>
              </a:buClr>
              <a:buSzPts val="1400"/>
              <a:buChar char="●"/>
              <a:defRPr>
                <a:solidFill>
                  <a:schemeClr val="lt1"/>
                </a:solidFill>
              </a:defRPr>
            </a:lvl4pPr>
            <a:lvl5pPr indent="-317500" lvl="4" marL="2286000" rtl="0" algn="ctr">
              <a:spcBef>
                <a:spcPts val="0"/>
              </a:spcBef>
              <a:spcAft>
                <a:spcPts val="0"/>
              </a:spcAft>
              <a:buClr>
                <a:schemeClr val="lt1"/>
              </a:buClr>
              <a:buSzPts val="1400"/>
              <a:buChar char="○"/>
              <a:defRPr>
                <a:solidFill>
                  <a:schemeClr val="lt1"/>
                </a:solidFill>
              </a:defRPr>
            </a:lvl5pPr>
            <a:lvl6pPr indent="-317500" lvl="5" marL="2743200" rtl="0" algn="ctr">
              <a:spcBef>
                <a:spcPts val="0"/>
              </a:spcBef>
              <a:spcAft>
                <a:spcPts val="0"/>
              </a:spcAft>
              <a:buClr>
                <a:schemeClr val="lt1"/>
              </a:buClr>
              <a:buSzPts val="1400"/>
              <a:buChar char="■"/>
              <a:defRPr>
                <a:solidFill>
                  <a:schemeClr val="lt1"/>
                </a:solidFill>
              </a:defRPr>
            </a:lvl6pPr>
            <a:lvl7pPr indent="-317500" lvl="6" marL="3200400" rtl="0" algn="ctr">
              <a:spcBef>
                <a:spcPts val="0"/>
              </a:spcBef>
              <a:spcAft>
                <a:spcPts val="0"/>
              </a:spcAft>
              <a:buClr>
                <a:schemeClr val="lt1"/>
              </a:buClr>
              <a:buSzPts val="1400"/>
              <a:buChar char="●"/>
              <a:defRPr>
                <a:solidFill>
                  <a:schemeClr val="lt1"/>
                </a:solidFill>
              </a:defRPr>
            </a:lvl7pPr>
            <a:lvl8pPr indent="-317500" lvl="7" marL="3657600" rtl="0" algn="ctr">
              <a:spcBef>
                <a:spcPts val="0"/>
              </a:spcBef>
              <a:spcAft>
                <a:spcPts val="0"/>
              </a:spcAft>
              <a:buClr>
                <a:schemeClr val="lt1"/>
              </a:buClr>
              <a:buSzPts val="1400"/>
              <a:buChar char="○"/>
              <a:defRPr>
                <a:solidFill>
                  <a:schemeClr val="lt1"/>
                </a:solidFill>
              </a:defRPr>
            </a:lvl8pPr>
            <a:lvl9pPr indent="-317500" lvl="8" marL="4114800" rtl="0" algn="ctr">
              <a:spcBef>
                <a:spcPts val="0"/>
              </a:spcBef>
              <a:spcAft>
                <a:spcPts val="0"/>
              </a:spcAft>
              <a:buClr>
                <a:schemeClr val="lt1"/>
              </a:buClr>
              <a:buSzPts val="1400"/>
              <a:buChar char="■"/>
              <a:defRPr>
                <a:solidFill>
                  <a:schemeClr val="lt1"/>
                </a:solidFill>
              </a:defRPr>
            </a:lvl9pPr>
          </a:lstStyle>
          <a:p/>
        </p:txBody>
      </p:sp>
      <p:sp>
        <p:nvSpPr>
          <p:cNvPr id="205" name="Google Shape;205;p3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206" name="Google Shape;206;p35"/>
          <p:cNvPicPr preferRelativeResize="0"/>
          <p:nvPr/>
        </p:nvPicPr>
        <p:blipFill>
          <a:blip r:embed="rId2">
            <a:alphaModFix/>
          </a:blip>
          <a:stretch>
            <a:fillRect/>
          </a:stretch>
        </p:blipFill>
        <p:spPr>
          <a:xfrm>
            <a:off x="8272373" y="-16552"/>
            <a:ext cx="871624" cy="544749"/>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7" name="Shape 207"/>
        <p:cNvGrpSpPr/>
        <p:nvPr/>
      </p:nvGrpSpPr>
      <p:grpSpPr>
        <a:xfrm>
          <a:off x="0" y="0"/>
          <a:ext cx="0" cy="0"/>
          <a:chOff x="0" y="0"/>
          <a:chExt cx="0" cy="0"/>
        </a:xfrm>
      </p:grpSpPr>
      <p:sp>
        <p:nvSpPr>
          <p:cNvPr id="208" name="Google Shape;208;p3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13.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3.xml"/><Relationship Id="rId12" Type="http://schemas.openxmlformats.org/officeDocument/2006/relationships/slideLayout" Target="../slideLayouts/slideLayout33.xml"/><Relationship Id="rId1" Type="http://schemas.openxmlformats.org/officeDocument/2006/relationships/image" Target="../media/image13.jp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a:blip r:embed="rId1">
            <a:alphaModFix/>
          </a:blip>
          <a:stretch>
            <a:fillRect/>
          </a:stretch>
        </p:blipFill>
        <p:spPr>
          <a:xfrm>
            <a:off x="8272373" y="-16552"/>
            <a:ext cx="871624" cy="5447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128" name="Google Shape;128;p25"/>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129" name="Google Shape;129;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1"/>
                </a:solidFill>
                <a:latin typeface="Roboto"/>
                <a:ea typeface="Roboto"/>
                <a:cs typeface="Roboto"/>
                <a:sym typeface="Roboto"/>
              </a:defRPr>
            </a:lvl1pPr>
            <a:lvl2pPr lvl="1" rtl="0" algn="r">
              <a:buNone/>
              <a:defRPr sz="1000">
                <a:solidFill>
                  <a:schemeClr val="lt1"/>
                </a:solidFill>
                <a:latin typeface="Roboto"/>
                <a:ea typeface="Roboto"/>
                <a:cs typeface="Roboto"/>
                <a:sym typeface="Roboto"/>
              </a:defRPr>
            </a:lvl2pPr>
            <a:lvl3pPr lvl="2" rtl="0" algn="r">
              <a:buNone/>
              <a:defRPr sz="1000">
                <a:solidFill>
                  <a:schemeClr val="lt1"/>
                </a:solidFill>
                <a:latin typeface="Roboto"/>
                <a:ea typeface="Roboto"/>
                <a:cs typeface="Roboto"/>
                <a:sym typeface="Roboto"/>
              </a:defRPr>
            </a:lvl3pPr>
            <a:lvl4pPr lvl="3" rtl="0" algn="r">
              <a:buNone/>
              <a:defRPr sz="1000">
                <a:solidFill>
                  <a:schemeClr val="lt1"/>
                </a:solidFill>
                <a:latin typeface="Roboto"/>
                <a:ea typeface="Roboto"/>
                <a:cs typeface="Roboto"/>
                <a:sym typeface="Roboto"/>
              </a:defRPr>
            </a:lvl4pPr>
            <a:lvl5pPr lvl="4" rtl="0" algn="r">
              <a:buNone/>
              <a:defRPr sz="1000">
                <a:solidFill>
                  <a:schemeClr val="lt1"/>
                </a:solidFill>
                <a:latin typeface="Roboto"/>
                <a:ea typeface="Roboto"/>
                <a:cs typeface="Roboto"/>
                <a:sym typeface="Roboto"/>
              </a:defRPr>
            </a:lvl5pPr>
            <a:lvl6pPr lvl="5" rtl="0" algn="r">
              <a:buNone/>
              <a:defRPr sz="1000">
                <a:solidFill>
                  <a:schemeClr val="lt1"/>
                </a:solidFill>
                <a:latin typeface="Roboto"/>
                <a:ea typeface="Roboto"/>
                <a:cs typeface="Roboto"/>
                <a:sym typeface="Roboto"/>
              </a:defRPr>
            </a:lvl6pPr>
            <a:lvl7pPr lvl="6" rtl="0" algn="r">
              <a:buNone/>
              <a:defRPr sz="1000">
                <a:solidFill>
                  <a:schemeClr val="lt1"/>
                </a:solidFill>
                <a:latin typeface="Roboto"/>
                <a:ea typeface="Roboto"/>
                <a:cs typeface="Roboto"/>
                <a:sym typeface="Roboto"/>
              </a:defRPr>
            </a:lvl7pPr>
            <a:lvl8pPr lvl="7" rtl="0" algn="r">
              <a:buNone/>
              <a:defRPr sz="1000">
                <a:solidFill>
                  <a:schemeClr val="lt1"/>
                </a:solidFill>
                <a:latin typeface="Roboto"/>
                <a:ea typeface="Roboto"/>
                <a:cs typeface="Roboto"/>
                <a:sym typeface="Roboto"/>
              </a:defRPr>
            </a:lvl8pPr>
            <a:lvl9pPr lvl="8" rtl="0"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30" name="Google Shape;130;p25"/>
          <p:cNvPicPr preferRelativeResize="0"/>
          <p:nvPr/>
        </p:nvPicPr>
        <p:blipFill>
          <a:blip r:embed="rId1">
            <a:alphaModFix/>
          </a:blip>
          <a:stretch>
            <a:fillRect/>
          </a:stretch>
        </p:blipFill>
        <p:spPr>
          <a:xfrm>
            <a:off x="8272373" y="-16552"/>
            <a:ext cx="871624" cy="54474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8.xml"/><Relationship Id="rId3"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hyperlink" Target="https://archive.ics.uci.edu/dataset/319/mhealth+datase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0.xml"/><Relationship Id="rId3"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 Id="rId3" Type="http://schemas.openxmlformats.org/officeDocument/2006/relationships/hyperlink" Target="https://colab.research.google.com/drive/1h9KKEpr4kGLB8c-7bvPM71kuB-l5GVtb?usp=sharin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2.xml"/><Relationship Id="rId3" Type="http://schemas.openxmlformats.org/officeDocument/2006/relationships/image" Target="../media/image15.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3.xml"/><Relationship Id="rId3" Type="http://schemas.openxmlformats.org/officeDocument/2006/relationships/image" Target="../media/image1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5.xml"/><Relationship Id="rId3" Type="http://schemas.openxmlformats.org/officeDocument/2006/relationships/hyperlink" Target="https://colab.research.google.com/drive/1qUbnWByD4EhkFGj07klxFYZy4POXpxYi?usp=sharin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6.xml"/><Relationship Id="rId3" Type="http://schemas.openxmlformats.org/officeDocument/2006/relationships/image" Target="../media/image16.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8.xml"/><Relationship Id="rId3" Type="http://schemas.openxmlformats.org/officeDocument/2006/relationships/image" Target="../media/image1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 Id="rId3" Type="http://schemas.openxmlformats.org/officeDocument/2006/relationships/hyperlink" Target="https://colab.research.google.com/drive/1I4vTdeOuHo0t_TH8sKN-Lrb2fNKfwqq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0.xml"/><Relationship Id="rId3" Type="http://schemas.openxmlformats.org/officeDocument/2006/relationships/image" Target="../media/image22.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1.xml"/><Relationship Id="rId3" Type="http://schemas.openxmlformats.org/officeDocument/2006/relationships/image" Target="../media/image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3.xml"/><Relationship Id="rId3" Type="http://schemas.openxmlformats.org/officeDocument/2006/relationships/hyperlink" Target="https://colab.research.google.com/drive/17bk8xCc-OW70KkKLaHSvXV7dI8lYkXWS?usp=sharing"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4.xml"/><Relationship Id="rId3" Type="http://schemas.openxmlformats.org/officeDocument/2006/relationships/image" Target="../media/image19.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5.xml"/><Relationship Id="rId3"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6.xml"/><Relationship Id="rId3" Type="http://schemas.openxmlformats.org/officeDocument/2006/relationships/image" Target="../media/image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7.xml"/><Relationship Id="rId3" Type="http://schemas.openxmlformats.org/officeDocument/2006/relationships/image" Target="../media/image2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8.xml"/><Relationship Id="rId3"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0.xml"/><Relationship Id="rId3" Type="http://schemas.openxmlformats.org/officeDocument/2006/relationships/image" Target="../media/image1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3.xml"/><Relationship Id="rId3" Type="http://schemas.openxmlformats.org/officeDocument/2006/relationships/image" Target="../media/image20.png"/><Relationship Id="rId4" Type="http://schemas.openxmlformats.org/officeDocument/2006/relationships/hyperlink" Target="https://colab.research.google.com/drive/1Pj5LZInNcmnaWbn1mQEsj_YsyIgUs_zw?usp=sharing"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4.xml"/><Relationship Id="rId3" Type="http://schemas.openxmlformats.org/officeDocument/2006/relationships/image" Target="../media/image24.png"/><Relationship Id="rId4" Type="http://schemas.openxmlformats.org/officeDocument/2006/relationships/hyperlink" Target="https://colab.research.google.com/drive/1sw-G3JqWHOMjMYwrEiZb3VzfSsg1FAZw?usp=sharing"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5.xml"/><Relationship Id="rId3" Type="http://schemas.openxmlformats.org/officeDocument/2006/relationships/image" Target="../media/image21.png"/><Relationship Id="rId4" Type="http://schemas.openxmlformats.org/officeDocument/2006/relationships/hyperlink" Target="https://colab.research.google.com/drive/1abtwJPq6vBrEOc3YQrjWPfyYJBYnKST1?usp=sharing"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6.xml"/><Relationship Id="rId3" Type="http://schemas.openxmlformats.org/officeDocument/2006/relationships/hyperlink" Target="https://colab.research.google.com/drive/1cxsxvSzJl4-uHTZKa4Kg3l5gQiCJD-B_?usp=sharing" TargetMode="External"/><Relationship Id="rId4"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type="ctrTitle"/>
          </p:nvPr>
        </p:nvSpPr>
        <p:spPr>
          <a:xfrm>
            <a:off x="532425" y="1167424"/>
            <a:ext cx="8222100" cy="1142700"/>
          </a:xfrm>
          <a:prstGeom prst="rect">
            <a:avLst/>
          </a:prstGeom>
          <a:noFill/>
        </p:spPr>
        <p:txBody>
          <a:bodyPr anchorCtr="0" anchor="b" bIns="91425" lIns="91425" spcFirstLastPara="1" rIns="91425" wrap="square" tIns="91425">
            <a:noAutofit/>
          </a:bodyPr>
          <a:lstStyle/>
          <a:p>
            <a:pPr indent="0" lvl="0" marL="0" rtl="0" algn="ctr">
              <a:spcBef>
                <a:spcPts val="0"/>
              </a:spcBef>
              <a:spcAft>
                <a:spcPts val="0"/>
              </a:spcAft>
              <a:buNone/>
            </a:pPr>
            <a:r>
              <a:rPr lang="en" sz="3000"/>
              <a:t>A Federated Learning Approach for Green and Resilient IoMT Networks</a:t>
            </a:r>
            <a:endParaRPr sz="3000"/>
          </a:p>
        </p:txBody>
      </p:sp>
      <p:sp>
        <p:nvSpPr>
          <p:cNvPr id="214" name="Google Shape;214;p37"/>
          <p:cNvSpPr txBox="1"/>
          <p:nvPr/>
        </p:nvSpPr>
        <p:spPr>
          <a:xfrm>
            <a:off x="532425" y="282475"/>
            <a:ext cx="20856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lt1"/>
                </a:solidFill>
                <a:latin typeface="Roboto"/>
                <a:ea typeface="Roboto"/>
                <a:cs typeface="Roboto"/>
                <a:sym typeface="Roboto"/>
              </a:rPr>
              <a:t>Group 21</a:t>
            </a:r>
            <a:endParaRPr b="1" sz="1800">
              <a:solidFill>
                <a:schemeClr val="lt1"/>
              </a:solidFill>
              <a:latin typeface="Roboto"/>
              <a:ea typeface="Roboto"/>
              <a:cs typeface="Roboto"/>
              <a:sym typeface="Roboto"/>
            </a:endParaRPr>
          </a:p>
        </p:txBody>
      </p:sp>
      <p:sp>
        <p:nvSpPr>
          <p:cNvPr id="215" name="Google Shape;215;p37"/>
          <p:cNvSpPr txBox="1"/>
          <p:nvPr/>
        </p:nvSpPr>
        <p:spPr>
          <a:xfrm>
            <a:off x="532425" y="2657775"/>
            <a:ext cx="4450500" cy="18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Team Members:</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2020BCS0127          CHALUVADI MARUTHI PHANENDRA</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2020BCS0148          JAIN MARIA JUSTINE</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2020BCS0175          AMAN KUMAR SRIVASTAVA</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2020BCS0152          SABAVATH VIKAS NAIK</a:t>
            </a:r>
            <a:endParaRPr sz="1200">
              <a:solidFill>
                <a:schemeClr val="lt1"/>
              </a:solidFill>
              <a:latin typeface="Roboto"/>
              <a:ea typeface="Roboto"/>
              <a:cs typeface="Roboto"/>
              <a:sym typeface="Roboto"/>
            </a:endParaRPr>
          </a:p>
        </p:txBody>
      </p:sp>
      <p:sp>
        <p:nvSpPr>
          <p:cNvPr id="216" name="Google Shape;216;p37"/>
          <p:cNvSpPr txBox="1"/>
          <p:nvPr/>
        </p:nvSpPr>
        <p:spPr>
          <a:xfrm>
            <a:off x="5199000" y="3048625"/>
            <a:ext cx="3727200" cy="135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latin typeface="Roboto"/>
                <a:ea typeface="Roboto"/>
                <a:cs typeface="Roboto"/>
                <a:sym typeface="Roboto"/>
              </a:rPr>
              <a:t>Guided By,</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
                <a:solidFill>
                  <a:schemeClr val="lt1"/>
                </a:solidFill>
                <a:latin typeface="Roboto"/>
                <a:ea typeface="Roboto"/>
                <a:cs typeface="Roboto"/>
                <a:sym typeface="Roboto"/>
              </a:rPr>
              <a:t>Dr.RAGESH G K</a:t>
            </a:r>
            <a:endParaRPr>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Assistant Professor</a:t>
            </a:r>
            <a:endParaRPr sz="1200">
              <a:solidFill>
                <a:schemeClr val="lt1"/>
              </a:solidFill>
              <a:latin typeface="Roboto"/>
              <a:ea typeface="Roboto"/>
              <a:cs typeface="Roboto"/>
              <a:sym typeface="Roboto"/>
            </a:endParaRPr>
          </a:p>
          <a:p>
            <a:pPr indent="0" lvl="0" marL="0" rtl="0" algn="l">
              <a:spcBef>
                <a:spcPts val="0"/>
              </a:spcBef>
              <a:spcAft>
                <a:spcPts val="0"/>
              </a:spcAft>
              <a:buNone/>
            </a:pPr>
            <a:r>
              <a:rPr lang="en" sz="1200">
                <a:solidFill>
                  <a:schemeClr val="lt1"/>
                </a:solidFill>
                <a:latin typeface="Roboto"/>
                <a:ea typeface="Roboto"/>
                <a:cs typeface="Roboto"/>
                <a:sym typeface="Roboto"/>
              </a:rPr>
              <a:t>Indian Institute of Information Technology, Kottayam</a:t>
            </a:r>
            <a:endParaRPr sz="1200">
              <a:solidFill>
                <a:schemeClr val="lt1"/>
              </a:solidFill>
              <a:latin typeface="Roboto"/>
              <a:ea typeface="Roboto"/>
              <a:cs typeface="Roboto"/>
              <a:sym typeface="Roboto"/>
            </a:endParaRPr>
          </a:p>
          <a:p>
            <a:pPr indent="0" lvl="0" marL="0" rtl="0" algn="l">
              <a:spcBef>
                <a:spcPts val="0"/>
              </a:spcBef>
              <a:spcAft>
                <a:spcPts val="0"/>
              </a:spcAft>
              <a:buNone/>
            </a:pPr>
            <a:r>
              <a:t/>
            </a:r>
            <a:endParaRPr sz="1200">
              <a:solidFill>
                <a:schemeClr val="lt1"/>
              </a:solidFill>
              <a:latin typeface="Roboto"/>
              <a:ea typeface="Roboto"/>
              <a:cs typeface="Roboto"/>
              <a:sym typeface="Roboto"/>
            </a:endParaRPr>
          </a:p>
        </p:txBody>
      </p:sp>
      <p:sp>
        <p:nvSpPr>
          <p:cNvPr id="217" name="Google Shape;217;p3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6"/>
          <p:cNvSpPr txBox="1"/>
          <p:nvPr>
            <p:ph type="title"/>
          </p:nvPr>
        </p:nvSpPr>
        <p:spPr>
          <a:xfrm>
            <a:off x="276225" y="0"/>
            <a:ext cx="8520600" cy="43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t>Literature Review</a:t>
            </a:r>
            <a:endParaRPr sz="2200"/>
          </a:p>
        </p:txBody>
      </p:sp>
      <p:graphicFrame>
        <p:nvGraphicFramePr>
          <p:cNvPr id="282" name="Google Shape;282;p46"/>
          <p:cNvGraphicFramePr/>
          <p:nvPr/>
        </p:nvGraphicFramePr>
        <p:xfrm>
          <a:off x="-17750" y="796775"/>
          <a:ext cx="3000000" cy="3000000"/>
        </p:xfrm>
        <a:graphic>
          <a:graphicData uri="http://schemas.openxmlformats.org/drawingml/2006/table">
            <a:tbl>
              <a:tblPr>
                <a:noFill/>
                <a:tableStyleId>{D5B6797C-BBAA-4FBB-8FA3-B92CB082C83D}</a:tableStyleId>
              </a:tblPr>
              <a:tblGrid>
                <a:gridCol w="540575"/>
                <a:gridCol w="1739000"/>
                <a:gridCol w="684275"/>
                <a:gridCol w="3329050"/>
                <a:gridCol w="2815625"/>
              </a:tblGrid>
              <a:tr h="453550">
                <a:tc>
                  <a:txBody>
                    <a:bodyPr/>
                    <a:lstStyle/>
                    <a:p>
                      <a:pPr indent="0" lvl="0" marL="0" rtl="0" algn="ctr">
                        <a:spcBef>
                          <a:spcPts val="0"/>
                        </a:spcBef>
                        <a:spcAft>
                          <a:spcPts val="0"/>
                        </a:spcAft>
                        <a:buNone/>
                      </a:pPr>
                      <a:r>
                        <a:rPr b="1" lang="en" sz="1000">
                          <a:latin typeface="Roboto"/>
                          <a:ea typeface="Roboto"/>
                          <a:cs typeface="Roboto"/>
                          <a:sym typeface="Roboto"/>
                        </a:rPr>
                        <a:t>S.NO</a:t>
                      </a:r>
                      <a:endParaRPr b="1" sz="10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Roboto"/>
                          <a:ea typeface="Roboto"/>
                          <a:cs typeface="Roboto"/>
                          <a:sym typeface="Roboto"/>
                        </a:rPr>
                        <a:t>Authors</a:t>
                      </a:r>
                      <a:endParaRPr b="1" sz="12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Roboto"/>
                          <a:ea typeface="Roboto"/>
                          <a:cs typeface="Roboto"/>
                          <a:sym typeface="Roboto"/>
                        </a:rPr>
                        <a:t>year</a:t>
                      </a:r>
                      <a:endParaRPr b="1" sz="12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Roboto"/>
                          <a:ea typeface="Roboto"/>
                          <a:cs typeface="Roboto"/>
                          <a:sym typeface="Roboto"/>
                        </a:rPr>
                        <a:t>Summary</a:t>
                      </a:r>
                      <a:endParaRPr b="1" sz="12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Roboto"/>
                          <a:ea typeface="Roboto"/>
                          <a:cs typeface="Roboto"/>
                          <a:sym typeface="Roboto"/>
                        </a:rPr>
                        <a:t>Merits</a:t>
                      </a:r>
                      <a:endParaRPr b="1" sz="1200">
                        <a:latin typeface="Roboto"/>
                        <a:ea typeface="Roboto"/>
                        <a:cs typeface="Roboto"/>
                        <a:sym typeface="Roboto"/>
                      </a:endParaRPr>
                    </a:p>
                  </a:txBody>
                  <a:tcPr marT="91425" marB="91425" marR="91425" marL="91425">
                    <a:lnB cap="flat" cmpd="sng" w="9525">
                      <a:solidFill>
                        <a:srgbClr val="9E9E9E"/>
                      </a:solidFill>
                      <a:prstDash val="solid"/>
                      <a:round/>
                      <a:headEnd len="sm" w="sm" type="none"/>
                      <a:tailEnd len="sm" w="sm" type="none"/>
                    </a:lnB>
                  </a:tcPr>
                </a:tc>
              </a:tr>
              <a:tr h="1169600">
                <a:tc>
                  <a:txBody>
                    <a:bodyPr/>
                    <a:lstStyle/>
                    <a:p>
                      <a:pPr indent="0" lvl="0" marL="0" rtl="0" algn="l">
                        <a:spcBef>
                          <a:spcPts val="0"/>
                        </a:spcBef>
                        <a:spcAft>
                          <a:spcPts val="0"/>
                        </a:spcAft>
                        <a:buNone/>
                      </a:pPr>
                      <a:r>
                        <a:rPr lang="en" sz="1200"/>
                        <a:t>7</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Ahmed A. Al-Saedi, Emiliano Casalicchio, Veselka Boeva[7]</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2021</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solidFill>
                            <a:srgbClr val="1F1F1F"/>
                          </a:solidFill>
                          <a:highlight>
                            <a:srgbClr val="FFFFFF"/>
                          </a:highlight>
                        </a:rPr>
                        <a:t>The paper introduces an Energy-aware Multi-Criteria Federated Learning model for edge computing, which reduces energy consumption by aggregating locally trained models in edge nodes.</a:t>
                      </a:r>
                      <a:endParaRPr sz="1200">
                        <a:solidFill>
                          <a:srgbClr val="1F1F1F"/>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t>The presented work is an approach to control and optimize communication of FL in the wireless network.</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106600">
                <a:tc>
                  <a:txBody>
                    <a:bodyPr/>
                    <a:lstStyle/>
                    <a:p>
                      <a:pPr indent="0" lvl="0" marL="0" rtl="0" algn="l">
                        <a:spcBef>
                          <a:spcPts val="0"/>
                        </a:spcBef>
                        <a:spcAft>
                          <a:spcPts val="0"/>
                        </a:spcAft>
                        <a:buNone/>
                      </a:pPr>
                      <a:r>
                        <a:rPr lang="en" sz="1200"/>
                        <a:t>8</a:t>
                      </a:r>
                      <a:endParaRPr sz="12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Roboto"/>
                          <a:ea typeface="Roboto"/>
                          <a:cs typeface="Roboto"/>
                          <a:sym typeface="Roboto"/>
                        </a:rPr>
                        <a:t>A. Salh, R. Ngah, L. Audah,K.S.Kim,azwan Abdullah,Y.M.</a:t>
                      </a:r>
                      <a:r>
                        <a:rPr lang="en" sz="1200">
                          <a:latin typeface="Roboto"/>
                          <a:ea typeface="Roboto"/>
                          <a:cs typeface="Roboto"/>
                          <a:sym typeface="Roboto"/>
                        </a:rPr>
                        <a:t>Al</a:t>
                      </a:r>
                      <a:r>
                        <a:rPr lang="en" sz="1200">
                          <a:latin typeface="Roboto"/>
                          <a:ea typeface="Roboto"/>
                          <a:cs typeface="Roboto"/>
                          <a:sym typeface="Roboto"/>
                        </a:rPr>
                        <a:t>-Moliki ,Khaled Aljaloud, Hairul Nizam Talib[9]</a:t>
                      </a:r>
                      <a:endParaRPr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Roboto"/>
                          <a:ea typeface="Roboto"/>
                          <a:cs typeface="Roboto"/>
                          <a:sym typeface="Roboto"/>
                        </a:rPr>
                        <a:t>2023</a:t>
                      </a:r>
                      <a:endParaRPr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Roboto"/>
                          <a:ea typeface="Roboto"/>
                          <a:cs typeface="Roboto"/>
                          <a:sym typeface="Roboto"/>
                        </a:rPr>
                        <a:t>The proposed Alternative Direction Algorithm can adapt the central processing unit frequency and power transmission control to reduce energy consumption </a:t>
                      </a:r>
                      <a:endParaRPr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en" sz="1200">
                          <a:latin typeface="Roboto"/>
                          <a:ea typeface="Roboto"/>
                          <a:cs typeface="Roboto"/>
                          <a:sym typeface="Roboto"/>
                        </a:rPr>
                        <a:t>It reduces energy consumption and network traffic by processing data locally.</a:t>
                      </a:r>
                      <a:endParaRPr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15175">
                <a:tc>
                  <a:txBody>
                    <a:bodyPr/>
                    <a:lstStyle/>
                    <a:p>
                      <a:pPr indent="0" lvl="0" marL="0" rtl="0" algn="l">
                        <a:spcBef>
                          <a:spcPts val="0"/>
                        </a:spcBef>
                        <a:spcAft>
                          <a:spcPts val="0"/>
                        </a:spcAft>
                        <a:buNone/>
                      </a:pPr>
                      <a:r>
                        <a:rPr lang="en" sz="1200"/>
                        <a:t>9</a:t>
                      </a:r>
                      <a:endParaRPr sz="12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J</a:t>
                      </a:r>
                      <a:r>
                        <a:rPr lang="en" sz="1200"/>
                        <a:t>Xue Zhao</a:t>
                      </a:r>
                      <a:endParaRPr sz="1200"/>
                    </a:p>
                    <a:p>
                      <a:pPr indent="0" lvl="0" marL="0" rtl="0" algn="l">
                        <a:spcBef>
                          <a:spcPts val="0"/>
                        </a:spcBef>
                        <a:spcAft>
                          <a:spcPts val="0"/>
                        </a:spcAft>
                        <a:buNone/>
                      </a:pPr>
                      <a:r>
                        <a:rPr lang="en" sz="1200"/>
                        <a:t>, Xiaohui Li * , Shuang Sun and Xu Jia[9]</a:t>
                      </a:r>
                      <a:endParaRPr sz="1200"/>
                    </a:p>
                    <a:p>
                      <a:pPr indent="0" lvl="0" marL="0" rtl="0" algn="l">
                        <a:spcBef>
                          <a:spcPts val="0"/>
                        </a:spcBef>
                        <a:spcAft>
                          <a:spcPts val="0"/>
                        </a:spcAft>
                        <a:buNone/>
                      </a:pPr>
                      <a:r>
                        <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2023</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The article introduces a gradient-boosting decision tree algorithm using horizontal federated learning to address issues like information leakage, model accuracy, and high communication costs in traditional GBDTs. </a:t>
                      </a:r>
                      <a:endParaRPr sz="12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t>The algorithm uses locality sensitive hashing to collect similar data without exposing original data, improving accuracy by 2.53% and reducing communication costs.</a:t>
                      </a:r>
                      <a:endParaRPr sz="1200">
                        <a:solidFill>
                          <a:srgbClr val="1F1F1F"/>
                        </a:solidFill>
                        <a:highlight>
                          <a:srgbClr val="FFFFFF"/>
                        </a:highlight>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283" name="Google Shape;283;p4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Research gap</a:t>
            </a:r>
            <a:endParaRPr b="1"/>
          </a:p>
        </p:txBody>
      </p:sp>
      <p:sp>
        <p:nvSpPr>
          <p:cNvPr id="289" name="Google Shape;289;p47"/>
          <p:cNvSpPr txBox="1"/>
          <p:nvPr>
            <p:ph idx="1" type="body"/>
          </p:nvPr>
        </p:nvSpPr>
        <p:spPr>
          <a:xfrm>
            <a:off x="311700" y="1229875"/>
            <a:ext cx="8643600" cy="3384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t>There is a significant gap in the development of federated learning (FL) algorithms in the dynamic domain of the Internet of Medical Things (IoMT), especially with regard to healthcare applications. The difference highlights the necessity for customized approaches that make good use of FL in healthcare settings. Furthermore, there is an urgent need to address the energy efficiency of IoMT devices in order to support sustainable healthcare systems.</a:t>
            </a:r>
            <a:endParaRPr sz="1600"/>
          </a:p>
          <a:p>
            <a:pPr indent="0" lvl="0" marL="457200" rtl="0" algn="just">
              <a:spcBef>
                <a:spcPts val="1000"/>
              </a:spcBef>
              <a:spcAft>
                <a:spcPts val="1000"/>
              </a:spcAft>
              <a:buNone/>
            </a:pPr>
            <a:r>
              <a:t/>
            </a:r>
            <a:endParaRPr sz="1600"/>
          </a:p>
        </p:txBody>
      </p:sp>
      <p:sp>
        <p:nvSpPr>
          <p:cNvPr id="290" name="Google Shape;290;p47"/>
          <p:cNvSpPr txBox="1"/>
          <p:nvPr>
            <p:ph idx="12" type="sldNum"/>
          </p:nvPr>
        </p:nvSpPr>
        <p:spPr>
          <a:xfrm>
            <a:off x="8471075" y="4614200"/>
            <a:ext cx="580200" cy="49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8"/>
          <p:cNvSpPr txBox="1"/>
          <p:nvPr>
            <p:ph type="title"/>
          </p:nvPr>
        </p:nvSpPr>
        <p:spPr>
          <a:xfrm>
            <a:off x="108950" y="1005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t>Problem Statement</a:t>
            </a:r>
            <a:endParaRPr b="1" sz="2200"/>
          </a:p>
        </p:txBody>
      </p:sp>
      <p:sp>
        <p:nvSpPr>
          <p:cNvPr id="296" name="Google Shape;296;p48"/>
          <p:cNvSpPr txBox="1"/>
          <p:nvPr>
            <p:ph idx="1" type="body"/>
          </p:nvPr>
        </p:nvSpPr>
        <p:spPr>
          <a:xfrm>
            <a:off x="311700" y="633875"/>
            <a:ext cx="8601000" cy="3927000"/>
          </a:xfrm>
          <a:prstGeom prst="rect">
            <a:avLst/>
          </a:prstGeom>
        </p:spPr>
        <p:txBody>
          <a:bodyPr anchorCtr="0" anchor="t" bIns="91425" lIns="91425" spcFirstLastPara="1" rIns="91425" wrap="square" tIns="91425">
            <a:noAutofit/>
          </a:bodyPr>
          <a:lstStyle/>
          <a:p>
            <a:pPr indent="0" lvl="0" marL="0" rtl="0" algn="ctr">
              <a:lnSpc>
                <a:spcPct val="100000"/>
              </a:lnSpc>
              <a:spcBef>
                <a:spcPts val="0"/>
              </a:spcBef>
              <a:spcAft>
                <a:spcPts val="0"/>
              </a:spcAft>
              <a:buNone/>
            </a:pPr>
            <a:r>
              <a:rPr b="1" lang="en">
                <a:solidFill>
                  <a:srgbClr val="1F1F1F"/>
                </a:solidFill>
              </a:rPr>
              <a:t>A Federated Learning Approach for Green and Resilient IoMT Networks</a:t>
            </a:r>
            <a:endParaRPr b="1">
              <a:solidFill>
                <a:srgbClr val="1F1F1F"/>
              </a:solidFill>
            </a:endParaRPr>
          </a:p>
          <a:p>
            <a:pPr indent="0" lvl="0" marL="0" rtl="0" algn="l">
              <a:spcBef>
                <a:spcPts val="0"/>
              </a:spcBef>
              <a:spcAft>
                <a:spcPts val="0"/>
              </a:spcAft>
              <a:buNone/>
            </a:pPr>
            <a:r>
              <a:t/>
            </a:r>
            <a:endParaRPr b="1"/>
          </a:p>
          <a:p>
            <a:pPr indent="0" lvl="0" marL="0" rtl="0" algn="just">
              <a:spcBef>
                <a:spcPts val="1200"/>
              </a:spcBef>
              <a:spcAft>
                <a:spcPts val="0"/>
              </a:spcAft>
              <a:buNone/>
            </a:pPr>
            <a:r>
              <a:rPr lang="en">
                <a:solidFill>
                  <a:srgbClr val="222222"/>
                </a:solidFill>
                <a:highlight>
                  <a:schemeClr val="lt1"/>
                </a:highlight>
                <a:latin typeface="Arial"/>
                <a:ea typeface="Arial"/>
                <a:cs typeface="Arial"/>
                <a:sym typeface="Arial"/>
              </a:rPr>
              <a:t>The healthcare industry depends heavily on the Internet of Medical Things (IoMT), but because of resource constraints, optimising energy efficiency is difficult. In order to improve device longevity, lower energy consumption, and advance sustainability in healthcare while also taking privacy and security into consideration, we are concentrating on developing a federated learning framework specifically tailored for IoMT.</a:t>
            </a:r>
            <a:endParaRPr>
              <a:solidFill>
                <a:srgbClr val="222222"/>
              </a:solidFill>
              <a:highlight>
                <a:schemeClr val="lt1"/>
              </a:highlight>
              <a:latin typeface="Arial"/>
              <a:ea typeface="Arial"/>
              <a:cs typeface="Arial"/>
              <a:sym typeface="Arial"/>
            </a:endParaRPr>
          </a:p>
          <a:p>
            <a:pPr indent="0" lvl="0" marL="0" rtl="0" algn="just">
              <a:spcBef>
                <a:spcPts val="1100"/>
              </a:spcBef>
              <a:spcAft>
                <a:spcPts val="0"/>
              </a:spcAft>
              <a:buNone/>
            </a:pPr>
            <a:r>
              <a:t/>
            </a:r>
            <a:endParaRPr>
              <a:solidFill>
                <a:srgbClr val="222222"/>
              </a:solidFill>
              <a:highlight>
                <a:schemeClr val="lt1"/>
              </a:highlight>
              <a:latin typeface="Arial"/>
              <a:ea typeface="Arial"/>
              <a:cs typeface="Arial"/>
              <a:sym typeface="Arial"/>
            </a:endParaRPr>
          </a:p>
          <a:p>
            <a:pPr indent="0" lvl="0" marL="0" rtl="0" algn="just">
              <a:spcBef>
                <a:spcPts val="1100"/>
              </a:spcBef>
              <a:spcAft>
                <a:spcPts val="0"/>
              </a:spcAft>
              <a:buNone/>
            </a:pPr>
            <a:r>
              <a:t/>
            </a:r>
            <a:endParaRPr>
              <a:solidFill>
                <a:srgbClr val="222222"/>
              </a:solidFill>
              <a:highlight>
                <a:schemeClr val="lt1"/>
              </a:highlight>
              <a:latin typeface="Arial"/>
              <a:ea typeface="Arial"/>
              <a:cs typeface="Arial"/>
              <a:sym typeface="Arial"/>
            </a:endParaRPr>
          </a:p>
          <a:p>
            <a:pPr indent="0" lvl="0" marL="0" rtl="0" algn="l">
              <a:spcBef>
                <a:spcPts val="1100"/>
              </a:spcBef>
              <a:spcAft>
                <a:spcPts val="1200"/>
              </a:spcAft>
              <a:buNone/>
            </a:pPr>
            <a:r>
              <a:t/>
            </a:r>
            <a:endParaRPr b="1">
              <a:solidFill>
                <a:srgbClr val="1F1F1F"/>
              </a:solidFill>
            </a:endParaRPr>
          </a:p>
        </p:txBody>
      </p:sp>
      <p:sp>
        <p:nvSpPr>
          <p:cNvPr id="297" name="Google Shape;297;p4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Project Objectives</a:t>
            </a:r>
            <a:endParaRPr b="1"/>
          </a:p>
        </p:txBody>
      </p:sp>
      <p:sp>
        <p:nvSpPr>
          <p:cNvPr id="303" name="Google Shape;303;p49"/>
          <p:cNvSpPr txBox="1"/>
          <p:nvPr>
            <p:ph idx="1" type="body"/>
          </p:nvPr>
        </p:nvSpPr>
        <p:spPr>
          <a:xfrm>
            <a:off x="311700" y="1229875"/>
            <a:ext cx="8643600" cy="33843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Energy Efficiency Improvement: Develop and implement strategies to optimise the energy efficiency of IoMT devices by reducing energy consumption.</a:t>
            </a:r>
            <a:endParaRPr/>
          </a:p>
          <a:p>
            <a:pPr indent="-342900" lvl="0" marL="457200" rtl="0" algn="just">
              <a:spcBef>
                <a:spcPts val="1000"/>
              </a:spcBef>
              <a:spcAft>
                <a:spcPts val="0"/>
              </a:spcAft>
              <a:buSzPts val="1800"/>
              <a:buChar char="●"/>
            </a:pPr>
            <a:r>
              <a:rPr lang="en"/>
              <a:t>Federated Learning Framework: Develop a customised federated learning framework tailored for IoMT devices that emphasises energy-efficient model training.</a:t>
            </a:r>
            <a:endParaRPr/>
          </a:p>
          <a:p>
            <a:pPr indent="0" lvl="0" marL="457200" rtl="0" algn="just">
              <a:spcBef>
                <a:spcPts val="1000"/>
              </a:spcBef>
              <a:spcAft>
                <a:spcPts val="1000"/>
              </a:spcAft>
              <a:buNone/>
            </a:pPr>
            <a:r>
              <a:t/>
            </a:r>
            <a:endParaRPr/>
          </a:p>
        </p:txBody>
      </p:sp>
      <p:sp>
        <p:nvSpPr>
          <p:cNvPr id="304" name="Google Shape;304;p49"/>
          <p:cNvSpPr txBox="1"/>
          <p:nvPr>
            <p:ph idx="12" type="sldNum"/>
          </p:nvPr>
        </p:nvSpPr>
        <p:spPr>
          <a:xfrm>
            <a:off x="8471075" y="4614200"/>
            <a:ext cx="580200" cy="49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rgbClr val="000000"/>
              </a:buClr>
              <a:buSzPct val="31935"/>
              <a:buFont typeface="Arial"/>
              <a:buNone/>
            </a:pPr>
            <a:r>
              <a:rPr b="1" lang="en" sz="3100"/>
              <a:t>Scope of work </a:t>
            </a:r>
            <a:endParaRPr b="1" sz="3100"/>
          </a:p>
          <a:p>
            <a:pPr indent="0" lvl="0" marL="0" rtl="0" algn="l">
              <a:spcBef>
                <a:spcPts val="0"/>
              </a:spcBef>
              <a:spcAft>
                <a:spcPts val="0"/>
              </a:spcAft>
              <a:buNone/>
            </a:pPr>
            <a:r>
              <a:t/>
            </a:r>
            <a:endParaRPr/>
          </a:p>
        </p:txBody>
      </p:sp>
      <p:sp>
        <p:nvSpPr>
          <p:cNvPr id="310" name="Google Shape;310;p5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lnSpcReduction="10000"/>
          </a:bodyPr>
          <a:lstStyle/>
          <a:p>
            <a:pPr indent="-347027" lvl="0" marL="457200" rtl="0" algn="just">
              <a:lnSpc>
                <a:spcPct val="95000"/>
              </a:lnSpc>
              <a:spcBef>
                <a:spcPts val="1200"/>
              </a:spcBef>
              <a:spcAft>
                <a:spcPts val="0"/>
              </a:spcAft>
              <a:buSzPts val="1865"/>
              <a:buChar char="●"/>
            </a:pPr>
            <a:r>
              <a:rPr lang="en" sz="1865"/>
              <a:t>The Internet of Medical Things (IoMT) faces energy efficiency challenges due to the limited power resources of devices. </a:t>
            </a:r>
            <a:endParaRPr sz="1865"/>
          </a:p>
          <a:p>
            <a:pPr indent="-347027" lvl="0" marL="457200" rtl="0" algn="just">
              <a:lnSpc>
                <a:spcPct val="95000"/>
              </a:lnSpc>
              <a:spcBef>
                <a:spcPts val="0"/>
              </a:spcBef>
              <a:spcAft>
                <a:spcPts val="0"/>
              </a:spcAft>
              <a:buSzPts val="1865"/>
              <a:buChar char="●"/>
            </a:pPr>
            <a:r>
              <a:rPr lang="en" sz="1865"/>
              <a:t>Federated Learning (FL) can address these challenges by optimizing data transmission, reducing computational load, and extending device battery life. </a:t>
            </a:r>
            <a:endParaRPr sz="1865"/>
          </a:p>
          <a:p>
            <a:pPr indent="-347027" lvl="0" marL="457200" rtl="0" algn="just">
              <a:lnSpc>
                <a:spcPct val="95000"/>
              </a:lnSpc>
              <a:spcBef>
                <a:spcPts val="0"/>
              </a:spcBef>
              <a:spcAft>
                <a:spcPts val="0"/>
              </a:spcAft>
              <a:buSzPts val="1865"/>
              <a:buChar char="●"/>
            </a:pPr>
            <a:r>
              <a:rPr lang="en" sz="1865"/>
              <a:t>FL also allows on-device model updates, minimizing data transfer, and enabling real-time processing while maintaining data privacy. </a:t>
            </a:r>
            <a:endParaRPr sz="1865"/>
          </a:p>
          <a:p>
            <a:pPr indent="-347027" lvl="0" marL="457200" rtl="0" algn="just">
              <a:lnSpc>
                <a:spcPct val="95000"/>
              </a:lnSpc>
              <a:spcBef>
                <a:spcPts val="0"/>
              </a:spcBef>
              <a:spcAft>
                <a:spcPts val="0"/>
              </a:spcAft>
              <a:buSzPts val="1865"/>
              <a:buChar char="●"/>
            </a:pPr>
            <a:r>
              <a:rPr lang="en" sz="1865"/>
              <a:t>It's particularly valuable for battery-powered IoMT devices and resource-constrained environments. </a:t>
            </a:r>
            <a:endParaRPr sz="1865"/>
          </a:p>
          <a:p>
            <a:pPr indent="0" lvl="0" marL="0" rtl="0" algn="just">
              <a:lnSpc>
                <a:spcPct val="95000"/>
              </a:lnSpc>
              <a:spcBef>
                <a:spcPts val="1200"/>
              </a:spcBef>
              <a:spcAft>
                <a:spcPts val="1200"/>
              </a:spcAft>
              <a:buClr>
                <a:srgbClr val="000000"/>
              </a:buClr>
              <a:buSzPts val="1018"/>
              <a:buFont typeface="Arial"/>
              <a:buNone/>
            </a:pPr>
            <a:r>
              <a:rPr lang="en" sz="1865"/>
              <a:t>The scope of FL in IoMT applications is significant, offering solutions for energy-efficient healthcare solutions and improved patient care.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51"/>
          <p:cNvSpPr txBox="1"/>
          <p:nvPr/>
        </p:nvSpPr>
        <p:spPr>
          <a:xfrm>
            <a:off x="128450" y="1469350"/>
            <a:ext cx="8605200" cy="330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t>The energy consumed by the device i in a time interval t for sending and receiving (Et) is</a:t>
            </a:r>
            <a:endParaRPr sz="1600"/>
          </a:p>
          <a:p>
            <a:pPr indent="457200" lvl="0" marL="914400" rtl="0" algn="l">
              <a:spcBef>
                <a:spcPts val="0"/>
              </a:spcBef>
              <a:spcAft>
                <a:spcPts val="0"/>
              </a:spcAft>
              <a:buNone/>
            </a:pPr>
            <a:r>
              <a:rPr lang="en" sz="1600"/>
              <a:t> </a:t>
            </a:r>
            <a:r>
              <a:rPr b="1" lang="en" sz="1600"/>
              <a:t>Et(i) = Es(i) + Er(i) = Ps(i) × ts + Pr(i) × tr</a:t>
            </a:r>
            <a:endParaRPr b="1" sz="1600"/>
          </a:p>
          <a:p>
            <a:pPr indent="457200" lvl="0" marL="914400" rtl="0" algn="l">
              <a:spcBef>
                <a:spcPts val="0"/>
              </a:spcBef>
              <a:spcAft>
                <a:spcPts val="0"/>
              </a:spcAft>
              <a:buNone/>
            </a:pPr>
            <a:r>
              <a:t/>
            </a:r>
            <a:endParaRPr b="1" sz="1600"/>
          </a:p>
          <a:p>
            <a:pPr indent="0" lvl="0" marL="0" rtl="0" algn="l">
              <a:spcBef>
                <a:spcPts val="0"/>
              </a:spcBef>
              <a:spcAft>
                <a:spcPts val="0"/>
              </a:spcAft>
              <a:buNone/>
            </a:pPr>
            <a:r>
              <a:rPr lang="en" sz="1600"/>
              <a:t>ts → time needed to send the data</a:t>
            </a:r>
            <a:endParaRPr sz="1600"/>
          </a:p>
          <a:p>
            <a:pPr indent="0" lvl="0" marL="0" rtl="0" algn="l">
              <a:spcBef>
                <a:spcPts val="0"/>
              </a:spcBef>
              <a:spcAft>
                <a:spcPts val="0"/>
              </a:spcAft>
              <a:buNone/>
            </a:pPr>
            <a:r>
              <a:rPr lang="en" sz="1600"/>
              <a:t>tr → time needed to receive the data</a:t>
            </a:r>
            <a:endParaRPr sz="1600"/>
          </a:p>
          <a:p>
            <a:pPr indent="0" lvl="0" marL="0" rtl="0" algn="l">
              <a:spcBef>
                <a:spcPts val="0"/>
              </a:spcBef>
              <a:spcAft>
                <a:spcPts val="0"/>
              </a:spcAft>
              <a:buNone/>
            </a:pPr>
            <a:r>
              <a:rPr lang="en" sz="1600"/>
              <a:t>Es(i) → Energy consumed for sending the data</a:t>
            </a:r>
            <a:endParaRPr sz="1600"/>
          </a:p>
          <a:p>
            <a:pPr indent="0" lvl="0" marL="0" rtl="0" algn="l">
              <a:spcBef>
                <a:spcPts val="0"/>
              </a:spcBef>
              <a:spcAft>
                <a:spcPts val="0"/>
              </a:spcAft>
              <a:buNone/>
            </a:pPr>
            <a:r>
              <a:rPr lang="en" sz="1600"/>
              <a:t>Er(i) → Energy consumed for receiving data</a:t>
            </a:r>
            <a:endParaRPr b="1" sz="1600"/>
          </a:p>
          <a:p>
            <a:pPr indent="457200" lvl="0" marL="914400" rtl="0" algn="l">
              <a:spcBef>
                <a:spcPts val="0"/>
              </a:spcBef>
              <a:spcAft>
                <a:spcPts val="0"/>
              </a:spcAft>
              <a:buNone/>
            </a:pPr>
            <a:r>
              <a:t/>
            </a:r>
            <a:endParaRPr b="1" sz="1600"/>
          </a:p>
          <a:p>
            <a:pPr indent="0" lvl="0" marL="0" rtl="0" algn="l">
              <a:spcBef>
                <a:spcPts val="0"/>
              </a:spcBef>
              <a:spcAft>
                <a:spcPts val="0"/>
              </a:spcAft>
              <a:buNone/>
            </a:pPr>
            <a:r>
              <a:rPr lang="en" sz="1600"/>
              <a:t>The power required for transmission (pt) is</a:t>
            </a:r>
            <a:endParaRPr sz="1600"/>
          </a:p>
          <a:p>
            <a:pPr indent="457200" lvl="0" marL="1371600" rtl="0" algn="l">
              <a:spcBef>
                <a:spcPts val="0"/>
              </a:spcBef>
              <a:spcAft>
                <a:spcPts val="0"/>
              </a:spcAft>
              <a:buNone/>
            </a:pPr>
            <a:r>
              <a:rPr lang="en" sz="1600"/>
              <a:t> </a:t>
            </a:r>
            <a:r>
              <a:rPr b="1" lang="en" sz="1600"/>
              <a:t>Pt(i) = Ps(i) + Pr(i) </a:t>
            </a:r>
            <a:endParaRPr b="1" sz="1600"/>
          </a:p>
          <a:p>
            <a:pPr indent="0" lvl="0" marL="0" rtl="0" algn="l">
              <a:spcBef>
                <a:spcPts val="0"/>
              </a:spcBef>
              <a:spcAft>
                <a:spcPts val="0"/>
              </a:spcAft>
              <a:buNone/>
            </a:pPr>
            <a:r>
              <a:rPr lang="en" sz="1600"/>
              <a:t>ps →power required for sending</a:t>
            </a:r>
            <a:endParaRPr sz="1600"/>
          </a:p>
          <a:p>
            <a:pPr indent="0" lvl="0" marL="0" rtl="0" algn="l">
              <a:spcBef>
                <a:spcPts val="0"/>
              </a:spcBef>
              <a:spcAft>
                <a:spcPts val="0"/>
              </a:spcAft>
              <a:buNone/>
            </a:pPr>
            <a:r>
              <a:rPr lang="en" sz="1600"/>
              <a:t>pr → power required for receiving</a:t>
            </a:r>
            <a:endParaRPr sz="16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grpSp>
        <p:nvGrpSpPr>
          <p:cNvPr id="317" name="Google Shape;317;p51"/>
          <p:cNvGrpSpPr/>
          <p:nvPr/>
        </p:nvGrpSpPr>
        <p:grpSpPr>
          <a:xfrm>
            <a:off x="428975" y="143000"/>
            <a:ext cx="8348175" cy="1077600"/>
            <a:chOff x="428975" y="143000"/>
            <a:chExt cx="8348175" cy="1077600"/>
          </a:xfrm>
        </p:grpSpPr>
        <p:sp>
          <p:nvSpPr>
            <p:cNvPr id="318" name="Google Shape;318;p51"/>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Optimization in IoMT</a:t>
              </a:r>
              <a:endParaRPr b="1" sz="2300">
                <a:solidFill>
                  <a:schemeClr val="dk1"/>
                </a:solidFill>
                <a:latin typeface="Roboto"/>
                <a:ea typeface="Roboto"/>
                <a:cs typeface="Roboto"/>
                <a:sym typeface="Roboto"/>
              </a:endParaRPr>
            </a:p>
          </p:txBody>
        </p:sp>
        <p:sp>
          <p:nvSpPr>
            <p:cNvPr id="319" name="Google Shape;319;p51"/>
            <p:cNvSpPr txBox="1"/>
            <p:nvPr/>
          </p:nvSpPr>
          <p:spPr>
            <a:xfrm>
              <a:off x="592250" y="681800"/>
              <a:ext cx="8184900" cy="5388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en" sz="1800">
                  <a:solidFill>
                    <a:schemeClr val="dk1"/>
                  </a:solidFill>
                  <a:latin typeface="Roboto"/>
                  <a:ea typeface="Roboto"/>
                  <a:cs typeface="Roboto"/>
                  <a:sym typeface="Roboto"/>
                </a:rPr>
                <a:t>                     </a:t>
              </a:r>
              <a:r>
                <a:rPr b="1" lang="en" sz="1800">
                  <a:solidFill>
                    <a:schemeClr val="dk1"/>
                  </a:solidFill>
                  <a:latin typeface="Roboto"/>
                  <a:ea typeface="Roboto"/>
                  <a:cs typeface="Roboto"/>
                  <a:sym typeface="Roboto"/>
                </a:rPr>
                <a:t>(i).</a:t>
              </a: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Model </a:t>
              </a:r>
              <a:endParaRPr b="1" sz="2300">
                <a:solidFill>
                  <a:schemeClr val="dk1"/>
                </a:solidFill>
                <a:latin typeface="Roboto"/>
                <a:ea typeface="Roboto"/>
                <a:cs typeface="Roboto"/>
                <a:sym typeface="Roboto"/>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52"/>
          <p:cNvSpPr txBox="1"/>
          <p:nvPr/>
        </p:nvSpPr>
        <p:spPr>
          <a:xfrm>
            <a:off x="215550" y="1407125"/>
            <a:ext cx="8793600" cy="363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The battery capacity  or energy budget of an IOMT device is B(i) Joule(J)</a:t>
            </a:r>
            <a:endParaRPr sz="1500"/>
          </a:p>
          <a:p>
            <a:pPr indent="0" lvl="0" marL="0" rtl="0" algn="l">
              <a:spcBef>
                <a:spcPts val="0"/>
              </a:spcBef>
              <a:spcAft>
                <a:spcPts val="0"/>
              </a:spcAft>
              <a:buNone/>
            </a:pPr>
            <a:r>
              <a:rPr lang="en" sz="1500"/>
              <a:t>Then the Battery lifetime in seconds is,</a:t>
            </a:r>
            <a:endParaRPr sz="1500"/>
          </a:p>
          <a:p>
            <a:pPr indent="0" lvl="0" marL="0" rtl="0" algn="l">
              <a:spcBef>
                <a:spcPts val="0"/>
              </a:spcBef>
              <a:spcAft>
                <a:spcPts val="0"/>
              </a:spcAft>
              <a:buNone/>
            </a:pPr>
            <a:r>
              <a:t/>
            </a:r>
            <a:endParaRPr sz="1500"/>
          </a:p>
          <a:p>
            <a:pPr indent="0" lvl="0" marL="1828800" rtl="0" algn="l">
              <a:spcBef>
                <a:spcPts val="0"/>
              </a:spcBef>
              <a:spcAft>
                <a:spcPts val="0"/>
              </a:spcAft>
              <a:buNone/>
            </a:pPr>
            <a:r>
              <a:rPr b="1" lang="en" sz="1500"/>
              <a:t>L(i) = B(i) / Pt(i)</a:t>
            </a:r>
            <a:endParaRPr b="1" sz="1500"/>
          </a:p>
          <a:p>
            <a:pPr indent="0" lvl="0" marL="1828800" rtl="0" algn="l">
              <a:spcBef>
                <a:spcPts val="0"/>
              </a:spcBef>
              <a:spcAft>
                <a:spcPts val="0"/>
              </a:spcAft>
              <a:buNone/>
            </a:pPr>
            <a:r>
              <a:t/>
            </a:r>
            <a:endParaRPr b="1" sz="1500"/>
          </a:p>
          <a:p>
            <a:pPr indent="0" lvl="0" marL="0" rtl="0" algn="l">
              <a:spcBef>
                <a:spcPts val="0"/>
              </a:spcBef>
              <a:spcAft>
                <a:spcPts val="0"/>
              </a:spcAft>
              <a:buNone/>
            </a:pPr>
            <a:r>
              <a:rPr lang="en" sz="1500"/>
              <a:t>At one point in time T it is useful to express the available energy budget or battery lifetime as percentage</a:t>
            </a:r>
            <a:r>
              <a:rPr b="1" lang="en" sz="1500"/>
              <a:t> La_i(T)</a:t>
            </a:r>
            <a:endParaRPr b="1" sz="1500"/>
          </a:p>
          <a:p>
            <a:pPr indent="0" lvl="0" marL="0" rtl="0" algn="l">
              <a:spcBef>
                <a:spcPts val="0"/>
              </a:spcBef>
              <a:spcAft>
                <a:spcPts val="0"/>
              </a:spcAft>
              <a:buNone/>
            </a:pPr>
            <a:r>
              <a:t/>
            </a:r>
            <a:endParaRPr sz="1500"/>
          </a:p>
          <a:p>
            <a:pPr indent="0" lvl="0" marL="1371600" rtl="0" algn="l">
              <a:spcBef>
                <a:spcPts val="0"/>
              </a:spcBef>
              <a:spcAft>
                <a:spcPts val="0"/>
              </a:spcAft>
              <a:buNone/>
            </a:pPr>
            <a:r>
              <a:rPr b="1" lang="en" sz="1500"/>
              <a:t>La_i(T) = 1 / B(i) (B(i) - Σ Et(i))</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solidFill>
                  <a:srgbClr val="1F1F1F"/>
                </a:solidFill>
              </a:rPr>
              <a:t>Assuming </a:t>
            </a:r>
            <a:r>
              <a:rPr b="1" lang="en" sz="1500">
                <a:solidFill>
                  <a:srgbClr val="1F1F1F"/>
                </a:solidFill>
              </a:rPr>
              <a:t>Σ Et(i)</a:t>
            </a:r>
            <a:r>
              <a:rPr lang="en" sz="1500">
                <a:solidFill>
                  <a:srgbClr val="1F1F1F"/>
                </a:solidFill>
              </a:rPr>
              <a:t> is always less than or equal to B(i).</a:t>
            </a:r>
            <a:endParaRPr sz="1500">
              <a:solidFill>
                <a:srgbClr val="1F1F1F"/>
              </a:solidFill>
            </a:endParaRPr>
          </a:p>
          <a:p>
            <a:pPr indent="0" lvl="0" marL="0" rtl="0" algn="l">
              <a:spcBef>
                <a:spcPts val="0"/>
              </a:spcBef>
              <a:spcAft>
                <a:spcPts val="0"/>
              </a:spcAft>
              <a:buNone/>
            </a:pPr>
            <a:r>
              <a:t/>
            </a:r>
            <a:endParaRPr sz="1500">
              <a:solidFill>
                <a:srgbClr val="1F1F1F"/>
              </a:solidFill>
            </a:endParaRPr>
          </a:p>
          <a:p>
            <a:pPr indent="0" lvl="0" marL="0" rtl="0" algn="l">
              <a:spcBef>
                <a:spcPts val="0"/>
              </a:spcBef>
              <a:spcAft>
                <a:spcPts val="0"/>
              </a:spcAft>
              <a:buNone/>
            </a:pPr>
            <a:r>
              <a:rPr lang="en" sz="1500">
                <a:solidFill>
                  <a:srgbClr val="1F1F1F"/>
                </a:solidFill>
              </a:rPr>
              <a:t>If </a:t>
            </a:r>
            <a:r>
              <a:rPr b="1" lang="en" sz="1500">
                <a:solidFill>
                  <a:srgbClr val="1F1F1F"/>
                </a:solidFill>
              </a:rPr>
              <a:t>ΣEt(i) &gt;= B(i) </a:t>
            </a:r>
            <a:r>
              <a:rPr lang="en" sz="1500">
                <a:solidFill>
                  <a:srgbClr val="1F1F1F"/>
                </a:solidFill>
              </a:rPr>
              <a:t> the node cannot be selected to send or receive data.</a:t>
            </a:r>
            <a:endParaRPr sz="1500">
              <a:solidFill>
                <a:srgbClr val="1F1F1F"/>
              </a:solidFill>
            </a:endParaRPr>
          </a:p>
          <a:p>
            <a:pPr indent="457200" lvl="0" marL="914400" rtl="0" algn="l">
              <a:spcBef>
                <a:spcPts val="0"/>
              </a:spcBef>
              <a:spcAft>
                <a:spcPts val="0"/>
              </a:spcAft>
              <a:buNone/>
            </a:pPr>
            <a:r>
              <a:t/>
            </a:r>
            <a:endParaRPr sz="1500"/>
          </a:p>
        </p:txBody>
      </p:sp>
      <p:grpSp>
        <p:nvGrpSpPr>
          <p:cNvPr id="326" name="Google Shape;326;p52"/>
          <p:cNvGrpSpPr/>
          <p:nvPr/>
        </p:nvGrpSpPr>
        <p:grpSpPr>
          <a:xfrm>
            <a:off x="428975" y="143000"/>
            <a:ext cx="8348175" cy="1077600"/>
            <a:chOff x="428975" y="143000"/>
            <a:chExt cx="8348175" cy="1077600"/>
          </a:xfrm>
        </p:grpSpPr>
        <p:sp>
          <p:nvSpPr>
            <p:cNvPr id="327" name="Google Shape;327;p52"/>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Optimization in IoMT</a:t>
              </a:r>
              <a:endParaRPr b="1" sz="2300">
                <a:solidFill>
                  <a:schemeClr val="dk1"/>
                </a:solidFill>
                <a:latin typeface="Roboto"/>
                <a:ea typeface="Roboto"/>
                <a:cs typeface="Roboto"/>
                <a:sym typeface="Roboto"/>
              </a:endParaRPr>
            </a:p>
          </p:txBody>
        </p:sp>
        <p:sp>
          <p:nvSpPr>
            <p:cNvPr id="328" name="Google Shape;328;p52"/>
            <p:cNvSpPr txBox="1"/>
            <p:nvPr/>
          </p:nvSpPr>
          <p:spPr>
            <a:xfrm>
              <a:off x="592250" y="681800"/>
              <a:ext cx="8184900" cy="5388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en" sz="1800">
                  <a:solidFill>
                    <a:schemeClr val="dk1"/>
                  </a:solidFill>
                  <a:latin typeface="Roboto"/>
                  <a:ea typeface="Roboto"/>
                  <a:cs typeface="Roboto"/>
                  <a:sym typeface="Roboto"/>
                </a:rPr>
                <a:t>                     (i).</a:t>
              </a: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Model </a:t>
              </a:r>
              <a:endParaRPr b="1" sz="2300">
                <a:solidFill>
                  <a:schemeClr val="dk1"/>
                </a:solidFill>
                <a:latin typeface="Roboto"/>
                <a:ea typeface="Roboto"/>
                <a:cs typeface="Roboto"/>
                <a:sym typeface="Roboto"/>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34" name="Google Shape;334;p53"/>
          <p:cNvSpPr txBox="1"/>
          <p:nvPr/>
        </p:nvSpPr>
        <p:spPr>
          <a:xfrm>
            <a:off x="437450" y="1265750"/>
            <a:ext cx="8372700" cy="37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t>Assume the size of the model parameters is </a:t>
            </a:r>
            <a:r>
              <a:rPr b="1" lang="en" sz="1500"/>
              <a:t>s</a:t>
            </a:r>
            <a:r>
              <a:rPr lang="en" sz="1500"/>
              <a:t> bytes, the network bandwidth for device i is </a:t>
            </a:r>
            <a:r>
              <a:rPr b="1" lang="en" sz="1500"/>
              <a:t>bi</a:t>
            </a:r>
            <a:r>
              <a:rPr lang="en" sz="1500"/>
              <a:t> bytes per second Round trip network latency experienced in communication with node </a:t>
            </a:r>
            <a:r>
              <a:rPr b="1" lang="en" sz="1500"/>
              <a:t>i</a:t>
            </a:r>
            <a:r>
              <a:rPr lang="en" sz="1500"/>
              <a:t> is </a:t>
            </a:r>
            <a:r>
              <a:rPr b="1" lang="en" sz="1500"/>
              <a:t>li </a:t>
            </a:r>
            <a:r>
              <a:rPr lang="en" sz="1500"/>
              <a:t>, the transmission time T(i) is,</a:t>
            </a:r>
            <a:endParaRPr sz="1500"/>
          </a:p>
          <a:p>
            <a:pPr indent="0" lvl="0" marL="0" rtl="0" algn="l">
              <a:spcBef>
                <a:spcPts val="0"/>
              </a:spcBef>
              <a:spcAft>
                <a:spcPts val="0"/>
              </a:spcAft>
              <a:buNone/>
            </a:pPr>
            <a:r>
              <a:t/>
            </a:r>
            <a:endParaRPr sz="1500"/>
          </a:p>
          <a:p>
            <a:pPr indent="457200" lvl="0" marL="1371600" rtl="0" algn="l">
              <a:spcBef>
                <a:spcPts val="0"/>
              </a:spcBef>
              <a:spcAft>
                <a:spcPts val="0"/>
              </a:spcAft>
              <a:buNone/>
            </a:pPr>
            <a:r>
              <a:rPr b="1" lang="en" sz="1500"/>
              <a:t>T(i) = 2  × (s / bi ) + li</a:t>
            </a:r>
            <a:endParaRPr b="1"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Assuming Ps(i) = Pr(i) = P(i) , The equation for the energy for transmission will be</a:t>
            </a:r>
            <a:endParaRPr sz="1500"/>
          </a:p>
          <a:p>
            <a:pPr indent="0" lvl="0" marL="0" rtl="0" algn="l">
              <a:spcBef>
                <a:spcPts val="0"/>
              </a:spcBef>
              <a:spcAft>
                <a:spcPts val="0"/>
              </a:spcAft>
              <a:buNone/>
            </a:pPr>
            <a:r>
              <a:t/>
            </a:r>
            <a:endParaRPr sz="1500"/>
          </a:p>
          <a:p>
            <a:pPr indent="457200" lvl="0" marL="914400" rtl="0" algn="l">
              <a:spcBef>
                <a:spcPts val="0"/>
              </a:spcBef>
              <a:spcAft>
                <a:spcPts val="0"/>
              </a:spcAft>
              <a:buNone/>
            </a:pPr>
            <a:r>
              <a:rPr b="1" lang="en" sz="1500"/>
              <a:t>E</a:t>
            </a:r>
            <a:r>
              <a:rPr b="1" lang="en" sz="1500">
                <a:solidFill>
                  <a:srgbClr val="1F1F1F"/>
                </a:solidFill>
              </a:rPr>
              <a:t>t(i) = Pi  × ( 2  × (s / bi ) + li )</a:t>
            </a:r>
            <a:endParaRPr b="1" sz="1500">
              <a:solidFill>
                <a:srgbClr val="1F1F1F"/>
              </a:solidFill>
            </a:endParaRPr>
          </a:p>
          <a:p>
            <a:pPr indent="0" lvl="0" marL="0" rtl="0" algn="l">
              <a:spcBef>
                <a:spcPts val="0"/>
              </a:spcBef>
              <a:spcAft>
                <a:spcPts val="0"/>
              </a:spcAft>
              <a:buNone/>
            </a:pPr>
            <a:r>
              <a:t/>
            </a:r>
            <a:endParaRPr b="1" sz="1500"/>
          </a:p>
          <a:p>
            <a:pPr indent="0" lvl="0" marL="0" rtl="0" algn="l">
              <a:spcBef>
                <a:spcPts val="0"/>
              </a:spcBef>
              <a:spcAft>
                <a:spcPts val="0"/>
              </a:spcAft>
              <a:buNone/>
            </a:pPr>
            <a:r>
              <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grpSp>
        <p:nvGrpSpPr>
          <p:cNvPr id="335" name="Google Shape;335;p53"/>
          <p:cNvGrpSpPr/>
          <p:nvPr/>
        </p:nvGrpSpPr>
        <p:grpSpPr>
          <a:xfrm>
            <a:off x="428975" y="143000"/>
            <a:ext cx="8348175" cy="1077600"/>
            <a:chOff x="428975" y="143000"/>
            <a:chExt cx="8348175" cy="1077600"/>
          </a:xfrm>
        </p:grpSpPr>
        <p:sp>
          <p:nvSpPr>
            <p:cNvPr id="336" name="Google Shape;336;p53"/>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Optimization in IoMT</a:t>
              </a:r>
              <a:endParaRPr b="1" sz="2300">
                <a:solidFill>
                  <a:schemeClr val="dk1"/>
                </a:solidFill>
                <a:latin typeface="Roboto"/>
                <a:ea typeface="Roboto"/>
                <a:cs typeface="Roboto"/>
                <a:sym typeface="Roboto"/>
              </a:endParaRPr>
            </a:p>
          </p:txBody>
        </p:sp>
        <p:sp>
          <p:nvSpPr>
            <p:cNvPr id="337" name="Google Shape;337;p53"/>
            <p:cNvSpPr txBox="1"/>
            <p:nvPr/>
          </p:nvSpPr>
          <p:spPr>
            <a:xfrm>
              <a:off x="592250" y="681800"/>
              <a:ext cx="8184900" cy="538800"/>
            </a:xfrm>
            <a:prstGeom prst="rect">
              <a:avLst/>
            </a:prstGeom>
            <a:noFill/>
            <a:ln>
              <a:noFill/>
            </a:ln>
          </p:spPr>
          <p:txBody>
            <a:bodyPr anchorCtr="0" anchor="t" bIns="91425" lIns="91425" spcFirstLastPara="1" rIns="91425" wrap="square" tIns="91425">
              <a:spAutoFit/>
            </a:bodyPr>
            <a:lstStyle/>
            <a:p>
              <a:pPr indent="457200" lvl="0" marL="914400" rtl="0" algn="l">
                <a:spcBef>
                  <a:spcPts val="0"/>
                </a:spcBef>
                <a:spcAft>
                  <a:spcPts val="0"/>
                </a:spcAft>
                <a:buNone/>
              </a:pPr>
              <a:r>
                <a:rPr b="1" lang="en" sz="1800">
                  <a:solidFill>
                    <a:schemeClr val="dk1"/>
                  </a:solidFill>
                  <a:latin typeface="Roboto"/>
                  <a:ea typeface="Roboto"/>
                  <a:cs typeface="Roboto"/>
                  <a:sym typeface="Roboto"/>
                </a:rPr>
                <a:t>                     (i).</a:t>
              </a: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Model </a:t>
              </a:r>
              <a:endParaRPr b="1" sz="2300">
                <a:solidFill>
                  <a:schemeClr val="dk1"/>
                </a:solidFill>
                <a:latin typeface="Roboto"/>
                <a:ea typeface="Roboto"/>
                <a:cs typeface="Roboto"/>
                <a:sym typeface="Robot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4"/>
          <p:cNvSpPr txBox="1"/>
          <p:nvPr/>
        </p:nvSpPr>
        <p:spPr>
          <a:xfrm>
            <a:off x="479550" y="766675"/>
            <a:ext cx="8184900" cy="4770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1800">
                <a:solidFill>
                  <a:schemeClr val="dk1"/>
                </a:solidFill>
                <a:latin typeface="Roboto"/>
                <a:ea typeface="Roboto"/>
                <a:cs typeface="Roboto"/>
                <a:sym typeface="Roboto"/>
              </a:rPr>
              <a:t>(ii).</a:t>
            </a:r>
            <a:r>
              <a:rPr b="1" lang="en" sz="1800">
                <a:solidFill>
                  <a:schemeClr val="dk1"/>
                </a:solidFill>
                <a:latin typeface="Roboto"/>
                <a:ea typeface="Roboto"/>
                <a:cs typeface="Roboto"/>
                <a:sym typeface="Roboto"/>
              </a:rPr>
              <a:t> </a:t>
            </a:r>
            <a:r>
              <a:rPr b="1" lang="en" sz="1900">
                <a:solidFill>
                  <a:schemeClr val="dk1"/>
                </a:solidFill>
                <a:latin typeface="Roboto"/>
                <a:ea typeface="Roboto"/>
                <a:cs typeface="Roboto"/>
                <a:sym typeface="Roboto"/>
              </a:rPr>
              <a:t>System Model - </a:t>
            </a:r>
            <a:r>
              <a:rPr b="1" lang="en" sz="1300">
                <a:solidFill>
                  <a:schemeClr val="dk1"/>
                </a:solidFill>
                <a:latin typeface="Roboto"/>
                <a:ea typeface="Roboto"/>
                <a:cs typeface="Roboto"/>
                <a:sym typeface="Roboto"/>
              </a:rPr>
              <a:t>Schematic Illustration</a:t>
            </a:r>
            <a:endParaRPr b="1" sz="1800">
              <a:solidFill>
                <a:schemeClr val="dk1"/>
              </a:solidFill>
              <a:latin typeface="Roboto"/>
              <a:ea typeface="Roboto"/>
              <a:cs typeface="Roboto"/>
              <a:sym typeface="Roboto"/>
            </a:endParaRPr>
          </a:p>
        </p:txBody>
      </p:sp>
      <p:sp>
        <p:nvSpPr>
          <p:cNvPr id="343" name="Google Shape;343;p5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344" name="Google Shape;344;p54"/>
          <p:cNvPicPr preferRelativeResize="0"/>
          <p:nvPr/>
        </p:nvPicPr>
        <p:blipFill>
          <a:blip r:embed="rId3">
            <a:alphaModFix/>
          </a:blip>
          <a:stretch>
            <a:fillRect/>
          </a:stretch>
        </p:blipFill>
        <p:spPr>
          <a:xfrm>
            <a:off x="2436025" y="1233125"/>
            <a:ext cx="4521300" cy="3605575"/>
          </a:xfrm>
          <a:prstGeom prst="rect">
            <a:avLst/>
          </a:prstGeom>
          <a:noFill/>
          <a:ln>
            <a:noFill/>
          </a:ln>
        </p:spPr>
      </p:pic>
      <p:sp>
        <p:nvSpPr>
          <p:cNvPr id="345" name="Google Shape;345;p54"/>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Optimization in IoMT</a:t>
            </a:r>
            <a:endParaRPr b="1" sz="23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55"/>
          <p:cNvSpPr txBox="1"/>
          <p:nvPr/>
        </p:nvSpPr>
        <p:spPr>
          <a:xfrm>
            <a:off x="437450" y="1407125"/>
            <a:ext cx="8372700" cy="3650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AutoNum type="arabicPeriod"/>
            </a:pPr>
            <a:r>
              <a:rPr b="1" lang="en" sz="1500"/>
              <a:t> Initial Clustering</a:t>
            </a:r>
            <a:endParaRPr sz="1500"/>
          </a:p>
          <a:p>
            <a:pPr indent="457200" lvl="0" marL="457200" rtl="0" algn="l">
              <a:spcBef>
                <a:spcPts val="0"/>
              </a:spcBef>
              <a:spcAft>
                <a:spcPts val="0"/>
              </a:spcAft>
              <a:buNone/>
            </a:pPr>
            <a:r>
              <a:rPr lang="en" sz="1500"/>
              <a:t>Applying K medoid clustering , to group IoMT devices based on the similarity of their data or updates.</a:t>
            </a:r>
            <a:endParaRPr sz="1500"/>
          </a:p>
          <a:p>
            <a:pPr indent="0" lvl="0" marL="0" rtl="0" algn="l">
              <a:spcBef>
                <a:spcPts val="0"/>
              </a:spcBef>
              <a:spcAft>
                <a:spcPts val="0"/>
              </a:spcAft>
              <a:buNone/>
            </a:pPr>
            <a:r>
              <a:t/>
            </a:r>
            <a:endParaRPr sz="1500"/>
          </a:p>
          <a:p>
            <a:pPr indent="-323850" lvl="0" marL="457200" rtl="0" algn="l">
              <a:spcBef>
                <a:spcPts val="0"/>
              </a:spcBef>
              <a:spcAft>
                <a:spcPts val="0"/>
              </a:spcAft>
              <a:buClr>
                <a:srgbClr val="1F1F1F"/>
              </a:buClr>
              <a:buSzPts val="1500"/>
              <a:buAutoNum type="arabicPeriod"/>
            </a:pPr>
            <a:r>
              <a:rPr b="1" lang="en" sz="1500">
                <a:solidFill>
                  <a:srgbClr val="1F1F1F"/>
                </a:solidFill>
                <a:highlight>
                  <a:schemeClr val="lt1"/>
                </a:highlight>
                <a:latin typeface="Roboto"/>
                <a:ea typeface="Roboto"/>
                <a:cs typeface="Roboto"/>
                <a:sym typeface="Roboto"/>
              </a:rPr>
              <a:t>Dynamic Device Re-clustering Based on Silhouette Index </a:t>
            </a:r>
            <a:endParaRPr sz="1500">
              <a:solidFill>
                <a:srgbClr val="1F1F1F"/>
              </a:solidFill>
              <a:highlight>
                <a:schemeClr val="lt1"/>
              </a:highlight>
              <a:latin typeface="Roboto"/>
              <a:ea typeface="Roboto"/>
              <a:cs typeface="Roboto"/>
              <a:sym typeface="Roboto"/>
            </a:endParaRPr>
          </a:p>
          <a:p>
            <a:pPr indent="-323850" lvl="0" marL="914400" rtl="0" algn="l">
              <a:spcBef>
                <a:spcPts val="0"/>
              </a:spcBef>
              <a:spcAft>
                <a:spcPts val="0"/>
              </a:spcAft>
              <a:buClr>
                <a:srgbClr val="1F1F1F"/>
              </a:buClr>
              <a:buSzPts val="1500"/>
              <a:buFont typeface="Roboto"/>
              <a:buChar char="●"/>
            </a:pPr>
            <a:r>
              <a:rPr lang="en" sz="1500">
                <a:solidFill>
                  <a:srgbClr val="1F1F1F"/>
                </a:solidFill>
                <a:highlight>
                  <a:schemeClr val="lt1"/>
                </a:highlight>
                <a:latin typeface="Roboto"/>
                <a:ea typeface="Roboto"/>
                <a:cs typeface="Roboto"/>
                <a:sym typeface="Roboto"/>
              </a:rPr>
              <a:t>calculate the Silhouette Index of</a:t>
            </a:r>
            <a:r>
              <a:rPr b="1" lang="en" sz="1500">
                <a:solidFill>
                  <a:srgbClr val="1F1F1F"/>
                </a:solidFill>
                <a:highlight>
                  <a:schemeClr val="lt1"/>
                </a:highlight>
                <a:latin typeface="Roboto"/>
                <a:ea typeface="Roboto"/>
                <a:cs typeface="Roboto"/>
                <a:sym typeface="Roboto"/>
              </a:rPr>
              <a:t> </a:t>
            </a:r>
            <a:r>
              <a:rPr lang="en" sz="1500">
                <a:solidFill>
                  <a:srgbClr val="1F1F1F"/>
                </a:solidFill>
                <a:highlight>
                  <a:schemeClr val="lt1"/>
                </a:highlight>
                <a:latin typeface="Roboto"/>
                <a:ea typeface="Roboto"/>
                <a:cs typeface="Roboto"/>
                <a:sym typeface="Roboto"/>
              </a:rPr>
              <a:t>each devices.</a:t>
            </a:r>
            <a:endParaRPr sz="1500">
              <a:solidFill>
                <a:srgbClr val="1F1F1F"/>
              </a:solidFill>
              <a:highlight>
                <a:schemeClr val="lt1"/>
              </a:highlight>
              <a:latin typeface="Roboto"/>
              <a:ea typeface="Roboto"/>
              <a:cs typeface="Roboto"/>
              <a:sym typeface="Roboto"/>
            </a:endParaRPr>
          </a:p>
          <a:p>
            <a:pPr indent="-323850" lvl="0" marL="914400" rtl="0" algn="l">
              <a:spcBef>
                <a:spcPts val="0"/>
              </a:spcBef>
              <a:spcAft>
                <a:spcPts val="0"/>
              </a:spcAft>
              <a:buClr>
                <a:srgbClr val="1F1F1F"/>
              </a:buClr>
              <a:buSzPts val="1500"/>
              <a:buFont typeface="Roboto"/>
              <a:buChar char="●"/>
            </a:pPr>
            <a:r>
              <a:rPr lang="en" sz="1500">
                <a:solidFill>
                  <a:srgbClr val="1F1F1F"/>
                </a:solidFill>
                <a:highlight>
                  <a:schemeClr val="lt1"/>
                </a:highlight>
                <a:latin typeface="Roboto"/>
                <a:ea typeface="Roboto"/>
                <a:cs typeface="Roboto"/>
                <a:sym typeface="Roboto"/>
              </a:rPr>
              <a:t>Define a threshold value.</a:t>
            </a:r>
            <a:endParaRPr sz="1500">
              <a:solidFill>
                <a:srgbClr val="1F1F1F"/>
              </a:solidFill>
              <a:highlight>
                <a:schemeClr val="lt1"/>
              </a:highlight>
              <a:latin typeface="Roboto"/>
              <a:ea typeface="Roboto"/>
              <a:cs typeface="Roboto"/>
              <a:sym typeface="Roboto"/>
            </a:endParaRPr>
          </a:p>
          <a:p>
            <a:pPr indent="0" lvl="0" marL="1371600" rtl="0" algn="l">
              <a:spcBef>
                <a:spcPts val="0"/>
              </a:spcBef>
              <a:spcAft>
                <a:spcPts val="0"/>
              </a:spcAft>
              <a:buNone/>
            </a:pPr>
            <a:r>
              <a:t/>
            </a:r>
            <a:endParaRPr sz="1500">
              <a:solidFill>
                <a:srgbClr val="1F1F1F"/>
              </a:solidFill>
              <a:highlight>
                <a:schemeClr val="lt1"/>
              </a:highlight>
              <a:latin typeface="Roboto"/>
              <a:ea typeface="Roboto"/>
              <a:cs typeface="Roboto"/>
              <a:sym typeface="Roboto"/>
            </a:endParaRPr>
          </a:p>
          <a:p>
            <a:pPr indent="0" lvl="0" marL="457200" rtl="0" algn="just">
              <a:spcBef>
                <a:spcPts val="0"/>
              </a:spcBef>
              <a:spcAft>
                <a:spcPts val="0"/>
              </a:spcAft>
              <a:buNone/>
            </a:pPr>
            <a:r>
              <a:rPr lang="en" sz="1500">
                <a:solidFill>
                  <a:srgbClr val="1F1F1F"/>
                </a:solidFill>
                <a:highlight>
                  <a:srgbClr val="FFFFFF"/>
                </a:highlight>
              </a:rPr>
              <a:t>A device is considered to be poorly matched to its current cluster and may be closer to another cluster if its Silhouette index becomes significantly negative.</a:t>
            </a:r>
            <a:endParaRPr sz="1500">
              <a:solidFill>
                <a:srgbClr val="1F1F1F"/>
              </a:solidFill>
              <a:highlight>
                <a:srgbClr val="FFFFFF"/>
              </a:highlight>
            </a:endParaRPr>
          </a:p>
          <a:p>
            <a:pPr indent="0" lvl="0" marL="457200" rtl="0" algn="just">
              <a:spcBef>
                <a:spcPts val="0"/>
              </a:spcBef>
              <a:spcAft>
                <a:spcPts val="0"/>
              </a:spcAft>
              <a:buNone/>
            </a:pPr>
            <a:r>
              <a:rPr lang="en" sz="1500">
                <a:solidFill>
                  <a:srgbClr val="1F1F1F"/>
                </a:solidFill>
                <a:highlight>
                  <a:srgbClr val="FFFFFF"/>
                </a:highlight>
              </a:rPr>
              <a:t>So the threshold value will be a negative value.</a:t>
            </a:r>
            <a:endParaRPr sz="1500">
              <a:solidFill>
                <a:srgbClr val="1F1F1F"/>
              </a:solidFill>
              <a:highlight>
                <a:srgbClr val="FFFFFF"/>
              </a:highlight>
            </a:endParaRPr>
          </a:p>
          <a:p>
            <a:pPr indent="0" lvl="0" marL="457200" rtl="0" algn="just">
              <a:spcBef>
                <a:spcPts val="0"/>
              </a:spcBef>
              <a:spcAft>
                <a:spcPts val="0"/>
              </a:spcAft>
              <a:buNone/>
            </a:pPr>
            <a:r>
              <a:t/>
            </a:r>
            <a:endParaRPr sz="1500">
              <a:solidFill>
                <a:srgbClr val="1F1F1F"/>
              </a:solidFill>
              <a:highlight>
                <a:srgbClr val="FFFFFF"/>
              </a:highlight>
            </a:endParaRPr>
          </a:p>
          <a:p>
            <a:pPr indent="0" lvl="0" marL="457200" rtl="0" algn="just">
              <a:spcBef>
                <a:spcPts val="0"/>
              </a:spcBef>
              <a:spcAft>
                <a:spcPts val="0"/>
              </a:spcAft>
              <a:buNone/>
            </a:pPr>
            <a:r>
              <a:rPr lang="en" sz="1500">
                <a:solidFill>
                  <a:srgbClr val="1F1F1F"/>
                </a:solidFill>
                <a:highlight>
                  <a:srgbClr val="FFFFFF"/>
                </a:highlight>
              </a:rPr>
              <a:t>- If </a:t>
            </a:r>
            <a:r>
              <a:rPr lang="en" sz="1500">
                <a:solidFill>
                  <a:srgbClr val="1F1F1F"/>
                </a:solidFill>
                <a:highlight>
                  <a:schemeClr val="lt1"/>
                </a:highlight>
                <a:latin typeface="Roboto"/>
                <a:ea typeface="Roboto"/>
                <a:cs typeface="Roboto"/>
                <a:sym typeface="Roboto"/>
              </a:rPr>
              <a:t>Silhouette Index of a device is less than the threshold we will start reclustering.</a:t>
            </a:r>
            <a:endParaRPr sz="1500">
              <a:solidFill>
                <a:srgbClr val="1F1F1F"/>
              </a:solidFill>
              <a:highlight>
                <a:schemeClr val="lt1"/>
              </a:highlight>
              <a:latin typeface="Roboto"/>
              <a:ea typeface="Roboto"/>
              <a:cs typeface="Roboto"/>
              <a:sym typeface="Roboto"/>
            </a:endParaRPr>
          </a:p>
          <a:p>
            <a:pPr indent="0" lvl="0" marL="457200" rtl="0" algn="just">
              <a:spcBef>
                <a:spcPts val="0"/>
              </a:spcBef>
              <a:spcAft>
                <a:spcPts val="0"/>
              </a:spcAft>
              <a:buNone/>
            </a:pPr>
            <a:r>
              <a:rPr lang="en" sz="1500">
                <a:solidFill>
                  <a:srgbClr val="1F1F1F"/>
                </a:solidFill>
                <a:highlight>
                  <a:schemeClr val="lt1"/>
                </a:highlight>
                <a:latin typeface="Roboto"/>
                <a:ea typeface="Roboto"/>
                <a:cs typeface="Roboto"/>
                <a:sym typeface="Roboto"/>
              </a:rPr>
              <a:t>- If the above condition is not met we will continue with the initial clusters.</a:t>
            </a:r>
            <a:endParaRPr sz="1500">
              <a:solidFill>
                <a:srgbClr val="1F1F1F"/>
              </a:solidFill>
              <a:highlight>
                <a:schemeClr val="lt1"/>
              </a:highlight>
              <a:latin typeface="Roboto"/>
              <a:ea typeface="Roboto"/>
              <a:cs typeface="Roboto"/>
              <a:sym typeface="Roboto"/>
            </a:endParaRPr>
          </a:p>
          <a:p>
            <a:pPr indent="0" lvl="0" marL="0" rtl="0" algn="just">
              <a:spcBef>
                <a:spcPts val="0"/>
              </a:spcBef>
              <a:spcAft>
                <a:spcPts val="0"/>
              </a:spcAft>
              <a:buNone/>
            </a:pPr>
            <a:r>
              <a:t/>
            </a:r>
            <a:endParaRPr sz="1500">
              <a:solidFill>
                <a:srgbClr val="1F1F1F"/>
              </a:solidFill>
              <a:highlight>
                <a:schemeClr val="lt1"/>
              </a:highlight>
              <a:latin typeface="Roboto"/>
              <a:ea typeface="Roboto"/>
              <a:cs typeface="Roboto"/>
              <a:sym typeface="Roboto"/>
            </a:endParaRPr>
          </a:p>
          <a:p>
            <a:pPr indent="0" lvl="0" marL="457200" rtl="0" algn="just">
              <a:spcBef>
                <a:spcPts val="0"/>
              </a:spcBef>
              <a:spcAft>
                <a:spcPts val="0"/>
              </a:spcAft>
              <a:buNone/>
            </a:pPr>
            <a:r>
              <a:t/>
            </a:r>
            <a:endParaRPr sz="16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6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600"/>
          </a:p>
          <a:p>
            <a:pPr indent="0" lvl="0" marL="0" rtl="0" algn="l">
              <a:spcBef>
                <a:spcPts val="0"/>
              </a:spcBef>
              <a:spcAft>
                <a:spcPts val="0"/>
              </a:spcAft>
              <a:buNone/>
            </a:pPr>
            <a:r>
              <a:t/>
            </a:r>
            <a:endParaRPr sz="1600"/>
          </a:p>
        </p:txBody>
      </p:sp>
      <p:grpSp>
        <p:nvGrpSpPr>
          <p:cNvPr id="352" name="Google Shape;352;p55"/>
          <p:cNvGrpSpPr/>
          <p:nvPr/>
        </p:nvGrpSpPr>
        <p:grpSpPr>
          <a:xfrm>
            <a:off x="428975" y="143000"/>
            <a:ext cx="8235475" cy="1100675"/>
            <a:chOff x="428975" y="143000"/>
            <a:chExt cx="8235475" cy="1100675"/>
          </a:xfrm>
        </p:grpSpPr>
        <p:sp>
          <p:nvSpPr>
            <p:cNvPr id="353" name="Google Shape;353;p55"/>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Optimization in IoMT</a:t>
              </a:r>
              <a:endParaRPr b="1" sz="2300">
                <a:solidFill>
                  <a:schemeClr val="dk1"/>
                </a:solidFill>
                <a:latin typeface="Roboto"/>
                <a:ea typeface="Roboto"/>
                <a:cs typeface="Roboto"/>
                <a:sym typeface="Roboto"/>
              </a:endParaRPr>
            </a:p>
          </p:txBody>
        </p:sp>
        <p:sp>
          <p:nvSpPr>
            <p:cNvPr id="354" name="Google Shape;354;p55"/>
            <p:cNvSpPr txBox="1"/>
            <p:nvPr/>
          </p:nvSpPr>
          <p:spPr>
            <a:xfrm>
              <a:off x="479550" y="766675"/>
              <a:ext cx="8184900" cy="4770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1800">
                  <a:solidFill>
                    <a:schemeClr val="dk1"/>
                  </a:solidFill>
                  <a:latin typeface="Roboto"/>
                  <a:ea typeface="Roboto"/>
                  <a:cs typeface="Roboto"/>
                  <a:sym typeface="Roboto"/>
                </a:rPr>
                <a:t>(ii</a:t>
              </a:r>
              <a:r>
                <a:rPr b="1" lang="en" sz="1800">
                  <a:solidFill>
                    <a:schemeClr val="dk1"/>
                  </a:solidFill>
                  <a:latin typeface="Roboto"/>
                  <a:ea typeface="Roboto"/>
                  <a:cs typeface="Roboto"/>
                  <a:sym typeface="Roboto"/>
                </a:rPr>
                <a:t>). </a:t>
              </a:r>
              <a:r>
                <a:rPr b="1" lang="en" sz="1900">
                  <a:solidFill>
                    <a:schemeClr val="dk1"/>
                  </a:solidFill>
                  <a:latin typeface="Roboto"/>
                  <a:ea typeface="Roboto"/>
                  <a:cs typeface="Roboto"/>
                  <a:sym typeface="Roboto"/>
                </a:rPr>
                <a:t>System Model - </a:t>
              </a:r>
              <a:r>
                <a:rPr b="1" lang="en" sz="1300">
                  <a:solidFill>
                    <a:schemeClr val="dk1"/>
                  </a:solidFill>
                  <a:latin typeface="Roboto"/>
                  <a:ea typeface="Roboto"/>
                  <a:cs typeface="Roboto"/>
                  <a:sym typeface="Roboto"/>
                </a:rPr>
                <a:t>Algorithm</a:t>
              </a:r>
              <a:endParaRPr b="1" sz="1800">
                <a:solidFill>
                  <a:schemeClr val="dk1"/>
                </a:solidFill>
                <a:latin typeface="Roboto"/>
                <a:ea typeface="Roboto"/>
                <a:cs typeface="Roboto"/>
                <a:sym typeface="Robo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311700" y="271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00">
                <a:latin typeface="Arial"/>
                <a:ea typeface="Arial"/>
                <a:cs typeface="Arial"/>
                <a:sym typeface="Arial"/>
              </a:rPr>
              <a:t>Flow of Presentation </a:t>
            </a:r>
            <a:r>
              <a:rPr b="1" lang="en"/>
              <a:t>: </a:t>
            </a:r>
            <a:endParaRPr b="1"/>
          </a:p>
        </p:txBody>
      </p:sp>
      <p:sp>
        <p:nvSpPr>
          <p:cNvPr id="223" name="Google Shape;223;p38"/>
          <p:cNvSpPr txBox="1"/>
          <p:nvPr>
            <p:ph idx="1" type="body"/>
          </p:nvPr>
        </p:nvSpPr>
        <p:spPr>
          <a:xfrm>
            <a:off x="311700" y="953775"/>
            <a:ext cx="8697300" cy="3841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INTRODUCTION</a:t>
            </a:r>
            <a:endParaRPr sz="1700">
              <a:solidFill>
                <a:schemeClr val="dk1"/>
              </a:solidFill>
            </a:endParaRPr>
          </a:p>
          <a:p>
            <a:pPr indent="-336550" lvl="1" marL="914400" rtl="0" algn="l">
              <a:spcBef>
                <a:spcPts val="0"/>
              </a:spcBef>
              <a:spcAft>
                <a:spcPts val="0"/>
              </a:spcAft>
              <a:buSzPts val="1700"/>
              <a:buChar char="○"/>
            </a:pPr>
            <a:r>
              <a:rPr lang="en" sz="1700"/>
              <a:t>INTRODUCTION TO IOMT</a:t>
            </a:r>
            <a:endParaRPr sz="1700"/>
          </a:p>
          <a:p>
            <a:pPr indent="-336550" lvl="1" marL="914400" rtl="0" algn="l">
              <a:spcBef>
                <a:spcPts val="0"/>
              </a:spcBef>
              <a:spcAft>
                <a:spcPts val="0"/>
              </a:spcAft>
              <a:buSzPts val="1700"/>
              <a:buChar char="○"/>
            </a:pPr>
            <a:r>
              <a:rPr lang="en" sz="1700"/>
              <a:t>INTRODUCTION TO FEDERATED LEARNING</a:t>
            </a:r>
            <a:endParaRPr sz="1700"/>
          </a:p>
          <a:p>
            <a:pPr indent="-336550" lvl="1" marL="914400" rtl="0" algn="l">
              <a:spcBef>
                <a:spcPts val="0"/>
              </a:spcBef>
              <a:spcAft>
                <a:spcPts val="0"/>
              </a:spcAft>
              <a:buSzPts val="1700"/>
              <a:buChar char="○"/>
            </a:pPr>
            <a:r>
              <a:rPr lang="en" sz="1700"/>
              <a:t>SIGNIFICANCE OF THE RESEARCH AREA</a:t>
            </a:r>
            <a:endParaRPr sz="1700"/>
          </a:p>
          <a:p>
            <a:pPr indent="-336550" lvl="0" marL="457200" rtl="0" algn="l">
              <a:spcBef>
                <a:spcPts val="0"/>
              </a:spcBef>
              <a:spcAft>
                <a:spcPts val="0"/>
              </a:spcAft>
              <a:buSzPts val="1700"/>
              <a:buChar char="➢"/>
            </a:pPr>
            <a:r>
              <a:rPr lang="en" sz="1700"/>
              <a:t>LITERATURE REVIEW</a:t>
            </a:r>
            <a:endParaRPr sz="1700"/>
          </a:p>
          <a:p>
            <a:pPr indent="-336550" lvl="0" marL="457200" rtl="0" algn="l">
              <a:spcBef>
                <a:spcPts val="0"/>
              </a:spcBef>
              <a:spcAft>
                <a:spcPts val="0"/>
              </a:spcAft>
              <a:buSzPts val="1700"/>
              <a:buChar char="➢"/>
            </a:pPr>
            <a:r>
              <a:rPr lang="en" sz="1700"/>
              <a:t>PROBLEM STATEMENT</a:t>
            </a:r>
            <a:endParaRPr sz="1700"/>
          </a:p>
          <a:p>
            <a:pPr indent="-336550" lvl="0" marL="457200" rtl="0" algn="l">
              <a:spcBef>
                <a:spcPts val="0"/>
              </a:spcBef>
              <a:spcAft>
                <a:spcPts val="0"/>
              </a:spcAft>
              <a:buSzPts val="1700"/>
              <a:buChar char="➢"/>
            </a:pPr>
            <a:r>
              <a:rPr lang="en" sz="1700"/>
              <a:t>PROJECT OBJECTIVES</a:t>
            </a:r>
            <a:endParaRPr sz="1700"/>
          </a:p>
          <a:p>
            <a:pPr indent="-336550" lvl="0" marL="457200" rtl="0" algn="l">
              <a:spcBef>
                <a:spcPts val="0"/>
              </a:spcBef>
              <a:spcAft>
                <a:spcPts val="0"/>
              </a:spcAft>
              <a:buSzPts val="1700"/>
              <a:buChar char="➢"/>
            </a:pPr>
            <a:r>
              <a:rPr lang="en" sz="1700"/>
              <a:t>ENERGY MODEL</a:t>
            </a:r>
            <a:endParaRPr sz="1700"/>
          </a:p>
          <a:p>
            <a:pPr indent="-336550" lvl="0" marL="457200" rtl="0" algn="l">
              <a:spcBef>
                <a:spcPts val="0"/>
              </a:spcBef>
              <a:spcAft>
                <a:spcPts val="0"/>
              </a:spcAft>
              <a:buSzPts val="1700"/>
              <a:buChar char="➢"/>
            </a:pPr>
            <a:r>
              <a:rPr lang="en" sz="1700"/>
              <a:t>SYSTEM MODEL</a:t>
            </a:r>
            <a:endParaRPr sz="1700"/>
          </a:p>
          <a:p>
            <a:pPr indent="-336550" lvl="0" marL="457200" rtl="0" algn="l">
              <a:spcBef>
                <a:spcPts val="0"/>
              </a:spcBef>
              <a:spcAft>
                <a:spcPts val="0"/>
              </a:spcAft>
              <a:buSzPts val="1700"/>
              <a:buChar char="➢"/>
            </a:pPr>
            <a:r>
              <a:rPr lang="en" sz="1700"/>
              <a:t>EXPERIMENTAL SETUP</a:t>
            </a:r>
            <a:endParaRPr sz="1700"/>
          </a:p>
          <a:p>
            <a:pPr indent="0" lvl="0" marL="457200" rtl="0" algn="l">
              <a:spcBef>
                <a:spcPts val="1200"/>
              </a:spcBef>
              <a:spcAft>
                <a:spcPts val="1200"/>
              </a:spcAft>
              <a:buNone/>
            </a:pPr>
            <a:r>
              <a:t/>
            </a:r>
            <a:endParaRPr sz="1700"/>
          </a:p>
        </p:txBody>
      </p:sp>
      <p:sp>
        <p:nvSpPr>
          <p:cNvPr id="224" name="Google Shape;224;p3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56"/>
          <p:cNvSpPr txBox="1"/>
          <p:nvPr/>
        </p:nvSpPr>
        <p:spPr>
          <a:xfrm>
            <a:off x="437450" y="1243675"/>
            <a:ext cx="8372700" cy="351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rgbClr val="1F1F1F"/>
                </a:solidFill>
              </a:rPr>
              <a:t>3</a:t>
            </a:r>
            <a:r>
              <a:rPr b="1" lang="en" sz="1300">
                <a:solidFill>
                  <a:schemeClr val="dk1"/>
                </a:solidFill>
              </a:rPr>
              <a:t>.	</a:t>
            </a:r>
            <a:r>
              <a:rPr b="1" lang="en" sz="1300">
                <a:solidFill>
                  <a:srgbClr val="1F1F1F"/>
                </a:solidFill>
              </a:rPr>
              <a:t>Evaluation of Edge Devices</a:t>
            </a:r>
            <a:endParaRPr b="1" sz="1300">
              <a:solidFill>
                <a:srgbClr val="1F1F1F"/>
              </a:solidFill>
            </a:endParaRPr>
          </a:p>
          <a:p>
            <a:pPr indent="0" lvl="0" marL="0" rtl="0" algn="l">
              <a:spcBef>
                <a:spcPts val="0"/>
              </a:spcBef>
              <a:spcAft>
                <a:spcPts val="0"/>
              </a:spcAft>
              <a:buNone/>
            </a:pPr>
            <a:r>
              <a:t/>
            </a:r>
            <a:endParaRPr b="1" sz="1300">
              <a:solidFill>
                <a:srgbClr val="1F1F1F"/>
              </a:solidFill>
            </a:endParaRPr>
          </a:p>
          <a:p>
            <a:pPr indent="0" lvl="0" marL="0" rtl="0" algn="l">
              <a:spcBef>
                <a:spcPts val="0"/>
              </a:spcBef>
              <a:spcAft>
                <a:spcPts val="0"/>
              </a:spcAft>
              <a:buNone/>
            </a:pPr>
            <a:r>
              <a:rPr b="1" lang="en" sz="1300">
                <a:solidFill>
                  <a:srgbClr val="1F1F1F"/>
                </a:solidFill>
              </a:rPr>
              <a:t>	</a:t>
            </a:r>
            <a:r>
              <a:rPr lang="en" sz="1300">
                <a:solidFill>
                  <a:srgbClr val="1F1F1F"/>
                </a:solidFill>
              </a:rPr>
              <a:t>- Done on the global server.</a:t>
            </a:r>
            <a:endParaRPr sz="1300">
              <a:solidFill>
                <a:srgbClr val="1F1F1F"/>
              </a:solidFill>
            </a:endParaRPr>
          </a:p>
          <a:p>
            <a:pPr indent="0" lvl="0" marL="0" rtl="0" algn="l">
              <a:spcBef>
                <a:spcPts val="0"/>
              </a:spcBef>
              <a:spcAft>
                <a:spcPts val="0"/>
              </a:spcAft>
              <a:buNone/>
            </a:pPr>
            <a:r>
              <a:rPr lang="en" sz="1300">
                <a:solidFill>
                  <a:srgbClr val="1F1F1F"/>
                </a:solidFill>
              </a:rPr>
              <a:t>	- We will evaluate the edge scores of each device </a:t>
            </a:r>
            <a:r>
              <a:rPr b="1" lang="en" sz="1300">
                <a:solidFill>
                  <a:srgbClr val="1F1F1F"/>
                </a:solidFill>
              </a:rPr>
              <a:t>i</a:t>
            </a:r>
            <a:r>
              <a:rPr lang="en" sz="1300">
                <a:solidFill>
                  <a:srgbClr val="1F1F1F"/>
                </a:solidFill>
              </a:rPr>
              <a:t> in each cluster.</a:t>
            </a:r>
            <a:endParaRPr sz="1300">
              <a:solidFill>
                <a:srgbClr val="1F1F1F"/>
              </a:solidFill>
            </a:endParaRPr>
          </a:p>
          <a:p>
            <a:pPr indent="0" lvl="0" marL="0" rtl="0" algn="l">
              <a:spcBef>
                <a:spcPts val="0"/>
              </a:spcBef>
              <a:spcAft>
                <a:spcPts val="0"/>
              </a:spcAft>
              <a:buNone/>
            </a:pPr>
            <a:r>
              <a:rPr lang="en" sz="1300">
                <a:solidFill>
                  <a:srgbClr val="1F1F1F"/>
                </a:solidFill>
              </a:rPr>
              <a:t>	- To calculate the edge scores, we will consider three parameters.</a:t>
            </a:r>
            <a:endParaRPr sz="1300">
              <a:solidFill>
                <a:srgbClr val="1F1F1F"/>
              </a:solidFill>
            </a:endParaRPr>
          </a:p>
          <a:p>
            <a:pPr indent="0" lvl="0" marL="914400" rtl="0" algn="l">
              <a:spcBef>
                <a:spcPts val="0"/>
              </a:spcBef>
              <a:spcAft>
                <a:spcPts val="0"/>
              </a:spcAft>
              <a:buNone/>
            </a:pPr>
            <a:r>
              <a:rPr lang="en" sz="1300">
                <a:solidFill>
                  <a:srgbClr val="1F1F1F"/>
                </a:solidFill>
              </a:rPr>
              <a:t>→ Model Performance, </a:t>
            </a:r>
            <a:r>
              <a:rPr b="1" lang="en" sz="1300">
                <a:solidFill>
                  <a:srgbClr val="1F1F1F"/>
                </a:solidFill>
                <a:latin typeface="Courier New"/>
                <a:ea typeface="Courier New"/>
                <a:cs typeface="Courier New"/>
                <a:sym typeface="Courier New"/>
              </a:rPr>
              <a:t>I</a:t>
            </a:r>
            <a:r>
              <a:rPr b="1" lang="en" sz="1300">
                <a:solidFill>
                  <a:srgbClr val="1F1F1F"/>
                </a:solidFill>
              </a:rPr>
              <a:t>(i)</a:t>
            </a:r>
            <a:endParaRPr b="1" sz="1300">
              <a:solidFill>
                <a:srgbClr val="1F1F1F"/>
              </a:solidFill>
            </a:endParaRPr>
          </a:p>
          <a:p>
            <a:pPr indent="0" lvl="0" marL="914400" rtl="0" algn="l">
              <a:spcBef>
                <a:spcPts val="0"/>
              </a:spcBef>
              <a:spcAft>
                <a:spcPts val="0"/>
              </a:spcAft>
              <a:buNone/>
            </a:pPr>
            <a:r>
              <a:rPr lang="en" sz="1300">
                <a:solidFill>
                  <a:srgbClr val="1F1F1F"/>
                </a:solidFill>
              </a:rPr>
              <a:t>→ Battery life percentage, </a:t>
            </a:r>
            <a:r>
              <a:rPr b="1" lang="en" sz="1300">
                <a:solidFill>
                  <a:srgbClr val="1F1F1F"/>
                </a:solidFill>
              </a:rPr>
              <a:t>La_i(T)</a:t>
            </a:r>
            <a:endParaRPr sz="1300">
              <a:solidFill>
                <a:srgbClr val="1F1F1F"/>
              </a:solidFill>
            </a:endParaRPr>
          </a:p>
          <a:p>
            <a:pPr indent="0" lvl="0" marL="914400" rtl="0" algn="l">
              <a:spcBef>
                <a:spcPts val="0"/>
              </a:spcBef>
              <a:spcAft>
                <a:spcPts val="0"/>
              </a:spcAft>
              <a:buNone/>
            </a:pPr>
            <a:r>
              <a:rPr lang="en" sz="1300">
                <a:solidFill>
                  <a:srgbClr val="1F1F1F"/>
                </a:solidFill>
              </a:rPr>
              <a:t>→ Energy for transmission, </a:t>
            </a:r>
            <a:r>
              <a:rPr b="1" lang="en" sz="1300">
                <a:solidFill>
                  <a:srgbClr val="1F1F1F"/>
                </a:solidFill>
              </a:rPr>
              <a:t>Et(i) </a:t>
            </a:r>
            <a:endParaRPr b="1" sz="1300">
              <a:solidFill>
                <a:srgbClr val="1F1F1F"/>
              </a:solidFill>
            </a:endParaRPr>
          </a:p>
          <a:p>
            <a:pPr indent="0" lvl="0" marL="914400" rtl="0" algn="l">
              <a:spcBef>
                <a:spcPts val="0"/>
              </a:spcBef>
              <a:spcAft>
                <a:spcPts val="0"/>
              </a:spcAft>
              <a:buNone/>
            </a:pPr>
            <a:r>
              <a:t/>
            </a:r>
            <a:endParaRPr b="1" sz="1300">
              <a:solidFill>
                <a:srgbClr val="1F1F1F"/>
              </a:solidFill>
            </a:endParaRPr>
          </a:p>
          <a:p>
            <a:pPr indent="0" lvl="0" marL="0" rtl="0" algn="l">
              <a:spcBef>
                <a:spcPts val="0"/>
              </a:spcBef>
              <a:spcAft>
                <a:spcPts val="0"/>
              </a:spcAft>
              <a:buNone/>
            </a:pPr>
            <a:r>
              <a:rPr b="1" lang="en" sz="1300">
                <a:solidFill>
                  <a:srgbClr val="1F1F1F"/>
                </a:solidFill>
              </a:rPr>
              <a:t>	</a:t>
            </a:r>
            <a:r>
              <a:rPr lang="en" sz="1300">
                <a:solidFill>
                  <a:srgbClr val="1F1F1F"/>
                </a:solidFill>
              </a:rPr>
              <a:t>Edge Scores ,</a:t>
            </a:r>
            <a:endParaRPr sz="1300">
              <a:solidFill>
                <a:srgbClr val="1F1F1F"/>
              </a:solidFill>
            </a:endParaRPr>
          </a:p>
          <a:p>
            <a:pPr indent="457200" lvl="0" marL="0" rtl="0" algn="l">
              <a:spcBef>
                <a:spcPts val="0"/>
              </a:spcBef>
              <a:spcAft>
                <a:spcPts val="0"/>
              </a:spcAft>
              <a:buNone/>
            </a:pPr>
            <a:r>
              <a:rPr b="1" lang="en" sz="1300">
                <a:solidFill>
                  <a:srgbClr val="1F1F1F"/>
                </a:solidFill>
              </a:rPr>
              <a:t>S(i) = w1 × </a:t>
            </a:r>
            <a:r>
              <a:rPr b="1" lang="en" sz="1300">
                <a:solidFill>
                  <a:srgbClr val="1F1F1F"/>
                </a:solidFill>
                <a:latin typeface="Courier New"/>
                <a:ea typeface="Courier New"/>
                <a:cs typeface="Courier New"/>
                <a:sym typeface="Courier New"/>
              </a:rPr>
              <a:t>I</a:t>
            </a:r>
            <a:r>
              <a:rPr b="1" lang="en" sz="1300">
                <a:solidFill>
                  <a:srgbClr val="1F1F1F"/>
                </a:solidFill>
              </a:rPr>
              <a:t>(i) + w2 ×  La_i(T)  + w3 ×  ( E*(i)-Et(i) ) / E*(i)</a:t>
            </a:r>
            <a:endParaRPr b="1" sz="1300">
              <a:solidFill>
                <a:srgbClr val="1F1F1F"/>
              </a:solidFill>
            </a:endParaRPr>
          </a:p>
          <a:p>
            <a:pPr indent="457200" lvl="0" marL="0" rtl="0" algn="l">
              <a:spcBef>
                <a:spcPts val="0"/>
              </a:spcBef>
              <a:spcAft>
                <a:spcPts val="0"/>
              </a:spcAft>
              <a:buNone/>
            </a:pPr>
            <a:r>
              <a:rPr lang="en" sz="1300">
                <a:solidFill>
                  <a:srgbClr val="1F1F1F"/>
                </a:solidFill>
              </a:rPr>
              <a:t>wj 𝜖 [0,1] , w1 + w2 + w3 = 1</a:t>
            </a:r>
            <a:endParaRPr sz="1300">
              <a:solidFill>
                <a:srgbClr val="1F1F1F"/>
              </a:solidFill>
            </a:endParaRPr>
          </a:p>
          <a:p>
            <a:pPr indent="0" lvl="0" marL="0" rtl="0" algn="l">
              <a:spcBef>
                <a:spcPts val="0"/>
              </a:spcBef>
              <a:spcAft>
                <a:spcPts val="0"/>
              </a:spcAft>
              <a:buNone/>
            </a:pPr>
            <a:r>
              <a:rPr b="1" lang="en" sz="1300">
                <a:solidFill>
                  <a:srgbClr val="1F1F1F"/>
                </a:solidFill>
              </a:rPr>
              <a:t>	</a:t>
            </a:r>
            <a:endParaRPr b="1" sz="1300">
              <a:solidFill>
                <a:srgbClr val="1F1F1F"/>
              </a:solidFill>
            </a:endParaRPr>
          </a:p>
          <a:p>
            <a:pPr indent="0" lvl="0" marL="0" rtl="0" algn="l">
              <a:spcBef>
                <a:spcPts val="0"/>
              </a:spcBef>
              <a:spcAft>
                <a:spcPts val="0"/>
              </a:spcAft>
              <a:buNone/>
            </a:pPr>
            <a:r>
              <a:rPr b="1" lang="en" sz="1300">
                <a:solidFill>
                  <a:srgbClr val="1F1F1F"/>
                </a:solidFill>
              </a:rPr>
              <a:t>	</a:t>
            </a:r>
            <a:r>
              <a:rPr lang="en" sz="1300">
                <a:solidFill>
                  <a:srgbClr val="1F1F1F"/>
                </a:solidFill>
              </a:rPr>
              <a:t>E*(i) → upper bound of the energy consumed by the edge node i</a:t>
            </a:r>
            <a:endParaRPr sz="1300">
              <a:solidFill>
                <a:srgbClr val="1F1F1F"/>
              </a:solidFill>
            </a:endParaRPr>
          </a:p>
          <a:p>
            <a:pPr indent="0" lvl="0" marL="0" rtl="0" algn="l">
              <a:spcBef>
                <a:spcPts val="0"/>
              </a:spcBef>
              <a:spcAft>
                <a:spcPts val="0"/>
              </a:spcAft>
              <a:buNone/>
            </a:pPr>
            <a:r>
              <a:rPr lang="en" sz="1300">
                <a:solidFill>
                  <a:srgbClr val="1F1F1F"/>
                </a:solidFill>
              </a:rPr>
              <a:t>		</a:t>
            </a:r>
            <a:r>
              <a:rPr b="1" lang="en" sz="1300">
                <a:solidFill>
                  <a:srgbClr val="1F1F1F"/>
                </a:solidFill>
              </a:rPr>
              <a:t>Et(i) = Pi  × ( 2  × (s / bi ) + 1)</a:t>
            </a:r>
            <a:endParaRPr b="1" sz="1300">
              <a:solidFill>
                <a:srgbClr val="1F1F1F"/>
              </a:solidFill>
            </a:endParaRPr>
          </a:p>
          <a:p>
            <a:pPr indent="0" lvl="0" marL="0" rtl="0" algn="l">
              <a:spcBef>
                <a:spcPts val="0"/>
              </a:spcBef>
              <a:spcAft>
                <a:spcPts val="0"/>
              </a:spcAft>
              <a:buClr>
                <a:schemeClr val="dk1"/>
              </a:buClr>
              <a:buSzPts val="1100"/>
              <a:buFont typeface="Arial"/>
              <a:buNone/>
            </a:pPr>
            <a:r>
              <a:rPr lang="en" sz="1300">
                <a:solidFill>
                  <a:srgbClr val="1F1F1F"/>
                </a:solidFill>
              </a:rPr>
              <a:t>Size of the model parameters is </a:t>
            </a:r>
            <a:r>
              <a:rPr b="1" lang="en" sz="1300">
                <a:solidFill>
                  <a:srgbClr val="1F1F1F"/>
                </a:solidFill>
              </a:rPr>
              <a:t>s</a:t>
            </a:r>
            <a:r>
              <a:rPr lang="en" sz="1300">
                <a:solidFill>
                  <a:srgbClr val="1F1F1F"/>
                </a:solidFill>
              </a:rPr>
              <a:t> bytes, the network bandwidth for device i is </a:t>
            </a:r>
            <a:r>
              <a:rPr b="1" lang="en" sz="1300">
                <a:solidFill>
                  <a:srgbClr val="1F1F1F"/>
                </a:solidFill>
              </a:rPr>
              <a:t>bi</a:t>
            </a:r>
            <a:r>
              <a:rPr lang="en" sz="1300">
                <a:solidFill>
                  <a:srgbClr val="1F1F1F"/>
                </a:solidFill>
              </a:rPr>
              <a:t> bytes per second Round trip network latency experienced in communication with node i is </a:t>
            </a:r>
            <a:r>
              <a:rPr b="1" lang="en" sz="1300">
                <a:solidFill>
                  <a:srgbClr val="1F1F1F"/>
                </a:solidFill>
              </a:rPr>
              <a:t>li </a:t>
            </a:r>
            <a:r>
              <a:rPr lang="en" sz="1300">
                <a:solidFill>
                  <a:srgbClr val="1F1F1F"/>
                </a:solidFill>
              </a:rPr>
              <a:t>and here</a:t>
            </a:r>
            <a:r>
              <a:rPr b="1" lang="en" sz="1300">
                <a:solidFill>
                  <a:srgbClr val="1F1F1F"/>
                </a:solidFill>
              </a:rPr>
              <a:t> li=1.</a:t>
            </a:r>
            <a:endParaRPr b="1" sz="1300">
              <a:solidFill>
                <a:srgbClr val="1F1F1F"/>
              </a:solidFill>
            </a:endParaRPr>
          </a:p>
          <a:p>
            <a:pPr indent="0" lvl="0" marL="0" rtl="0" algn="l">
              <a:spcBef>
                <a:spcPts val="0"/>
              </a:spcBef>
              <a:spcAft>
                <a:spcPts val="0"/>
              </a:spcAft>
              <a:buNone/>
            </a:pPr>
            <a:r>
              <a:rPr lang="en" sz="1300">
                <a:solidFill>
                  <a:srgbClr val="1F1F1F"/>
                </a:solidFill>
              </a:rPr>
              <a:t>	</a:t>
            </a:r>
            <a:endParaRPr sz="1300">
              <a:solidFill>
                <a:srgbClr val="1F1F1F"/>
              </a:solidFill>
            </a:endParaRPr>
          </a:p>
          <a:p>
            <a:pPr indent="457200" lvl="0" marL="0" rtl="0" algn="l">
              <a:spcBef>
                <a:spcPts val="0"/>
              </a:spcBef>
              <a:spcAft>
                <a:spcPts val="0"/>
              </a:spcAft>
              <a:buNone/>
            </a:pPr>
            <a:r>
              <a:t/>
            </a:r>
            <a:endParaRPr sz="1300">
              <a:solidFill>
                <a:schemeClr val="dk1"/>
              </a:solidFill>
            </a:endParaRPr>
          </a:p>
          <a:p>
            <a:pPr indent="0" lvl="0" marL="914400" rtl="0" algn="l">
              <a:spcBef>
                <a:spcPts val="0"/>
              </a:spcBef>
              <a:spcAft>
                <a:spcPts val="0"/>
              </a:spcAft>
              <a:buNone/>
            </a:pPr>
            <a:r>
              <a:t/>
            </a:r>
            <a:endParaRPr sz="1300">
              <a:solidFill>
                <a:srgbClr val="252525"/>
              </a:solidFill>
            </a:endParaRPr>
          </a:p>
          <a:p>
            <a:pPr indent="0" lvl="0" marL="0" rtl="0" algn="l">
              <a:spcBef>
                <a:spcPts val="0"/>
              </a:spcBef>
              <a:spcAft>
                <a:spcPts val="0"/>
              </a:spcAft>
              <a:buNone/>
            </a:pPr>
            <a:r>
              <a:rPr lang="en" sz="1300">
                <a:solidFill>
                  <a:srgbClr val="252525"/>
                </a:solidFill>
              </a:rPr>
              <a:t>		</a:t>
            </a:r>
            <a:endParaRPr sz="1300">
              <a:solidFill>
                <a:srgbClr val="252525"/>
              </a:solidFill>
            </a:endParaRPr>
          </a:p>
          <a:p>
            <a:pPr indent="0" lvl="0" marL="0" rtl="0" algn="l">
              <a:spcBef>
                <a:spcPts val="0"/>
              </a:spcBef>
              <a:spcAft>
                <a:spcPts val="0"/>
              </a:spcAft>
              <a:buNone/>
            </a:pPr>
            <a:r>
              <a:rPr lang="en" sz="1300">
                <a:solidFill>
                  <a:srgbClr val="252525"/>
                </a:solidFill>
              </a:rPr>
              <a:t>		</a:t>
            </a:r>
            <a:endParaRPr sz="1300">
              <a:solidFill>
                <a:srgbClr val="252525"/>
              </a:solidFill>
            </a:endParaRPr>
          </a:p>
          <a:p>
            <a:pPr indent="0" lvl="0" marL="0" rtl="0" algn="l">
              <a:spcBef>
                <a:spcPts val="0"/>
              </a:spcBef>
              <a:spcAft>
                <a:spcPts val="0"/>
              </a:spcAft>
              <a:buNone/>
            </a:pPr>
            <a:r>
              <a:t/>
            </a:r>
            <a:endParaRPr sz="1300">
              <a:solidFill>
                <a:srgbClr val="252525"/>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 	</a:t>
            </a:r>
            <a:endParaRPr sz="1300">
              <a:solidFill>
                <a:schemeClr val="dk1"/>
              </a:solidFill>
            </a:endParaRPr>
          </a:p>
          <a:p>
            <a:pPr indent="0" lvl="0" marL="0" rtl="0" algn="l">
              <a:spcBef>
                <a:spcPts val="0"/>
              </a:spcBef>
              <a:spcAft>
                <a:spcPts val="0"/>
              </a:spcAft>
              <a:buNone/>
            </a:pPr>
            <a:r>
              <a:rPr lang="en" sz="1300">
                <a:solidFill>
                  <a:schemeClr val="dk1"/>
                </a:solidFill>
              </a:rPr>
              <a:t>	</a:t>
            </a:r>
            <a:endParaRPr sz="1300">
              <a:solidFill>
                <a:schemeClr val="dk1"/>
              </a:solidFill>
            </a:endParaRPr>
          </a:p>
          <a:p>
            <a:pPr indent="0" lvl="0" marL="0" rtl="0" algn="l">
              <a:spcBef>
                <a:spcPts val="0"/>
              </a:spcBef>
              <a:spcAft>
                <a:spcPts val="0"/>
              </a:spcAft>
              <a:buNone/>
            </a:pPr>
            <a:r>
              <a:rPr lang="en" sz="1300">
                <a:solidFill>
                  <a:schemeClr val="dk1"/>
                </a:solidFill>
              </a:rPr>
              <a:t>  </a:t>
            </a:r>
            <a:endParaRPr sz="1300">
              <a:solidFill>
                <a:schemeClr val="dk1"/>
              </a:solidFill>
            </a:endParaRPr>
          </a:p>
          <a:p>
            <a:pPr indent="0" lvl="0" marL="457200" rtl="0" algn="l">
              <a:spcBef>
                <a:spcPts val="0"/>
              </a:spcBef>
              <a:spcAft>
                <a:spcPts val="0"/>
              </a:spcAft>
              <a:buNone/>
            </a:pPr>
            <a:r>
              <a:t/>
            </a:r>
            <a:endParaRPr sz="13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300"/>
          </a:p>
          <a:p>
            <a:pPr indent="0" lvl="0" marL="0" rtl="0" algn="l">
              <a:spcBef>
                <a:spcPts val="0"/>
              </a:spcBef>
              <a:spcAft>
                <a:spcPts val="0"/>
              </a:spcAft>
              <a:buNone/>
            </a:pPr>
            <a:r>
              <a:t/>
            </a:r>
            <a:endParaRPr sz="1300"/>
          </a:p>
        </p:txBody>
      </p:sp>
      <p:grpSp>
        <p:nvGrpSpPr>
          <p:cNvPr id="361" name="Google Shape;361;p56"/>
          <p:cNvGrpSpPr/>
          <p:nvPr/>
        </p:nvGrpSpPr>
        <p:grpSpPr>
          <a:xfrm>
            <a:off x="428975" y="143000"/>
            <a:ext cx="8235475" cy="1100675"/>
            <a:chOff x="428975" y="143000"/>
            <a:chExt cx="8235475" cy="1100675"/>
          </a:xfrm>
        </p:grpSpPr>
        <p:sp>
          <p:nvSpPr>
            <p:cNvPr id="362" name="Google Shape;362;p56"/>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Optimization in IoMT</a:t>
              </a:r>
              <a:endParaRPr b="1" sz="2300">
                <a:solidFill>
                  <a:schemeClr val="dk1"/>
                </a:solidFill>
                <a:latin typeface="Roboto"/>
                <a:ea typeface="Roboto"/>
                <a:cs typeface="Roboto"/>
                <a:sym typeface="Roboto"/>
              </a:endParaRPr>
            </a:p>
          </p:txBody>
        </p:sp>
        <p:sp>
          <p:nvSpPr>
            <p:cNvPr id="363" name="Google Shape;363;p56"/>
            <p:cNvSpPr txBox="1"/>
            <p:nvPr/>
          </p:nvSpPr>
          <p:spPr>
            <a:xfrm>
              <a:off x="479550" y="766675"/>
              <a:ext cx="8184900" cy="4770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1800">
                  <a:solidFill>
                    <a:schemeClr val="dk1"/>
                  </a:solidFill>
                  <a:latin typeface="Roboto"/>
                  <a:ea typeface="Roboto"/>
                  <a:cs typeface="Roboto"/>
                  <a:sym typeface="Roboto"/>
                </a:rPr>
                <a:t>(ii). </a:t>
              </a:r>
              <a:r>
                <a:rPr b="1" lang="en" sz="1900">
                  <a:solidFill>
                    <a:schemeClr val="dk1"/>
                  </a:solidFill>
                  <a:latin typeface="Roboto"/>
                  <a:ea typeface="Roboto"/>
                  <a:cs typeface="Roboto"/>
                  <a:sym typeface="Roboto"/>
                </a:rPr>
                <a:t>System Model - </a:t>
              </a:r>
              <a:r>
                <a:rPr b="1" lang="en" sz="1300">
                  <a:solidFill>
                    <a:schemeClr val="dk1"/>
                  </a:solidFill>
                  <a:latin typeface="Roboto"/>
                  <a:ea typeface="Roboto"/>
                  <a:cs typeface="Roboto"/>
                  <a:sym typeface="Roboto"/>
                </a:rPr>
                <a:t>Algorithm</a:t>
              </a:r>
              <a:endParaRPr b="1" sz="1800">
                <a:solidFill>
                  <a:schemeClr val="dk1"/>
                </a:solidFill>
                <a:latin typeface="Roboto"/>
                <a:ea typeface="Roboto"/>
                <a:cs typeface="Roboto"/>
                <a:sym typeface="Roboto"/>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57"/>
          <p:cNvSpPr txBox="1"/>
          <p:nvPr/>
        </p:nvSpPr>
        <p:spPr>
          <a:xfrm>
            <a:off x="437450" y="1309250"/>
            <a:ext cx="8372700" cy="374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1F1F1F"/>
                </a:solidFill>
              </a:rPr>
              <a:t>4</a:t>
            </a:r>
            <a:r>
              <a:rPr b="1" lang="en">
                <a:solidFill>
                  <a:schemeClr val="dk1"/>
                </a:solidFill>
              </a:rPr>
              <a:t>.	</a:t>
            </a:r>
            <a:r>
              <a:rPr b="1" lang="en">
                <a:solidFill>
                  <a:srgbClr val="1F1F1F"/>
                </a:solidFill>
              </a:rPr>
              <a:t>Selection of Representative Workers</a:t>
            </a:r>
            <a:endParaRPr b="1">
              <a:solidFill>
                <a:srgbClr val="1F1F1F"/>
              </a:solidFill>
            </a:endParaRPr>
          </a:p>
          <a:p>
            <a:pPr indent="0" lvl="0" marL="0" rtl="0" algn="l">
              <a:spcBef>
                <a:spcPts val="0"/>
              </a:spcBef>
              <a:spcAft>
                <a:spcPts val="0"/>
              </a:spcAft>
              <a:buNone/>
            </a:pPr>
            <a:r>
              <a:t/>
            </a:r>
            <a:endParaRPr b="1">
              <a:solidFill>
                <a:srgbClr val="1F1F1F"/>
              </a:solidFill>
            </a:endParaRPr>
          </a:p>
          <a:p>
            <a:pPr indent="0" lvl="0" marL="0" rtl="0" algn="l">
              <a:spcBef>
                <a:spcPts val="0"/>
              </a:spcBef>
              <a:spcAft>
                <a:spcPts val="0"/>
              </a:spcAft>
              <a:buNone/>
            </a:pPr>
            <a:r>
              <a:rPr b="1" lang="en">
                <a:solidFill>
                  <a:srgbClr val="1F1F1F"/>
                </a:solidFill>
              </a:rPr>
              <a:t>	</a:t>
            </a:r>
            <a:r>
              <a:rPr lang="en">
                <a:solidFill>
                  <a:srgbClr val="1F1F1F"/>
                </a:solidFill>
              </a:rPr>
              <a:t>Select the best representative worker from each cluster based on edge scores.</a:t>
            </a:r>
            <a:endParaRPr>
              <a:solidFill>
                <a:srgbClr val="1F1F1F"/>
              </a:solidFill>
            </a:endParaRPr>
          </a:p>
          <a:p>
            <a:pPr indent="0" lvl="0" marL="0" rtl="0" algn="l">
              <a:spcBef>
                <a:spcPts val="0"/>
              </a:spcBef>
              <a:spcAft>
                <a:spcPts val="0"/>
              </a:spcAft>
              <a:buNone/>
            </a:pPr>
            <a:r>
              <a:rPr lang="en">
                <a:solidFill>
                  <a:srgbClr val="1F1F1F"/>
                </a:solidFill>
              </a:rPr>
              <a:t>	</a:t>
            </a:r>
            <a:endParaRPr>
              <a:solidFill>
                <a:srgbClr val="1F1F1F"/>
              </a:solidFill>
            </a:endParaRPr>
          </a:p>
          <a:p>
            <a:pPr indent="457200" lvl="0" marL="0" rtl="0" algn="l">
              <a:spcBef>
                <a:spcPts val="0"/>
              </a:spcBef>
              <a:spcAft>
                <a:spcPts val="0"/>
              </a:spcAft>
              <a:buNone/>
            </a:pPr>
            <a:r>
              <a:rPr lang="en">
                <a:solidFill>
                  <a:srgbClr val="1F1F1F"/>
                </a:solidFill>
              </a:rPr>
              <a:t>Suppose we have k clusters,</a:t>
            </a:r>
            <a:endParaRPr>
              <a:solidFill>
                <a:srgbClr val="1F1F1F"/>
              </a:solidFill>
            </a:endParaRPr>
          </a:p>
          <a:p>
            <a:pPr indent="457200" lvl="0" marL="0" rtl="0" algn="l">
              <a:spcBef>
                <a:spcPts val="0"/>
              </a:spcBef>
              <a:spcAft>
                <a:spcPts val="0"/>
              </a:spcAft>
              <a:buNone/>
            </a:pPr>
            <a:r>
              <a:t/>
            </a:r>
            <a:endParaRPr>
              <a:solidFill>
                <a:srgbClr val="1F1F1F"/>
              </a:solidFill>
            </a:endParaRPr>
          </a:p>
          <a:p>
            <a:pPr indent="457200" lvl="0" marL="0" rtl="0" algn="l">
              <a:spcBef>
                <a:spcPts val="0"/>
              </a:spcBef>
              <a:spcAft>
                <a:spcPts val="0"/>
              </a:spcAft>
              <a:buNone/>
            </a:pPr>
            <a:r>
              <a:rPr lang="en">
                <a:solidFill>
                  <a:srgbClr val="1F1F1F"/>
                </a:solidFill>
              </a:rPr>
              <a:t>C= {C1, C2, C3, . . . . , Ck}</a:t>
            </a:r>
            <a:endParaRPr>
              <a:solidFill>
                <a:srgbClr val="1F1F1F"/>
              </a:solidFill>
            </a:endParaRPr>
          </a:p>
          <a:p>
            <a:pPr indent="457200" lvl="0" marL="0" rtl="0" algn="l">
              <a:spcBef>
                <a:spcPts val="0"/>
              </a:spcBef>
              <a:spcAft>
                <a:spcPts val="0"/>
              </a:spcAft>
              <a:buNone/>
            </a:pPr>
            <a:r>
              <a:t/>
            </a:r>
            <a:endParaRPr>
              <a:solidFill>
                <a:srgbClr val="1F1F1F"/>
              </a:solidFill>
            </a:endParaRPr>
          </a:p>
          <a:p>
            <a:pPr indent="457200" lvl="0" marL="0" rtl="0" algn="l">
              <a:spcBef>
                <a:spcPts val="0"/>
              </a:spcBef>
              <a:spcAft>
                <a:spcPts val="0"/>
              </a:spcAft>
              <a:buNone/>
            </a:pPr>
            <a:r>
              <a:rPr lang="en">
                <a:solidFill>
                  <a:srgbClr val="1F1F1F"/>
                </a:solidFill>
              </a:rPr>
              <a:t>In each cluster Cj the edge devices are,</a:t>
            </a:r>
            <a:endParaRPr>
              <a:solidFill>
                <a:srgbClr val="1F1F1F"/>
              </a:solidFill>
            </a:endParaRPr>
          </a:p>
          <a:p>
            <a:pPr indent="457200" lvl="0" marL="0" rtl="0" algn="l">
              <a:spcBef>
                <a:spcPts val="0"/>
              </a:spcBef>
              <a:spcAft>
                <a:spcPts val="0"/>
              </a:spcAft>
              <a:buNone/>
            </a:pPr>
            <a:r>
              <a:t/>
            </a:r>
            <a:endParaRPr>
              <a:solidFill>
                <a:srgbClr val="1F1F1F"/>
              </a:solidFill>
            </a:endParaRPr>
          </a:p>
          <a:p>
            <a:pPr indent="457200" lvl="0" marL="0" rtl="0" algn="l">
              <a:spcBef>
                <a:spcPts val="0"/>
              </a:spcBef>
              <a:spcAft>
                <a:spcPts val="0"/>
              </a:spcAft>
              <a:buNone/>
            </a:pPr>
            <a:r>
              <a:rPr lang="en">
                <a:solidFill>
                  <a:srgbClr val="1F1F1F"/>
                </a:solidFill>
              </a:rPr>
              <a:t>Cj = {Vj1, Vj2, Vj3, . . . . , Vj}</a:t>
            </a:r>
            <a:endParaRPr>
              <a:solidFill>
                <a:srgbClr val="1F1F1F"/>
              </a:solidFill>
            </a:endParaRPr>
          </a:p>
          <a:p>
            <a:pPr indent="457200" lvl="0" marL="0" rtl="0" algn="l">
              <a:spcBef>
                <a:spcPts val="0"/>
              </a:spcBef>
              <a:spcAft>
                <a:spcPts val="0"/>
              </a:spcAft>
              <a:buNone/>
            </a:pPr>
            <a:r>
              <a:t/>
            </a:r>
            <a:endParaRPr>
              <a:solidFill>
                <a:srgbClr val="1F1F1F"/>
              </a:solidFill>
            </a:endParaRPr>
          </a:p>
          <a:p>
            <a:pPr indent="457200" lvl="0" marL="0" rtl="0" algn="l">
              <a:spcBef>
                <a:spcPts val="0"/>
              </a:spcBef>
              <a:spcAft>
                <a:spcPts val="0"/>
              </a:spcAft>
              <a:buNone/>
            </a:pPr>
            <a:r>
              <a:rPr lang="en">
                <a:solidFill>
                  <a:srgbClr val="1F1F1F"/>
                </a:solidFill>
              </a:rPr>
              <a:t>For each cluster Cj select the highest scored device V’j for which La_i(T) &gt;0</a:t>
            </a:r>
            <a:endParaRPr>
              <a:solidFill>
                <a:srgbClr val="1F1F1F"/>
              </a:solidFill>
            </a:endParaRPr>
          </a:p>
          <a:p>
            <a:pPr indent="457200" lvl="0" marL="0" rtl="0" algn="l">
              <a:spcBef>
                <a:spcPts val="0"/>
              </a:spcBef>
              <a:spcAft>
                <a:spcPts val="0"/>
              </a:spcAft>
              <a:buNone/>
            </a:pPr>
            <a:r>
              <a:rPr lang="en">
                <a:solidFill>
                  <a:srgbClr val="1F1F1F"/>
                </a:solidFill>
              </a:rPr>
              <a:t>Selected set of workers, </a:t>
            </a:r>
            <a:endParaRPr>
              <a:solidFill>
                <a:srgbClr val="1F1F1F"/>
              </a:solidFill>
            </a:endParaRPr>
          </a:p>
          <a:p>
            <a:pPr indent="457200" lvl="0" marL="0" rtl="0" algn="l">
              <a:spcBef>
                <a:spcPts val="0"/>
              </a:spcBef>
              <a:spcAft>
                <a:spcPts val="0"/>
              </a:spcAft>
              <a:buNone/>
            </a:pPr>
            <a:r>
              <a:t/>
            </a:r>
            <a:endParaRPr>
              <a:solidFill>
                <a:srgbClr val="1F1F1F"/>
              </a:solidFill>
            </a:endParaRPr>
          </a:p>
          <a:p>
            <a:pPr indent="457200" lvl="0" marL="0" rtl="0" algn="l">
              <a:spcBef>
                <a:spcPts val="0"/>
              </a:spcBef>
              <a:spcAft>
                <a:spcPts val="0"/>
              </a:spcAft>
              <a:buNone/>
            </a:pPr>
            <a:r>
              <a:rPr lang="en">
                <a:solidFill>
                  <a:srgbClr val="1F1F1F"/>
                </a:solidFill>
              </a:rPr>
              <a:t>V’ = {V1’,V2’....Vn’}</a:t>
            </a:r>
            <a:endParaRPr>
              <a:solidFill>
                <a:srgbClr val="1F1F1F"/>
              </a:solidFill>
            </a:endParaRPr>
          </a:p>
          <a:p>
            <a:pPr indent="457200" lvl="0" marL="0" rtl="0" algn="l">
              <a:spcBef>
                <a:spcPts val="0"/>
              </a:spcBef>
              <a:spcAft>
                <a:spcPts val="0"/>
              </a:spcAft>
              <a:buNone/>
            </a:pPr>
            <a:r>
              <a:t/>
            </a:r>
            <a:endParaRPr>
              <a:solidFill>
                <a:srgbClr val="1F1F1F"/>
              </a:solidFill>
            </a:endParaRPr>
          </a:p>
          <a:p>
            <a:pPr indent="457200" lvl="0" marL="0" rtl="0" algn="l">
              <a:spcBef>
                <a:spcPts val="0"/>
              </a:spcBef>
              <a:spcAft>
                <a:spcPts val="0"/>
              </a:spcAft>
              <a:buNone/>
            </a:pPr>
            <a:r>
              <a:t/>
            </a:r>
            <a:endParaRPr>
              <a:solidFill>
                <a:srgbClr val="1F1F1F"/>
              </a:solidFill>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t/>
            </a:r>
            <a:endParaRPr>
              <a:solidFill>
                <a:schemeClr val="dk1"/>
              </a:solidFill>
            </a:endParaRPr>
          </a:p>
          <a:p>
            <a:pPr indent="45720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rgbClr val="252525"/>
                </a:solidFill>
              </a:rPr>
              <a:t>		</a:t>
            </a:r>
            <a:endParaRPr>
              <a:solidFill>
                <a:srgbClr val="252525"/>
              </a:solidFill>
            </a:endParaRPr>
          </a:p>
          <a:p>
            <a:pPr indent="0" lvl="0" marL="0" rtl="0" algn="l">
              <a:spcBef>
                <a:spcPts val="0"/>
              </a:spcBef>
              <a:spcAft>
                <a:spcPts val="0"/>
              </a:spcAft>
              <a:buNone/>
            </a:pPr>
            <a:r>
              <a:rPr lang="en">
                <a:solidFill>
                  <a:srgbClr val="252525"/>
                </a:solidFill>
              </a:rPr>
              <a:t>		</a:t>
            </a:r>
            <a:endParaRPr>
              <a:solidFill>
                <a:srgbClr val="252525"/>
              </a:solidFill>
            </a:endParaRPr>
          </a:p>
          <a:p>
            <a:pPr indent="0" lvl="0" marL="0" rtl="0" algn="l">
              <a:spcBef>
                <a:spcPts val="0"/>
              </a:spcBef>
              <a:spcAft>
                <a:spcPts val="0"/>
              </a:spcAft>
              <a:buNone/>
            </a:pPr>
            <a:r>
              <a:t/>
            </a:r>
            <a:endParaRPr>
              <a:solidFill>
                <a:srgbClr val="252525"/>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  </a:t>
            </a:r>
            <a:endParaRPr>
              <a:solidFill>
                <a:schemeClr val="dk1"/>
              </a:solidFill>
            </a:endParaRPr>
          </a:p>
          <a:p>
            <a:pPr indent="0" lvl="0" marL="457200" rtl="0" algn="l">
              <a:spcBef>
                <a:spcPts val="0"/>
              </a:spcBef>
              <a:spcAft>
                <a:spcPts val="0"/>
              </a:spcAft>
              <a:buNone/>
            </a:pPr>
            <a:r>
              <a:t/>
            </a:r>
            <a:endParaRPr>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grpSp>
        <p:nvGrpSpPr>
          <p:cNvPr id="370" name="Google Shape;370;p57"/>
          <p:cNvGrpSpPr/>
          <p:nvPr/>
        </p:nvGrpSpPr>
        <p:grpSpPr>
          <a:xfrm>
            <a:off x="428975" y="143000"/>
            <a:ext cx="8235475" cy="1100675"/>
            <a:chOff x="428975" y="143000"/>
            <a:chExt cx="8235475" cy="1100675"/>
          </a:xfrm>
        </p:grpSpPr>
        <p:sp>
          <p:nvSpPr>
            <p:cNvPr id="371" name="Google Shape;371;p57"/>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Optimization in IoMT</a:t>
              </a:r>
              <a:endParaRPr b="1" sz="2300">
                <a:solidFill>
                  <a:schemeClr val="dk1"/>
                </a:solidFill>
                <a:latin typeface="Roboto"/>
                <a:ea typeface="Roboto"/>
                <a:cs typeface="Roboto"/>
                <a:sym typeface="Roboto"/>
              </a:endParaRPr>
            </a:p>
          </p:txBody>
        </p:sp>
        <p:sp>
          <p:nvSpPr>
            <p:cNvPr id="372" name="Google Shape;372;p57"/>
            <p:cNvSpPr txBox="1"/>
            <p:nvPr/>
          </p:nvSpPr>
          <p:spPr>
            <a:xfrm>
              <a:off x="479550" y="766675"/>
              <a:ext cx="8184900" cy="4770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1800">
                  <a:solidFill>
                    <a:schemeClr val="dk1"/>
                  </a:solidFill>
                  <a:latin typeface="Roboto"/>
                  <a:ea typeface="Roboto"/>
                  <a:cs typeface="Roboto"/>
                  <a:sym typeface="Roboto"/>
                </a:rPr>
                <a:t>(ii). </a:t>
              </a:r>
              <a:r>
                <a:rPr b="1" lang="en" sz="1900">
                  <a:solidFill>
                    <a:schemeClr val="dk1"/>
                  </a:solidFill>
                  <a:latin typeface="Roboto"/>
                  <a:ea typeface="Roboto"/>
                  <a:cs typeface="Roboto"/>
                  <a:sym typeface="Roboto"/>
                </a:rPr>
                <a:t>System Model - </a:t>
              </a:r>
              <a:r>
                <a:rPr b="1" lang="en" sz="1300">
                  <a:solidFill>
                    <a:schemeClr val="dk1"/>
                  </a:solidFill>
                  <a:latin typeface="Roboto"/>
                  <a:ea typeface="Roboto"/>
                  <a:cs typeface="Roboto"/>
                  <a:sym typeface="Roboto"/>
                </a:rPr>
                <a:t>Algorithm</a:t>
              </a:r>
              <a:endParaRPr b="1" sz="1800">
                <a:solidFill>
                  <a:schemeClr val="dk1"/>
                </a:solidFill>
                <a:latin typeface="Roboto"/>
                <a:ea typeface="Roboto"/>
                <a:cs typeface="Roboto"/>
                <a:sym typeface="Robot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78" name="Google Shape;378;p58"/>
          <p:cNvSpPr txBox="1"/>
          <p:nvPr/>
        </p:nvSpPr>
        <p:spPr>
          <a:xfrm>
            <a:off x="437450" y="1287500"/>
            <a:ext cx="8372700" cy="37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1F1F1F"/>
                </a:solidFill>
              </a:rPr>
              <a:t>5.</a:t>
            </a:r>
            <a:r>
              <a:rPr b="1" lang="en" sz="1200">
                <a:solidFill>
                  <a:schemeClr val="dk1"/>
                </a:solidFill>
              </a:rPr>
              <a:t>	</a:t>
            </a:r>
            <a:r>
              <a:rPr b="1" lang="en" sz="1200">
                <a:solidFill>
                  <a:srgbClr val="1F1F1F"/>
                </a:solidFill>
              </a:rPr>
              <a:t>Updating Local models</a:t>
            </a:r>
            <a:endParaRPr b="1" sz="1200">
              <a:solidFill>
                <a:srgbClr val="1F1F1F"/>
              </a:solidFill>
            </a:endParaRPr>
          </a:p>
          <a:p>
            <a:pPr indent="0" lvl="0" marL="0" rtl="0" algn="l">
              <a:spcBef>
                <a:spcPts val="0"/>
              </a:spcBef>
              <a:spcAft>
                <a:spcPts val="0"/>
              </a:spcAft>
              <a:buNone/>
            </a:pPr>
            <a:r>
              <a:t/>
            </a:r>
            <a:endParaRPr b="1" sz="1200">
              <a:solidFill>
                <a:srgbClr val="1F1F1F"/>
              </a:solidFill>
            </a:endParaRPr>
          </a:p>
          <a:p>
            <a:pPr indent="0" lvl="0" marL="0" rtl="0" algn="just">
              <a:spcBef>
                <a:spcPts val="0"/>
              </a:spcBef>
              <a:spcAft>
                <a:spcPts val="0"/>
              </a:spcAft>
              <a:buNone/>
            </a:pPr>
            <a:r>
              <a:rPr b="1" lang="en" sz="1200">
                <a:solidFill>
                  <a:srgbClr val="1F1F1F"/>
                </a:solidFill>
              </a:rPr>
              <a:t>	</a:t>
            </a:r>
            <a:r>
              <a:rPr lang="en" sz="1200">
                <a:solidFill>
                  <a:srgbClr val="1F1F1F"/>
                </a:solidFill>
              </a:rPr>
              <a:t>At each round t, each worker trains its local model by iterating the local update multiple times  before sending the next local model mv(t+1) to the server.</a:t>
            </a:r>
            <a:endParaRPr sz="1200">
              <a:solidFill>
                <a:srgbClr val="1F1F1F"/>
              </a:solidFill>
            </a:endParaRPr>
          </a:p>
          <a:p>
            <a:pPr indent="0" lvl="0" marL="0" rtl="0" algn="just">
              <a:spcBef>
                <a:spcPts val="0"/>
              </a:spcBef>
              <a:spcAft>
                <a:spcPts val="0"/>
              </a:spcAft>
              <a:buNone/>
            </a:pPr>
            <a:r>
              <a:t/>
            </a:r>
            <a:endParaRPr sz="1200">
              <a:solidFill>
                <a:srgbClr val="1F1F1F"/>
              </a:solidFill>
            </a:endParaRPr>
          </a:p>
          <a:p>
            <a:pPr indent="0" lvl="0" marL="0" rtl="0" algn="just">
              <a:spcBef>
                <a:spcPts val="0"/>
              </a:spcBef>
              <a:spcAft>
                <a:spcPts val="0"/>
              </a:spcAft>
              <a:buNone/>
            </a:pPr>
            <a:r>
              <a:rPr lang="en" sz="1200">
                <a:solidFill>
                  <a:srgbClr val="1F1F1F"/>
                </a:solidFill>
              </a:rPr>
              <a:t>	Each worker v’ ∈ V’ receives the global model Mt−1 and optimizes its parameters locally.</a:t>
            </a:r>
            <a:endParaRPr sz="1200">
              <a:solidFill>
                <a:srgbClr val="1F1F1F"/>
              </a:solidFill>
            </a:endParaRPr>
          </a:p>
          <a:p>
            <a:pPr indent="0" lvl="0" marL="0" rtl="0" algn="just">
              <a:spcBef>
                <a:spcPts val="0"/>
              </a:spcBef>
              <a:spcAft>
                <a:spcPts val="0"/>
              </a:spcAft>
              <a:buNone/>
            </a:pPr>
            <a:r>
              <a:rPr lang="en" sz="1200">
                <a:solidFill>
                  <a:srgbClr val="1F1F1F"/>
                </a:solidFill>
              </a:rPr>
              <a:t>	</a:t>
            </a:r>
            <a:endParaRPr sz="1200">
              <a:solidFill>
                <a:srgbClr val="1F1F1F"/>
              </a:solidFill>
            </a:endParaRPr>
          </a:p>
          <a:p>
            <a:pPr indent="0" lvl="0" marL="0" rtl="0" algn="just">
              <a:spcBef>
                <a:spcPts val="0"/>
              </a:spcBef>
              <a:spcAft>
                <a:spcPts val="0"/>
              </a:spcAft>
              <a:buNone/>
            </a:pPr>
            <a:r>
              <a:rPr lang="en" sz="1200">
                <a:solidFill>
                  <a:srgbClr val="1F1F1F"/>
                </a:solidFill>
              </a:rPr>
              <a:t>	Local update,</a:t>
            </a:r>
            <a:endParaRPr sz="1200">
              <a:solidFill>
                <a:srgbClr val="1F1F1F"/>
              </a:solidFill>
            </a:endParaRPr>
          </a:p>
          <a:p>
            <a:pPr indent="0" lvl="0" marL="0" rtl="0" algn="just">
              <a:spcBef>
                <a:spcPts val="0"/>
              </a:spcBef>
              <a:spcAft>
                <a:spcPts val="0"/>
              </a:spcAft>
              <a:buNone/>
            </a:pPr>
            <a:r>
              <a:t/>
            </a:r>
            <a:endParaRPr sz="1200">
              <a:solidFill>
                <a:srgbClr val="1F1F1F"/>
              </a:solidFill>
            </a:endParaRPr>
          </a:p>
          <a:p>
            <a:pPr indent="0" lvl="0" marL="0" rtl="0" algn="ctr">
              <a:spcBef>
                <a:spcPts val="0"/>
              </a:spcBef>
              <a:spcAft>
                <a:spcPts val="0"/>
              </a:spcAft>
              <a:buNone/>
            </a:pPr>
            <a:r>
              <a:rPr lang="en" sz="1200">
                <a:solidFill>
                  <a:srgbClr val="1F1F1F"/>
                </a:solidFill>
              </a:rPr>
              <a:t>	</a:t>
            </a:r>
            <a:r>
              <a:rPr b="1" lang="en" sz="1200">
                <a:solidFill>
                  <a:srgbClr val="1F1F1F"/>
                </a:solidFill>
              </a:rPr>
              <a:t>mv(t+1) = mv(t) - ηg(t)</a:t>
            </a:r>
            <a:endParaRPr b="1" sz="1200">
              <a:solidFill>
                <a:srgbClr val="1F1F1F"/>
              </a:solidFill>
            </a:endParaRPr>
          </a:p>
          <a:p>
            <a:pPr indent="0" lvl="0" marL="0" rtl="0" algn="just">
              <a:spcBef>
                <a:spcPts val="0"/>
              </a:spcBef>
              <a:spcAft>
                <a:spcPts val="0"/>
              </a:spcAft>
              <a:buNone/>
            </a:pPr>
            <a:r>
              <a:t/>
            </a:r>
            <a:endParaRPr sz="1200">
              <a:solidFill>
                <a:srgbClr val="1F1F1F"/>
              </a:solidFill>
            </a:endParaRPr>
          </a:p>
          <a:p>
            <a:pPr indent="0" lvl="0" marL="0" rtl="0" algn="just">
              <a:spcBef>
                <a:spcPts val="0"/>
              </a:spcBef>
              <a:spcAft>
                <a:spcPts val="0"/>
              </a:spcAft>
              <a:buNone/>
            </a:pPr>
            <a:r>
              <a:rPr lang="en" sz="1200">
                <a:solidFill>
                  <a:srgbClr val="1F1F1F"/>
                </a:solidFill>
              </a:rPr>
              <a:t>	g(t) → updated weights on its local data at the current model mv(t)</a:t>
            </a:r>
            <a:endParaRPr sz="1200">
              <a:solidFill>
                <a:srgbClr val="1F1F1F"/>
              </a:solidFill>
            </a:endParaRPr>
          </a:p>
          <a:p>
            <a:pPr indent="0" lvl="0" marL="0" rtl="0" algn="just">
              <a:spcBef>
                <a:spcPts val="0"/>
              </a:spcBef>
              <a:spcAft>
                <a:spcPts val="0"/>
              </a:spcAft>
              <a:buNone/>
            </a:pPr>
            <a:r>
              <a:t/>
            </a:r>
            <a:endParaRPr sz="1200">
              <a:solidFill>
                <a:srgbClr val="1F1F1F"/>
              </a:solidFill>
            </a:endParaRPr>
          </a:p>
          <a:p>
            <a:pPr indent="0" lvl="0" marL="0" rtl="0" algn="just">
              <a:spcBef>
                <a:spcPts val="0"/>
              </a:spcBef>
              <a:spcAft>
                <a:spcPts val="0"/>
              </a:spcAft>
              <a:buNone/>
            </a:pPr>
            <a:r>
              <a:rPr lang="en" sz="1200">
                <a:solidFill>
                  <a:srgbClr val="1F1F1F"/>
                </a:solidFill>
              </a:rPr>
              <a:t>	 η → learning rate</a:t>
            </a:r>
            <a:endParaRPr sz="1200">
              <a:solidFill>
                <a:srgbClr val="1F1F1F"/>
              </a:solidFill>
            </a:endParaRPr>
          </a:p>
          <a:p>
            <a:pPr indent="0" lvl="0" marL="0" rtl="0" algn="just">
              <a:spcBef>
                <a:spcPts val="0"/>
              </a:spcBef>
              <a:spcAft>
                <a:spcPts val="0"/>
              </a:spcAft>
              <a:buNone/>
            </a:pPr>
            <a:r>
              <a:rPr lang="en" sz="1200">
                <a:solidFill>
                  <a:srgbClr val="1F1F1F"/>
                </a:solidFill>
              </a:rPr>
              <a:t>	</a:t>
            </a:r>
            <a:endParaRPr sz="1200">
              <a:solidFill>
                <a:srgbClr val="1F1F1F"/>
              </a:solidFill>
            </a:endParaRPr>
          </a:p>
          <a:p>
            <a:pPr indent="0" lvl="0" marL="0" rtl="0" algn="just">
              <a:spcBef>
                <a:spcPts val="0"/>
              </a:spcBef>
              <a:spcAft>
                <a:spcPts val="0"/>
              </a:spcAft>
              <a:buNone/>
            </a:pPr>
            <a:r>
              <a:rPr lang="en" sz="1200">
                <a:solidFill>
                  <a:srgbClr val="1F1F1F"/>
                </a:solidFill>
              </a:rPr>
              <a:t>	- </a:t>
            </a:r>
            <a:r>
              <a:rPr lang="en" sz="1200">
                <a:solidFill>
                  <a:srgbClr val="1F1F1F"/>
                </a:solidFill>
                <a:highlight>
                  <a:schemeClr val="lt1"/>
                </a:highlight>
                <a:latin typeface="Roboto"/>
                <a:ea typeface="Roboto"/>
                <a:cs typeface="Roboto"/>
                <a:sym typeface="Roboto"/>
              </a:rPr>
              <a:t>Update the learning rate dynamically based on energy consumption.</a:t>
            </a:r>
            <a:endParaRPr sz="1200">
              <a:solidFill>
                <a:srgbClr val="1F1F1F"/>
              </a:solidFill>
              <a:highlight>
                <a:schemeClr val="lt1"/>
              </a:highlight>
              <a:latin typeface="Roboto"/>
              <a:ea typeface="Roboto"/>
              <a:cs typeface="Roboto"/>
              <a:sym typeface="Roboto"/>
            </a:endParaRPr>
          </a:p>
          <a:p>
            <a:pPr indent="0" lvl="0" marL="0" rtl="0" algn="just">
              <a:spcBef>
                <a:spcPts val="0"/>
              </a:spcBef>
              <a:spcAft>
                <a:spcPts val="0"/>
              </a:spcAft>
              <a:buNone/>
            </a:pPr>
            <a:r>
              <a:rPr lang="en" sz="1200">
                <a:solidFill>
                  <a:srgbClr val="1F1F1F"/>
                </a:solidFill>
                <a:highlight>
                  <a:schemeClr val="lt1"/>
                </a:highlight>
                <a:latin typeface="Roboto"/>
                <a:ea typeface="Roboto"/>
                <a:cs typeface="Roboto"/>
                <a:sym typeface="Roboto"/>
              </a:rPr>
              <a:t>	- defined a learning rate scheduling strategy that takes energy consumption into account.</a:t>
            </a:r>
            <a:endParaRPr sz="1200">
              <a:solidFill>
                <a:srgbClr val="1F1F1F"/>
              </a:solidFill>
              <a:highlight>
                <a:schemeClr val="lt1"/>
              </a:highlight>
              <a:latin typeface="Roboto"/>
              <a:ea typeface="Roboto"/>
              <a:cs typeface="Roboto"/>
              <a:sym typeface="Roboto"/>
            </a:endParaRPr>
          </a:p>
          <a:p>
            <a:pPr indent="457200" lvl="0" marL="0" rtl="0" algn="just">
              <a:spcBef>
                <a:spcPts val="0"/>
              </a:spcBef>
              <a:spcAft>
                <a:spcPts val="0"/>
              </a:spcAft>
              <a:buNone/>
            </a:pPr>
            <a:r>
              <a:rPr lang="en" sz="1200">
                <a:solidFill>
                  <a:srgbClr val="1F1F1F"/>
                </a:solidFill>
                <a:highlight>
                  <a:schemeClr val="lt1"/>
                </a:highlight>
                <a:latin typeface="Roboto"/>
                <a:ea typeface="Roboto"/>
                <a:cs typeface="Roboto"/>
                <a:sym typeface="Roboto"/>
              </a:rPr>
              <a:t>- use a learning rate that decreases as the available energy decreases.</a:t>
            </a:r>
            <a:endParaRPr sz="12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highlight>
                  <a:schemeClr val="lt1"/>
                </a:highlight>
                <a:latin typeface="Roboto"/>
                <a:ea typeface="Roboto"/>
                <a:cs typeface="Roboto"/>
                <a:sym typeface="Roboto"/>
              </a:rPr>
              <a:t>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457200" lvl="0" marL="0" rtl="0" algn="l">
              <a:spcBef>
                <a:spcPts val="0"/>
              </a:spcBef>
              <a:spcAft>
                <a:spcPts val="0"/>
              </a:spcAft>
              <a:buNone/>
            </a:pPr>
            <a:r>
              <a:rPr b="1" lang="en" sz="1200">
                <a:solidFill>
                  <a:schemeClr val="dk1"/>
                </a:solidFill>
              </a:rPr>
              <a:t>		</a:t>
            </a:r>
            <a:endParaRPr sz="1200">
              <a:solidFill>
                <a:schemeClr val="dk1"/>
              </a:solidFill>
            </a:endParaRPr>
          </a:p>
          <a:p>
            <a:pPr indent="45720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rgbClr val="252525"/>
                </a:solidFill>
              </a:rPr>
              <a:t>		</a:t>
            </a:r>
            <a:endParaRPr sz="1200">
              <a:solidFill>
                <a:srgbClr val="252525"/>
              </a:solidFill>
            </a:endParaRPr>
          </a:p>
          <a:p>
            <a:pPr indent="0" lvl="0" marL="0" rtl="0" algn="l">
              <a:spcBef>
                <a:spcPts val="0"/>
              </a:spcBef>
              <a:spcAft>
                <a:spcPts val="0"/>
              </a:spcAft>
              <a:buNone/>
            </a:pPr>
            <a:r>
              <a:rPr lang="en" sz="1200">
                <a:solidFill>
                  <a:srgbClr val="252525"/>
                </a:solidFill>
              </a:rPr>
              <a:t>		</a:t>
            </a:r>
            <a:endParaRPr sz="1200">
              <a:solidFill>
                <a:srgbClr val="252525"/>
              </a:solidFill>
            </a:endParaRPr>
          </a:p>
          <a:p>
            <a:pPr indent="0" lvl="0" marL="0" rtl="0" algn="l">
              <a:spcBef>
                <a:spcPts val="0"/>
              </a:spcBef>
              <a:spcAft>
                <a:spcPts val="0"/>
              </a:spcAft>
              <a:buNone/>
            </a:pPr>
            <a:r>
              <a:t/>
            </a:r>
            <a:endParaRPr sz="1200">
              <a:solidFill>
                <a:srgbClr val="252525"/>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45720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grpSp>
        <p:nvGrpSpPr>
          <p:cNvPr id="379" name="Google Shape;379;p58"/>
          <p:cNvGrpSpPr/>
          <p:nvPr/>
        </p:nvGrpSpPr>
        <p:grpSpPr>
          <a:xfrm>
            <a:off x="428975" y="143000"/>
            <a:ext cx="8235475" cy="1100675"/>
            <a:chOff x="428975" y="143000"/>
            <a:chExt cx="8235475" cy="1100675"/>
          </a:xfrm>
        </p:grpSpPr>
        <p:sp>
          <p:nvSpPr>
            <p:cNvPr id="380" name="Google Shape;380;p58"/>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Optimization in IoMT</a:t>
              </a:r>
              <a:endParaRPr b="1" sz="2300">
                <a:solidFill>
                  <a:schemeClr val="dk1"/>
                </a:solidFill>
                <a:latin typeface="Roboto"/>
                <a:ea typeface="Roboto"/>
                <a:cs typeface="Roboto"/>
                <a:sym typeface="Roboto"/>
              </a:endParaRPr>
            </a:p>
          </p:txBody>
        </p:sp>
        <p:sp>
          <p:nvSpPr>
            <p:cNvPr id="381" name="Google Shape;381;p58"/>
            <p:cNvSpPr txBox="1"/>
            <p:nvPr/>
          </p:nvSpPr>
          <p:spPr>
            <a:xfrm>
              <a:off x="479550" y="766675"/>
              <a:ext cx="8184900" cy="4770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1800">
                  <a:solidFill>
                    <a:schemeClr val="dk1"/>
                  </a:solidFill>
                  <a:latin typeface="Roboto"/>
                  <a:ea typeface="Roboto"/>
                  <a:cs typeface="Roboto"/>
                  <a:sym typeface="Roboto"/>
                </a:rPr>
                <a:t>(ii). </a:t>
              </a:r>
              <a:r>
                <a:rPr b="1" lang="en" sz="1900">
                  <a:solidFill>
                    <a:schemeClr val="dk1"/>
                  </a:solidFill>
                  <a:latin typeface="Roboto"/>
                  <a:ea typeface="Roboto"/>
                  <a:cs typeface="Roboto"/>
                  <a:sym typeface="Roboto"/>
                </a:rPr>
                <a:t>System Model - </a:t>
              </a:r>
              <a:r>
                <a:rPr b="1" lang="en" sz="1300">
                  <a:solidFill>
                    <a:schemeClr val="dk1"/>
                  </a:solidFill>
                  <a:latin typeface="Roboto"/>
                  <a:ea typeface="Roboto"/>
                  <a:cs typeface="Roboto"/>
                  <a:sym typeface="Roboto"/>
                </a:rPr>
                <a:t>Algorithm</a:t>
              </a:r>
              <a:endParaRPr b="1" sz="1800">
                <a:solidFill>
                  <a:schemeClr val="dk1"/>
                </a:solidFill>
                <a:latin typeface="Roboto"/>
                <a:ea typeface="Roboto"/>
                <a:cs typeface="Roboto"/>
                <a:sym typeface="Robo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59"/>
          <p:cNvSpPr txBox="1"/>
          <p:nvPr/>
        </p:nvSpPr>
        <p:spPr>
          <a:xfrm>
            <a:off x="437450" y="1331000"/>
            <a:ext cx="8372700" cy="349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1F1F1F"/>
                </a:solidFill>
              </a:rPr>
              <a:t>6.	Data compression</a:t>
            </a:r>
            <a:endParaRPr b="1" sz="1200">
              <a:solidFill>
                <a:srgbClr val="1F1F1F"/>
              </a:solidFill>
            </a:endParaRPr>
          </a:p>
          <a:p>
            <a:pPr indent="0" lvl="0" marL="0" rtl="0" algn="l">
              <a:spcBef>
                <a:spcPts val="0"/>
              </a:spcBef>
              <a:spcAft>
                <a:spcPts val="0"/>
              </a:spcAft>
              <a:buNone/>
            </a:pPr>
            <a:r>
              <a:t/>
            </a:r>
            <a:endParaRPr b="1" sz="1200">
              <a:solidFill>
                <a:srgbClr val="1F1F1F"/>
              </a:solidFill>
            </a:endParaRPr>
          </a:p>
          <a:p>
            <a:pPr indent="0" lvl="0" marL="0" rtl="0" algn="l">
              <a:spcBef>
                <a:spcPts val="0"/>
              </a:spcBef>
              <a:spcAft>
                <a:spcPts val="0"/>
              </a:spcAft>
              <a:buNone/>
            </a:pPr>
            <a:r>
              <a:rPr b="1" lang="en" sz="1200">
                <a:solidFill>
                  <a:srgbClr val="1F1F1F"/>
                </a:solidFill>
              </a:rPr>
              <a:t>	- </a:t>
            </a:r>
            <a:r>
              <a:rPr lang="en" sz="1200">
                <a:solidFill>
                  <a:srgbClr val="1F1F1F"/>
                </a:solidFill>
              </a:rPr>
              <a:t>Using </a:t>
            </a:r>
            <a:r>
              <a:rPr lang="en" sz="1200">
                <a:solidFill>
                  <a:srgbClr val="1F1F1F"/>
                </a:solidFill>
                <a:highlight>
                  <a:schemeClr val="lt1"/>
                </a:highlight>
                <a:latin typeface="Roboto"/>
                <a:ea typeface="Roboto"/>
                <a:cs typeface="Roboto"/>
                <a:sym typeface="Roboto"/>
              </a:rPr>
              <a:t>MessagePack, a binary serialization format we will do data compression on local model </a:t>
            </a:r>
            <a:endParaRPr sz="12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rgbClr val="1F1F1F"/>
                </a:solidFill>
                <a:highlight>
                  <a:schemeClr val="lt1"/>
                </a:highlight>
                <a:latin typeface="Roboto"/>
                <a:ea typeface="Roboto"/>
                <a:cs typeface="Roboto"/>
                <a:sym typeface="Roboto"/>
              </a:rPr>
              <a:t>	  updates.</a:t>
            </a:r>
            <a:endParaRPr sz="12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rgbClr val="1F1F1F"/>
                </a:solidFill>
                <a:highlight>
                  <a:schemeClr val="lt1"/>
                </a:highlight>
                <a:latin typeface="Roboto"/>
                <a:ea typeface="Roboto"/>
                <a:cs typeface="Roboto"/>
                <a:sym typeface="Roboto"/>
              </a:rPr>
              <a:t>	- After that we will send that to our global model.</a:t>
            </a:r>
            <a:endParaRPr sz="12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rPr b="1" lang="en" sz="1200">
                <a:solidFill>
                  <a:srgbClr val="1F1F1F"/>
                </a:solidFill>
                <a:highlight>
                  <a:schemeClr val="lt1"/>
                </a:highlight>
                <a:latin typeface="Roboto"/>
                <a:ea typeface="Roboto"/>
                <a:cs typeface="Roboto"/>
                <a:sym typeface="Roboto"/>
              </a:rPr>
              <a:t>7.	</a:t>
            </a:r>
            <a:r>
              <a:rPr b="1" lang="en" sz="1200">
                <a:solidFill>
                  <a:srgbClr val="1F1F1F"/>
                </a:solidFill>
              </a:rPr>
              <a:t>Building Global Model</a:t>
            </a:r>
            <a:endParaRPr b="1" sz="1200">
              <a:solidFill>
                <a:srgbClr val="1F1F1F"/>
              </a:solidFill>
            </a:endParaRPr>
          </a:p>
          <a:p>
            <a:pPr indent="0" lvl="0" marL="0" rtl="0" algn="l">
              <a:spcBef>
                <a:spcPts val="0"/>
              </a:spcBef>
              <a:spcAft>
                <a:spcPts val="0"/>
              </a:spcAft>
              <a:buNone/>
            </a:pPr>
            <a:r>
              <a:t/>
            </a:r>
            <a:endParaRPr b="1" sz="1200">
              <a:solidFill>
                <a:srgbClr val="1F1F1F"/>
              </a:solidFill>
            </a:endParaRPr>
          </a:p>
          <a:p>
            <a:pPr indent="0" lvl="0" marL="0" rtl="0" algn="l">
              <a:spcBef>
                <a:spcPts val="0"/>
              </a:spcBef>
              <a:spcAft>
                <a:spcPts val="0"/>
              </a:spcAft>
              <a:buNone/>
            </a:pPr>
            <a:r>
              <a:rPr b="1" lang="en" sz="1200">
                <a:solidFill>
                  <a:srgbClr val="1F1F1F"/>
                </a:solidFill>
              </a:rPr>
              <a:t>	</a:t>
            </a:r>
            <a:r>
              <a:rPr lang="en" sz="1200">
                <a:solidFill>
                  <a:srgbClr val="1F1F1F"/>
                </a:solidFill>
              </a:rPr>
              <a:t>- Decompress the local model updates.</a:t>
            </a:r>
            <a:r>
              <a:rPr b="1" lang="en" sz="1200">
                <a:solidFill>
                  <a:srgbClr val="1F1F1F"/>
                </a:solidFill>
              </a:rPr>
              <a:t> </a:t>
            </a:r>
            <a:endParaRPr b="1" sz="1200">
              <a:solidFill>
                <a:srgbClr val="1F1F1F"/>
              </a:solidFill>
            </a:endParaRPr>
          </a:p>
          <a:p>
            <a:pPr indent="0" lvl="0" marL="0" rtl="0" algn="l">
              <a:spcBef>
                <a:spcPts val="0"/>
              </a:spcBef>
              <a:spcAft>
                <a:spcPts val="0"/>
              </a:spcAft>
              <a:buNone/>
            </a:pPr>
            <a:r>
              <a:rPr b="1" lang="en" sz="1200">
                <a:solidFill>
                  <a:srgbClr val="1F1F1F"/>
                </a:solidFill>
              </a:rPr>
              <a:t>	</a:t>
            </a:r>
            <a:r>
              <a:rPr lang="en" sz="1200">
                <a:solidFill>
                  <a:srgbClr val="1F1F1F"/>
                </a:solidFill>
              </a:rPr>
              <a:t>- Mt is built by aggregating the local model updates received at round t.</a:t>
            </a:r>
            <a:endParaRPr sz="1200">
              <a:solidFill>
                <a:srgbClr val="1F1F1F"/>
              </a:solidFill>
            </a:endParaRPr>
          </a:p>
          <a:p>
            <a:pPr indent="0" lvl="0" marL="0" rtl="0" algn="l">
              <a:spcBef>
                <a:spcPts val="0"/>
              </a:spcBef>
              <a:spcAft>
                <a:spcPts val="0"/>
              </a:spcAft>
              <a:buNone/>
            </a:pPr>
            <a:r>
              <a:rPr lang="en" sz="1200">
                <a:solidFill>
                  <a:srgbClr val="1F1F1F"/>
                </a:solidFill>
              </a:rPr>
              <a:t>	- In this proposed model we assume it is evaluated by federated averaging.</a:t>
            </a:r>
            <a:endParaRPr sz="1200">
              <a:solidFill>
                <a:srgbClr val="1F1F1F"/>
              </a:solidFill>
            </a:endParaRPr>
          </a:p>
          <a:p>
            <a:pPr indent="0" lvl="0" marL="0" rtl="0" algn="l">
              <a:spcBef>
                <a:spcPts val="0"/>
              </a:spcBef>
              <a:spcAft>
                <a:spcPts val="0"/>
              </a:spcAft>
              <a:buNone/>
            </a:pPr>
            <a:r>
              <a:t/>
            </a:r>
            <a:endParaRPr sz="1200">
              <a:solidFill>
                <a:srgbClr val="1F1F1F"/>
              </a:solidFill>
            </a:endParaRPr>
          </a:p>
          <a:p>
            <a:pPr indent="0" lvl="0" marL="0" rtl="0" algn="l">
              <a:spcBef>
                <a:spcPts val="0"/>
              </a:spcBef>
              <a:spcAft>
                <a:spcPts val="0"/>
              </a:spcAft>
              <a:buNone/>
            </a:pPr>
            <a:r>
              <a:rPr lang="en" sz="1200">
                <a:solidFill>
                  <a:srgbClr val="1F1F1F"/>
                </a:solidFill>
              </a:rPr>
              <a:t>	Global Model, </a:t>
            </a:r>
            <a:endParaRPr sz="1200">
              <a:solidFill>
                <a:srgbClr val="1F1F1F"/>
              </a:solidFill>
            </a:endParaRPr>
          </a:p>
          <a:p>
            <a:pPr indent="457200" lvl="0" marL="0" rtl="0" algn="l">
              <a:spcBef>
                <a:spcPts val="0"/>
              </a:spcBef>
              <a:spcAft>
                <a:spcPts val="0"/>
              </a:spcAft>
              <a:buNone/>
            </a:pPr>
            <a:r>
              <a:t/>
            </a:r>
            <a:endParaRPr sz="1200">
              <a:solidFill>
                <a:srgbClr val="1F1F1F"/>
              </a:solidFill>
            </a:endParaRPr>
          </a:p>
          <a:p>
            <a:pPr indent="457200" lvl="0" marL="0" rtl="0" algn="l">
              <a:spcBef>
                <a:spcPts val="0"/>
              </a:spcBef>
              <a:spcAft>
                <a:spcPts val="0"/>
              </a:spcAft>
              <a:buNone/>
            </a:pPr>
            <a:r>
              <a:rPr b="1" lang="en" sz="1200">
                <a:solidFill>
                  <a:srgbClr val="1F1F1F"/>
                </a:solidFill>
              </a:rPr>
              <a:t>M(t+1) = Σ (n’/n) × mv(t+1)</a:t>
            </a:r>
            <a:endParaRPr b="1" sz="1200">
              <a:solidFill>
                <a:srgbClr val="1F1F1F"/>
              </a:solidFill>
            </a:endParaRPr>
          </a:p>
          <a:p>
            <a:pPr indent="457200" lvl="0" marL="0" rtl="0" algn="l">
              <a:spcBef>
                <a:spcPts val="0"/>
              </a:spcBef>
              <a:spcAft>
                <a:spcPts val="0"/>
              </a:spcAft>
              <a:buNone/>
            </a:pPr>
            <a:r>
              <a:t/>
            </a:r>
            <a:endParaRPr b="1" sz="1200">
              <a:solidFill>
                <a:srgbClr val="1F1F1F"/>
              </a:solidFill>
            </a:endParaRPr>
          </a:p>
          <a:p>
            <a:pPr indent="457200" lvl="0" marL="0" rtl="0" algn="l">
              <a:spcBef>
                <a:spcPts val="0"/>
              </a:spcBef>
              <a:spcAft>
                <a:spcPts val="0"/>
              </a:spcAft>
              <a:buNone/>
            </a:pPr>
            <a:r>
              <a:rPr lang="en" sz="1200">
                <a:solidFill>
                  <a:srgbClr val="1F1F1F"/>
                </a:solidFill>
              </a:rPr>
              <a:t>n → sum of all data points </a:t>
            </a:r>
            <a:endParaRPr sz="1200">
              <a:solidFill>
                <a:srgbClr val="1F1F1F"/>
              </a:solidFill>
            </a:endParaRPr>
          </a:p>
          <a:p>
            <a:pPr indent="457200" lvl="0" marL="0" rtl="0" algn="l">
              <a:spcBef>
                <a:spcPts val="0"/>
              </a:spcBef>
              <a:spcAft>
                <a:spcPts val="0"/>
              </a:spcAft>
              <a:buNone/>
            </a:pPr>
            <a:r>
              <a:rPr lang="en" sz="1200">
                <a:solidFill>
                  <a:srgbClr val="1F1F1F"/>
                </a:solidFill>
              </a:rPr>
              <a:t>n’ → number of local data points. </a:t>
            </a:r>
            <a:endParaRPr sz="1200">
              <a:solidFill>
                <a:srgbClr val="1F1F1F"/>
              </a:solidFill>
            </a:endParaRPr>
          </a:p>
          <a:p>
            <a:pPr indent="0" lvl="0" marL="0" rtl="0" algn="l">
              <a:spcBef>
                <a:spcPts val="0"/>
              </a:spcBef>
              <a:spcAft>
                <a:spcPts val="0"/>
              </a:spcAft>
              <a:buNone/>
            </a:pPr>
            <a:r>
              <a:t/>
            </a:r>
            <a:endParaRPr b="1" sz="1200">
              <a:solidFill>
                <a:srgbClr val="1F1F1F"/>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45720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a:t>
            </a:r>
            <a:r>
              <a:rPr lang="en" sz="1200">
                <a:solidFill>
                  <a:schemeClr val="dk1"/>
                </a:solidFill>
                <a:highlight>
                  <a:schemeClr val="lt1"/>
                </a:highlight>
                <a:latin typeface="Roboto"/>
                <a:ea typeface="Roboto"/>
                <a:cs typeface="Roboto"/>
                <a:sym typeface="Roboto"/>
              </a:rPr>
              <a:t>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457200" lvl="0" marL="0" rtl="0" algn="l">
              <a:spcBef>
                <a:spcPts val="0"/>
              </a:spcBef>
              <a:spcAft>
                <a:spcPts val="0"/>
              </a:spcAft>
              <a:buNone/>
            </a:pPr>
            <a:r>
              <a:rPr b="1" lang="en" sz="1200">
                <a:solidFill>
                  <a:schemeClr val="dk1"/>
                </a:solidFill>
              </a:rPr>
              <a:t>		</a:t>
            </a:r>
            <a:endParaRPr sz="1200">
              <a:solidFill>
                <a:schemeClr val="dk1"/>
              </a:solidFill>
            </a:endParaRPr>
          </a:p>
          <a:p>
            <a:pPr indent="45720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rgbClr val="252525"/>
                </a:solidFill>
              </a:rPr>
              <a:t>		</a:t>
            </a:r>
            <a:endParaRPr sz="1200">
              <a:solidFill>
                <a:srgbClr val="252525"/>
              </a:solidFill>
            </a:endParaRPr>
          </a:p>
          <a:p>
            <a:pPr indent="0" lvl="0" marL="0" rtl="0" algn="l">
              <a:spcBef>
                <a:spcPts val="0"/>
              </a:spcBef>
              <a:spcAft>
                <a:spcPts val="0"/>
              </a:spcAft>
              <a:buNone/>
            </a:pPr>
            <a:r>
              <a:rPr lang="en" sz="1200">
                <a:solidFill>
                  <a:srgbClr val="252525"/>
                </a:solidFill>
              </a:rPr>
              <a:t>		</a:t>
            </a:r>
            <a:endParaRPr sz="1200">
              <a:solidFill>
                <a:srgbClr val="252525"/>
              </a:solidFill>
            </a:endParaRPr>
          </a:p>
          <a:p>
            <a:pPr indent="0" lvl="0" marL="0" rtl="0" algn="l">
              <a:spcBef>
                <a:spcPts val="0"/>
              </a:spcBef>
              <a:spcAft>
                <a:spcPts val="0"/>
              </a:spcAft>
              <a:buNone/>
            </a:pPr>
            <a:r>
              <a:t/>
            </a:r>
            <a:endParaRPr sz="1200">
              <a:solidFill>
                <a:srgbClr val="252525"/>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45720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grpSp>
        <p:nvGrpSpPr>
          <p:cNvPr id="388" name="Google Shape;388;p59"/>
          <p:cNvGrpSpPr/>
          <p:nvPr/>
        </p:nvGrpSpPr>
        <p:grpSpPr>
          <a:xfrm>
            <a:off x="428975" y="143000"/>
            <a:ext cx="8235475" cy="1100675"/>
            <a:chOff x="428975" y="143000"/>
            <a:chExt cx="8235475" cy="1100675"/>
          </a:xfrm>
        </p:grpSpPr>
        <p:sp>
          <p:nvSpPr>
            <p:cNvPr id="389" name="Google Shape;389;p59"/>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Optimization in IoMT</a:t>
              </a:r>
              <a:endParaRPr b="1" sz="2300">
                <a:solidFill>
                  <a:schemeClr val="dk1"/>
                </a:solidFill>
                <a:latin typeface="Roboto"/>
                <a:ea typeface="Roboto"/>
                <a:cs typeface="Roboto"/>
                <a:sym typeface="Roboto"/>
              </a:endParaRPr>
            </a:p>
          </p:txBody>
        </p:sp>
        <p:sp>
          <p:nvSpPr>
            <p:cNvPr id="390" name="Google Shape;390;p59"/>
            <p:cNvSpPr txBox="1"/>
            <p:nvPr/>
          </p:nvSpPr>
          <p:spPr>
            <a:xfrm>
              <a:off x="479550" y="766675"/>
              <a:ext cx="8184900" cy="4770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1800">
                  <a:solidFill>
                    <a:schemeClr val="dk1"/>
                  </a:solidFill>
                  <a:latin typeface="Roboto"/>
                  <a:ea typeface="Roboto"/>
                  <a:cs typeface="Roboto"/>
                  <a:sym typeface="Roboto"/>
                </a:rPr>
                <a:t>(ii). </a:t>
              </a:r>
              <a:r>
                <a:rPr b="1" lang="en" sz="1900">
                  <a:solidFill>
                    <a:schemeClr val="dk1"/>
                  </a:solidFill>
                  <a:latin typeface="Roboto"/>
                  <a:ea typeface="Roboto"/>
                  <a:cs typeface="Roboto"/>
                  <a:sym typeface="Roboto"/>
                </a:rPr>
                <a:t>System Model - </a:t>
              </a:r>
              <a:r>
                <a:rPr b="1" lang="en" sz="1300">
                  <a:solidFill>
                    <a:schemeClr val="dk1"/>
                  </a:solidFill>
                  <a:latin typeface="Roboto"/>
                  <a:ea typeface="Roboto"/>
                  <a:cs typeface="Roboto"/>
                  <a:sym typeface="Roboto"/>
                </a:rPr>
                <a:t>Algorithm</a:t>
              </a:r>
              <a:endParaRPr b="1" sz="1800">
                <a:solidFill>
                  <a:schemeClr val="dk1"/>
                </a:solidFill>
                <a:latin typeface="Roboto"/>
                <a:ea typeface="Roboto"/>
                <a:cs typeface="Roboto"/>
                <a:sym typeface="Roboto"/>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6" name="Google Shape;396;p60"/>
          <p:cNvSpPr txBox="1"/>
          <p:nvPr/>
        </p:nvSpPr>
        <p:spPr>
          <a:xfrm>
            <a:off x="241175" y="1189650"/>
            <a:ext cx="8372700" cy="361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1F1F1F"/>
                </a:solidFill>
              </a:rPr>
              <a:t>8.</a:t>
            </a:r>
            <a:r>
              <a:rPr b="1" lang="en" sz="1200">
                <a:solidFill>
                  <a:schemeClr val="dk1"/>
                </a:solidFill>
              </a:rPr>
              <a:t>	</a:t>
            </a:r>
            <a:r>
              <a:rPr b="1" lang="en" sz="1200">
                <a:solidFill>
                  <a:srgbClr val="1F1F1F"/>
                </a:solidFill>
              </a:rPr>
              <a:t>Update Clustering Model</a:t>
            </a:r>
            <a:endParaRPr b="1" sz="1200">
              <a:solidFill>
                <a:srgbClr val="1F1F1F"/>
              </a:solidFill>
            </a:endParaRPr>
          </a:p>
          <a:p>
            <a:pPr indent="0" lvl="0" marL="0" rtl="0" algn="l">
              <a:spcBef>
                <a:spcPts val="0"/>
              </a:spcBef>
              <a:spcAft>
                <a:spcPts val="0"/>
              </a:spcAft>
              <a:buNone/>
            </a:pPr>
            <a:r>
              <a:t/>
            </a:r>
            <a:endParaRPr b="1" sz="1200">
              <a:solidFill>
                <a:srgbClr val="1F1F1F"/>
              </a:solidFill>
            </a:endParaRPr>
          </a:p>
          <a:p>
            <a:pPr indent="0" lvl="0" marL="0" rtl="0" algn="l">
              <a:spcBef>
                <a:spcPts val="0"/>
              </a:spcBef>
              <a:spcAft>
                <a:spcPts val="0"/>
              </a:spcAft>
              <a:buNone/>
            </a:pPr>
            <a:r>
              <a:rPr b="1" lang="en" sz="1200">
                <a:solidFill>
                  <a:srgbClr val="1F1F1F"/>
                </a:solidFill>
                <a:highlight>
                  <a:schemeClr val="lt1"/>
                </a:highlight>
              </a:rPr>
              <a:t>	- </a:t>
            </a:r>
            <a:r>
              <a:rPr lang="en" sz="1200">
                <a:solidFill>
                  <a:srgbClr val="1F1F1F"/>
                </a:solidFill>
                <a:highlight>
                  <a:schemeClr val="lt1"/>
                </a:highlight>
                <a:latin typeface="Roboto"/>
                <a:ea typeface="Roboto"/>
                <a:cs typeface="Roboto"/>
                <a:sym typeface="Roboto"/>
              </a:rPr>
              <a:t>Periodically reviewing and potentially changing the clustering model</a:t>
            </a:r>
            <a:endParaRPr sz="12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2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rPr b="1" lang="en" sz="1200">
                <a:solidFill>
                  <a:srgbClr val="1F1F1F"/>
                </a:solidFill>
                <a:highlight>
                  <a:schemeClr val="lt1"/>
                </a:highlight>
                <a:latin typeface="Roboto"/>
                <a:ea typeface="Roboto"/>
                <a:cs typeface="Roboto"/>
                <a:sym typeface="Roboto"/>
              </a:rPr>
              <a:t>9.	</a:t>
            </a:r>
            <a:r>
              <a:rPr b="1" lang="en" sz="1200">
                <a:solidFill>
                  <a:srgbClr val="1F1F1F"/>
                </a:solidFill>
              </a:rPr>
              <a:t>Repeat Steps 2-8</a:t>
            </a:r>
            <a:endParaRPr b="1" sz="1200">
              <a:solidFill>
                <a:srgbClr val="1F1F1F"/>
              </a:solidFill>
            </a:endParaRPr>
          </a:p>
          <a:p>
            <a:pPr indent="0" lvl="0" marL="0" rtl="0" algn="l">
              <a:spcBef>
                <a:spcPts val="0"/>
              </a:spcBef>
              <a:spcAft>
                <a:spcPts val="0"/>
              </a:spcAft>
              <a:buNone/>
            </a:pPr>
            <a:r>
              <a:t/>
            </a:r>
            <a:endParaRPr b="1" sz="1200">
              <a:solidFill>
                <a:srgbClr val="1F1F1F"/>
              </a:solidFill>
            </a:endParaRPr>
          </a:p>
          <a:p>
            <a:pPr indent="0" lvl="0" marL="0" rtl="0" algn="l">
              <a:spcBef>
                <a:spcPts val="0"/>
              </a:spcBef>
              <a:spcAft>
                <a:spcPts val="0"/>
              </a:spcAft>
              <a:buNone/>
            </a:pPr>
            <a:r>
              <a:rPr b="1" lang="en" sz="1200">
                <a:solidFill>
                  <a:srgbClr val="1F1F1F"/>
                </a:solidFill>
              </a:rPr>
              <a:t>	- </a:t>
            </a:r>
            <a:r>
              <a:rPr lang="en" sz="1200">
                <a:solidFill>
                  <a:srgbClr val="1F1F1F"/>
                </a:solidFill>
              </a:rPr>
              <a:t>The entire process is repeated iteratively until convergence</a:t>
            </a:r>
            <a:endParaRPr sz="1200">
              <a:solidFill>
                <a:srgbClr val="1F1F1F"/>
              </a:solidFill>
            </a:endParaRPr>
          </a:p>
          <a:p>
            <a:pPr indent="0" lvl="0" marL="0" rtl="0" algn="l">
              <a:spcBef>
                <a:spcPts val="0"/>
              </a:spcBef>
              <a:spcAft>
                <a:spcPts val="0"/>
              </a:spcAft>
              <a:buNone/>
            </a:pPr>
            <a:r>
              <a:rPr lang="en" sz="1200">
                <a:solidFill>
                  <a:srgbClr val="1F1F1F"/>
                </a:solidFill>
              </a:rPr>
              <a:t>	- Convergence criteria</a:t>
            </a:r>
            <a:endParaRPr sz="1200">
              <a:solidFill>
                <a:srgbClr val="1F1F1F"/>
              </a:solidFill>
            </a:endParaRPr>
          </a:p>
          <a:p>
            <a:pPr indent="457200" lvl="0" marL="457200" rtl="0" algn="l">
              <a:spcBef>
                <a:spcPts val="0"/>
              </a:spcBef>
              <a:spcAft>
                <a:spcPts val="0"/>
              </a:spcAft>
              <a:buNone/>
            </a:pPr>
            <a:r>
              <a:rPr lang="en" sz="1200">
                <a:solidFill>
                  <a:srgbClr val="1F1F1F"/>
                </a:solidFill>
              </a:rPr>
              <a:t>a) maximum number of rounds (T) is reached</a:t>
            </a:r>
            <a:endParaRPr sz="1200">
              <a:solidFill>
                <a:srgbClr val="1F1F1F"/>
              </a:solidFill>
            </a:endParaRPr>
          </a:p>
          <a:p>
            <a:pPr indent="457200" lvl="0" marL="457200" rtl="0" algn="l">
              <a:spcBef>
                <a:spcPts val="0"/>
              </a:spcBef>
              <a:spcAft>
                <a:spcPts val="0"/>
              </a:spcAft>
              <a:buNone/>
            </a:pPr>
            <a:r>
              <a:rPr lang="en" sz="1200">
                <a:solidFill>
                  <a:srgbClr val="1F1F1F"/>
                </a:solidFill>
              </a:rPr>
              <a:t>b) The difference between current accuracy and previous accuracy is minimal.</a:t>
            </a:r>
            <a:endParaRPr sz="1200">
              <a:solidFill>
                <a:srgbClr val="1F1F1F"/>
              </a:solidFill>
            </a:endParaRPr>
          </a:p>
          <a:p>
            <a:pPr indent="457200" lvl="0" marL="45720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b="1" lang="en" sz="1200">
                <a:solidFill>
                  <a:srgbClr val="1F1F1F"/>
                </a:solidFill>
                <a:latin typeface="Roboto"/>
                <a:ea typeface="Roboto"/>
                <a:cs typeface="Roboto"/>
                <a:sym typeface="Roboto"/>
              </a:rPr>
              <a:t>Evaluation Metrics</a:t>
            </a:r>
            <a:endParaRPr b="1" sz="1200">
              <a:solidFill>
                <a:srgbClr val="1F1F1F"/>
              </a:solidFill>
              <a:latin typeface="Roboto"/>
              <a:ea typeface="Roboto"/>
              <a:cs typeface="Roboto"/>
              <a:sym typeface="Roboto"/>
            </a:endParaRPr>
          </a:p>
          <a:p>
            <a:pPr indent="45720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rgbClr val="1F1F1F"/>
              </a:buClr>
              <a:buSzPts val="1200"/>
              <a:buAutoNum type="arabicPeriod"/>
            </a:pPr>
            <a:r>
              <a:rPr lang="en" sz="1200">
                <a:solidFill>
                  <a:srgbClr val="1F1F1F"/>
                </a:solidFill>
              </a:rPr>
              <a:t>Sum of energy consumed per round</a:t>
            </a:r>
            <a:endParaRPr sz="1200">
              <a:solidFill>
                <a:srgbClr val="1F1F1F"/>
              </a:solidFill>
            </a:endParaRPr>
          </a:p>
          <a:p>
            <a:pPr indent="0" lvl="0" marL="457200" rtl="0" algn="l">
              <a:spcBef>
                <a:spcPts val="0"/>
              </a:spcBef>
              <a:spcAft>
                <a:spcPts val="0"/>
              </a:spcAft>
              <a:buNone/>
            </a:pPr>
            <a:r>
              <a:t/>
            </a:r>
            <a:endParaRPr b="1" sz="1200">
              <a:solidFill>
                <a:srgbClr val="1F1F1F"/>
              </a:solidFill>
            </a:endParaRPr>
          </a:p>
          <a:p>
            <a:pPr indent="-304800" lvl="0" marL="457200" rtl="0" algn="l">
              <a:spcBef>
                <a:spcPts val="0"/>
              </a:spcBef>
              <a:spcAft>
                <a:spcPts val="0"/>
              </a:spcAft>
              <a:buClr>
                <a:srgbClr val="1F1F1F"/>
              </a:buClr>
              <a:buSzPts val="1200"/>
              <a:buAutoNum type="arabicPeriod"/>
            </a:pPr>
            <a:r>
              <a:rPr lang="en" sz="1200">
                <a:solidFill>
                  <a:srgbClr val="1F1F1F"/>
                </a:solidFill>
              </a:rPr>
              <a:t>Average of energy budget per round</a:t>
            </a:r>
            <a:endParaRPr sz="1200">
              <a:solidFill>
                <a:srgbClr val="1F1F1F"/>
              </a:solidFill>
            </a:endParaRPr>
          </a:p>
          <a:p>
            <a:pPr indent="0" lvl="0" marL="0" rtl="0" algn="l">
              <a:spcBef>
                <a:spcPts val="0"/>
              </a:spcBef>
              <a:spcAft>
                <a:spcPts val="0"/>
              </a:spcAft>
              <a:buNone/>
            </a:pPr>
            <a:r>
              <a:t/>
            </a:r>
            <a:endParaRPr sz="1200">
              <a:solidFill>
                <a:srgbClr val="1F1F1F"/>
              </a:solidFill>
            </a:endParaRPr>
          </a:p>
          <a:p>
            <a:pPr indent="-304800" lvl="0" marL="457200" rtl="0" algn="l">
              <a:spcBef>
                <a:spcPts val="0"/>
              </a:spcBef>
              <a:spcAft>
                <a:spcPts val="0"/>
              </a:spcAft>
              <a:buClr>
                <a:srgbClr val="1F1F1F"/>
              </a:buClr>
              <a:buSzPts val="1200"/>
              <a:buAutoNum type="arabicPeriod"/>
            </a:pPr>
            <a:r>
              <a:rPr lang="en" sz="1200">
                <a:solidFill>
                  <a:srgbClr val="1F1F1F"/>
                </a:solidFill>
              </a:rPr>
              <a:t>Number of rounds to converge</a:t>
            </a:r>
            <a:endParaRPr b="1" sz="1200">
              <a:solidFill>
                <a:schemeClr val="dk1"/>
              </a:solidFill>
            </a:endParaRPr>
          </a:p>
          <a:p>
            <a:pPr indent="0" lvl="0" marL="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45720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None/>
            </a:pPr>
            <a:r>
              <a:rPr b="1" lang="en" sz="1200">
                <a:solidFill>
                  <a:schemeClr val="dk1"/>
                </a:solidFill>
              </a:rPr>
              <a:t>	</a:t>
            </a:r>
            <a:endParaRPr b="1" sz="1200">
              <a:solidFill>
                <a:schemeClr val="dk1"/>
              </a:solidFill>
            </a:endParaRPr>
          </a:p>
          <a:p>
            <a:pPr indent="0" lvl="0" marL="0" rtl="0" algn="l">
              <a:spcBef>
                <a:spcPts val="0"/>
              </a:spcBef>
              <a:spcAft>
                <a:spcPts val="0"/>
              </a:spcAft>
              <a:buNone/>
            </a:pPr>
            <a:r>
              <a:rPr b="1" lang="en" sz="1200">
                <a:solidFill>
                  <a:schemeClr val="dk1"/>
                </a:solidFill>
              </a:rPr>
              <a:t>	</a:t>
            </a:r>
            <a:r>
              <a:rPr lang="en" sz="1200">
                <a:solidFill>
                  <a:schemeClr val="dk1"/>
                </a:solidFill>
                <a:highlight>
                  <a:schemeClr val="lt1"/>
                </a:highlight>
                <a:latin typeface="Roboto"/>
                <a:ea typeface="Roboto"/>
                <a:cs typeface="Roboto"/>
                <a:sym typeface="Roboto"/>
              </a:rPr>
              <a:t>		</a:t>
            </a:r>
            <a:endParaRPr sz="1200">
              <a:solidFill>
                <a:schemeClr val="dk1"/>
              </a:solidFill>
              <a:highlight>
                <a:schemeClr val="lt1"/>
              </a:highlight>
              <a:latin typeface="Roboto"/>
              <a:ea typeface="Roboto"/>
              <a:cs typeface="Roboto"/>
              <a:sym typeface="Roboto"/>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b="1" sz="1200">
              <a:solidFill>
                <a:schemeClr val="dk1"/>
              </a:solidFill>
            </a:endParaRPr>
          </a:p>
          <a:p>
            <a:pPr indent="457200" lvl="0" marL="0" rtl="0" algn="l">
              <a:spcBef>
                <a:spcPts val="0"/>
              </a:spcBef>
              <a:spcAft>
                <a:spcPts val="0"/>
              </a:spcAft>
              <a:buNone/>
            </a:pPr>
            <a:r>
              <a:rPr b="1" lang="en" sz="1200">
                <a:solidFill>
                  <a:schemeClr val="dk1"/>
                </a:solidFill>
              </a:rPr>
              <a:t>		</a:t>
            </a:r>
            <a:endParaRPr sz="1200">
              <a:solidFill>
                <a:schemeClr val="dk1"/>
              </a:solidFill>
            </a:endParaRPr>
          </a:p>
          <a:p>
            <a:pPr indent="45720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None/>
            </a:pPr>
            <a:r>
              <a:t/>
            </a:r>
            <a:endParaRPr sz="1200">
              <a:solidFill>
                <a:schemeClr val="dk1"/>
              </a:solidFill>
            </a:endParaRPr>
          </a:p>
          <a:p>
            <a:pPr indent="45720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rgbClr val="252525"/>
                </a:solidFill>
              </a:rPr>
              <a:t>		</a:t>
            </a:r>
            <a:endParaRPr sz="1200">
              <a:solidFill>
                <a:srgbClr val="252525"/>
              </a:solidFill>
            </a:endParaRPr>
          </a:p>
          <a:p>
            <a:pPr indent="0" lvl="0" marL="0" rtl="0" algn="l">
              <a:spcBef>
                <a:spcPts val="0"/>
              </a:spcBef>
              <a:spcAft>
                <a:spcPts val="0"/>
              </a:spcAft>
              <a:buNone/>
            </a:pPr>
            <a:r>
              <a:rPr lang="en" sz="1200">
                <a:solidFill>
                  <a:srgbClr val="252525"/>
                </a:solidFill>
              </a:rPr>
              <a:t>		</a:t>
            </a:r>
            <a:endParaRPr sz="1200">
              <a:solidFill>
                <a:srgbClr val="252525"/>
              </a:solidFill>
            </a:endParaRPr>
          </a:p>
          <a:p>
            <a:pPr indent="0" lvl="0" marL="0" rtl="0" algn="l">
              <a:spcBef>
                <a:spcPts val="0"/>
              </a:spcBef>
              <a:spcAft>
                <a:spcPts val="0"/>
              </a:spcAft>
              <a:buNone/>
            </a:pPr>
            <a:r>
              <a:t/>
            </a:r>
            <a:endParaRPr sz="1200">
              <a:solidFill>
                <a:srgbClr val="252525"/>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0" rtl="0" algn="l">
              <a:spcBef>
                <a:spcPts val="0"/>
              </a:spcBef>
              <a:spcAft>
                <a:spcPts val="0"/>
              </a:spcAft>
              <a:buNone/>
            </a:pPr>
            <a:r>
              <a:rPr lang="en" sz="1200">
                <a:solidFill>
                  <a:schemeClr val="dk1"/>
                </a:solidFill>
              </a:rPr>
              <a:t>  </a:t>
            </a:r>
            <a:endParaRPr sz="1200">
              <a:solidFill>
                <a:schemeClr val="dk1"/>
              </a:solidFill>
            </a:endParaRPr>
          </a:p>
          <a:p>
            <a:pPr indent="0" lvl="0" marL="457200" rtl="0" algn="l">
              <a:spcBef>
                <a:spcPts val="0"/>
              </a:spcBef>
              <a:spcAft>
                <a:spcPts val="0"/>
              </a:spcAft>
              <a:buNone/>
            </a:pPr>
            <a:r>
              <a:t/>
            </a:r>
            <a:endParaRPr sz="1200">
              <a:solidFill>
                <a:schemeClr val="dk1"/>
              </a:solidFill>
              <a:highlight>
                <a:schemeClr val="lt1"/>
              </a:highlight>
              <a:latin typeface="Roboto"/>
              <a:ea typeface="Roboto"/>
              <a:cs typeface="Roboto"/>
              <a:sym typeface="Roboto"/>
            </a:endParaRPr>
          </a:p>
          <a:p>
            <a:pPr indent="0" lvl="0" marL="457200" rtl="0" algn="l">
              <a:spcBef>
                <a:spcPts val="0"/>
              </a:spcBef>
              <a:spcAft>
                <a:spcPts val="0"/>
              </a:spcAft>
              <a:buNone/>
            </a:pPr>
            <a:r>
              <a:t/>
            </a:r>
            <a:endParaRPr sz="1200"/>
          </a:p>
          <a:p>
            <a:pPr indent="0" lvl="0" marL="0" rtl="0" algn="l">
              <a:spcBef>
                <a:spcPts val="0"/>
              </a:spcBef>
              <a:spcAft>
                <a:spcPts val="0"/>
              </a:spcAft>
              <a:buNone/>
            </a:pPr>
            <a:r>
              <a:t/>
            </a:r>
            <a:endParaRPr sz="1200"/>
          </a:p>
        </p:txBody>
      </p:sp>
      <p:grpSp>
        <p:nvGrpSpPr>
          <p:cNvPr id="397" name="Google Shape;397;p60"/>
          <p:cNvGrpSpPr/>
          <p:nvPr/>
        </p:nvGrpSpPr>
        <p:grpSpPr>
          <a:xfrm>
            <a:off x="428975" y="143000"/>
            <a:ext cx="8235475" cy="1100675"/>
            <a:chOff x="428975" y="143000"/>
            <a:chExt cx="8235475" cy="1100675"/>
          </a:xfrm>
        </p:grpSpPr>
        <p:sp>
          <p:nvSpPr>
            <p:cNvPr id="398" name="Google Shape;398;p60"/>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solidFill>
                    <a:srgbClr val="1F1F1F"/>
                  </a:solidFill>
                  <a:latin typeface="Roboto"/>
                  <a:ea typeface="Roboto"/>
                  <a:cs typeface="Roboto"/>
                  <a:sym typeface="Roboto"/>
                </a:rPr>
                <a:t> </a:t>
              </a:r>
              <a:r>
                <a:rPr b="1" lang="en" sz="2300">
                  <a:solidFill>
                    <a:schemeClr val="dk1"/>
                  </a:solidFill>
                  <a:latin typeface="Roboto"/>
                  <a:ea typeface="Roboto"/>
                  <a:cs typeface="Roboto"/>
                  <a:sym typeface="Roboto"/>
                </a:rPr>
                <a:t>Energy Optimization in IoMT</a:t>
              </a:r>
              <a:endParaRPr b="1" sz="2300">
                <a:solidFill>
                  <a:schemeClr val="dk1"/>
                </a:solidFill>
                <a:latin typeface="Roboto"/>
                <a:ea typeface="Roboto"/>
                <a:cs typeface="Roboto"/>
                <a:sym typeface="Roboto"/>
              </a:endParaRPr>
            </a:p>
          </p:txBody>
        </p:sp>
        <p:sp>
          <p:nvSpPr>
            <p:cNvPr id="399" name="Google Shape;399;p60"/>
            <p:cNvSpPr txBox="1"/>
            <p:nvPr/>
          </p:nvSpPr>
          <p:spPr>
            <a:xfrm>
              <a:off x="479550" y="766675"/>
              <a:ext cx="8184900" cy="477000"/>
            </a:xfrm>
            <a:prstGeom prst="rect">
              <a:avLst/>
            </a:prstGeom>
            <a:noFill/>
            <a:ln>
              <a:noFill/>
            </a:ln>
          </p:spPr>
          <p:txBody>
            <a:bodyPr anchorCtr="0" anchor="t" bIns="91425" lIns="91425" spcFirstLastPara="1" rIns="91425" wrap="square" tIns="91425">
              <a:spAutoFit/>
            </a:bodyPr>
            <a:lstStyle/>
            <a:p>
              <a:pPr indent="457200" lvl="0" marL="1371600" rtl="0" algn="l">
                <a:spcBef>
                  <a:spcPts val="0"/>
                </a:spcBef>
                <a:spcAft>
                  <a:spcPts val="0"/>
                </a:spcAft>
                <a:buNone/>
              </a:pPr>
              <a:r>
                <a:rPr b="1" lang="en" sz="1800">
                  <a:solidFill>
                    <a:schemeClr val="dk1"/>
                  </a:solidFill>
                  <a:latin typeface="Roboto"/>
                  <a:ea typeface="Roboto"/>
                  <a:cs typeface="Roboto"/>
                  <a:sym typeface="Roboto"/>
                </a:rPr>
                <a:t>(ii). </a:t>
              </a:r>
              <a:r>
                <a:rPr b="1" lang="en" sz="1900">
                  <a:solidFill>
                    <a:schemeClr val="dk1"/>
                  </a:solidFill>
                  <a:latin typeface="Roboto"/>
                  <a:ea typeface="Roboto"/>
                  <a:cs typeface="Roboto"/>
                  <a:sym typeface="Roboto"/>
                </a:rPr>
                <a:t>System Model - </a:t>
              </a:r>
              <a:r>
                <a:rPr b="1" lang="en" sz="1300">
                  <a:solidFill>
                    <a:schemeClr val="dk1"/>
                  </a:solidFill>
                  <a:latin typeface="Roboto"/>
                  <a:ea typeface="Roboto"/>
                  <a:cs typeface="Roboto"/>
                  <a:sym typeface="Roboto"/>
                </a:rPr>
                <a:t>Algorithm</a:t>
              </a:r>
              <a:endParaRPr b="1" sz="1800">
                <a:solidFill>
                  <a:schemeClr val="dk1"/>
                </a:solidFill>
                <a:latin typeface="Roboto"/>
                <a:ea typeface="Roboto"/>
                <a:cs typeface="Roboto"/>
                <a:sym typeface="Roboto"/>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1"/>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457200" lvl="0" marL="2286000" rtl="0" algn="l">
              <a:spcBef>
                <a:spcPts val="0"/>
              </a:spcBef>
              <a:spcAft>
                <a:spcPts val="0"/>
              </a:spcAft>
              <a:buSzPts val="990"/>
              <a:buNone/>
            </a:pPr>
            <a:r>
              <a:rPr b="1" lang="en" sz="2300"/>
              <a:t>Experimental setup</a:t>
            </a:r>
            <a:endParaRPr b="1" sz="2300"/>
          </a:p>
        </p:txBody>
      </p:sp>
      <p:sp>
        <p:nvSpPr>
          <p:cNvPr id="405" name="Google Shape;405;p6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61"/>
          <p:cNvSpPr txBox="1"/>
          <p:nvPr>
            <p:ph idx="1" type="body"/>
          </p:nvPr>
        </p:nvSpPr>
        <p:spPr>
          <a:xfrm>
            <a:off x="311700" y="1107100"/>
            <a:ext cx="8520600" cy="34617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Clr>
                <a:srgbClr val="1F1F1F"/>
              </a:buClr>
              <a:buSzPts val="1600"/>
              <a:buFont typeface="Arial"/>
              <a:buChar char="➢"/>
            </a:pPr>
            <a:r>
              <a:rPr lang="en" sz="1600">
                <a:solidFill>
                  <a:srgbClr val="1F1F1F"/>
                </a:solidFill>
                <a:latin typeface="Arial"/>
                <a:ea typeface="Arial"/>
                <a:cs typeface="Arial"/>
                <a:sym typeface="Arial"/>
              </a:rPr>
              <a:t>We are using  </a:t>
            </a:r>
            <a:r>
              <a:rPr lang="en" sz="1600" u="sng">
                <a:solidFill>
                  <a:schemeClr val="hlink"/>
                </a:solidFill>
                <a:latin typeface="Arial"/>
                <a:ea typeface="Arial"/>
                <a:cs typeface="Arial"/>
                <a:sym typeface="Arial"/>
                <a:hlinkClick r:id="rId3"/>
              </a:rPr>
              <a:t>MHEALTH</a:t>
            </a:r>
            <a:r>
              <a:rPr lang="en" sz="1600">
                <a:solidFill>
                  <a:srgbClr val="1F1F1F"/>
                </a:solidFill>
                <a:latin typeface="Arial"/>
                <a:ea typeface="Arial"/>
                <a:cs typeface="Arial"/>
                <a:sym typeface="Arial"/>
              </a:rPr>
              <a:t> (Mobile HEALTH) dataset , It contains vital sign and body motion data collected from ten participants as they engaged in different types of physical activity.</a:t>
            </a:r>
            <a:endParaRPr sz="1600">
              <a:solidFill>
                <a:srgbClr val="1F1F1F"/>
              </a:solidFill>
              <a:latin typeface="Arial"/>
              <a:ea typeface="Arial"/>
              <a:cs typeface="Arial"/>
              <a:sym typeface="Arial"/>
            </a:endParaRPr>
          </a:p>
          <a:p>
            <a:pPr indent="-330200" lvl="0" marL="457200" rtl="0" algn="just">
              <a:spcBef>
                <a:spcPts val="0"/>
              </a:spcBef>
              <a:spcAft>
                <a:spcPts val="0"/>
              </a:spcAft>
              <a:buClr>
                <a:srgbClr val="3C4043"/>
              </a:buClr>
              <a:buSzPts val="1600"/>
              <a:buFont typeface="Arial"/>
              <a:buChar char="➢"/>
            </a:pPr>
            <a:r>
              <a:rPr lang="en" sz="1600">
                <a:solidFill>
                  <a:srgbClr val="3C4043"/>
                </a:solidFill>
                <a:latin typeface="Arial"/>
                <a:ea typeface="Arial"/>
                <a:cs typeface="Arial"/>
                <a:sym typeface="Arial"/>
              </a:rPr>
              <a:t>Dataset summary :</a:t>
            </a:r>
            <a:endParaRPr sz="1600">
              <a:solidFill>
                <a:srgbClr val="3C4043"/>
              </a:solidFill>
              <a:latin typeface="Arial"/>
              <a:ea typeface="Arial"/>
              <a:cs typeface="Arial"/>
              <a:sym typeface="Arial"/>
            </a:endParaRPr>
          </a:p>
          <a:p>
            <a:pPr indent="-330200" lvl="1" marL="914400" rtl="0" algn="just">
              <a:spcBef>
                <a:spcPts val="0"/>
              </a:spcBef>
              <a:spcAft>
                <a:spcPts val="0"/>
              </a:spcAft>
              <a:buClr>
                <a:srgbClr val="3C4043"/>
              </a:buClr>
              <a:buSzPts val="1600"/>
              <a:buFont typeface="Arial"/>
              <a:buChar char="○"/>
            </a:pPr>
            <a:r>
              <a:rPr lang="en" sz="1600">
                <a:solidFill>
                  <a:srgbClr val="3C4043"/>
                </a:solidFill>
                <a:latin typeface="Arial"/>
                <a:ea typeface="Arial"/>
                <a:cs typeface="Arial"/>
                <a:sym typeface="Arial"/>
              </a:rPr>
              <a:t>Activities: 12</a:t>
            </a:r>
            <a:endParaRPr sz="1600">
              <a:solidFill>
                <a:srgbClr val="3C4043"/>
              </a:solidFill>
              <a:latin typeface="Arial"/>
              <a:ea typeface="Arial"/>
              <a:cs typeface="Arial"/>
              <a:sym typeface="Arial"/>
            </a:endParaRPr>
          </a:p>
          <a:p>
            <a:pPr indent="-330200" lvl="1" marL="914400" rtl="0" algn="just">
              <a:spcBef>
                <a:spcPts val="0"/>
              </a:spcBef>
              <a:spcAft>
                <a:spcPts val="0"/>
              </a:spcAft>
              <a:buClr>
                <a:srgbClr val="3C4043"/>
              </a:buClr>
              <a:buSzPts val="1600"/>
              <a:buFont typeface="Arial"/>
              <a:buChar char="○"/>
            </a:pPr>
            <a:r>
              <a:rPr lang="en" sz="1600">
                <a:solidFill>
                  <a:srgbClr val="3C4043"/>
                </a:solidFill>
                <a:latin typeface="Arial"/>
                <a:ea typeface="Arial"/>
                <a:cs typeface="Arial"/>
                <a:sym typeface="Arial"/>
              </a:rPr>
              <a:t>Sensor devices: 3</a:t>
            </a:r>
            <a:endParaRPr sz="1600">
              <a:solidFill>
                <a:srgbClr val="3C4043"/>
              </a:solidFill>
              <a:latin typeface="Arial"/>
              <a:ea typeface="Arial"/>
              <a:cs typeface="Arial"/>
              <a:sym typeface="Arial"/>
            </a:endParaRPr>
          </a:p>
          <a:p>
            <a:pPr indent="-330200" lvl="1" marL="914400" rtl="0" algn="just">
              <a:spcBef>
                <a:spcPts val="0"/>
              </a:spcBef>
              <a:spcAft>
                <a:spcPts val="0"/>
              </a:spcAft>
              <a:buClr>
                <a:srgbClr val="3C4043"/>
              </a:buClr>
              <a:buSzPts val="1600"/>
              <a:buFont typeface="Arial"/>
              <a:buChar char="○"/>
            </a:pPr>
            <a:r>
              <a:rPr lang="en" sz="1600">
                <a:solidFill>
                  <a:srgbClr val="3C4043"/>
                </a:solidFill>
                <a:latin typeface="Arial"/>
                <a:ea typeface="Arial"/>
                <a:cs typeface="Arial"/>
                <a:sym typeface="Arial"/>
              </a:rPr>
              <a:t>Subjects: 10</a:t>
            </a:r>
            <a:endParaRPr sz="1600">
              <a:solidFill>
                <a:srgbClr val="1F1F1F"/>
              </a:solidFill>
              <a:latin typeface="Arial"/>
              <a:ea typeface="Arial"/>
              <a:cs typeface="Arial"/>
              <a:sym typeface="Arial"/>
            </a:endParaRPr>
          </a:p>
          <a:p>
            <a:pPr indent="-330200" lvl="0" marL="457200" rtl="0" algn="just">
              <a:spcBef>
                <a:spcPts val="0"/>
              </a:spcBef>
              <a:spcAft>
                <a:spcPts val="0"/>
              </a:spcAft>
              <a:buClr>
                <a:srgbClr val="1F1F1F"/>
              </a:buClr>
              <a:buSzPts val="1600"/>
              <a:buFont typeface="Arial"/>
              <a:buChar char="➢"/>
            </a:pPr>
            <a:r>
              <a:rPr lang="en" sz="1600">
                <a:solidFill>
                  <a:srgbClr val="1F1F1F"/>
                </a:solidFill>
                <a:latin typeface="Arial"/>
                <a:ea typeface="Arial"/>
                <a:cs typeface="Arial"/>
                <a:sym typeface="Arial"/>
              </a:rPr>
              <a:t>We assumed that each edge device before training will have same energy.</a:t>
            </a:r>
            <a:endParaRPr sz="1600">
              <a:solidFill>
                <a:srgbClr val="1F1F1F"/>
              </a:solidFill>
              <a:latin typeface="Arial"/>
              <a:ea typeface="Arial"/>
              <a:cs typeface="Arial"/>
              <a:sym typeface="Arial"/>
            </a:endParaRPr>
          </a:p>
          <a:p>
            <a:pPr indent="-330200" lvl="1" marL="914400" rtl="0" algn="just">
              <a:spcBef>
                <a:spcPts val="0"/>
              </a:spcBef>
              <a:spcAft>
                <a:spcPts val="0"/>
              </a:spcAft>
              <a:buClr>
                <a:srgbClr val="1F1F1F"/>
              </a:buClr>
              <a:buSzPts val="1600"/>
              <a:buFont typeface="Arial"/>
              <a:buChar char="○"/>
            </a:pPr>
            <a:r>
              <a:rPr lang="en" sz="1600">
                <a:solidFill>
                  <a:srgbClr val="1F1F1F"/>
                </a:solidFill>
                <a:latin typeface="Arial"/>
                <a:ea typeface="Arial"/>
                <a:cs typeface="Arial"/>
                <a:sym typeface="Arial"/>
              </a:rPr>
              <a:t>And energy consumption for each iteration is 0.01</a:t>
            </a:r>
            <a:endParaRPr sz="1600">
              <a:solidFill>
                <a:srgbClr val="1F1F1F"/>
              </a:solidFill>
              <a:latin typeface="Arial"/>
              <a:ea typeface="Arial"/>
              <a:cs typeface="Arial"/>
              <a:sym typeface="Arial"/>
            </a:endParaRPr>
          </a:p>
          <a:p>
            <a:pPr indent="-330200" lvl="1" marL="914400" rtl="0" algn="just">
              <a:spcBef>
                <a:spcPts val="0"/>
              </a:spcBef>
              <a:spcAft>
                <a:spcPts val="0"/>
              </a:spcAft>
              <a:buClr>
                <a:srgbClr val="1F1F1F"/>
              </a:buClr>
              <a:buSzPts val="1600"/>
              <a:buFont typeface="Arial"/>
              <a:buChar char="○"/>
            </a:pPr>
            <a:r>
              <a:rPr lang="en" sz="1600">
                <a:solidFill>
                  <a:srgbClr val="1F1F1F"/>
                </a:solidFill>
                <a:latin typeface="Arial"/>
                <a:ea typeface="Arial"/>
                <a:cs typeface="Arial"/>
                <a:sym typeface="Arial"/>
              </a:rPr>
              <a:t>Power of edge device is 1</a:t>
            </a:r>
            <a:endParaRPr sz="1600">
              <a:solidFill>
                <a:srgbClr val="1F1F1F"/>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2"/>
          <p:cNvSpPr txBox="1"/>
          <p:nvPr>
            <p:ph idx="1" type="body"/>
          </p:nvPr>
        </p:nvSpPr>
        <p:spPr>
          <a:xfrm>
            <a:off x="172875" y="258250"/>
            <a:ext cx="4204500" cy="4786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sz="2000">
                <a:solidFill>
                  <a:schemeClr val="dk1"/>
                </a:solidFill>
              </a:rPr>
              <a:t>Input</a:t>
            </a:r>
            <a:r>
              <a:rPr b="1" lang="en" sz="2000"/>
              <a:t>:</a:t>
            </a:r>
            <a:endParaRPr b="1" sz="2000"/>
          </a:p>
          <a:p>
            <a:pPr indent="0" lvl="0" marL="0" rtl="0" algn="l">
              <a:spcBef>
                <a:spcPts val="1200"/>
              </a:spcBef>
              <a:spcAft>
                <a:spcPts val="0"/>
              </a:spcAft>
              <a:buNone/>
            </a:pPr>
            <a:r>
              <a:rPr lang="en" sz="1400"/>
              <a:t>Column 1: acceleration from the chest sensor (X axis),</a:t>
            </a:r>
            <a:endParaRPr sz="1400"/>
          </a:p>
          <a:p>
            <a:pPr indent="0" lvl="0" marL="0" rtl="0" algn="l">
              <a:spcBef>
                <a:spcPts val="1200"/>
              </a:spcBef>
              <a:spcAft>
                <a:spcPts val="0"/>
              </a:spcAft>
              <a:buNone/>
            </a:pPr>
            <a:r>
              <a:rPr lang="en" sz="1400"/>
              <a:t>Column 2: acceleration from the chest sensor (Y axis),</a:t>
            </a:r>
            <a:endParaRPr sz="1400"/>
          </a:p>
          <a:p>
            <a:pPr indent="0" lvl="0" marL="0" rtl="0" algn="l">
              <a:spcBef>
                <a:spcPts val="1200"/>
              </a:spcBef>
              <a:spcAft>
                <a:spcPts val="0"/>
              </a:spcAft>
              <a:buNone/>
            </a:pPr>
            <a:r>
              <a:rPr lang="en" sz="1400"/>
              <a:t>Column 3: acceleration from the chest sensor (Z axis),</a:t>
            </a:r>
            <a:endParaRPr sz="1400"/>
          </a:p>
          <a:p>
            <a:pPr indent="0" lvl="0" marL="0" rtl="0" algn="l">
              <a:spcBef>
                <a:spcPts val="1200"/>
              </a:spcBef>
              <a:spcAft>
                <a:spcPts val="0"/>
              </a:spcAft>
              <a:buNone/>
            </a:pPr>
            <a:r>
              <a:rPr lang="en" sz="1400"/>
              <a:t>Column 4: electrocardiogram signal (lead 1) ,</a:t>
            </a:r>
            <a:endParaRPr sz="1400"/>
          </a:p>
          <a:p>
            <a:pPr indent="0" lvl="0" marL="0" rtl="0" algn="l">
              <a:spcBef>
                <a:spcPts val="1200"/>
              </a:spcBef>
              <a:spcAft>
                <a:spcPts val="0"/>
              </a:spcAft>
              <a:buNone/>
            </a:pPr>
            <a:r>
              <a:rPr lang="en" sz="1400"/>
              <a:t>Column 5: electrocardiogram signal (lead 2)</a:t>
            </a:r>
            <a:endParaRPr sz="1400"/>
          </a:p>
          <a:p>
            <a:pPr indent="0" lvl="0" marL="0" rtl="0" algn="l">
              <a:spcBef>
                <a:spcPts val="1200"/>
              </a:spcBef>
              <a:spcAft>
                <a:spcPts val="0"/>
              </a:spcAft>
              <a:buNone/>
            </a:pPr>
            <a:r>
              <a:rPr lang="en" sz="1400"/>
              <a:t>,Column 6: acceleration from the left-ankle sensor (X axis),Column 7: acceleration from the left-ankle sensor (Y axis)</a:t>
            </a:r>
            <a:endParaRPr sz="1400"/>
          </a:p>
          <a:p>
            <a:pPr indent="0" lvl="0" marL="0" rtl="0" algn="l">
              <a:spcBef>
                <a:spcPts val="1200"/>
              </a:spcBef>
              <a:spcAft>
                <a:spcPts val="0"/>
              </a:spcAft>
              <a:buNone/>
            </a:pPr>
            <a:r>
              <a:rPr lang="en" sz="1400"/>
              <a:t>Column 8: acceleration from the left-ankle sensor (Z axis)</a:t>
            </a:r>
            <a:endParaRPr sz="1400"/>
          </a:p>
          <a:p>
            <a:pPr indent="0" lvl="0" marL="0" rtl="0" algn="l">
              <a:spcBef>
                <a:spcPts val="1200"/>
              </a:spcBef>
              <a:spcAft>
                <a:spcPts val="0"/>
              </a:spcAft>
              <a:buNone/>
            </a:pPr>
            <a:r>
              <a:rPr lang="en" sz="1400"/>
              <a:t>Column 9: gyro from the left-ankle sensor (X axis)</a:t>
            </a:r>
            <a:endParaRPr sz="1400"/>
          </a:p>
          <a:p>
            <a:pPr indent="0" lvl="0" marL="0" rtl="0" algn="l">
              <a:spcBef>
                <a:spcPts val="1200"/>
              </a:spcBef>
              <a:spcAft>
                <a:spcPts val="0"/>
              </a:spcAft>
              <a:buNone/>
            </a:pPr>
            <a:r>
              <a:rPr lang="en" sz="1400"/>
              <a:t>Column 10: gyro from the left-ankle sensor (Y axis)</a:t>
            </a:r>
            <a:endParaRPr sz="1400"/>
          </a:p>
          <a:p>
            <a:pPr indent="0" lvl="0" marL="0" rtl="0" algn="l">
              <a:spcBef>
                <a:spcPts val="1200"/>
              </a:spcBef>
              <a:spcAft>
                <a:spcPts val="0"/>
              </a:spcAft>
              <a:buNone/>
            </a:pPr>
            <a:r>
              <a:rPr lang="en" sz="1400"/>
              <a:t>Column 11: gyro from the left-ankle sensor (Z axis)</a:t>
            </a:r>
            <a:endParaRPr sz="1400"/>
          </a:p>
          <a:p>
            <a:pPr indent="0" lvl="0" marL="0" rtl="0" algn="l">
              <a:spcBef>
                <a:spcPts val="1200"/>
              </a:spcBef>
              <a:spcAft>
                <a:spcPts val="0"/>
              </a:spcAft>
              <a:buNone/>
            </a:pPr>
            <a:r>
              <a:rPr lang="en" sz="1400"/>
              <a:t>Column 13: magnetometer from the left-ankle sensor (X axis)</a:t>
            </a:r>
            <a:endParaRPr sz="1400"/>
          </a:p>
          <a:p>
            <a:pPr indent="0" lvl="0" marL="0" rtl="0" algn="l">
              <a:spcBef>
                <a:spcPts val="1200"/>
              </a:spcBef>
              <a:spcAft>
                <a:spcPts val="1200"/>
              </a:spcAft>
              <a:buNone/>
            </a:pPr>
            <a:r>
              <a:t/>
            </a:r>
            <a:endParaRPr/>
          </a:p>
        </p:txBody>
      </p:sp>
      <p:sp>
        <p:nvSpPr>
          <p:cNvPr id="412" name="Google Shape;412;p6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3" name="Google Shape;413;p62"/>
          <p:cNvSpPr txBox="1"/>
          <p:nvPr>
            <p:ph idx="2" type="body"/>
          </p:nvPr>
        </p:nvSpPr>
        <p:spPr>
          <a:xfrm>
            <a:off x="4516025" y="717100"/>
            <a:ext cx="4439100" cy="39909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Column 13: magnetometer from the left-ankle sensor (Y axis)</a:t>
            </a:r>
            <a:endParaRPr/>
          </a:p>
          <a:p>
            <a:pPr indent="0" lvl="0" marL="0" rtl="0" algn="l">
              <a:spcBef>
                <a:spcPts val="1200"/>
              </a:spcBef>
              <a:spcAft>
                <a:spcPts val="0"/>
              </a:spcAft>
              <a:buNone/>
            </a:pPr>
            <a:r>
              <a:rPr lang="en"/>
              <a:t>Column 14: magnetometer from the left-ankle sensor (Z axis)</a:t>
            </a:r>
            <a:endParaRPr/>
          </a:p>
          <a:p>
            <a:pPr indent="0" lvl="0" marL="0" rtl="0" algn="l">
              <a:spcBef>
                <a:spcPts val="1200"/>
              </a:spcBef>
              <a:spcAft>
                <a:spcPts val="0"/>
              </a:spcAft>
              <a:buNone/>
            </a:pPr>
            <a:r>
              <a:rPr lang="en"/>
              <a:t>Column 15: acceleration from the right-lower-arm sensor (X axis)</a:t>
            </a:r>
            <a:endParaRPr/>
          </a:p>
          <a:p>
            <a:pPr indent="0" lvl="0" marL="0" rtl="0" algn="l">
              <a:spcBef>
                <a:spcPts val="1200"/>
              </a:spcBef>
              <a:spcAft>
                <a:spcPts val="0"/>
              </a:spcAft>
              <a:buNone/>
            </a:pPr>
            <a:r>
              <a:rPr lang="en"/>
              <a:t>Column 16: acceleration from the right-lower-arm sensor (Y axis)</a:t>
            </a:r>
            <a:endParaRPr/>
          </a:p>
          <a:p>
            <a:pPr indent="0" lvl="0" marL="0" rtl="0" algn="l">
              <a:spcBef>
                <a:spcPts val="1200"/>
              </a:spcBef>
              <a:spcAft>
                <a:spcPts val="0"/>
              </a:spcAft>
              <a:buNone/>
            </a:pPr>
            <a:r>
              <a:rPr lang="en"/>
              <a:t>Column 17: acceleration from the right-lower-arm sensor (Z axis)</a:t>
            </a:r>
            <a:endParaRPr/>
          </a:p>
          <a:p>
            <a:pPr indent="0" lvl="0" marL="0" rtl="0" algn="l">
              <a:spcBef>
                <a:spcPts val="1200"/>
              </a:spcBef>
              <a:spcAft>
                <a:spcPts val="0"/>
              </a:spcAft>
              <a:buNone/>
            </a:pPr>
            <a:r>
              <a:rPr lang="en"/>
              <a:t>Column 18: gyro from the right-lower-arm sensor (X axis)</a:t>
            </a:r>
            <a:endParaRPr/>
          </a:p>
          <a:p>
            <a:pPr indent="0" lvl="0" marL="0" rtl="0" algn="l">
              <a:spcBef>
                <a:spcPts val="1200"/>
              </a:spcBef>
              <a:spcAft>
                <a:spcPts val="0"/>
              </a:spcAft>
              <a:buNone/>
            </a:pPr>
            <a:r>
              <a:rPr lang="en"/>
              <a:t>Column 19: gyro from the right-lower-arm sensor (Y axis)</a:t>
            </a:r>
            <a:endParaRPr/>
          </a:p>
          <a:p>
            <a:pPr indent="0" lvl="0" marL="0" rtl="0" algn="l">
              <a:spcBef>
                <a:spcPts val="1200"/>
              </a:spcBef>
              <a:spcAft>
                <a:spcPts val="0"/>
              </a:spcAft>
              <a:buNone/>
            </a:pPr>
            <a:r>
              <a:rPr lang="en"/>
              <a:t>Column 20: gyro from the right-lower-arm sensor (Z axis)</a:t>
            </a:r>
            <a:endParaRPr/>
          </a:p>
          <a:p>
            <a:pPr indent="0" lvl="0" marL="0" rtl="0" algn="l">
              <a:spcBef>
                <a:spcPts val="1200"/>
              </a:spcBef>
              <a:spcAft>
                <a:spcPts val="0"/>
              </a:spcAft>
              <a:buNone/>
            </a:pPr>
            <a:r>
              <a:rPr lang="en"/>
              <a:t>Column 21: magnetometer from the right-lower-arm sensor (X axis)</a:t>
            </a:r>
            <a:endParaRPr/>
          </a:p>
          <a:p>
            <a:pPr indent="0" lvl="0" marL="0" rtl="0" algn="l">
              <a:spcBef>
                <a:spcPts val="1200"/>
              </a:spcBef>
              <a:spcAft>
                <a:spcPts val="0"/>
              </a:spcAft>
              <a:buNone/>
            </a:pPr>
            <a:r>
              <a:rPr lang="en"/>
              <a:t>Column 22: magnetometer from the right-lower-arm sensor (Y axis)</a:t>
            </a:r>
            <a:endParaRPr/>
          </a:p>
          <a:p>
            <a:pPr indent="0" lvl="0" marL="0" rtl="0" algn="l">
              <a:spcBef>
                <a:spcPts val="1200"/>
              </a:spcBef>
              <a:spcAft>
                <a:spcPts val="0"/>
              </a:spcAft>
              <a:buNone/>
            </a:pPr>
            <a:r>
              <a:rPr lang="en"/>
              <a:t>Column 23: magnetometer from the right-lower-arm sensor (Z axis)</a:t>
            </a:r>
            <a:endParaRPr/>
          </a:p>
          <a:p>
            <a:pPr indent="0" lvl="0" marL="0" rtl="0" algn="l">
              <a:spcBef>
                <a:spcPts val="1200"/>
              </a:spcBef>
              <a:spcAft>
                <a:spcPts val="1200"/>
              </a:spcAft>
              <a:buNone/>
            </a:pPr>
            <a:r>
              <a:rPr lang="en"/>
              <a:t>Column 24: Label (0 for the null class)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63"/>
          <p:cNvSpPr txBox="1"/>
          <p:nvPr>
            <p:ph idx="1" type="body"/>
          </p:nvPr>
        </p:nvSpPr>
        <p:spPr>
          <a:xfrm>
            <a:off x="119525" y="954000"/>
            <a:ext cx="8889600" cy="3927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440"/>
              <a:buNone/>
            </a:pPr>
            <a:r>
              <a:rPr lang="en" sz="1020"/>
              <a:t>L1: Standing still (1 min) </a:t>
            </a:r>
            <a:endParaRPr sz="1020"/>
          </a:p>
          <a:p>
            <a:pPr indent="0" lvl="0" marL="0" rtl="0" algn="l">
              <a:lnSpc>
                <a:spcPct val="105000"/>
              </a:lnSpc>
              <a:spcBef>
                <a:spcPts val="1200"/>
              </a:spcBef>
              <a:spcAft>
                <a:spcPts val="0"/>
              </a:spcAft>
              <a:buSzPts val="440"/>
              <a:buNone/>
            </a:pPr>
            <a:r>
              <a:rPr lang="en" sz="1020"/>
              <a:t>L2: Sitting and relaxing (1 min) </a:t>
            </a:r>
            <a:endParaRPr sz="1020"/>
          </a:p>
          <a:p>
            <a:pPr indent="0" lvl="0" marL="0" rtl="0" algn="l">
              <a:lnSpc>
                <a:spcPct val="105000"/>
              </a:lnSpc>
              <a:spcBef>
                <a:spcPts val="1200"/>
              </a:spcBef>
              <a:spcAft>
                <a:spcPts val="0"/>
              </a:spcAft>
              <a:buSzPts val="440"/>
              <a:buNone/>
            </a:pPr>
            <a:r>
              <a:rPr lang="en" sz="1020"/>
              <a:t>L3: Lying down (1 min) </a:t>
            </a:r>
            <a:endParaRPr sz="1020"/>
          </a:p>
          <a:p>
            <a:pPr indent="0" lvl="0" marL="0" rtl="0" algn="l">
              <a:lnSpc>
                <a:spcPct val="105000"/>
              </a:lnSpc>
              <a:spcBef>
                <a:spcPts val="1200"/>
              </a:spcBef>
              <a:spcAft>
                <a:spcPts val="0"/>
              </a:spcAft>
              <a:buSzPts val="440"/>
              <a:buNone/>
            </a:pPr>
            <a:r>
              <a:rPr lang="en" sz="1020"/>
              <a:t>L4: Walking (1 min) </a:t>
            </a:r>
            <a:endParaRPr sz="1020"/>
          </a:p>
          <a:p>
            <a:pPr indent="0" lvl="0" marL="0" rtl="0" algn="l">
              <a:lnSpc>
                <a:spcPct val="105000"/>
              </a:lnSpc>
              <a:spcBef>
                <a:spcPts val="1200"/>
              </a:spcBef>
              <a:spcAft>
                <a:spcPts val="0"/>
              </a:spcAft>
              <a:buSzPts val="440"/>
              <a:buNone/>
            </a:pPr>
            <a:r>
              <a:rPr lang="en" sz="1020"/>
              <a:t>L5: Climbing stairs (1 min) </a:t>
            </a:r>
            <a:endParaRPr sz="1020"/>
          </a:p>
          <a:p>
            <a:pPr indent="0" lvl="0" marL="0" rtl="0" algn="l">
              <a:lnSpc>
                <a:spcPct val="105000"/>
              </a:lnSpc>
              <a:spcBef>
                <a:spcPts val="1200"/>
              </a:spcBef>
              <a:spcAft>
                <a:spcPts val="0"/>
              </a:spcAft>
              <a:buSzPts val="440"/>
              <a:buNone/>
            </a:pPr>
            <a:r>
              <a:rPr lang="en" sz="1020"/>
              <a:t>L6: Waist bends forward (20x) </a:t>
            </a:r>
            <a:endParaRPr sz="1020"/>
          </a:p>
          <a:p>
            <a:pPr indent="0" lvl="0" marL="0" rtl="0" algn="l">
              <a:lnSpc>
                <a:spcPct val="105000"/>
              </a:lnSpc>
              <a:spcBef>
                <a:spcPts val="1200"/>
              </a:spcBef>
              <a:spcAft>
                <a:spcPts val="0"/>
              </a:spcAft>
              <a:buSzPts val="440"/>
              <a:buNone/>
            </a:pPr>
            <a:r>
              <a:rPr lang="en" sz="1020"/>
              <a:t>L7: Frontal elevation of arms (20x)</a:t>
            </a:r>
            <a:endParaRPr sz="1020"/>
          </a:p>
          <a:p>
            <a:pPr indent="0" lvl="0" marL="0" rtl="0" algn="l">
              <a:lnSpc>
                <a:spcPct val="105000"/>
              </a:lnSpc>
              <a:spcBef>
                <a:spcPts val="1200"/>
              </a:spcBef>
              <a:spcAft>
                <a:spcPts val="0"/>
              </a:spcAft>
              <a:buSzPts val="440"/>
              <a:buNone/>
            </a:pPr>
            <a:r>
              <a:rPr lang="en" sz="1020"/>
              <a:t>L8: Knees bending (crouching) (20x)</a:t>
            </a:r>
            <a:endParaRPr sz="1020"/>
          </a:p>
          <a:p>
            <a:pPr indent="0" lvl="0" marL="0" rtl="0" algn="l">
              <a:lnSpc>
                <a:spcPct val="105000"/>
              </a:lnSpc>
              <a:spcBef>
                <a:spcPts val="1200"/>
              </a:spcBef>
              <a:spcAft>
                <a:spcPts val="0"/>
              </a:spcAft>
              <a:buSzPts val="440"/>
              <a:buNone/>
            </a:pPr>
            <a:r>
              <a:rPr lang="en" sz="1020"/>
              <a:t>L9: Cycling (1 min)</a:t>
            </a:r>
            <a:endParaRPr sz="1020"/>
          </a:p>
          <a:p>
            <a:pPr indent="0" lvl="0" marL="0" rtl="0" algn="l">
              <a:lnSpc>
                <a:spcPct val="105000"/>
              </a:lnSpc>
              <a:spcBef>
                <a:spcPts val="1200"/>
              </a:spcBef>
              <a:spcAft>
                <a:spcPts val="0"/>
              </a:spcAft>
              <a:buSzPts val="440"/>
              <a:buNone/>
            </a:pPr>
            <a:r>
              <a:rPr lang="en" sz="1020"/>
              <a:t>L10: Jogging (1 min)</a:t>
            </a:r>
            <a:endParaRPr sz="1020"/>
          </a:p>
          <a:p>
            <a:pPr indent="0" lvl="0" marL="0" rtl="0" algn="l">
              <a:lnSpc>
                <a:spcPct val="105000"/>
              </a:lnSpc>
              <a:spcBef>
                <a:spcPts val="1200"/>
              </a:spcBef>
              <a:spcAft>
                <a:spcPts val="0"/>
              </a:spcAft>
              <a:buSzPts val="440"/>
              <a:buNone/>
            </a:pPr>
            <a:r>
              <a:rPr lang="en" sz="1020"/>
              <a:t>L11: Running (1 min)</a:t>
            </a:r>
            <a:endParaRPr sz="1020"/>
          </a:p>
          <a:p>
            <a:pPr indent="0" lvl="0" marL="0" rtl="0" algn="l">
              <a:lnSpc>
                <a:spcPct val="105000"/>
              </a:lnSpc>
              <a:spcBef>
                <a:spcPts val="1200"/>
              </a:spcBef>
              <a:spcAft>
                <a:spcPts val="1200"/>
              </a:spcAft>
              <a:buSzPts val="440"/>
              <a:buNone/>
            </a:pPr>
            <a:r>
              <a:rPr lang="en" sz="1020"/>
              <a:t>L12: Jump front &amp; back (20x)</a:t>
            </a:r>
            <a:endParaRPr sz="1020"/>
          </a:p>
        </p:txBody>
      </p:sp>
      <p:sp>
        <p:nvSpPr>
          <p:cNvPr id="419" name="Google Shape;419;p6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6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b="1" lang="en" sz="2200"/>
              <a:t>Output:</a:t>
            </a:r>
            <a:endParaRPr sz="2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4"/>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457200" lvl="0" marL="457200" rtl="0" algn="ctr">
              <a:lnSpc>
                <a:spcPct val="150000"/>
              </a:lnSpc>
              <a:spcBef>
                <a:spcPts val="0"/>
              </a:spcBef>
              <a:spcAft>
                <a:spcPts val="0"/>
              </a:spcAft>
              <a:buNone/>
            </a:pPr>
            <a:r>
              <a:rPr b="1" lang="en" sz="2300">
                <a:solidFill>
                  <a:schemeClr val="dk1"/>
                </a:solidFill>
              </a:rPr>
              <a:t>Demonstration</a:t>
            </a:r>
            <a:endParaRPr b="1" sz="2300">
              <a:solidFill>
                <a:schemeClr val="dk1"/>
              </a:solidFill>
              <a:latin typeface="Roboto"/>
              <a:ea typeface="Roboto"/>
              <a:cs typeface="Roboto"/>
              <a:sym typeface="Roboto"/>
            </a:endParaRPr>
          </a:p>
        </p:txBody>
      </p:sp>
      <p:sp>
        <p:nvSpPr>
          <p:cNvPr id="426" name="Google Shape;426;p6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7" name="Google Shape;427;p64"/>
          <p:cNvSpPr txBox="1"/>
          <p:nvPr/>
        </p:nvSpPr>
        <p:spPr>
          <a:xfrm>
            <a:off x="332950" y="666200"/>
            <a:ext cx="8477100" cy="439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1F1F1F"/>
              </a:solidFill>
            </a:endParaRPr>
          </a:p>
          <a:p>
            <a:pPr indent="-342900" lvl="0" marL="457200" rtl="0" algn="l">
              <a:spcBef>
                <a:spcPts val="0"/>
              </a:spcBef>
              <a:spcAft>
                <a:spcPts val="0"/>
              </a:spcAft>
              <a:buClr>
                <a:srgbClr val="1F1F1F"/>
              </a:buClr>
              <a:buSzPts val="1800"/>
              <a:buChar char="➢"/>
            </a:pPr>
            <a:r>
              <a:rPr lang="en" sz="1800">
                <a:solidFill>
                  <a:srgbClr val="1F1F1F"/>
                </a:solidFill>
              </a:rPr>
              <a:t>Data preview</a:t>
            </a:r>
            <a:endParaRPr sz="1800">
              <a:solidFill>
                <a:srgbClr val="1F1F1F"/>
              </a:solidFill>
            </a:endParaRPr>
          </a:p>
          <a:p>
            <a:pPr indent="0" lvl="0" marL="0" rtl="0" algn="l">
              <a:spcBef>
                <a:spcPts val="0"/>
              </a:spcBef>
              <a:spcAft>
                <a:spcPts val="0"/>
              </a:spcAft>
              <a:buNone/>
            </a:pPr>
            <a:r>
              <a:t/>
            </a:r>
            <a:endParaRPr sz="1800">
              <a:solidFill>
                <a:srgbClr val="1F1F1F"/>
              </a:solidFill>
            </a:endParaRPr>
          </a:p>
          <a:p>
            <a:pPr indent="0" lvl="0" marL="0" rtl="0" algn="l">
              <a:spcBef>
                <a:spcPts val="0"/>
              </a:spcBef>
              <a:spcAft>
                <a:spcPts val="0"/>
              </a:spcAft>
              <a:buNone/>
            </a:pPr>
            <a:r>
              <a:t/>
            </a:r>
            <a:endParaRPr sz="1800">
              <a:solidFill>
                <a:srgbClr val="1F1F1F"/>
              </a:solidFill>
            </a:endParaRPr>
          </a:p>
          <a:p>
            <a:pPr indent="457200" lvl="0" marL="0" rtl="0" algn="l">
              <a:spcBef>
                <a:spcPts val="0"/>
              </a:spcBef>
              <a:spcAft>
                <a:spcPts val="0"/>
              </a:spcAft>
              <a:buNone/>
            </a:pPr>
            <a:r>
              <a:rPr lang="en" sz="1800">
                <a:solidFill>
                  <a:srgbClr val="1F1F1F"/>
                </a:solidFill>
              </a:rPr>
              <a:t>		</a:t>
            </a:r>
            <a:endParaRPr sz="1800">
              <a:solidFill>
                <a:srgbClr val="1F1F1F"/>
              </a:solidFill>
            </a:endParaRPr>
          </a:p>
          <a:p>
            <a:pPr indent="0" lvl="0" marL="457200" rtl="0" algn="l">
              <a:spcBef>
                <a:spcPts val="0"/>
              </a:spcBef>
              <a:spcAft>
                <a:spcPts val="0"/>
              </a:spcAft>
              <a:buNone/>
            </a:pPr>
            <a:r>
              <a:t/>
            </a:r>
            <a:endParaRPr sz="18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800">
              <a:solidFill>
                <a:srgbClr val="1F1F1F"/>
              </a:solidFill>
            </a:endParaRPr>
          </a:p>
        </p:txBody>
      </p:sp>
      <p:pic>
        <p:nvPicPr>
          <p:cNvPr id="428" name="Google Shape;428;p64"/>
          <p:cNvPicPr preferRelativeResize="0"/>
          <p:nvPr/>
        </p:nvPicPr>
        <p:blipFill>
          <a:blip r:embed="rId3">
            <a:alphaModFix/>
          </a:blip>
          <a:stretch>
            <a:fillRect/>
          </a:stretch>
        </p:blipFill>
        <p:spPr>
          <a:xfrm>
            <a:off x="496350" y="1814950"/>
            <a:ext cx="7735725" cy="1800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4" name="Google Shape;434;p65"/>
          <p:cNvSpPr txBox="1"/>
          <p:nvPr/>
        </p:nvSpPr>
        <p:spPr>
          <a:xfrm>
            <a:off x="3267750" y="825950"/>
            <a:ext cx="5542200" cy="18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65"/>
          <p:cNvSpPr txBox="1"/>
          <p:nvPr/>
        </p:nvSpPr>
        <p:spPr>
          <a:xfrm>
            <a:off x="4334625" y="1668975"/>
            <a:ext cx="4831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latin typeface="Roboto"/>
              <a:ea typeface="Roboto"/>
              <a:cs typeface="Roboto"/>
              <a:sym typeface="Roboto"/>
            </a:endParaRPr>
          </a:p>
        </p:txBody>
      </p:sp>
      <p:sp>
        <p:nvSpPr>
          <p:cNvPr id="436" name="Google Shape;436;p65"/>
          <p:cNvSpPr txBox="1"/>
          <p:nvPr>
            <p:ph type="title"/>
          </p:nvPr>
        </p:nvSpPr>
        <p:spPr>
          <a:xfrm>
            <a:off x="311700" y="57875"/>
            <a:ext cx="8520600" cy="607800"/>
          </a:xfrm>
          <a:prstGeom prst="rect">
            <a:avLst/>
          </a:prstGeom>
        </p:spPr>
        <p:txBody>
          <a:bodyPr anchorCtr="0" anchor="t" bIns="91425" lIns="91425" spcFirstLastPara="1" rIns="91425" wrap="square" tIns="91425">
            <a:normAutofit fontScale="90000"/>
          </a:bodyPr>
          <a:lstStyle/>
          <a:p>
            <a:pPr indent="457200" lvl="0" marL="457200" rtl="0" algn="ctr">
              <a:lnSpc>
                <a:spcPct val="150000"/>
              </a:lnSpc>
              <a:spcBef>
                <a:spcPts val="0"/>
              </a:spcBef>
              <a:spcAft>
                <a:spcPts val="0"/>
              </a:spcAft>
              <a:buNone/>
            </a:pPr>
            <a:r>
              <a:rPr b="1" lang="en" sz="2550">
                <a:latin typeface="Arial"/>
                <a:ea typeface="Arial"/>
                <a:cs typeface="Arial"/>
                <a:sym typeface="Arial"/>
              </a:rPr>
              <a:t>Demonstration</a:t>
            </a:r>
            <a:endParaRPr b="1" sz="2550"/>
          </a:p>
          <a:p>
            <a:pPr indent="0" lvl="0" marL="0" rtl="0" algn="l">
              <a:spcBef>
                <a:spcPts val="0"/>
              </a:spcBef>
              <a:spcAft>
                <a:spcPts val="0"/>
              </a:spcAft>
              <a:buNone/>
            </a:pPr>
            <a:r>
              <a:t/>
            </a:r>
            <a:endParaRPr sz="2400"/>
          </a:p>
        </p:txBody>
      </p:sp>
      <p:sp>
        <p:nvSpPr>
          <p:cNvPr id="437" name="Google Shape;437;p65"/>
          <p:cNvSpPr txBox="1"/>
          <p:nvPr>
            <p:ph idx="1" type="body"/>
          </p:nvPr>
        </p:nvSpPr>
        <p:spPr>
          <a:xfrm>
            <a:off x="311700" y="537825"/>
            <a:ext cx="8595300" cy="437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1F1F1F"/>
              </a:buClr>
              <a:buSzPts val="1800"/>
              <a:buChar char="➢"/>
            </a:pPr>
            <a:r>
              <a:rPr lang="en">
                <a:solidFill>
                  <a:srgbClr val="1F1F1F"/>
                </a:solidFill>
                <a:highlight>
                  <a:schemeClr val="lt1"/>
                </a:highlight>
              </a:rPr>
              <a:t>Output Frequency Graph </a:t>
            </a:r>
            <a:endParaRPr>
              <a:solidFill>
                <a:srgbClr val="1F1F1F"/>
              </a:solidFill>
              <a:highlight>
                <a:schemeClr val="lt1"/>
              </a:highlight>
            </a:endParaRPr>
          </a:p>
          <a:p>
            <a:pPr indent="0" lvl="0" marL="457200" rtl="0" algn="l">
              <a:spcBef>
                <a:spcPts val="0"/>
              </a:spcBef>
              <a:spcAft>
                <a:spcPts val="0"/>
              </a:spcAft>
              <a:buNone/>
            </a:pPr>
            <a:r>
              <a:rPr lang="en">
                <a:solidFill>
                  <a:srgbClr val="1F1F1F"/>
                </a:solidFill>
                <a:highlight>
                  <a:schemeClr val="lt1"/>
                </a:highlight>
              </a:rPr>
              <a:t>for mhealth Dataset </a:t>
            </a:r>
            <a:endParaRPr>
              <a:solidFill>
                <a:srgbClr val="1F1F1F"/>
              </a:solidFill>
              <a:highlight>
                <a:schemeClr val="lt1"/>
              </a:highlight>
            </a:endParaRPr>
          </a:p>
          <a:p>
            <a:pPr indent="0" lvl="0" marL="0" rtl="0" algn="l">
              <a:spcBef>
                <a:spcPts val="0"/>
              </a:spcBef>
              <a:spcAft>
                <a:spcPts val="0"/>
              </a:spcAft>
              <a:buNone/>
            </a:pPr>
            <a:r>
              <a:t/>
            </a:r>
            <a:endParaRPr>
              <a:solidFill>
                <a:srgbClr val="1F1F1F"/>
              </a:solidFill>
              <a:highlight>
                <a:schemeClr val="lt1"/>
              </a:highlight>
            </a:endParaRPr>
          </a:p>
          <a:p>
            <a:pPr indent="0" lvl="0" marL="0" rtl="0" algn="l">
              <a:spcBef>
                <a:spcPts val="0"/>
              </a:spcBef>
              <a:spcAft>
                <a:spcPts val="0"/>
              </a:spcAft>
              <a:buNone/>
            </a:pPr>
            <a:r>
              <a:t/>
            </a:r>
            <a:endParaRPr>
              <a:solidFill>
                <a:srgbClr val="1F1F1F"/>
              </a:solidFill>
              <a:highlight>
                <a:schemeClr val="lt1"/>
              </a:highlight>
            </a:endParaRPr>
          </a:p>
          <a:p>
            <a:pPr indent="0" lvl="0" marL="0" rtl="0" algn="l">
              <a:spcBef>
                <a:spcPts val="0"/>
              </a:spcBef>
              <a:spcAft>
                <a:spcPts val="0"/>
              </a:spcAft>
              <a:buNone/>
            </a:pPr>
            <a:r>
              <a:t/>
            </a:r>
            <a:endParaRPr>
              <a:solidFill>
                <a:srgbClr val="1F1F1F"/>
              </a:solidFill>
              <a:highlight>
                <a:schemeClr val="lt1"/>
              </a:highlight>
            </a:endParaRPr>
          </a:p>
          <a:p>
            <a:pPr indent="0" lvl="0" marL="0" rtl="0" algn="l">
              <a:spcBef>
                <a:spcPts val="0"/>
              </a:spcBef>
              <a:spcAft>
                <a:spcPts val="0"/>
              </a:spcAft>
              <a:buNone/>
            </a:pPr>
            <a:r>
              <a:t/>
            </a:r>
            <a:endParaRPr>
              <a:solidFill>
                <a:srgbClr val="1F1F1F"/>
              </a:solidFill>
              <a:highlight>
                <a:schemeClr val="lt1"/>
              </a:highlight>
            </a:endParaRPr>
          </a:p>
          <a:p>
            <a:pPr indent="0" lvl="0" marL="0" rtl="0" algn="l">
              <a:spcBef>
                <a:spcPts val="0"/>
              </a:spcBef>
              <a:spcAft>
                <a:spcPts val="0"/>
              </a:spcAft>
              <a:buNone/>
            </a:pPr>
            <a:r>
              <a:t/>
            </a:r>
            <a:endParaRPr>
              <a:solidFill>
                <a:srgbClr val="1F1F1F"/>
              </a:solidFill>
              <a:highlight>
                <a:schemeClr val="lt1"/>
              </a:highlight>
            </a:endParaRPr>
          </a:p>
          <a:p>
            <a:pPr indent="-342900" lvl="0" marL="457200" rtl="0" algn="l">
              <a:spcBef>
                <a:spcPts val="0"/>
              </a:spcBef>
              <a:spcAft>
                <a:spcPts val="0"/>
              </a:spcAft>
              <a:buClr>
                <a:srgbClr val="1F1F1F"/>
              </a:buClr>
              <a:buSzPts val="1800"/>
              <a:buChar char="➢"/>
            </a:pPr>
            <a:r>
              <a:rPr lang="en">
                <a:solidFill>
                  <a:srgbClr val="1F1F1F"/>
                </a:solidFill>
                <a:highlight>
                  <a:schemeClr val="lt1"/>
                </a:highlight>
              </a:rPr>
              <a:t>Dataset  contains </a:t>
            </a:r>
            <a:endParaRPr>
              <a:solidFill>
                <a:srgbClr val="1F1F1F"/>
              </a:solidFill>
              <a:highlight>
                <a:schemeClr val="lt1"/>
              </a:highlight>
            </a:endParaRPr>
          </a:p>
          <a:p>
            <a:pPr indent="0" lvl="0" marL="457200" rtl="0" algn="l">
              <a:spcBef>
                <a:spcPts val="0"/>
              </a:spcBef>
              <a:spcAft>
                <a:spcPts val="0"/>
              </a:spcAft>
              <a:buNone/>
            </a:pPr>
            <a:r>
              <a:rPr lang="en">
                <a:solidFill>
                  <a:srgbClr val="1F1F1F"/>
                </a:solidFill>
                <a:highlight>
                  <a:schemeClr val="lt1"/>
                </a:highlight>
              </a:rPr>
              <a:t>unbalanced data.</a:t>
            </a:r>
            <a:endParaRPr>
              <a:solidFill>
                <a:srgbClr val="1F1F1F"/>
              </a:solidFill>
              <a:highlight>
                <a:schemeClr val="lt1"/>
              </a:highlight>
            </a:endParaRPr>
          </a:p>
          <a:p>
            <a:pPr indent="0" lvl="0" marL="457200" rtl="0" algn="l">
              <a:spcBef>
                <a:spcPts val="0"/>
              </a:spcBef>
              <a:spcAft>
                <a:spcPts val="0"/>
              </a:spcAft>
              <a:buNone/>
            </a:pPr>
            <a:r>
              <a:rPr lang="en">
                <a:solidFill>
                  <a:srgbClr val="1F1F1F"/>
                </a:solidFill>
                <a:highlight>
                  <a:schemeClr val="lt1"/>
                </a:highlight>
              </a:rPr>
              <a:t>so resampling dataset.</a:t>
            </a:r>
            <a:endParaRPr>
              <a:solidFill>
                <a:srgbClr val="1F1F1F"/>
              </a:solidFill>
              <a:highlight>
                <a:schemeClr val="lt1"/>
              </a:highlight>
            </a:endParaRPr>
          </a:p>
        </p:txBody>
      </p:sp>
      <p:pic>
        <p:nvPicPr>
          <p:cNvPr id="438" name="Google Shape;438;p65"/>
          <p:cNvPicPr preferRelativeResize="0"/>
          <p:nvPr/>
        </p:nvPicPr>
        <p:blipFill>
          <a:blip r:embed="rId3">
            <a:alphaModFix/>
          </a:blip>
          <a:stretch>
            <a:fillRect/>
          </a:stretch>
        </p:blipFill>
        <p:spPr>
          <a:xfrm>
            <a:off x="3744575" y="537825"/>
            <a:ext cx="2734949" cy="1654024"/>
          </a:xfrm>
          <a:prstGeom prst="rect">
            <a:avLst/>
          </a:prstGeom>
          <a:noFill/>
          <a:ln>
            <a:noFill/>
          </a:ln>
        </p:spPr>
      </p:pic>
      <p:pic>
        <p:nvPicPr>
          <p:cNvPr id="439" name="Google Shape;439;p65"/>
          <p:cNvPicPr preferRelativeResize="0"/>
          <p:nvPr/>
        </p:nvPicPr>
        <p:blipFill>
          <a:blip r:embed="rId4">
            <a:alphaModFix/>
          </a:blip>
          <a:stretch>
            <a:fillRect/>
          </a:stretch>
        </p:blipFill>
        <p:spPr>
          <a:xfrm>
            <a:off x="3810400" y="2571750"/>
            <a:ext cx="2583751" cy="16540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300">
                <a:latin typeface="Arial"/>
                <a:ea typeface="Arial"/>
                <a:cs typeface="Arial"/>
                <a:sym typeface="Arial"/>
              </a:rPr>
              <a:t>Flow of Presentation </a:t>
            </a:r>
            <a:r>
              <a:rPr b="1" lang="en"/>
              <a:t>: </a:t>
            </a:r>
            <a:endParaRPr b="1"/>
          </a:p>
        </p:txBody>
      </p:sp>
      <p:sp>
        <p:nvSpPr>
          <p:cNvPr id="230" name="Google Shape;230;p39"/>
          <p:cNvSpPr txBox="1"/>
          <p:nvPr>
            <p:ph idx="1" type="body"/>
          </p:nvPr>
        </p:nvSpPr>
        <p:spPr>
          <a:xfrm>
            <a:off x="311700" y="1017800"/>
            <a:ext cx="8520600" cy="355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DEMONSTRATION</a:t>
            </a:r>
            <a:endParaRPr sz="1700"/>
          </a:p>
          <a:p>
            <a:pPr indent="-336550" lvl="1" marL="914400" rtl="0" algn="l">
              <a:spcBef>
                <a:spcPts val="0"/>
              </a:spcBef>
              <a:spcAft>
                <a:spcPts val="0"/>
              </a:spcAft>
              <a:buSzPts val="1700"/>
              <a:buChar char="○"/>
            </a:pPr>
            <a:r>
              <a:rPr lang="en" sz="1700"/>
              <a:t>DECISION TREE MODEL</a:t>
            </a:r>
            <a:endParaRPr sz="1700"/>
          </a:p>
          <a:p>
            <a:pPr indent="-336550" lvl="1" marL="914400" rtl="0" algn="l">
              <a:spcBef>
                <a:spcPts val="0"/>
              </a:spcBef>
              <a:spcAft>
                <a:spcPts val="0"/>
              </a:spcAft>
              <a:buSzPts val="1700"/>
              <a:buChar char="○"/>
            </a:pPr>
            <a:r>
              <a:rPr lang="en" sz="1700"/>
              <a:t>SIMPLE NEURAL NETWORK MODEL</a:t>
            </a:r>
            <a:endParaRPr sz="1700"/>
          </a:p>
          <a:p>
            <a:pPr indent="-336550" lvl="1" marL="914400" rtl="0" algn="l">
              <a:spcBef>
                <a:spcPts val="0"/>
              </a:spcBef>
              <a:spcAft>
                <a:spcPts val="0"/>
              </a:spcAft>
              <a:buSzPts val="1700"/>
              <a:buChar char="○"/>
            </a:pPr>
            <a:r>
              <a:rPr lang="en" sz="1700"/>
              <a:t>RANDOM FOREST MODEL</a:t>
            </a:r>
            <a:endParaRPr sz="1700"/>
          </a:p>
          <a:p>
            <a:pPr indent="-336550" lvl="1" marL="914400" rtl="0" algn="l">
              <a:spcBef>
                <a:spcPts val="0"/>
              </a:spcBef>
              <a:spcAft>
                <a:spcPts val="0"/>
              </a:spcAft>
              <a:buSzPts val="1700"/>
              <a:buChar char="○"/>
            </a:pPr>
            <a:r>
              <a:rPr lang="en" sz="1700"/>
              <a:t>SUPPORT VECTOR MACHINE</a:t>
            </a:r>
            <a:endParaRPr sz="1700"/>
          </a:p>
          <a:p>
            <a:pPr indent="-336550" lvl="0" marL="457200" rtl="0" algn="l">
              <a:spcBef>
                <a:spcPts val="0"/>
              </a:spcBef>
              <a:spcAft>
                <a:spcPts val="0"/>
              </a:spcAft>
              <a:buSzPts val="1700"/>
              <a:buChar char="➢"/>
            </a:pPr>
            <a:r>
              <a:rPr lang="en" sz="1700"/>
              <a:t>RESULTS</a:t>
            </a:r>
            <a:endParaRPr sz="1700"/>
          </a:p>
          <a:p>
            <a:pPr indent="-336550" lvl="1" marL="914400" rtl="0" algn="l">
              <a:spcBef>
                <a:spcPts val="0"/>
              </a:spcBef>
              <a:spcAft>
                <a:spcPts val="0"/>
              </a:spcAft>
              <a:buSzPts val="1700"/>
              <a:buChar char="○"/>
            </a:pPr>
            <a:r>
              <a:rPr lang="en" sz="1700"/>
              <a:t>COMPARISON - ACCURACY</a:t>
            </a:r>
            <a:endParaRPr sz="1700"/>
          </a:p>
          <a:p>
            <a:pPr indent="-336550" lvl="1" marL="914400" rtl="0" algn="l">
              <a:spcBef>
                <a:spcPts val="0"/>
              </a:spcBef>
              <a:spcAft>
                <a:spcPts val="0"/>
              </a:spcAft>
              <a:buSzPts val="1700"/>
              <a:buChar char="○"/>
            </a:pPr>
            <a:r>
              <a:rPr lang="en" sz="1700"/>
              <a:t>COMPARISON - ENERGY CONSUMPTION</a:t>
            </a:r>
            <a:endParaRPr sz="1700"/>
          </a:p>
          <a:p>
            <a:pPr indent="-336550" lvl="0" marL="457200" rtl="0" algn="l">
              <a:spcBef>
                <a:spcPts val="0"/>
              </a:spcBef>
              <a:spcAft>
                <a:spcPts val="0"/>
              </a:spcAft>
              <a:buSzPts val="1700"/>
              <a:buChar char="➢"/>
            </a:pPr>
            <a:r>
              <a:rPr lang="en" sz="1700"/>
              <a:t>CONCLUSIONS</a:t>
            </a:r>
            <a:endParaRPr sz="1700"/>
          </a:p>
          <a:p>
            <a:pPr indent="-336550" lvl="0" marL="457200" rtl="0" algn="l">
              <a:spcBef>
                <a:spcPts val="0"/>
              </a:spcBef>
              <a:spcAft>
                <a:spcPts val="0"/>
              </a:spcAft>
              <a:buSzPts val="1700"/>
              <a:buChar char="➢"/>
            </a:pPr>
            <a:r>
              <a:rPr lang="en" sz="1700"/>
              <a:t>FUTURE WORK</a:t>
            </a:r>
            <a:endParaRPr sz="1700"/>
          </a:p>
          <a:p>
            <a:pPr indent="-336550" lvl="0" marL="457200" rtl="0" algn="l">
              <a:spcBef>
                <a:spcPts val="0"/>
              </a:spcBef>
              <a:spcAft>
                <a:spcPts val="0"/>
              </a:spcAft>
              <a:buSzPts val="1700"/>
              <a:buChar char="➢"/>
            </a:pPr>
            <a:r>
              <a:rPr lang="en" sz="1700"/>
              <a:t>REFERENCES</a:t>
            </a:r>
            <a:endParaRPr sz="1700"/>
          </a:p>
        </p:txBody>
      </p:sp>
      <p:sp>
        <p:nvSpPr>
          <p:cNvPr id="231" name="Google Shape;231;p3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6"/>
          <p:cNvSpPr txBox="1"/>
          <p:nvPr/>
        </p:nvSpPr>
        <p:spPr>
          <a:xfrm>
            <a:off x="431150" y="46975"/>
            <a:ext cx="8184900" cy="1408500"/>
          </a:xfrm>
          <a:prstGeom prst="rect">
            <a:avLst/>
          </a:prstGeom>
          <a:noFill/>
          <a:ln>
            <a:noFill/>
          </a:ln>
        </p:spPr>
        <p:txBody>
          <a:bodyPr anchorCtr="0" anchor="t" bIns="91425" lIns="91425" spcFirstLastPara="1" rIns="91425" wrap="square" tIns="91425">
            <a:spAutoFit/>
          </a:bodyPr>
          <a:lstStyle/>
          <a:p>
            <a:pPr indent="457200" lvl="0" marL="457200" rtl="0" algn="ctr">
              <a:lnSpc>
                <a:spcPct val="150000"/>
              </a:lnSpc>
              <a:spcBef>
                <a:spcPts val="0"/>
              </a:spcBef>
              <a:spcAft>
                <a:spcPts val="0"/>
              </a:spcAft>
              <a:buNone/>
            </a:pPr>
            <a:r>
              <a:rPr b="1" lang="en" sz="2300">
                <a:solidFill>
                  <a:schemeClr val="dk1"/>
                </a:solidFill>
              </a:rPr>
              <a:t>Demonstration</a:t>
            </a:r>
            <a:endParaRPr b="1" sz="2300">
              <a:solidFill>
                <a:schemeClr val="dk1"/>
              </a:solidFill>
              <a:latin typeface="Roboto"/>
              <a:ea typeface="Roboto"/>
              <a:cs typeface="Roboto"/>
              <a:sym typeface="Roboto"/>
            </a:endParaRPr>
          </a:p>
          <a:p>
            <a:pPr indent="0" lvl="0" marL="0" rtl="0" algn="l">
              <a:spcBef>
                <a:spcPts val="0"/>
              </a:spcBef>
              <a:spcAft>
                <a:spcPts val="0"/>
              </a:spcAft>
              <a:buNone/>
            </a:pPr>
            <a:r>
              <a:t/>
            </a:r>
            <a:endParaRPr sz="2400">
              <a:solidFill>
                <a:schemeClr val="dk1"/>
              </a:solidFill>
              <a:latin typeface="Roboto"/>
              <a:ea typeface="Roboto"/>
              <a:cs typeface="Roboto"/>
              <a:sym typeface="Roboto"/>
            </a:endParaRPr>
          </a:p>
          <a:p>
            <a:pPr indent="0" lvl="0" marL="0" rtl="0" algn="ctr">
              <a:spcBef>
                <a:spcPts val="0"/>
              </a:spcBef>
              <a:spcAft>
                <a:spcPts val="0"/>
              </a:spcAft>
              <a:buNone/>
            </a:pPr>
            <a:r>
              <a:t/>
            </a:r>
            <a:endParaRPr b="1" sz="2100">
              <a:solidFill>
                <a:schemeClr val="dk1"/>
              </a:solidFill>
              <a:latin typeface="Roboto"/>
              <a:ea typeface="Roboto"/>
              <a:cs typeface="Roboto"/>
              <a:sym typeface="Roboto"/>
            </a:endParaRPr>
          </a:p>
        </p:txBody>
      </p:sp>
      <p:sp>
        <p:nvSpPr>
          <p:cNvPr id="445" name="Google Shape;445;p6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46" name="Google Shape;446;p66"/>
          <p:cNvSpPr txBox="1"/>
          <p:nvPr/>
        </p:nvSpPr>
        <p:spPr>
          <a:xfrm>
            <a:off x="236900" y="601850"/>
            <a:ext cx="8573400" cy="44550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Now creating 5 clusters and  each cluster will have 5 workers .Each work </a:t>
            </a:r>
            <a:endParaRPr sz="1800"/>
          </a:p>
          <a:p>
            <a:pPr indent="0" lvl="0" marL="457200" rtl="0" algn="l">
              <a:spcBef>
                <a:spcPts val="0"/>
              </a:spcBef>
              <a:spcAft>
                <a:spcPts val="0"/>
              </a:spcAft>
              <a:buNone/>
            </a:pPr>
            <a:r>
              <a:rPr lang="en" sz="1800"/>
              <a:t>will be assigned randomly 30000 data samples.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447" name="Google Shape;447;p66"/>
          <p:cNvPicPr preferRelativeResize="0"/>
          <p:nvPr/>
        </p:nvPicPr>
        <p:blipFill>
          <a:blip r:embed="rId3">
            <a:alphaModFix/>
          </a:blip>
          <a:stretch>
            <a:fillRect/>
          </a:stretch>
        </p:blipFill>
        <p:spPr>
          <a:xfrm>
            <a:off x="1528125" y="1432375"/>
            <a:ext cx="5721440" cy="3159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7"/>
          <p:cNvSpPr txBox="1"/>
          <p:nvPr>
            <p:ph type="title"/>
          </p:nvPr>
        </p:nvSpPr>
        <p:spPr>
          <a:xfrm>
            <a:off x="311700" y="410000"/>
            <a:ext cx="8520600" cy="49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Decision tree Model</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sz="2200">
              <a:solidFill>
                <a:srgbClr val="1F1F1F"/>
              </a:solidFill>
            </a:endParaRPr>
          </a:p>
          <a:p>
            <a:pPr indent="0" lvl="0" marL="0" rtl="0" algn="l">
              <a:lnSpc>
                <a:spcPct val="115000"/>
              </a:lnSpc>
              <a:spcBef>
                <a:spcPts val="1200"/>
              </a:spcBef>
              <a:spcAft>
                <a:spcPts val="0"/>
              </a:spcAft>
              <a:buNone/>
            </a:pPr>
            <a:r>
              <a:t/>
            </a:r>
            <a:endParaRPr sz="1100" u="sng">
              <a:solidFill>
                <a:srgbClr val="000000"/>
              </a:solidFill>
              <a:latin typeface="Arial"/>
              <a:ea typeface="Arial"/>
              <a:cs typeface="Arial"/>
              <a:sym typeface="Arial"/>
            </a:endParaRPr>
          </a:p>
          <a:p>
            <a:pPr indent="0" lvl="0" marL="0" rtl="0" algn="ctr">
              <a:spcBef>
                <a:spcPts val="1200"/>
              </a:spcBef>
              <a:spcAft>
                <a:spcPts val="0"/>
              </a:spcAft>
              <a:buNone/>
            </a:pPr>
            <a:r>
              <a:t/>
            </a:r>
            <a:endParaRPr b="1"/>
          </a:p>
        </p:txBody>
      </p:sp>
      <p:sp>
        <p:nvSpPr>
          <p:cNvPr id="453" name="Google Shape;453;p67"/>
          <p:cNvSpPr txBox="1"/>
          <p:nvPr>
            <p:ph idx="1" type="body"/>
          </p:nvPr>
        </p:nvSpPr>
        <p:spPr>
          <a:xfrm>
            <a:off x="311700" y="1048275"/>
            <a:ext cx="8643600" cy="374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solidFill>
                  <a:srgbClr val="1F1F1F"/>
                </a:solidFill>
                <a:latin typeface="Arial"/>
                <a:ea typeface="Arial"/>
                <a:cs typeface="Arial"/>
                <a:sym typeface="Arial"/>
              </a:rPr>
              <a:t>Colab link: </a:t>
            </a:r>
            <a:r>
              <a:rPr lang="en" sz="1400" u="sng">
                <a:solidFill>
                  <a:schemeClr val="accent5"/>
                </a:solidFill>
                <a:latin typeface="Arial"/>
                <a:ea typeface="Arial"/>
                <a:cs typeface="Arial"/>
                <a:sym typeface="Arial"/>
                <a:hlinkClick r:id="rId3">
                  <a:extLst>
                    <a:ext uri="{A12FA001-AC4F-418D-AE19-62706E023703}">
                      <ahyp:hlinkClr val="tx"/>
                    </a:ext>
                  </a:extLst>
                </a:hlinkClick>
              </a:rPr>
              <a:t>https://colab.research.google.com/drive/1h9KKEpr4kGLB8c-7bvPM71kuB-l5GVtb?usp=sharing</a:t>
            </a:r>
            <a:endParaRPr sz="1400">
              <a:solidFill>
                <a:srgbClr val="1F1F1F"/>
              </a:solidFill>
              <a:latin typeface="Arial"/>
              <a:ea typeface="Arial"/>
              <a:cs typeface="Arial"/>
              <a:sym typeface="Arial"/>
            </a:endParaRPr>
          </a:p>
          <a:p>
            <a:pPr indent="0" lvl="0" marL="0" rtl="0" algn="just">
              <a:spcBef>
                <a:spcPts val="0"/>
              </a:spcBef>
              <a:spcAft>
                <a:spcPts val="0"/>
              </a:spcAft>
              <a:buNone/>
            </a:pPr>
            <a:r>
              <a:t/>
            </a:r>
            <a:endParaRPr sz="1300">
              <a:solidFill>
                <a:srgbClr val="1F1F1F"/>
              </a:solidFill>
            </a:endParaRPr>
          </a:p>
          <a:p>
            <a:pPr indent="-317500" lvl="0" marL="457200" rtl="0" algn="just">
              <a:spcBef>
                <a:spcPts val="1000"/>
              </a:spcBef>
              <a:spcAft>
                <a:spcPts val="0"/>
              </a:spcAft>
              <a:buClr>
                <a:srgbClr val="1F1F1F"/>
              </a:buClr>
              <a:buSzPts val="1400"/>
              <a:buChar char="●"/>
            </a:pPr>
            <a:r>
              <a:rPr lang="en" sz="1400">
                <a:solidFill>
                  <a:srgbClr val="1F1F1F"/>
                </a:solidFill>
              </a:rPr>
              <a:t>Simplicity and Interpretability: Decision tree model's intuitive decision-making process and feature importance analysis facilitate interpretability, which is crucial in medical applications. The simplicity of decision trees leads to lower computational complexity during both training and inference, resulting in energy-efficient processing.</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Robustness to Noise: Decision tree models are robust to noisy data, which is prevalent in IoMT environments due to sensor inaccuracies. The ability to handle noisy data effectively contributes to reliable performance without significant energy overhead.</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Low Memory Footprint: Decision trees have a relatively low memory footprint. This characteristic is advantageous in resource-constrained IoMT devices, where minimizing memory usage is essential for energy efficiency.</a:t>
            </a:r>
            <a:endParaRPr sz="1400">
              <a:solidFill>
                <a:srgbClr val="1F1F1F"/>
              </a:solidFill>
            </a:endParaRPr>
          </a:p>
          <a:p>
            <a:pPr indent="0" lvl="0" marL="457200" rtl="0" algn="just">
              <a:spcBef>
                <a:spcPts val="0"/>
              </a:spcBef>
              <a:spcAft>
                <a:spcPts val="0"/>
              </a:spcAft>
              <a:buNone/>
            </a:pPr>
            <a:r>
              <a:t/>
            </a:r>
            <a:endParaRPr sz="1400">
              <a:solidFill>
                <a:srgbClr val="1F1F1F"/>
              </a:solidFill>
            </a:endParaRPr>
          </a:p>
          <a:p>
            <a:pPr indent="0" lvl="0" marL="457200" rtl="0" algn="l">
              <a:spcBef>
                <a:spcPts val="0"/>
              </a:spcBef>
              <a:spcAft>
                <a:spcPts val="0"/>
              </a:spcAft>
              <a:buNone/>
            </a:pPr>
            <a:r>
              <a:t/>
            </a:r>
            <a:endParaRPr sz="1200">
              <a:solidFill>
                <a:srgbClr val="1F1F1F"/>
              </a:solidFill>
            </a:endParaRPr>
          </a:p>
          <a:p>
            <a:pPr indent="0" lvl="0" marL="0" rtl="0" algn="just">
              <a:spcBef>
                <a:spcPts val="0"/>
              </a:spcBef>
              <a:spcAft>
                <a:spcPts val="0"/>
              </a:spcAft>
              <a:buNone/>
            </a:pPr>
            <a:r>
              <a:t/>
            </a:r>
            <a:endParaRPr sz="1300">
              <a:solidFill>
                <a:srgbClr val="1F1F1F"/>
              </a:solidFill>
            </a:endParaRPr>
          </a:p>
          <a:p>
            <a:pPr indent="0" lvl="0" marL="457200" rtl="0" algn="just">
              <a:spcBef>
                <a:spcPts val="1000"/>
              </a:spcBef>
              <a:spcAft>
                <a:spcPts val="1000"/>
              </a:spcAft>
              <a:buNone/>
            </a:pPr>
            <a:r>
              <a:t/>
            </a:r>
            <a:endParaRPr sz="1300">
              <a:solidFill>
                <a:srgbClr val="1F1F1F"/>
              </a:solidFill>
            </a:endParaRPr>
          </a:p>
        </p:txBody>
      </p:sp>
      <p:sp>
        <p:nvSpPr>
          <p:cNvPr id="454" name="Google Shape;454;p67"/>
          <p:cNvSpPr txBox="1"/>
          <p:nvPr>
            <p:ph idx="12" type="sldNum"/>
          </p:nvPr>
        </p:nvSpPr>
        <p:spPr>
          <a:xfrm>
            <a:off x="8471075" y="4614200"/>
            <a:ext cx="580200" cy="49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8"/>
          <p:cNvSpPr txBox="1"/>
          <p:nvPr/>
        </p:nvSpPr>
        <p:spPr>
          <a:xfrm>
            <a:off x="428975" y="143000"/>
            <a:ext cx="8184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Decision tree Model</a:t>
            </a:r>
            <a:endParaRPr b="1" sz="3000">
              <a:solidFill>
                <a:schemeClr val="dk1"/>
              </a:solidFill>
              <a:latin typeface="Roboto"/>
              <a:ea typeface="Roboto"/>
              <a:cs typeface="Roboto"/>
              <a:sym typeface="Roboto"/>
            </a:endParaRPr>
          </a:p>
        </p:txBody>
      </p:sp>
      <p:sp>
        <p:nvSpPr>
          <p:cNvPr id="460" name="Google Shape;460;p6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61" name="Google Shape;461;p68"/>
          <p:cNvPicPr preferRelativeResize="0"/>
          <p:nvPr/>
        </p:nvPicPr>
        <p:blipFill rotWithShape="1">
          <a:blip r:embed="rId3">
            <a:alphaModFix/>
          </a:blip>
          <a:srcRect b="22684" l="6281" r="5744" t="22640"/>
          <a:stretch/>
        </p:blipFill>
        <p:spPr>
          <a:xfrm>
            <a:off x="963850" y="1536275"/>
            <a:ext cx="7375424" cy="3449601"/>
          </a:xfrm>
          <a:prstGeom prst="rect">
            <a:avLst/>
          </a:prstGeom>
          <a:noFill/>
          <a:ln>
            <a:noFill/>
          </a:ln>
        </p:spPr>
      </p:pic>
      <p:sp>
        <p:nvSpPr>
          <p:cNvPr id="462" name="Google Shape;462;p68"/>
          <p:cNvSpPr txBox="1"/>
          <p:nvPr/>
        </p:nvSpPr>
        <p:spPr>
          <a:xfrm>
            <a:off x="1853050" y="1054250"/>
            <a:ext cx="5686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Accuracy Vs Rounds</a:t>
            </a:r>
            <a:endParaRPr sz="1700">
              <a:solidFill>
                <a:schemeClr val="dk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9"/>
          <p:cNvSpPr txBox="1"/>
          <p:nvPr/>
        </p:nvSpPr>
        <p:spPr>
          <a:xfrm>
            <a:off x="428975" y="143000"/>
            <a:ext cx="8184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Decision tree Model</a:t>
            </a:r>
            <a:endParaRPr b="1" sz="3000">
              <a:solidFill>
                <a:schemeClr val="dk1"/>
              </a:solidFill>
              <a:latin typeface="Roboto"/>
              <a:ea typeface="Roboto"/>
              <a:cs typeface="Roboto"/>
              <a:sym typeface="Roboto"/>
            </a:endParaRPr>
          </a:p>
        </p:txBody>
      </p:sp>
      <p:sp>
        <p:nvSpPr>
          <p:cNvPr id="468" name="Google Shape;468;p6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9" name="Google Shape;469;p69"/>
          <p:cNvSpPr txBox="1"/>
          <p:nvPr/>
        </p:nvSpPr>
        <p:spPr>
          <a:xfrm>
            <a:off x="1853050" y="1054250"/>
            <a:ext cx="5686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Accuracy Vs Rounds</a:t>
            </a:r>
            <a:endParaRPr sz="1700">
              <a:solidFill>
                <a:schemeClr val="dk2"/>
              </a:solidFill>
              <a:latin typeface="Roboto"/>
              <a:ea typeface="Roboto"/>
              <a:cs typeface="Roboto"/>
              <a:sym typeface="Roboto"/>
            </a:endParaRPr>
          </a:p>
        </p:txBody>
      </p:sp>
      <p:pic>
        <p:nvPicPr>
          <p:cNvPr id="470" name="Google Shape;470;p69"/>
          <p:cNvPicPr preferRelativeResize="0"/>
          <p:nvPr/>
        </p:nvPicPr>
        <p:blipFill>
          <a:blip r:embed="rId3">
            <a:alphaModFix/>
          </a:blip>
          <a:stretch>
            <a:fillRect/>
          </a:stretch>
        </p:blipFill>
        <p:spPr>
          <a:xfrm>
            <a:off x="3496150" y="1765400"/>
            <a:ext cx="2400300" cy="27527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0"/>
          <p:cNvSpPr txBox="1"/>
          <p:nvPr/>
        </p:nvSpPr>
        <p:spPr>
          <a:xfrm>
            <a:off x="428975" y="143000"/>
            <a:ext cx="76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Decision tree Model</a:t>
            </a:r>
            <a:endParaRPr b="1" sz="3000">
              <a:solidFill>
                <a:schemeClr val="dk1"/>
              </a:solidFill>
              <a:latin typeface="Roboto"/>
              <a:ea typeface="Roboto"/>
              <a:cs typeface="Roboto"/>
              <a:sym typeface="Roboto"/>
            </a:endParaRPr>
          </a:p>
        </p:txBody>
      </p:sp>
      <p:sp>
        <p:nvSpPr>
          <p:cNvPr id="476" name="Google Shape;476;p7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70"/>
          <p:cNvSpPr txBox="1"/>
          <p:nvPr/>
        </p:nvSpPr>
        <p:spPr>
          <a:xfrm>
            <a:off x="1853050" y="1054250"/>
            <a:ext cx="5532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Energy Consumption Vs Rounds</a:t>
            </a:r>
            <a:endParaRPr sz="1700">
              <a:solidFill>
                <a:schemeClr val="dk2"/>
              </a:solidFill>
              <a:latin typeface="Roboto"/>
              <a:ea typeface="Roboto"/>
              <a:cs typeface="Roboto"/>
              <a:sym typeface="Roboto"/>
            </a:endParaRPr>
          </a:p>
        </p:txBody>
      </p:sp>
      <p:pic>
        <p:nvPicPr>
          <p:cNvPr id="478" name="Google Shape;478;p70"/>
          <p:cNvPicPr preferRelativeResize="0"/>
          <p:nvPr/>
        </p:nvPicPr>
        <p:blipFill>
          <a:blip r:embed="rId3">
            <a:alphaModFix/>
          </a:blip>
          <a:stretch>
            <a:fillRect/>
          </a:stretch>
        </p:blipFill>
        <p:spPr>
          <a:xfrm>
            <a:off x="3381375" y="1685675"/>
            <a:ext cx="2381250" cy="2743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7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Simple Neural Network Model</a:t>
            </a:r>
            <a:endParaRPr b="1"/>
          </a:p>
        </p:txBody>
      </p:sp>
      <p:sp>
        <p:nvSpPr>
          <p:cNvPr id="484" name="Google Shape;484;p71"/>
          <p:cNvSpPr txBox="1"/>
          <p:nvPr>
            <p:ph idx="1" type="body"/>
          </p:nvPr>
        </p:nvSpPr>
        <p:spPr>
          <a:xfrm>
            <a:off x="311700" y="1229900"/>
            <a:ext cx="8643600" cy="36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1F1F1F"/>
                </a:solidFill>
                <a:latin typeface="Arial"/>
                <a:ea typeface="Arial"/>
                <a:cs typeface="Arial"/>
                <a:sym typeface="Arial"/>
              </a:rPr>
              <a:t>Colab link: </a:t>
            </a:r>
            <a:r>
              <a:rPr lang="en" sz="1300" u="sng">
                <a:solidFill>
                  <a:schemeClr val="hlink"/>
                </a:solidFill>
                <a:latin typeface="Arial"/>
                <a:ea typeface="Arial"/>
                <a:cs typeface="Arial"/>
                <a:sym typeface="Arial"/>
                <a:hlinkClick r:id="rId3"/>
              </a:rPr>
              <a:t>https://colab.research.google.com/drive/1qUbnWByD4EhkFGj07klxFYZy4POXpxYi?usp=sharing</a:t>
            </a:r>
            <a:endParaRPr sz="13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rPr lang="en" sz="1300">
                <a:solidFill>
                  <a:srgbClr val="1F1F1F"/>
                </a:solidFill>
                <a:latin typeface="Arial"/>
                <a:ea typeface="Arial"/>
                <a:cs typeface="Arial"/>
                <a:sym typeface="Arial"/>
              </a:rPr>
              <a:t>	</a:t>
            </a:r>
            <a:endParaRPr sz="1300">
              <a:solidFill>
                <a:srgbClr val="1F1F1F"/>
              </a:solidFill>
              <a:latin typeface="Arial"/>
              <a:ea typeface="Arial"/>
              <a:cs typeface="Arial"/>
              <a:sym typeface="Arial"/>
            </a:endParaRPr>
          </a:p>
          <a:p>
            <a:pPr indent="-311150" lvl="0" marL="457200" rtl="0" algn="l">
              <a:lnSpc>
                <a:spcPct val="100000"/>
              </a:lnSpc>
              <a:spcBef>
                <a:spcPts val="0"/>
              </a:spcBef>
              <a:spcAft>
                <a:spcPts val="0"/>
              </a:spcAft>
              <a:buClr>
                <a:srgbClr val="1F1F1F"/>
              </a:buClr>
              <a:buSzPts val="1300"/>
              <a:buFont typeface="Arial"/>
              <a:buChar char="●"/>
            </a:pPr>
            <a:r>
              <a:rPr lang="en" sz="1300">
                <a:solidFill>
                  <a:srgbClr val="1F1F1F"/>
                </a:solidFill>
                <a:latin typeface="Arial"/>
                <a:ea typeface="Arial"/>
                <a:cs typeface="Arial"/>
                <a:sym typeface="Arial"/>
              </a:rPr>
              <a:t>The simple neural network model we used - </a:t>
            </a:r>
            <a:r>
              <a:rPr lang="en" sz="1300">
                <a:solidFill>
                  <a:srgbClr val="1F1F1F"/>
                </a:solidFill>
              </a:rPr>
              <a:t>Multilayer Perceptron Model</a:t>
            </a:r>
            <a:endParaRPr sz="13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Efficiency in Inference: While training </a:t>
            </a:r>
            <a:r>
              <a:rPr lang="en" sz="1300">
                <a:solidFill>
                  <a:srgbClr val="1F1F1F"/>
                </a:solidFill>
                <a:latin typeface="Arial"/>
                <a:ea typeface="Arial"/>
                <a:cs typeface="Arial"/>
                <a:sym typeface="Arial"/>
              </a:rPr>
              <a:t>simple neural network model</a:t>
            </a:r>
            <a:r>
              <a:rPr lang="en" sz="1400">
                <a:solidFill>
                  <a:srgbClr val="1F1F1F"/>
                </a:solidFill>
              </a:rPr>
              <a:t> can be computationally intensive, their inference phase is generally more efficient. In IoMT scenarios, where real-time processing is crucial, </a:t>
            </a:r>
            <a:r>
              <a:rPr lang="en" sz="1300">
                <a:solidFill>
                  <a:srgbClr val="1F1F1F"/>
                </a:solidFill>
                <a:latin typeface="Arial"/>
                <a:ea typeface="Arial"/>
                <a:cs typeface="Arial"/>
                <a:sym typeface="Arial"/>
              </a:rPr>
              <a:t>simple neural network model</a:t>
            </a:r>
            <a:r>
              <a:rPr lang="en" sz="1400">
                <a:solidFill>
                  <a:srgbClr val="1F1F1F"/>
                </a:solidFill>
              </a:rPr>
              <a:t>s offer a balance between accuracy and energy efficiency during inference.</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Feature Representation Learning: </a:t>
            </a:r>
            <a:r>
              <a:rPr lang="en" sz="1300">
                <a:solidFill>
                  <a:srgbClr val="1F1F1F"/>
                </a:solidFill>
                <a:latin typeface="Arial"/>
                <a:ea typeface="Arial"/>
                <a:cs typeface="Arial"/>
                <a:sym typeface="Arial"/>
              </a:rPr>
              <a:t>simple neural network model</a:t>
            </a:r>
            <a:r>
              <a:rPr lang="en" sz="1400">
                <a:solidFill>
                  <a:srgbClr val="1F1F1F"/>
                </a:solidFill>
              </a:rPr>
              <a:t>s excel at learning complex feature representations, which is beneficial in capturing intricate relationships within medical data. By efficiently representing data, </a:t>
            </a:r>
            <a:r>
              <a:rPr lang="en" sz="1300">
                <a:solidFill>
                  <a:srgbClr val="1F1F1F"/>
                </a:solidFill>
                <a:latin typeface="Arial"/>
                <a:ea typeface="Arial"/>
                <a:cs typeface="Arial"/>
                <a:sym typeface="Arial"/>
              </a:rPr>
              <a:t>simple neural network model</a:t>
            </a:r>
            <a:r>
              <a:rPr lang="en" sz="1400">
                <a:solidFill>
                  <a:srgbClr val="1F1F1F"/>
                </a:solidFill>
              </a:rPr>
              <a:t>s reduce the computational burden during inference, leading to improved energy efficiency.</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Adaptability to Resource Constraints: </a:t>
            </a:r>
            <a:r>
              <a:rPr lang="en" sz="1300">
                <a:solidFill>
                  <a:srgbClr val="1F1F1F"/>
                </a:solidFill>
                <a:latin typeface="Arial"/>
                <a:ea typeface="Arial"/>
                <a:cs typeface="Arial"/>
                <a:sym typeface="Arial"/>
              </a:rPr>
              <a:t>simple neural network model</a:t>
            </a:r>
            <a:r>
              <a:rPr lang="en" sz="1400">
                <a:solidFill>
                  <a:srgbClr val="1F1F1F"/>
                </a:solidFill>
              </a:rPr>
              <a:t> architectures can be tailored to accommodate resource constraints in IoMT devices. Techniques such as model compression and quantization enable the deployment of lightweight </a:t>
            </a:r>
            <a:r>
              <a:rPr lang="en" sz="1300">
                <a:solidFill>
                  <a:srgbClr val="1F1F1F"/>
                </a:solidFill>
                <a:latin typeface="Arial"/>
                <a:ea typeface="Arial"/>
                <a:cs typeface="Arial"/>
                <a:sym typeface="Arial"/>
              </a:rPr>
              <a:t>simple neural network model</a:t>
            </a:r>
            <a:r>
              <a:rPr lang="en" sz="1400">
                <a:solidFill>
                  <a:srgbClr val="1F1F1F"/>
                </a:solidFill>
              </a:rPr>
              <a:t>s, optimizing energy efficiency without compromising performance significantly.</a:t>
            </a:r>
            <a:endParaRPr sz="1400">
              <a:solidFill>
                <a:srgbClr val="1F1F1F"/>
              </a:solidFill>
            </a:endParaRPr>
          </a:p>
          <a:p>
            <a:pPr indent="0" lvl="0" marL="0" rtl="0" algn="just">
              <a:lnSpc>
                <a:spcPct val="100000"/>
              </a:lnSpc>
              <a:spcBef>
                <a:spcPts val="0"/>
              </a:spcBef>
              <a:spcAft>
                <a:spcPts val="1000"/>
              </a:spcAft>
              <a:buNone/>
            </a:pPr>
            <a:r>
              <a:t/>
            </a:r>
            <a:endParaRPr sz="1400">
              <a:solidFill>
                <a:srgbClr val="1F1F1F"/>
              </a:solidFill>
            </a:endParaRPr>
          </a:p>
        </p:txBody>
      </p:sp>
      <p:sp>
        <p:nvSpPr>
          <p:cNvPr id="485" name="Google Shape;485;p71"/>
          <p:cNvSpPr txBox="1"/>
          <p:nvPr>
            <p:ph idx="12" type="sldNum"/>
          </p:nvPr>
        </p:nvSpPr>
        <p:spPr>
          <a:xfrm>
            <a:off x="8471075" y="4614200"/>
            <a:ext cx="580200" cy="49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2"/>
          <p:cNvSpPr txBox="1"/>
          <p:nvPr/>
        </p:nvSpPr>
        <p:spPr>
          <a:xfrm>
            <a:off x="428975" y="143000"/>
            <a:ext cx="8184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Simple Neural Network Model</a:t>
            </a:r>
            <a:endParaRPr b="1" sz="3000">
              <a:solidFill>
                <a:schemeClr val="dk1"/>
              </a:solidFill>
              <a:latin typeface="Roboto"/>
              <a:ea typeface="Roboto"/>
              <a:cs typeface="Roboto"/>
              <a:sym typeface="Roboto"/>
            </a:endParaRPr>
          </a:p>
        </p:txBody>
      </p:sp>
      <p:sp>
        <p:nvSpPr>
          <p:cNvPr id="491" name="Google Shape;491;p7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92" name="Google Shape;492;p72"/>
          <p:cNvPicPr preferRelativeResize="0"/>
          <p:nvPr/>
        </p:nvPicPr>
        <p:blipFill rotWithShape="1">
          <a:blip r:embed="rId3">
            <a:alphaModFix/>
          </a:blip>
          <a:srcRect b="21392" l="5200" r="5441" t="21392"/>
          <a:stretch/>
        </p:blipFill>
        <p:spPr>
          <a:xfrm>
            <a:off x="1083788" y="1430100"/>
            <a:ext cx="6976425" cy="3513350"/>
          </a:xfrm>
          <a:prstGeom prst="rect">
            <a:avLst/>
          </a:prstGeom>
          <a:noFill/>
          <a:ln>
            <a:noFill/>
          </a:ln>
        </p:spPr>
      </p:pic>
      <p:sp>
        <p:nvSpPr>
          <p:cNvPr id="493" name="Google Shape;493;p72"/>
          <p:cNvSpPr txBox="1"/>
          <p:nvPr/>
        </p:nvSpPr>
        <p:spPr>
          <a:xfrm>
            <a:off x="1853050" y="1054250"/>
            <a:ext cx="5686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Accuracy Vs Rounds</a:t>
            </a:r>
            <a:endParaRPr sz="1700">
              <a:solidFill>
                <a:schemeClr val="dk2"/>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73"/>
          <p:cNvSpPr txBox="1"/>
          <p:nvPr/>
        </p:nvSpPr>
        <p:spPr>
          <a:xfrm>
            <a:off x="428975" y="143000"/>
            <a:ext cx="8184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Simple Neural Network Model</a:t>
            </a:r>
            <a:endParaRPr b="1" sz="3000">
              <a:solidFill>
                <a:schemeClr val="dk1"/>
              </a:solidFill>
              <a:latin typeface="Roboto"/>
              <a:ea typeface="Roboto"/>
              <a:cs typeface="Roboto"/>
              <a:sym typeface="Roboto"/>
            </a:endParaRPr>
          </a:p>
        </p:txBody>
      </p:sp>
      <p:sp>
        <p:nvSpPr>
          <p:cNvPr id="499" name="Google Shape;499;p7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0" name="Google Shape;500;p73"/>
          <p:cNvSpPr txBox="1"/>
          <p:nvPr/>
        </p:nvSpPr>
        <p:spPr>
          <a:xfrm>
            <a:off x="1853050" y="1054250"/>
            <a:ext cx="5686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Accuracy Vs Rounds</a:t>
            </a:r>
            <a:endParaRPr sz="1700">
              <a:solidFill>
                <a:schemeClr val="dk2"/>
              </a:solidFill>
              <a:latin typeface="Roboto"/>
              <a:ea typeface="Roboto"/>
              <a:cs typeface="Roboto"/>
              <a:sym typeface="Roboto"/>
            </a:endParaRPr>
          </a:p>
        </p:txBody>
      </p:sp>
      <p:pic>
        <p:nvPicPr>
          <p:cNvPr id="501" name="Google Shape;501;p73"/>
          <p:cNvPicPr preferRelativeResize="0"/>
          <p:nvPr/>
        </p:nvPicPr>
        <p:blipFill>
          <a:blip r:embed="rId3">
            <a:alphaModFix/>
          </a:blip>
          <a:stretch>
            <a:fillRect/>
          </a:stretch>
        </p:blipFill>
        <p:spPr>
          <a:xfrm>
            <a:off x="3500913" y="1707425"/>
            <a:ext cx="2390775" cy="27146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74"/>
          <p:cNvSpPr txBox="1"/>
          <p:nvPr/>
        </p:nvSpPr>
        <p:spPr>
          <a:xfrm>
            <a:off x="428975" y="143000"/>
            <a:ext cx="76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Simple Neural Network Model</a:t>
            </a:r>
            <a:endParaRPr b="1" sz="3000">
              <a:solidFill>
                <a:schemeClr val="dk1"/>
              </a:solidFill>
              <a:latin typeface="Roboto"/>
              <a:ea typeface="Roboto"/>
              <a:cs typeface="Roboto"/>
              <a:sym typeface="Roboto"/>
            </a:endParaRPr>
          </a:p>
        </p:txBody>
      </p:sp>
      <p:sp>
        <p:nvSpPr>
          <p:cNvPr id="507" name="Google Shape;507;p7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8" name="Google Shape;508;p74"/>
          <p:cNvSpPr txBox="1"/>
          <p:nvPr/>
        </p:nvSpPr>
        <p:spPr>
          <a:xfrm>
            <a:off x="1853050" y="1054250"/>
            <a:ext cx="5532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Energy Consumption Vs Rounds</a:t>
            </a:r>
            <a:endParaRPr sz="1700">
              <a:solidFill>
                <a:schemeClr val="dk2"/>
              </a:solidFill>
              <a:latin typeface="Roboto"/>
              <a:ea typeface="Roboto"/>
              <a:cs typeface="Roboto"/>
              <a:sym typeface="Roboto"/>
            </a:endParaRPr>
          </a:p>
        </p:txBody>
      </p:sp>
      <p:pic>
        <p:nvPicPr>
          <p:cNvPr id="509" name="Google Shape;509;p74"/>
          <p:cNvPicPr preferRelativeResize="0"/>
          <p:nvPr/>
        </p:nvPicPr>
        <p:blipFill>
          <a:blip r:embed="rId3">
            <a:alphaModFix/>
          </a:blip>
          <a:stretch>
            <a:fillRect/>
          </a:stretch>
        </p:blipFill>
        <p:spPr>
          <a:xfrm>
            <a:off x="3497550" y="1707425"/>
            <a:ext cx="2409825" cy="27622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Support Vector Machine-SVM</a:t>
            </a:r>
            <a:endParaRPr b="1"/>
          </a:p>
          <a:p>
            <a:pPr indent="0" lvl="0" marL="0" rtl="0" algn="ctr">
              <a:spcBef>
                <a:spcPts val="0"/>
              </a:spcBef>
              <a:spcAft>
                <a:spcPts val="0"/>
              </a:spcAft>
              <a:buNone/>
            </a:pPr>
            <a:r>
              <a:t/>
            </a:r>
            <a:endParaRPr b="1"/>
          </a:p>
        </p:txBody>
      </p:sp>
      <p:sp>
        <p:nvSpPr>
          <p:cNvPr id="515" name="Google Shape;515;p75"/>
          <p:cNvSpPr txBox="1"/>
          <p:nvPr>
            <p:ph idx="1" type="body"/>
          </p:nvPr>
        </p:nvSpPr>
        <p:spPr>
          <a:xfrm>
            <a:off x="311700" y="1229900"/>
            <a:ext cx="8643600" cy="3563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1F1F1F"/>
                </a:solidFill>
                <a:latin typeface="Arial"/>
                <a:ea typeface="Arial"/>
                <a:cs typeface="Arial"/>
                <a:sym typeface="Arial"/>
              </a:rPr>
              <a:t>Colab link: </a:t>
            </a:r>
            <a:r>
              <a:rPr lang="en" sz="1300" u="sng">
                <a:solidFill>
                  <a:schemeClr val="accent5"/>
                </a:solidFill>
                <a:latin typeface="Arial"/>
                <a:ea typeface="Arial"/>
                <a:cs typeface="Arial"/>
                <a:sym typeface="Arial"/>
                <a:hlinkClick r:id="rId3">
                  <a:extLst>
                    <a:ext uri="{A12FA001-AC4F-418D-AE19-62706E023703}">
                      <ahyp:hlinkClr val="tx"/>
                    </a:ext>
                  </a:extLst>
                </a:hlinkClick>
              </a:rPr>
              <a:t>https://colab.research.google.com/drive/1I4vTdeOuHo0t_TH8sKN-Lrb2fNKfwqqF</a:t>
            </a:r>
            <a:endParaRPr sz="13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1F1F1F"/>
              </a:solidFill>
              <a:latin typeface="Arial"/>
              <a:ea typeface="Arial"/>
              <a:cs typeface="Arial"/>
              <a:sym typeface="Arial"/>
            </a:endParaRPr>
          </a:p>
          <a:p>
            <a:pPr indent="-317500" lvl="0" marL="457200" rtl="0" algn="just">
              <a:spcBef>
                <a:spcPts val="0"/>
              </a:spcBef>
              <a:spcAft>
                <a:spcPts val="0"/>
              </a:spcAft>
              <a:buClr>
                <a:srgbClr val="1F1F1F"/>
              </a:buClr>
              <a:buSzPts val="1400"/>
              <a:buChar char="●"/>
            </a:pPr>
            <a:r>
              <a:rPr lang="en" sz="1400">
                <a:solidFill>
                  <a:srgbClr val="000000"/>
                </a:solidFill>
                <a:highlight>
                  <a:srgbClr val="FFFFFF"/>
                </a:highlight>
                <a:latin typeface="Arial"/>
                <a:ea typeface="Arial"/>
                <a:cs typeface="Arial"/>
                <a:sym typeface="Arial"/>
              </a:rPr>
              <a:t>Margin Maximisation:</a:t>
            </a:r>
            <a:r>
              <a:rPr lang="en" sz="1400">
                <a:solidFill>
                  <a:srgbClr val="1F1F1F"/>
                </a:solidFill>
              </a:rPr>
              <a:t> </a:t>
            </a:r>
            <a:r>
              <a:rPr lang="en" sz="1400">
                <a:solidFill>
                  <a:srgbClr val="1F1F1F"/>
                </a:solidFill>
              </a:rPr>
              <a:t>Support vector machines (SVMs) aim to maximize the margin between data points near decision boundaries, enhancing generalization and robustness but increasing vulnerability to outliers, which can cause misclassifications and affect model accuracy due to incorrectly recognized outliers.</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000000"/>
                </a:solidFill>
                <a:highlight>
                  <a:srgbClr val="FFFFFF"/>
                </a:highlight>
                <a:latin typeface="Arial"/>
                <a:ea typeface="Arial"/>
                <a:cs typeface="Arial"/>
                <a:sym typeface="Arial"/>
              </a:rPr>
              <a:t>Sensitivity to Outliers:</a:t>
            </a:r>
            <a:r>
              <a:rPr lang="en" sz="1400">
                <a:solidFill>
                  <a:srgbClr val="1F1F1F"/>
                </a:solidFill>
              </a:rPr>
              <a:t> </a:t>
            </a:r>
            <a:r>
              <a:rPr lang="en" sz="1400">
                <a:solidFill>
                  <a:srgbClr val="1F1F1F"/>
                </a:solidFill>
              </a:rPr>
              <a:t>SVM's focus on class margin maximization can be significantly impacted by erroneous outlier identification, potentially shifting the decision border and resulting in incorrect classifications and reduced accuracy.</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Energy Consumption: Depending on the dataset's complexity and the amount of computing power needed for margin optimisation, the energy used for SVM training and inference can vary. </a:t>
            </a:r>
            <a:endParaRPr sz="1400">
              <a:solidFill>
                <a:srgbClr val="1F1F1F"/>
              </a:solidFill>
            </a:endParaRPr>
          </a:p>
          <a:p>
            <a:pPr indent="0" lvl="0" marL="457200" rtl="0" algn="just">
              <a:spcBef>
                <a:spcPts val="0"/>
              </a:spcBef>
              <a:spcAft>
                <a:spcPts val="0"/>
              </a:spcAft>
              <a:buNone/>
            </a:pPr>
            <a:r>
              <a:t/>
            </a:r>
            <a:endParaRPr sz="1400">
              <a:solidFill>
                <a:srgbClr val="1F1F1F"/>
              </a:solidFill>
            </a:endParaRPr>
          </a:p>
          <a:p>
            <a:pPr indent="0" lvl="0" marL="457200" rtl="0" algn="just">
              <a:lnSpc>
                <a:spcPct val="100000"/>
              </a:lnSpc>
              <a:spcBef>
                <a:spcPts val="0"/>
              </a:spcBef>
              <a:spcAft>
                <a:spcPts val="0"/>
              </a:spcAft>
              <a:buNone/>
            </a:pPr>
            <a:r>
              <a:t/>
            </a:r>
            <a:endParaRPr sz="1200">
              <a:solidFill>
                <a:srgbClr val="1F1F1F"/>
              </a:solidFill>
            </a:endParaRPr>
          </a:p>
          <a:p>
            <a:pPr indent="0" lvl="0" marL="457200" rtl="0" algn="just">
              <a:lnSpc>
                <a:spcPct val="100000"/>
              </a:lnSpc>
              <a:spcBef>
                <a:spcPts val="0"/>
              </a:spcBef>
              <a:spcAft>
                <a:spcPts val="1000"/>
              </a:spcAft>
              <a:buNone/>
            </a:pPr>
            <a:r>
              <a:t/>
            </a:r>
            <a:endParaRPr sz="1200">
              <a:solidFill>
                <a:srgbClr val="1F1F1F"/>
              </a:solidFill>
            </a:endParaRPr>
          </a:p>
        </p:txBody>
      </p:sp>
      <p:sp>
        <p:nvSpPr>
          <p:cNvPr id="516" name="Google Shape;516;p75"/>
          <p:cNvSpPr txBox="1"/>
          <p:nvPr>
            <p:ph idx="12" type="sldNum"/>
          </p:nvPr>
        </p:nvSpPr>
        <p:spPr>
          <a:xfrm>
            <a:off x="8471075" y="4614200"/>
            <a:ext cx="580200" cy="49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solidFill>
                  <a:srgbClr val="1F1F1F"/>
                </a:solidFill>
                <a:highlight>
                  <a:srgbClr val="FFFFFF"/>
                </a:highlight>
              </a:rPr>
              <a:t>The Internet of Medical Things (IoMT) is crucial in healthcare, but optimizing energy efficiency is a challenge due to limited resources. A federated learning framework is being developed to address this issue, aiming to extend IoMT devices operational lifespans, reduce energy consumption, and contribute to cost savings and sustainability in the healthcare industry. This research aims to enhance IoMT role in healthcare.</a:t>
            </a:r>
            <a:endParaRPr>
              <a:solidFill>
                <a:srgbClr val="1F1F1F"/>
              </a:solidFill>
              <a:highlight>
                <a:srgbClr val="FFFFFF"/>
              </a:highlight>
            </a:endParaRPr>
          </a:p>
          <a:p>
            <a:pPr indent="0" lvl="0" marL="0" rtl="0" algn="just">
              <a:spcBef>
                <a:spcPts val="1200"/>
              </a:spcBef>
              <a:spcAft>
                <a:spcPts val="0"/>
              </a:spcAft>
              <a:buNone/>
            </a:pPr>
            <a:r>
              <a:t/>
            </a:r>
            <a:endParaRPr>
              <a:solidFill>
                <a:srgbClr val="1F1F1F"/>
              </a:solidFill>
              <a:highlight>
                <a:srgbClr val="FFFFFF"/>
              </a:highlight>
              <a:latin typeface="Arial"/>
              <a:ea typeface="Arial"/>
              <a:cs typeface="Arial"/>
              <a:sym typeface="Arial"/>
            </a:endParaRPr>
          </a:p>
        </p:txBody>
      </p:sp>
      <p:sp>
        <p:nvSpPr>
          <p:cNvPr id="237" name="Google Shape;237;p4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40"/>
          <p:cNvSpPr txBox="1"/>
          <p:nvPr/>
        </p:nvSpPr>
        <p:spPr>
          <a:xfrm>
            <a:off x="2483550" y="1719200"/>
            <a:ext cx="610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9" name="Google Shape;239;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sz="2300"/>
              <a:t>Introduction</a:t>
            </a:r>
            <a:r>
              <a:rPr b="1" lang="en" sz="2200">
                <a:solidFill>
                  <a:srgbClr val="1F1F1F"/>
                </a:solidFill>
              </a:rPr>
              <a:t>  </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Support Vector Machine-SVM</a:t>
            </a:r>
            <a:endParaRPr b="1"/>
          </a:p>
        </p:txBody>
      </p:sp>
      <p:sp>
        <p:nvSpPr>
          <p:cNvPr id="522" name="Google Shape;522;p76"/>
          <p:cNvSpPr txBox="1"/>
          <p:nvPr>
            <p:ph idx="12" type="sldNum"/>
          </p:nvPr>
        </p:nvSpPr>
        <p:spPr>
          <a:xfrm>
            <a:off x="8471075" y="4614200"/>
            <a:ext cx="580200" cy="49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23" name="Google Shape;523;p76"/>
          <p:cNvPicPr preferRelativeResize="0"/>
          <p:nvPr/>
        </p:nvPicPr>
        <p:blipFill rotWithShape="1">
          <a:blip r:embed="rId3">
            <a:alphaModFix/>
          </a:blip>
          <a:srcRect b="23480" l="6657" r="6196" t="22041"/>
          <a:stretch/>
        </p:blipFill>
        <p:spPr>
          <a:xfrm>
            <a:off x="1557175" y="1440825"/>
            <a:ext cx="6568026" cy="2261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7"/>
          <p:cNvSpPr txBox="1"/>
          <p:nvPr/>
        </p:nvSpPr>
        <p:spPr>
          <a:xfrm>
            <a:off x="428975" y="143000"/>
            <a:ext cx="8184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Support Vector Machine-SVM</a:t>
            </a:r>
            <a:endParaRPr b="1" sz="3000">
              <a:solidFill>
                <a:schemeClr val="dk1"/>
              </a:solidFill>
              <a:latin typeface="Roboto"/>
              <a:ea typeface="Roboto"/>
              <a:cs typeface="Roboto"/>
              <a:sym typeface="Roboto"/>
            </a:endParaRPr>
          </a:p>
        </p:txBody>
      </p:sp>
      <p:sp>
        <p:nvSpPr>
          <p:cNvPr id="529" name="Google Shape;529;p7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30" name="Google Shape;530;p77"/>
          <p:cNvSpPr txBox="1"/>
          <p:nvPr/>
        </p:nvSpPr>
        <p:spPr>
          <a:xfrm>
            <a:off x="1853050" y="1054250"/>
            <a:ext cx="5686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Accuracy Vs Rounds</a:t>
            </a:r>
            <a:endParaRPr sz="1700">
              <a:solidFill>
                <a:schemeClr val="dk2"/>
              </a:solidFill>
              <a:latin typeface="Roboto"/>
              <a:ea typeface="Roboto"/>
              <a:cs typeface="Roboto"/>
              <a:sym typeface="Roboto"/>
            </a:endParaRPr>
          </a:p>
        </p:txBody>
      </p:sp>
      <p:pic>
        <p:nvPicPr>
          <p:cNvPr id="531" name="Google Shape;531;p77"/>
          <p:cNvPicPr preferRelativeResize="0"/>
          <p:nvPr/>
        </p:nvPicPr>
        <p:blipFill>
          <a:blip r:embed="rId3">
            <a:alphaModFix/>
          </a:blip>
          <a:stretch>
            <a:fillRect/>
          </a:stretch>
        </p:blipFill>
        <p:spPr>
          <a:xfrm>
            <a:off x="3810000" y="2085175"/>
            <a:ext cx="1524000" cy="249555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8"/>
          <p:cNvSpPr txBox="1"/>
          <p:nvPr/>
        </p:nvSpPr>
        <p:spPr>
          <a:xfrm>
            <a:off x="428975" y="143000"/>
            <a:ext cx="76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Support Vector Machine-SVM</a:t>
            </a:r>
            <a:endParaRPr b="1" sz="3000">
              <a:solidFill>
                <a:schemeClr val="dk1"/>
              </a:solidFill>
              <a:latin typeface="Roboto"/>
              <a:ea typeface="Roboto"/>
              <a:cs typeface="Roboto"/>
              <a:sym typeface="Roboto"/>
            </a:endParaRPr>
          </a:p>
        </p:txBody>
      </p:sp>
      <p:sp>
        <p:nvSpPr>
          <p:cNvPr id="537" name="Google Shape;537;p7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38" name="Google Shape;538;p78"/>
          <p:cNvSpPr txBox="1"/>
          <p:nvPr/>
        </p:nvSpPr>
        <p:spPr>
          <a:xfrm>
            <a:off x="1853050" y="1054250"/>
            <a:ext cx="5532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Energy Consumption Vs Rounds</a:t>
            </a:r>
            <a:endParaRPr sz="1700">
              <a:solidFill>
                <a:schemeClr val="dk2"/>
              </a:solidFill>
              <a:latin typeface="Roboto"/>
              <a:ea typeface="Roboto"/>
              <a:cs typeface="Roboto"/>
              <a:sym typeface="Roboto"/>
            </a:endParaRPr>
          </a:p>
        </p:txBody>
      </p:sp>
      <p:pic>
        <p:nvPicPr>
          <p:cNvPr id="539" name="Google Shape;539;p78"/>
          <p:cNvPicPr preferRelativeResize="0"/>
          <p:nvPr/>
        </p:nvPicPr>
        <p:blipFill>
          <a:blip r:embed="rId3">
            <a:alphaModFix/>
          </a:blip>
          <a:stretch>
            <a:fillRect/>
          </a:stretch>
        </p:blipFill>
        <p:spPr>
          <a:xfrm>
            <a:off x="3720738" y="1667525"/>
            <a:ext cx="1514475" cy="25336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9"/>
          <p:cNvSpPr txBox="1"/>
          <p:nvPr>
            <p:ph type="title"/>
          </p:nvPr>
        </p:nvSpPr>
        <p:spPr>
          <a:xfrm>
            <a:off x="311700" y="25775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a:t>Random Forest Model</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sz="2200">
              <a:solidFill>
                <a:srgbClr val="1F1F1F"/>
              </a:solidFill>
            </a:endParaRPr>
          </a:p>
          <a:p>
            <a:pPr indent="0" lvl="0" marL="0" rtl="0" algn="l">
              <a:lnSpc>
                <a:spcPct val="115000"/>
              </a:lnSpc>
              <a:spcBef>
                <a:spcPts val="1200"/>
              </a:spcBef>
              <a:spcAft>
                <a:spcPts val="0"/>
              </a:spcAft>
              <a:buNone/>
            </a:pPr>
            <a:r>
              <a:t/>
            </a:r>
            <a:endParaRPr sz="1100" u="sng">
              <a:solidFill>
                <a:srgbClr val="000000"/>
              </a:solidFill>
              <a:latin typeface="Arial"/>
              <a:ea typeface="Arial"/>
              <a:cs typeface="Arial"/>
              <a:sym typeface="Arial"/>
            </a:endParaRPr>
          </a:p>
          <a:p>
            <a:pPr indent="0" lvl="0" marL="0" rtl="0" algn="ctr">
              <a:spcBef>
                <a:spcPts val="1200"/>
              </a:spcBef>
              <a:spcAft>
                <a:spcPts val="0"/>
              </a:spcAft>
              <a:buNone/>
            </a:pPr>
            <a:r>
              <a:t/>
            </a:r>
            <a:endParaRPr b="1"/>
          </a:p>
        </p:txBody>
      </p:sp>
      <p:sp>
        <p:nvSpPr>
          <p:cNvPr id="545" name="Google Shape;545;p79"/>
          <p:cNvSpPr txBox="1"/>
          <p:nvPr>
            <p:ph idx="1" type="body"/>
          </p:nvPr>
        </p:nvSpPr>
        <p:spPr>
          <a:xfrm>
            <a:off x="208775" y="983025"/>
            <a:ext cx="8842500" cy="3729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300">
                <a:solidFill>
                  <a:srgbClr val="1F1F1F"/>
                </a:solidFill>
                <a:latin typeface="Arial"/>
                <a:ea typeface="Arial"/>
                <a:cs typeface="Arial"/>
                <a:sym typeface="Arial"/>
              </a:rPr>
              <a:t>Colab link: </a:t>
            </a:r>
            <a:r>
              <a:rPr lang="en" sz="1300" u="sng">
                <a:solidFill>
                  <a:schemeClr val="hlink"/>
                </a:solidFill>
                <a:latin typeface="Arial"/>
                <a:ea typeface="Arial"/>
                <a:cs typeface="Arial"/>
                <a:sym typeface="Arial"/>
                <a:hlinkClick r:id="rId3"/>
              </a:rPr>
              <a:t>https://colab.research.google.com/drive/17bk8xCc-OW70KkKLaHSvXV7dI8lYkXWS?usp=sharing</a:t>
            </a:r>
            <a:endParaRPr sz="13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300">
              <a:solidFill>
                <a:srgbClr val="1F1F1F"/>
              </a:solidFill>
              <a:latin typeface="Arial"/>
              <a:ea typeface="Arial"/>
              <a:cs typeface="Arial"/>
              <a:sym typeface="Arial"/>
            </a:endParaRPr>
          </a:p>
          <a:p>
            <a:pPr indent="-317500" lvl="0" marL="457200" rtl="0" algn="just">
              <a:spcBef>
                <a:spcPts val="0"/>
              </a:spcBef>
              <a:spcAft>
                <a:spcPts val="0"/>
              </a:spcAft>
              <a:buClr>
                <a:srgbClr val="1F1F1F"/>
              </a:buClr>
              <a:buSzPts val="1400"/>
              <a:buChar char="●"/>
            </a:pPr>
            <a:r>
              <a:rPr lang="en" sz="1400">
                <a:solidFill>
                  <a:srgbClr val="1F1F1F"/>
                </a:solidFill>
              </a:rPr>
              <a:t>Ensemble Learning: Random forest model combines multiple decision trees, which enhances robustness and generalization while reducing overfitting. This ensemble approach contributes to efficient energy utilization by distributing computational load across multiple trees, thereby reducing individual computational demands.</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Efficient Inference: Random forest </a:t>
            </a:r>
            <a:r>
              <a:rPr lang="en" sz="1400">
                <a:solidFill>
                  <a:srgbClr val="1F1F1F"/>
                </a:solidFill>
              </a:rPr>
              <a:t>model</a:t>
            </a:r>
            <a:r>
              <a:rPr lang="en" sz="1400">
                <a:solidFill>
                  <a:srgbClr val="1F1F1F"/>
                </a:solidFill>
              </a:rPr>
              <a:t> inference phase is generally more efficient compared to training, making it suitable for real-time decision-making in energy-constrained IoMT devices. The ensemble nature of Random forest model allows for parallelized evaluation of trees, further improving computational efficiency.</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Scalability: Random forest model can be trained and evaluated in parallel, enabling scalability to large datasets commonly encountered in medical applications. This parallelization capability enhances energy efficiency by leveraging distributed computing resources effectively.</a:t>
            </a:r>
            <a:endParaRPr sz="1400">
              <a:solidFill>
                <a:srgbClr val="1F1F1F"/>
              </a:solidFill>
            </a:endParaRPr>
          </a:p>
          <a:p>
            <a:pPr indent="0" lvl="0" marL="457200" rtl="0" algn="just">
              <a:spcBef>
                <a:spcPts val="0"/>
              </a:spcBef>
              <a:spcAft>
                <a:spcPts val="0"/>
              </a:spcAft>
              <a:buNone/>
            </a:pPr>
            <a:r>
              <a:t/>
            </a:r>
            <a:endParaRPr sz="1400">
              <a:solidFill>
                <a:srgbClr val="1F1F1F"/>
              </a:solidFill>
            </a:endParaRPr>
          </a:p>
          <a:p>
            <a:pPr indent="0" lvl="0" marL="457200" rtl="0" algn="just">
              <a:lnSpc>
                <a:spcPct val="100000"/>
              </a:lnSpc>
              <a:spcBef>
                <a:spcPts val="0"/>
              </a:spcBef>
              <a:spcAft>
                <a:spcPts val="0"/>
              </a:spcAft>
              <a:buNone/>
            </a:pPr>
            <a:r>
              <a:t/>
            </a:r>
            <a:endParaRPr sz="1200">
              <a:solidFill>
                <a:srgbClr val="1F1F1F"/>
              </a:solidFill>
            </a:endParaRPr>
          </a:p>
          <a:p>
            <a:pPr indent="0" lvl="0" marL="457200" rtl="0" algn="just">
              <a:lnSpc>
                <a:spcPct val="100000"/>
              </a:lnSpc>
              <a:spcBef>
                <a:spcPts val="0"/>
              </a:spcBef>
              <a:spcAft>
                <a:spcPts val="1000"/>
              </a:spcAft>
              <a:buNone/>
            </a:pPr>
            <a:r>
              <a:t/>
            </a:r>
            <a:endParaRPr sz="1200">
              <a:solidFill>
                <a:srgbClr val="1F1F1F"/>
              </a:solidFill>
            </a:endParaRPr>
          </a:p>
        </p:txBody>
      </p:sp>
      <p:sp>
        <p:nvSpPr>
          <p:cNvPr id="546" name="Google Shape;546;p79"/>
          <p:cNvSpPr txBox="1"/>
          <p:nvPr>
            <p:ph idx="12" type="sldNum"/>
          </p:nvPr>
        </p:nvSpPr>
        <p:spPr>
          <a:xfrm>
            <a:off x="8471075" y="4614200"/>
            <a:ext cx="580200" cy="49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80"/>
          <p:cNvSpPr txBox="1"/>
          <p:nvPr/>
        </p:nvSpPr>
        <p:spPr>
          <a:xfrm>
            <a:off x="428975" y="143000"/>
            <a:ext cx="8184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Random Forest Model</a:t>
            </a:r>
            <a:endParaRPr b="1" sz="3000">
              <a:solidFill>
                <a:schemeClr val="dk1"/>
              </a:solidFill>
              <a:latin typeface="Roboto"/>
              <a:ea typeface="Roboto"/>
              <a:cs typeface="Roboto"/>
              <a:sym typeface="Roboto"/>
            </a:endParaRPr>
          </a:p>
        </p:txBody>
      </p:sp>
      <p:sp>
        <p:nvSpPr>
          <p:cNvPr id="552" name="Google Shape;552;p8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53" name="Google Shape;553;p80"/>
          <p:cNvPicPr preferRelativeResize="0"/>
          <p:nvPr/>
        </p:nvPicPr>
        <p:blipFill rotWithShape="1">
          <a:blip r:embed="rId3">
            <a:alphaModFix/>
          </a:blip>
          <a:srcRect b="21784" l="6133" r="6369" t="22271"/>
          <a:stretch/>
        </p:blipFill>
        <p:spPr>
          <a:xfrm>
            <a:off x="928775" y="1635150"/>
            <a:ext cx="7002150" cy="3256525"/>
          </a:xfrm>
          <a:prstGeom prst="rect">
            <a:avLst/>
          </a:prstGeom>
          <a:noFill/>
          <a:ln>
            <a:noFill/>
          </a:ln>
        </p:spPr>
      </p:pic>
      <p:sp>
        <p:nvSpPr>
          <p:cNvPr id="554" name="Google Shape;554;p80"/>
          <p:cNvSpPr txBox="1"/>
          <p:nvPr/>
        </p:nvSpPr>
        <p:spPr>
          <a:xfrm>
            <a:off x="1853050" y="1054250"/>
            <a:ext cx="5686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Accuracy Vs Rounds</a:t>
            </a:r>
            <a:endParaRPr sz="1700">
              <a:solidFill>
                <a:schemeClr val="dk2"/>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81"/>
          <p:cNvSpPr txBox="1"/>
          <p:nvPr/>
        </p:nvSpPr>
        <p:spPr>
          <a:xfrm>
            <a:off x="428975" y="143000"/>
            <a:ext cx="81849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Random Forest Model</a:t>
            </a:r>
            <a:endParaRPr b="1" sz="3000">
              <a:solidFill>
                <a:schemeClr val="dk1"/>
              </a:solidFill>
              <a:latin typeface="Roboto"/>
              <a:ea typeface="Roboto"/>
              <a:cs typeface="Roboto"/>
              <a:sym typeface="Roboto"/>
            </a:endParaRPr>
          </a:p>
        </p:txBody>
      </p:sp>
      <p:sp>
        <p:nvSpPr>
          <p:cNvPr id="560" name="Google Shape;560;p8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1" name="Google Shape;561;p81"/>
          <p:cNvSpPr txBox="1"/>
          <p:nvPr/>
        </p:nvSpPr>
        <p:spPr>
          <a:xfrm>
            <a:off x="1853050" y="1054250"/>
            <a:ext cx="56865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Accuracy Vs Rounds</a:t>
            </a:r>
            <a:endParaRPr sz="1700">
              <a:solidFill>
                <a:schemeClr val="dk2"/>
              </a:solidFill>
              <a:latin typeface="Roboto"/>
              <a:ea typeface="Roboto"/>
              <a:cs typeface="Roboto"/>
              <a:sym typeface="Roboto"/>
            </a:endParaRPr>
          </a:p>
        </p:txBody>
      </p:sp>
      <p:pic>
        <p:nvPicPr>
          <p:cNvPr id="562" name="Google Shape;562;p81"/>
          <p:cNvPicPr preferRelativeResize="0"/>
          <p:nvPr/>
        </p:nvPicPr>
        <p:blipFill>
          <a:blip r:embed="rId3">
            <a:alphaModFix/>
          </a:blip>
          <a:stretch>
            <a:fillRect/>
          </a:stretch>
        </p:blipFill>
        <p:spPr>
          <a:xfrm>
            <a:off x="3491388" y="1653050"/>
            <a:ext cx="2409825" cy="27432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2"/>
          <p:cNvSpPr txBox="1"/>
          <p:nvPr/>
        </p:nvSpPr>
        <p:spPr>
          <a:xfrm>
            <a:off x="428975" y="143000"/>
            <a:ext cx="76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Random Forest Model</a:t>
            </a:r>
            <a:endParaRPr b="1" sz="3000">
              <a:solidFill>
                <a:schemeClr val="dk1"/>
              </a:solidFill>
              <a:latin typeface="Roboto"/>
              <a:ea typeface="Roboto"/>
              <a:cs typeface="Roboto"/>
              <a:sym typeface="Roboto"/>
            </a:endParaRPr>
          </a:p>
        </p:txBody>
      </p:sp>
      <p:sp>
        <p:nvSpPr>
          <p:cNvPr id="568" name="Google Shape;568;p8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9" name="Google Shape;569;p82"/>
          <p:cNvSpPr txBox="1"/>
          <p:nvPr/>
        </p:nvSpPr>
        <p:spPr>
          <a:xfrm>
            <a:off x="1853050" y="1054250"/>
            <a:ext cx="5532600" cy="446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700">
                <a:solidFill>
                  <a:schemeClr val="dk1"/>
                </a:solidFill>
                <a:latin typeface="Roboto"/>
                <a:ea typeface="Roboto"/>
                <a:cs typeface="Roboto"/>
                <a:sym typeface="Roboto"/>
              </a:rPr>
              <a:t>Energy Consumption Vs Rounds</a:t>
            </a:r>
            <a:endParaRPr sz="1700">
              <a:solidFill>
                <a:schemeClr val="dk2"/>
              </a:solidFill>
              <a:latin typeface="Roboto"/>
              <a:ea typeface="Roboto"/>
              <a:cs typeface="Roboto"/>
              <a:sym typeface="Roboto"/>
            </a:endParaRPr>
          </a:p>
        </p:txBody>
      </p:sp>
      <p:pic>
        <p:nvPicPr>
          <p:cNvPr id="570" name="Google Shape;570;p82"/>
          <p:cNvPicPr preferRelativeResize="0"/>
          <p:nvPr/>
        </p:nvPicPr>
        <p:blipFill>
          <a:blip r:embed="rId3">
            <a:alphaModFix/>
          </a:blip>
          <a:stretch>
            <a:fillRect/>
          </a:stretch>
        </p:blipFill>
        <p:spPr>
          <a:xfrm>
            <a:off x="3305925" y="1631300"/>
            <a:ext cx="2381250" cy="27241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3"/>
          <p:cNvSpPr txBox="1"/>
          <p:nvPr/>
        </p:nvSpPr>
        <p:spPr>
          <a:xfrm>
            <a:off x="428975" y="143000"/>
            <a:ext cx="76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Comparison - Accuracy </a:t>
            </a:r>
            <a:endParaRPr b="1" sz="3000">
              <a:solidFill>
                <a:schemeClr val="dk1"/>
              </a:solidFill>
              <a:latin typeface="Roboto"/>
              <a:ea typeface="Roboto"/>
              <a:cs typeface="Roboto"/>
              <a:sym typeface="Roboto"/>
            </a:endParaRPr>
          </a:p>
        </p:txBody>
      </p:sp>
      <p:sp>
        <p:nvSpPr>
          <p:cNvPr id="576" name="Google Shape;576;p8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77" name="Google Shape;577;p83"/>
          <p:cNvPicPr preferRelativeResize="0"/>
          <p:nvPr/>
        </p:nvPicPr>
        <p:blipFill rotWithShape="1">
          <a:blip r:embed="rId3">
            <a:alphaModFix/>
          </a:blip>
          <a:srcRect b="14653" l="23382" r="23292" t="14176"/>
          <a:stretch/>
        </p:blipFill>
        <p:spPr>
          <a:xfrm>
            <a:off x="1143975" y="993900"/>
            <a:ext cx="6633250" cy="37189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4"/>
          <p:cNvSpPr txBox="1"/>
          <p:nvPr/>
        </p:nvSpPr>
        <p:spPr>
          <a:xfrm>
            <a:off x="428975" y="143000"/>
            <a:ext cx="76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Comparison - Accuracy </a:t>
            </a:r>
            <a:endParaRPr b="1" sz="3000">
              <a:solidFill>
                <a:schemeClr val="dk1"/>
              </a:solidFill>
              <a:latin typeface="Roboto"/>
              <a:ea typeface="Roboto"/>
              <a:cs typeface="Roboto"/>
              <a:sym typeface="Roboto"/>
            </a:endParaRPr>
          </a:p>
        </p:txBody>
      </p:sp>
      <p:sp>
        <p:nvSpPr>
          <p:cNvPr id="583" name="Google Shape;583;p8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84" name="Google Shape;584;p84"/>
          <p:cNvPicPr preferRelativeResize="0"/>
          <p:nvPr/>
        </p:nvPicPr>
        <p:blipFill>
          <a:blip r:embed="rId3">
            <a:alphaModFix/>
          </a:blip>
          <a:stretch>
            <a:fillRect/>
          </a:stretch>
        </p:blipFill>
        <p:spPr>
          <a:xfrm>
            <a:off x="1279475" y="1319225"/>
            <a:ext cx="5877925" cy="32206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85"/>
          <p:cNvSpPr txBox="1"/>
          <p:nvPr/>
        </p:nvSpPr>
        <p:spPr>
          <a:xfrm>
            <a:off x="428975" y="143000"/>
            <a:ext cx="76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Comparison - Energy Consumption </a:t>
            </a:r>
            <a:endParaRPr b="1" sz="3000">
              <a:solidFill>
                <a:schemeClr val="dk1"/>
              </a:solidFill>
              <a:latin typeface="Roboto"/>
              <a:ea typeface="Roboto"/>
              <a:cs typeface="Roboto"/>
              <a:sym typeface="Roboto"/>
            </a:endParaRPr>
          </a:p>
        </p:txBody>
      </p:sp>
      <p:sp>
        <p:nvSpPr>
          <p:cNvPr id="590" name="Google Shape;590;p8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91" name="Google Shape;591;p85"/>
          <p:cNvPicPr preferRelativeResize="0"/>
          <p:nvPr/>
        </p:nvPicPr>
        <p:blipFill>
          <a:blip r:embed="rId3">
            <a:alphaModFix/>
          </a:blip>
          <a:stretch>
            <a:fillRect/>
          </a:stretch>
        </p:blipFill>
        <p:spPr>
          <a:xfrm>
            <a:off x="1872538" y="995600"/>
            <a:ext cx="5398932" cy="4049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311700" y="410000"/>
            <a:ext cx="4260300" cy="8091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1200"/>
              </a:spcAft>
              <a:buNone/>
            </a:pPr>
            <a:r>
              <a:rPr b="1" lang="en" sz="2300"/>
              <a:t>Introduction to Federated Learning</a:t>
            </a:r>
            <a:endParaRPr sz="2300"/>
          </a:p>
        </p:txBody>
      </p:sp>
      <p:sp>
        <p:nvSpPr>
          <p:cNvPr id="245" name="Google Shape;245;p41"/>
          <p:cNvSpPr txBox="1"/>
          <p:nvPr>
            <p:ph idx="1" type="body"/>
          </p:nvPr>
        </p:nvSpPr>
        <p:spPr>
          <a:xfrm>
            <a:off x="121800" y="1219175"/>
            <a:ext cx="4610700" cy="3339000"/>
          </a:xfrm>
          <a:prstGeom prst="rect">
            <a:avLst/>
          </a:prstGeom>
        </p:spPr>
        <p:txBody>
          <a:bodyPr anchorCtr="0" anchor="t" bIns="91425" lIns="91425" spcFirstLastPara="1" rIns="91425" wrap="square" tIns="91425">
            <a:normAutofit/>
          </a:bodyPr>
          <a:lstStyle/>
          <a:p>
            <a:pPr indent="-330200" lvl="0" marL="457200" rtl="0" algn="just">
              <a:lnSpc>
                <a:spcPct val="95000"/>
              </a:lnSpc>
              <a:spcBef>
                <a:spcPts val="0"/>
              </a:spcBef>
              <a:spcAft>
                <a:spcPts val="0"/>
              </a:spcAft>
              <a:buClr>
                <a:srgbClr val="1F1F1F"/>
              </a:buClr>
              <a:buSzPts val="1600"/>
              <a:buChar char="●"/>
            </a:pPr>
            <a:r>
              <a:rPr lang="en" sz="1600">
                <a:solidFill>
                  <a:srgbClr val="1F1F1F"/>
                </a:solidFill>
              </a:rPr>
              <a:t>Federated learning is a way to train AI models without anyone seeing or touching your data, offering a way to unlock  information to feed new AI applications.</a:t>
            </a:r>
            <a:endParaRPr sz="1600">
              <a:solidFill>
                <a:srgbClr val="1F1F1F"/>
              </a:solidFill>
            </a:endParaRPr>
          </a:p>
          <a:p>
            <a:pPr indent="-330200" lvl="0" marL="457200" rtl="0" algn="just">
              <a:lnSpc>
                <a:spcPct val="95000"/>
              </a:lnSpc>
              <a:spcBef>
                <a:spcPts val="0"/>
              </a:spcBef>
              <a:spcAft>
                <a:spcPts val="0"/>
              </a:spcAft>
              <a:buClr>
                <a:srgbClr val="1F1F1F"/>
              </a:buClr>
              <a:buSzPts val="1600"/>
              <a:buChar char="●"/>
            </a:pPr>
            <a:r>
              <a:rPr lang="en" sz="1600">
                <a:solidFill>
                  <a:srgbClr val="1F1F1F"/>
                </a:solidFill>
              </a:rPr>
              <a:t>A machine learning technique that trains an algorithm via multiple independent sessions, each using its own dataset.</a:t>
            </a:r>
            <a:endParaRPr sz="1600">
              <a:solidFill>
                <a:srgbClr val="1F1F1F"/>
              </a:solidFill>
            </a:endParaRPr>
          </a:p>
          <a:p>
            <a:pPr indent="-330200" lvl="0" marL="457200" rtl="0" algn="just">
              <a:lnSpc>
                <a:spcPct val="95000"/>
              </a:lnSpc>
              <a:spcBef>
                <a:spcPts val="0"/>
              </a:spcBef>
              <a:spcAft>
                <a:spcPts val="0"/>
              </a:spcAft>
              <a:buClr>
                <a:srgbClr val="1F1F1F"/>
              </a:buClr>
              <a:buSzPts val="1600"/>
              <a:buChar char="●"/>
            </a:pPr>
            <a:r>
              <a:rPr lang="en" sz="1600">
                <a:solidFill>
                  <a:srgbClr val="1F1F1F"/>
                </a:solidFill>
              </a:rPr>
              <a:t>Federated Learning offers several key benefits are privacy-preserving,efficient Data Usage,security,decentralization</a:t>
            </a:r>
            <a:endParaRPr sz="1600">
              <a:solidFill>
                <a:srgbClr val="1F1F1F"/>
              </a:solidFill>
            </a:endParaRPr>
          </a:p>
        </p:txBody>
      </p:sp>
      <p:sp>
        <p:nvSpPr>
          <p:cNvPr id="246" name="Google Shape;246;p4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7" name="Google Shape;247;p41"/>
          <p:cNvSpPr txBox="1"/>
          <p:nvPr>
            <p:ph type="title"/>
          </p:nvPr>
        </p:nvSpPr>
        <p:spPr>
          <a:xfrm>
            <a:off x="5200150" y="517100"/>
            <a:ext cx="3621300" cy="594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1200"/>
              </a:spcAft>
              <a:buNone/>
            </a:pPr>
            <a:r>
              <a:rPr b="1" lang="en" sz="2050"/>
              <a:t>Introduction to IOMT</a:t>
            </a:r>
            <a:endParaRPr sz="2050"/>
          </a:p>
        </p:txBody>
      </p:sp>
      <p:sp>
        <p:nvSpPr>
          <p:cNvPr id="248" name="Google Shape;248;p41"/>
          <p:cNvSpPr txBox="1"/>
          <p:nvPr>
            <p:ph idx="1" type="body"/>
          </p:nvPr>
        </p:nvSpPr>
        <p:spPr>
          <a:xfrm>
            <a:off x="5210925" y="1229875"/>
            <a:ext cx="3621300" cy="3339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600">
                <a:solidFill>
                  <a:srgbClr val="1F1F1F"/>
                </a:solidFill>
                <a:latin typeface="Arial"/>
                <a:ea typeface="Arial"/>
                <a:cs typeface="Arial"/>
                <a:sym typeface="Arial"/>
              </a:rPr>
              <a:t>Internet of Medical Things (IoMT) refers to medical devices and applications with Internet connectivity. It’s a subset of Internet of Things (IoT) and, for this reason, is often referred to as IoT in healthcare.</a:t>
            </a:r>
            <a:endParaRPr sz="1600">
              <a:solidFill>
                <a:srgbClr val="1F1F1F"/>
              </a:solidFill>
              <a:latin typeface="Arial"/>
              <a:ea typeface="Arial"/>
              <a:cs typeface="Arial"/>
              <a:sym typeface="Arial"/>
            </a:endParaRPr>
          </a:p>
        </p:txBody>
      </p:sp>
      <p:cxnSp>
        <p:nvCxnSpPr>
          <p:cNvPr id="249" name="Google Shape;249;p41"/>
          <p:cNvCxnSpPr/>
          <p:nvPr/>
        </p:nvCxnSpPr>
        <p:spPr>
          <a:xfrm>
            <a:off x="4933613" y="1112000"/>
            <a:ext cx="16200" cy="3383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86"/>
          <p:cNvSpPr txBox="1"/>
          <p:nvPr/>
        </p:nvSpPr>
        <p:spPr>
          <a:xfrm>
            <a:off x="428975" y="143000"/>
            <a:ext cx="76440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dk1"/>
                </a:solidFill>
                <a:latin typeface="Roboto"/>
                <a:ea typeface="Roboto"/>
                <a:cs typeface="Roboto"/>
                <a:sym typeface="Roboto"/>
              </a:rPr>
              <a:t>Comparison - Energy Consumption </a:t>
            </a:r>
            <a:endParaRPr b="1" sz="3000">
              <a:solidFill>
                <a:schemeClr val="dk1"/>
              </a:solidFill>
              <a:latin typeface="Roboto"/>
              <a:ea typeface="Roboto"/>
              <a:cs typeface="Roboto"/>
              <a:sym typeface="Roboto"/>
            </a:endParaRPr>
          </a:p>
        </p:txBody>
      </p:sp>
      <p:sp>
        <p:nvSpPr>
          <p:cNvPr id="597" name="Google Shape;597;p8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598" name="Google Shape;598;p86"/>
          <p:cNvPicPr preferRelativeResize="0"/>
          <p:nvPr/>
        </p:nvPicPr>
        <p:blipFill>
          <a:blip r:embed="rId3">
            <a:alphaModFix/>
          </a:blip>
          <a:stretch>
            <a:fillRect/>
          </a:stretch>
        </p:blipFill>
        <p:spPr>
          <a:xfrm>
            <a:off x="1328825" y="1319225"/>
            <a:ext cx="5959075" cy="30674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8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2200"/>
              <a:t>Conclusion </a:t>
            </a:r>
            <a:endParaRPr b="1"/>
          </a:p>
        </p:txBody>
      </p:sp>
      <p:sp>
        <p:nvSpPr>
          <p:cNvPr id="604" name="Google Shape;604;p87"/>
          <p:cNvSpPr txBox="1"/>
          <p:nvPr>
            <p:ph idx="1" type="body"/>
          </p:nvPr>
        </p:nvSpPr>
        <p:spPr>
          <a:xfrm>
            <a:off x="250200" y="866375"/>
            <a:ext cx="8643600" cy="4044900"/>
          </a:xfrm>
          <a:prstGeom prst="rect">
            <a:avLst/>
          </a:prstGeom>
        </p:spPr>
        <p:txBody>
          <a:bodyPr anchorCtr="0" anchor="t" bIns="91425" lIns="91425" spcFirstLastPara="1" rIns="91425" wrap="square" tIns="91425">
            <a:noAutofit/>
          </a:bodyPr>
          <a:lstStyle/>
          <a:p>
            <a:pPr indent="-317500" lvl="0" marL="457200" rtl="0" algn="just">
              <a:spcBef>
                <a:spcPts val="0"/>
              </a:spcBef>
              <a:spcAft>
                <a:spcPts val="0"/>
              </a:spcAft>
              <a:buClr>
                <a:srgbClr val="1F1F1F"/>
              </a:buClr>
              <a:buSzPts val="1400"/>
              <a:buChar char="●"/>
            </a:pPr>
            <a:r>
              <a:rPr lang="en" sz="1400">
                <a:solidFill>
                  <a:srgbClr val="1F1F1F"/>
                </a:solidFill>
              </a:rPr>
              <a:t>Decision Trees and Simple Neural Network when integrated within the federated learning setup demonstrate consistent and predictable energy consumption patterns, making them suitable for resource-constrained IoMT devices.</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Random Forest </a:t>
            </a:r>
            <a:r>
              <a:rPr lang="en" sz="1400">
                <a:solidFill>
                  <a:srgbClr val="1F1F1F"/>
                </a:solidFill>
              </a:rPr>
              <a:t>integrated within the federated learning setup</a:t>
            </a:r>
            <a:r>
              <a:rPr lang="en" sz="1400">
                <a:solidFill>
                  <a:srgbClr val="1F1F1F"/>
                </a:solidFill>
              </a:rPr>
              <a:t>, despite occasional energy spikes, maintains relatively low and manageable energy consumption levels, offering a balance between accuracy and efficiency.</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Stochastic Gradient Descent, while offering comparable accuracy, exhibits significantly higher energy consumption, making it less suitable for IoMT applications where energy conservation is critical.</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Support Vector Machine (SVM) </a:t>
            </a:r>
            <a:r>
              <a:rPr lang="en" sz="1400">
                <a:solidFill>
                  <a:srgbClr val="1F1F1F"/>
                </a:solidFill>
              </a:rPr>
              <a:t>integrated within the federated learning setup</a:t>
            </a:r>
            <a:r>
              <a:rPr lang="en" sz="1400">
                <a:solidFill>
                  <a:srgbClr val="1F1F1F"/>
                </a:solidFill>
              </a:rPr>
              <a:t> shows promising accuracy performance while maintaining moderate energy consumption levels, making it a viable option for IoMT applications.</a:t>
            </a:r>
            <a:endParaRPr sz="1400">
              <a:solidFill>
                <a:srgbClr val="1F1F1F"/>
              </a:solidFill>
            </a:endParaRPr>
          </a:p>
          <a:p>
            <a:pPr indent="-317500" lvl="0" marL="457200" rtl="0" algn="just">
              <a:spcBef>
                <a:spcPts val="0"/>
              </a:spcBef>
              <a:spcAft>
                <a:spcPts val="0"/>
              </a:spcAft>
              <a:buClr>
                <a:srgbClr val="1F1F1F"/>
              </a:buClr>
              <a:buSzPts val="1400"/>
              <a:buChar char="●"/>
            </a:pPr>
            <a:r>
              <a:rPr lang="en" sz="1400">
                <a:solidFill>
                  <a:srgbClr val="1F1F1F"/>
                </a:solidFill>
              </a:rPr>
              <a:t>In IoMT scenarios where energy efficiency is prioritized, Decision Trees and Simple Neural Network </a:t>
            </a:r>
            <a:r>
              <a:rPr lang="en" sz="1500">
                <a:solidFill>
                  <a:srgbClr val="1F1F1F"/>
                </a:solidFill>
              </a:rPr>
              <a:t>integrated within the federated learning setup</a:t>
            </a:r>
            <a:r>
              <a:rPr lang="en" sz="1400">
                <a:solidFill>
                  <a:srgbClr val="1F1F1F"/>
                </a:solidFill>
              </a:rPr>
              <a:t> emerge as preferable options due to their consistent and relatively low energy consumption profiles.</a:t>
            </a:r>
            <a:endParaRPr sz="1400">
              <a:solidFill>
                <a:srgbClr val="1F1F1F"/>
              </a:solidFill>
            </a:endParaRPr>
          </a:p>
          <a:p>
            <a:pPr indent="0" lvl="0" marL="0" rtl="0" algn="just">
              <a:lnSpc>
                <a:spcPct val="100000"/>
              </a:lnSpc>
              <a:spcBef>
                <a:spcPts val="0"/>
              </a:spcBef>
              <a:spcAft>
                <a:spcPts val="1000"/>
              </a:spcAft>
              <a:buNone/>
            </a:pPr>
            <a:r>
              <a:t/>
            </a:r>
            <a:endParaRPr b="1" sz="1400">
              <a:solidFill>
                <a:srgbClr val="1F1F1F"/>
              </a:solidFill>
            </a:endParaRPr>
          </a:p>
        </p:txBody>
      </p:sp>
      <p:sp>
        <p:nvSpPr>
          <p:cNvPr id="605" name="Google Shape;605;p87"/>
          <p:cNvSpPr txBox="1"/>
          <p:nvPr>
            <p:ph idx="12" type="sldNum"/>
          </p:nvPr>
        </p:nvSpPr>
        <p:spPr>
          <a:xfrm>
            <a:off x="8471075" y="4614200"/>
            <a:ext cx="580200" cy="49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8"/>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t>Conclusion </a:t>
            </a:r>
            <a:endParaRPr b="1"/>
          </a:p>
        </p:txBody>
      </p:sp>
      <p:sp>
        <p:nvSpPr>
          <p:cNvPr id="611" name="Google Shape;611;p88"/>
          <p:cNvSpPr txBox="1"/>
          <p:nvPr>
            <p:ph idx="1" type="body"/>
          </p:nvPr>
        </p:nvSpPr>
        <p:spPr>
          <a:xfrm>
            <a:off x="311700" y="1229900"/>
            <a:ext cx="8643600" cy="33843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rgbClr val="1F1F1F"/>
                </a:solidFill>
              </a:rPr>
              <a:t>But,</a:t>
            </a:r>
            <a:endParaRPr sz="1400">
              <a:solidFill>
                <a:srgbClr val="1F1F1F"/>
              </a:solidFill>
            </a:endParaRPr>
          </a:p>
          <a:p>
            <a:pPr indent="-317500" lvl="0" marL="457200" rtl="0" algn="l">
              <a:spcBef>
                <a:spcPts val="1000"/>
              </a:spcBef>
              <a:spcAft>
                <a:spcPts val="0"/>
              </a:spcAft>
              <a:buClr>
                <a:srgbClr val="1F1F1F"/>
              </a:buClr>
              <a:buSzPts val="1400"/>
              <a:buChar char="●"/>
            </a:pPr>
            <a:r>
              <a:rPr lang="en" sz="1400">
                <a:solidFill>
                  <a:srgbClr val="1F1F1F"/>
                </a:solidFill>
              </a:rPr>
              <a:t>When considering both accuracy and energy efficiency in IoMT scenarios, Random Forest </a:t>
            </a:r>
            <a:r>
              <a:rPr lang="en" sz="1500">
                <a:solidFill>
                  <a:srgbClr val="1F1F1F"/>
                </a:solidFill>
              </a:rPr>
              <a:t>integrated within the federated learning setup</a:t>
            </a:r>
            <a:r>
              <a:rPr lang="en" sz="1400">
                <a:solidFill>
                  <a:srgbClr val="1F1F1F"/>
                </a:solidFill>
              </a:rPr>
              <a:t> emerges as the best choice, offering a balance between accuracy and energy conservation.</a:t>
            </a:r>
            <a:endParaRPr sz="1400">
              <a:solidFill>
                <a:srgbClr val="1F1F1F"/>
              </a:solidFill>
            </a:endParaRPr>
          </a:p>
          <a:p>
            <a:pPr indent="-317500" lvl="0" marL="457200" rtl="0" algn="l">
              <a:spcBef>
                <a:spcPts val="0"/>
              </a:spcBef>
              <a:spcAft>
                <a:spcPts val="0"/>
              </a:spcAft>
              <a:buClr>
                <a:srgbClr val="1F1F1F"/>
              </a:buClr>
              <a:buSzPts val="1400"/>
              <a:buChar char="●"/>
            </a:pPr>
            <a:r>
              <a:rPr lang="en" sz="1400">
                <a:solidFill>
                  <a:srgbClr val="1F1F1F"/>
                </a:solidFill>
              </a:rPr>
              <a:t>Decision trees and simple neural networks </a:t>
            </a:r>
            <a:r>
              <a:rPr lang="en" sz="1500">
                <a:solidFill>
                  <a:srgbClr val="1F1F1F"/>
                </a:solidFill>
              </a:rPr>
              <a:t>integrated within the federated learning setup </a:t>
            </a:r>
            <a:r>
              <a:rPr lang="en" sz="1400">
                <a:solidFill>
                  <a:srgbClr val="1F1F1F"/>
                </a:solidFill>
              </a:rPr>
              <a:t>are still good choices as well, especially in applications where consistent energy use is crucial.</a:t>
            </a:r>
            <a:endParaRPr sz="1400">
              <a:solidFill>
                <a:srgbClr val="1F1F1F"/>
              </a:solidFill>
            </a:endParaRPr>
          </a:p>
          <a:p>
            <a:pPr indent="0" lvl="0" marL="0" rtl="0" algn="just">
              <a:lnSpc>
                <a:spcPct val="100000"/>
              </a:lnSpc>
              <a:spcBef>
                <a:spcPts val="0"/>
              </a:spcBef>
              <a:spcAft>
                <a:spcPts val="1000"/>
              </a:spcAft>
              <a:buNone/>
            </a:pPr>
            <a:r>
              <a:rPr lang="en" sz="1400">
                <a:solidFill>
                  <a:srgbClr val="1F1F1F"/>
                </a:solidFill>
              </a:rPr>
              <a:t>Therefore, Decision Trees, Simple Neural Network, and Support Vector Machine </a:t>
            </a:r>
            <a:r>
              <a:rPr lang="en" sz="1500">
                <a:solidFill>
                  <a:srgbClr val="1F1F1F"/>
                </a:solidFill>
              </a:rPr>
              <a:t>integrated within the federated learning setup</a:t>
            </a:r>
            <a:r>
              <a:rPr lang="en" sz="1400">
                <a:solidFill>
                  <a:srgbClr val="1F1F1F"/>
                </a:solidFill>
              </a:rPr>
              <a:t> are viable options, but Random Forest </a:t>
            </a:r>
            <a:r>
              <a:rPr lang="en" sz="1500">
                <a:solidFill>
                  <a:srgbClr val="1F1F1F"/>
                </a:solidFill>
              </a:rPr>
              <a:t>integrated within the federated learning setup</a:t>
            </a:r>
            <a:r>
              <a:rPr lang="en" sz="1400">
                <a:solidFill>
                  <a:srgbClr val="1F1F1F"/>
                </a:solidFill>
              </a:rPr>
              <a:t> emerges as the optimal choice for IoMT applications, providing a balance between accuracy and energy efficiency.</a:t>
            </a:r>
            <a:endParaRPr sz="1400">
              <a:solidFill>
                <a:srgbClr val="1F1F1F"/>
              </a:solidFill>
            </a:endParaRPr>
          </a:p>
        </p:txBody>
      </p:sp>
      <p:sp>
        <p:nvSpPr>
          <p:cNvPr id="612" name="Google Shape;612;p88"/>
          <p:cNvSpPr txBox="1"/>
          <p:nvPr>
            <p:ph idx="12" type="sldNum"/>
          </p:nvPr>
        </p:nvSpPr>
        <p:spPr>
          <a:xfrm>
            <a:off x="8471075" y="4614200"/>
            <a:ext cx="580200" cy="49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9"/>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457200" lvl="0" marL="457200" rtl="0" algn="ctr">
              <a:lnSpc>
                <a:spcPct val="150000"/>
              </a:lnSpc>
              <a:spcBef>
                <a:spcPts val="0"/>
              </a:spcBef>
              <a:spcAft>
                <a:spcPts val="0"/>
              </a:spcAft>
              <a:buNone/>
            </a:pPr>
            <a:r>
              <a:rPr b="1" lang="en" sz="2300">
                <a:solidFill>
                  <a:schemeClr val="dk1"/>
                </a:solidFill>
                <a:latin typeface="Roboto"/>
                <a:ea typeface="Roboto"/>
                <a:cs typeface="Roboto"/>
                <a:sym typeface="Roboto"/>
              </a:rPr>
              <a:t>When using WIFI (BandWidth-100 Mbps)</a:t>
            </a:r>
            <a:endParaRPr b="1" sz="2300">
              <a:solidFill>
                <a:schemeClr val="dk1"/>
              </a:solidFill>
              <a:latin typeface="Roboto"/>
              <a:ea typeface="Roboto"/>
              <a:cs typeface="Roboto"/>
              <a:sym typeface="Roboto"/>
            </a:endParaRPr>
          </a:p>
        </p:txBody>
      </p:sp>
      <p:sp>
        <p:nvSpPr>
          <p:cNvPr id="618" name="Google Shape;618;p8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19" name="Google Shape;619;p89"/>
          <p:cNvSpPr txBox="1"/>
          <p:nvPr/>
        </p:nvSpPr>
        <p:spPr>
          <a:xfrm>
            <a:off x="332950" y="666200"/>
            <a:ext cx="8477100" cy="439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1F1F1F"/>
              </a:solidFill>
            </a:endParaRPr>
          </a:p>
          <a:p>
            <a:pPr indent="0" lvl="0" marL="457200" rtl="0" algn="l">
              <a:spcBef>
                <a:spcPts val="0"/>
              </a:spcBef>
              <a:spcAft>
                <a:spcPts val="0"/>
              </a:spcAft>
              <a:buNone/>
            </a:pPr>
            <a:r>
              <a:t/>
            </a:r>
            <a:endParaRPr sz="1800">
              <a:solidFill>
                <a:srgbClr val="1F1F1F"/>
              </a:solidFill>
            </a:endParaRPr>
          </a:p>
          <a:p>
            <a:pPr indent="0" lvl="0" marL="0" rtl="0" algn="l">
              <a:spcBef>
                <a:spcPts val="0"/>
              </a:spcBef>
              <a:spcAft>
                <a:spcPts val="0"/>
              </a:spcAft>
              <a:buNone/>
            </a:pPr>
            <a:r>
              <a:t/>
            </a:r>
            <a:endParaRPr sz="1800">
              <a:solidFill>
                <a:srgbClr val="1F1F1F"/>
              </a:solidFill>
            </a:endParaRPr>
          </a:p>
          <a:p>
            <a:pPr indent="0" lvl="0" marL="0" rtl="0" algn="l">
              <a:spcBef>
                <a:spcPts val="0"/>
              </a:spcBef>
              <a:spcAft>
                <a:spcPts val="0"/>
              </a:spcAft>
              <a:buNone/>
            </a:pPr>
            <a:r>
              <a:t/>
            </a:r>
            <a:endParaRPr sz="1800">
              <a:solidFill>
                <a:srgbClr val="1F1F1F"/>
              </a:solidFill>
            </a:endParaRPr>
          </a:p>
          <a:p>
            <a:pPr indent="457200" lvl="0" marL="0" rtl="0" algn="l">
              <a:spcBef>
                <a:spcPts val="0"/>
              </a:spcBef>
              <a:spcAft>
                <a:spcPts val="0"/>
              </a:spcAft>
              <a:buNone/>
            </a:pPr>
            <a:r>
              <a:rPr lang="en" sz="1800">
                <a:solidFill>
                  <a:srgbClr val="1F1F1F"/>
                </a:solidFill>
              </a:rPr>
              <a:t>		</a:t>
            </a:r>
            <a:endParaRPr sz="1800">
              <a:solidFill>
                <a:srgbClr val="1F1F1F"/>
              </a:solidFill>
            </a:endParaRPr>
          </a:p>
          <a:p>
            <a:pPr indent="0" lvl="0" marL="457200" rtl="0" algn="l">
              <a:spcBef>
                <a:spcPts val="0"/>
              </a:spcBef>
              <a:spcAft>
                <a:spcPts val="0"/>
              </a:spcAft>
              <a:buNone/>
            </a:pPr>
            <a:r>
              <a:t/>
            </a:r>
            <a:endParaRPr sz="18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800">
              <a:solidFill>
                <a:srgbClr val="1F1F1F"/>
              </a:solidFill>
            </a:endParaRPr>
          </a:p>
        </p:txBody>
      </p:sp>
      <p:pic>
        <p:nvPicPr>
          <p:cNvPr id="620" name="Google Shape;620;p89"/>
          <p:cNvPicPr preferRelativeResize="0"/>
          <p:nvPr/>
        </p:nvPicPr>
        <p:blipFill rotWithShape="1">
          <a:blip r:embed="rId3">
            <a:alphaModFix/>
          </a:blip>
          <a:srcRect b="4929" l="3454" r="1125" t="7042"/>
          <a:stretch/>
        </p:blipFill>
        <p:spPr>
          <a:xfrm>
            <a:off x="1067850" y="1385375"/>
            <a:ext cx="7242226" cy="3501501"/>
          </a:xfrm>
          <a:prstGeom prst="rect">
            <a:avLst/>
          </a:prstGeom>
          <a:noFill/>
          <a:ln>
            <a:noFill/>
          </a:ln>
        </p:spPr>
      </p:pic>
      <p:sp>
        <p:nvSpPr>
          <p:cNvPr id="621" name="Google Shape;621;p89"/>
          <p:cNvSpPr txBox="1"/>
          <p:nvPr>
            <p:ph idx="1" type="body"/>
          </p:nvPr>
        </p:nvSpPr>
        <p:spPr>
          <a:xfrm>
            <a:off x="578500" y="1017800"/>
            <a:ext cx="8376900" cy="36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1F1F1F"/>
                </a:solidFill>
                <a:latin typeface="Arial"/>
                <a:ea typeface="Arial"/>
                <a:cs typeface="Arial"/>
                <a:sym typeface="Arial"/>
              </a:rPr>
              <a:t>             </a:t>
            </a:r>
            <a:r>
              <a:rPr lang="en" sz="1200">
                <a:solidFill>
                  <a:srgbClr val="1F1F1F"/>
                </a:solidFill>
                <a:latin typeface="Arial"/>
                <a:ea typeface="Arial"/>
                <a:cs typeface="Arial"/>
                <a:sym typeface="Arial"/>
              </a:rPr>
              <a:t>Colab link: </a:t>
            </a:r>
            <a:r>
              <a:rPr lang="en" sz="1200" u="sng">
                <a:solidFill>
                  <a:schemeClr val="hlink"/>
                </a:solidFill>
                <a:latin typeface="Arial"/>
                <a:ea typeface="Arial"/>
                <a:cs typeface="Arial"/>
                <a:sym typeface="Arial"/>
                <a:hlinkClick r:id="rId4"/>
              </a:rPr>
              <a:t>https://colab.research.google.com/drive/1Pj5LZInNcmnaWbn1mQEsj_YsyIgUs_zw?usp=sharing</a:t>
            </a:r>
            <a:endParaRPr sz="12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1F1F1F"/>
              </a:solidFill>
              <a:latin typeface="Arial"/>
              <a:ea typeface="Arial"/>
              <a:cs typeface="Arial"/>
              <a:sym typeface="Arial"/>
            </a:endParaRPr>
          </a:p>
          <a:p>
            <a:pPr indent="0" lvl="0" marL="0" rtl="0" algn="ctr">
              <a:lnSpc>
                <a:spcPct val="100000"/>
              </a:lnSpc>
              <a:spcBef>
                <a:spcPts val="0"/>
              </a:spcBef>
              <a:spcAft>
                <a:spcPts val="0"/>
              </a:spcAft>
              <a:buNone/>
            </a:pPr>
            <a:r>
              <a:t/>
            </a:r>
            <a:endParaRPr b="1" sz="1200">
              <a:solidFill>
                <a:schemeClr val="dk1"/>
              </a:solidFill>
            </a:endParaRPr>
          </a:p>
          <a:p>
            <a:pPr indent="0" lvl="0" marL="0" rtl="0" algn="l">
              <a:lnSpc>
                <a:spcPct val="100000"/>
              </a:lnSpc>
              <a:spcBef>
                <a:spcPts val="0"/>
              </a:spcBef>
              <a:spcAft>
                <a:spcPts val="0"/>
              </a:spcAft>
              <a:buNone/>
            </a:pPr>
            <a:r>
              <a:t/>
            </a:r>
            <a:endParaRPr b="1" sz="1200">
              <a:solidFill>
                <a:schemeClr val="dk1"/>
              </a:solidFill>
            </a:endParaRPr>
          </a:p>
          <a:p>
            <a:pPr indent="0" lvl="0" marL="457200" rtl="0" algn="just">
              <a:spcBef>
                <a:spcPts val="0"/>
              </a:spcBef>
              <a:spcAft>
                <a:spcPts val="0"/>
              </a:spcAft>
              <a:buNone/>
            </a:pPr>
            <a:r>
              <a:t/>
            </a:r>
            <a:endParaRPr sz="1200">
              <a:solidFill>
                <a:srgbClr val="1F1F1F"/>
              </a:solidFill>
            </a:endParaRPr>
          </a:p>
          <a:p>
            <a:pPr indent="0" lvl="0" marL="457200" rtl="0" algn="just">
              <a:lnSpc>
                <a:spcPct val="100000"/>
              </a:lnSpc>
              <a:spcBef>
                <a:spcPts val="0"/>
              </a:spcBef>
              <a:spcAft>
                <a:spcPts val="0"/>
              </a:spcAft>
              <a:buNone/>
            </a:pPr>
            <a:r>
              <a:t/>
            </a:r>
            <a:endParaRPr sz="1200">
              <a:solidFill>
                <a:srgbClr val="1F1F1F"/>
              </a:solidFill>
            </a:endParaRPr>
          </a:p>
          <a:p>
            <a:pPr indent="0" lvl="0" marL="457200" rtl="0" algn="just">
              <a:lnSpc>
                <a:spcPct val="100000"/>
              </a:lnSpc>
              <a:spcBef>
                <a:spcPts val="0"/>
              </a:spcBef>
              <a:spcAft>
                <a:spcPts val="1000"/>
              </a:spcAft>
              <a:buNone/>
            </a:pPr>
            <a:r>
              <a:t/>
            </a:r>
            <a:endParaRPr sz="1200">
              <a:solidFill>
                <a:srgbClr val="1F1F1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90"/>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None/>
            </a:pPr>
            <a:r>
              <a:rPr b="1" lang="en" sz="2300">
                <a:solidFill>
                  <a:schemeClr val="dk1"/>
                </a:solidFill>
                <a:latin typeface="Roboto"/>
                <a:ea typeface="Roboto"/>
                <a:cs typeface="Roboto"/>
                <a:sym typeface="Roboto"/>
              </a:rPr>
              <a:t>      </a:t>
            </a:r>
            <a:r>
              <a:rPr b="1" lang="en" sz="2300">
                <a:solidFill>
                  <a:schemeClr val="dk1"/>
                </a:solidFill>
                <a:latin typeface="Roboto"/>
                <a:ea typeface="Roboto"/>
                <a:cs typeface="Roboto"/>
                <a:sym typeface="Roboto"/>
              </a:rPr>
              <a:t>When using 5G (BandWidth-500 Mbps)</a:t>
            </a:r>
            <a:endParaRPr b="1" sz="2300">
              <a:solidFill>
                <a:schemeClr val="dk1"/>
              </a:solidFill>
              <a:latin typeface="Roboto"/>
              <a:ea typeface="Roboto"/>
              <a:cs typeface="Roboto"/>
              <a:sym typeface="Roboto"/>
            </a:endParaRPr>
          </a:p>
        </p:txBody>
      </p:sp>
      <p:sp>
        <p:nvSpPr>
          <p:cNvPr id="627" name="Google Shape;627;p9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28" name="Google Shape;628;p90"/>
          <p:cNvSpPr txBox="1"/>
          <p:nvPr/>
        </p:nvSpPr>
        <p:spPr>
          <a:xfrm>
            <a:off x="332950" y="666200"/>
            <a:ext cx="8477100" cy="439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1F1F1F"/>
              </a:solidFill>
            </a:endParaRPr>
          </a:p>
          <a:p>
            <a:pPr indent="0" lvl="0" marL="457200" rtl="0" algn="l">
              <a:spcBef>
                <a:spcPts val="0"/>
              </a:spcBef>
              <a:spcAft>
                <a:spcPts val="0"/>
              </a:spcAft>
              <a:buNone/>
            </a:pPr>
            <a:r>
              <a:t/>
            </a:r>
            <a:endParaRPr sz="1800">
              <a:solidFill>
                <a:srgbClr val="1F1F1F"/>
              </a:solidFill>
            </a:endParaRPr>
          </a:p>
          <a:p>
            <a:pPr indent="0" lvl="0" marL="0" rtl="0" algn="l">
              <a:spcBef>
                <a:spcPts val="0"/>
              </a:spcBef>
              <a:spcAft>
                <a:spcPts val="0"/>
              </a:spcAft>
              <a:buNone/>
            </a:pPr>
            <a:r>
              <a:t/>
            </a:r>
            <a:endParaRPr sz="1800">
              <a:solidFill>
                <a:srgbClr val="1F1F1F"/>
              </a:solidFill>
            </a:endParaRPr>
          </a:p>
          <a:p>
            <a:pPr indent="0" lvl="0" marL="0" rtl="0" algn="l">
              <a:spcBef>
                <a:spcPts val="0"/>
              </a:spcBef>
              <a:spcAft>
                <a:spcPts val="0"/>
              </a:spcAft>
              <a:buNone/>
            </a:pPr>
            <a:r>
              <a:t/>
            </a:r>
            <a:endParaRPr sz="1800">
              <a:solidFill>
                <a:srgbClr val="1F1F1F"/>
              </a:solidFill>
            </a:endParaRPr>
          </a:p>
          <a:p>
            <a:pPr indent="457200" lvl="0" marL="0" rtl="0" algn="l">
              <a:spcBef>
                <a:spcPts val="0"/>
              </a:spcBef>
              <a:spcAft>
                <a:spcPts val="0"/>
              </a:spcAft>
              <a:buNone/>
            </a:pPr>
            <a:r>
              <a:rPr lang="en" sz="1800">
                <a:solidFill>
                  <a:srgbClr val="1F1F1F"/>
                </a:solidFill>
              </a:rPr>
              <a:t>		</a:t>
            </a:r>
            <a:endParaRPr sz="1800">
              <a:solidFill>
                <a:srgbClr val="1F1F1F"/>
              </a:solidFill>
            </a:endParaRPr>
          </a:p>
          <a:p>
            <a:pPr indent="0" lvl="0" marL="457200" rtl="0" algn="l">
              <a:spcBef>
                <a:spcPts val="0"/>
              </a:spcBef>
              <a:spcAft>
                <a:spcPts val="0"/>
              </a:spcAft>
              <a:buNone/>
            </a:pPr>
            <a:r>
              <a:t/>
            </a:r>
            <a:endParaRPr sz="18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800">
              <a:solidFill>
                <a:srgbClr val="1F1F1F"/>
              </a:solidFill>
            </a:endParaRPr>
          </a:p>
        </p:txBody>
      </p:sp>
      <p:pic>
        <p:nvPicPr>
          <p:cNvPr id="629" name="Google Shape;629;p90"/>
          <p:cNvPicPr preferRelativeResize="0"/>
          <p:nvPr/>
        </p:nvPicPr>
        <p:blipFill rotWithShape="1">
          <a:blip r:embed="rId3">
            <a:alphaModFix/>
          </a:blip>
          <a:srcRect b="5411" l="4161" r="836" t="8008"/>
          <a:stretch/>
        </p:blipFill>
        <p:spPr>
          <a:xfrm>
            <a:off x="970988" y="1526725"/>
            <a:ext cx="7100875" cy="3360150"/>
          </a:xfrm>
          <a:prstGeom prst="rect">
            <a:avLst/>
          </a:prstGeom>
          <a:noFill/>
          <a:ln>
            <a:noFill/>
          </a:ln>
        </p:spPr>
      </p:pic>
      <p:sp>
        <p:nvSpPr>
          <p:cNvPr id="630" name="Google Shape;630;p90"/>
          <p:cNvSpPr txBox="1"/>
          <p:nvPr>
            <p:ph idx="1" type="body"/>
          </p:nvPr>
        </p:nvSpPr>
        <p:spPr>
          <a:xfrm>
            <a:off x="578500" y="1017800"/>
            <a:ext cx="8376900" cy="36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1F1F1F"/>
                </a:solidFill>
                <a:latin typeface="Arial"/>
                <a:ea typeface="Arial"/>
                <a:cs typeface="Arial"/>
                <a:sym typeface="Arial"/>
              </a:rPr>
              <a:t>         </a:t>
            </a:r>
            <a:r>
              <a:rPr lang="en" sz="1200">
                <a:solidFill>
                  <a:srgbClr val="1F1F1F"/>
                </a:solidFill>
                <a:latin typeface="Arial"/>
                <a:ea typeface="Arial"/>
                <a:cs typeface="Arial"/>
                <a:sym typeface="Arial"/>
              </a:rPr>
              <a:t>Colab link: </a:t>
            </a:r>
            <a:r>
              <a:rPr lang="en" sz="1200" u="sng">
                <a:solidFill>
                  <a:schemeClr val="hlink"/>
                </a:solidFill>
                <a:latin typeface="Arial"/>
                <a:ea typeface="Arial"/>
                <a:cs typeface="Arial"/>
                <a:sym typeface="Arial"/>
                <a:hlinkClick r:id="rId4"/>
              </a:rPr>
              <a:t>https://colab.research.google.com/drive/1sw-G3JqWHOMjMYwrEiZb3VzfSsg1FAZw?usp=sharing</a:t>
            </a:r>
            <a:endParaRPr sz="12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1F1F1F"/>
              </a:solidFill>
              <a:latin typeface="Arial"/>
              <a:ea typeface="Arial"/>
              <a:cs typeface="Arial"/>
              <a:sym typeface="Arial"/>
            </a:endParaRPr>
          </a:p>
          <a:p>
            <a:pPr indent="0" lvl="0" marL="0" rtl="0" algn="ctr">
              <a:lnSpc>
                <a:spcPct val="100000"/>
              </a:lnSpc>
              <a:spcBef>
                <a:spcPts val="0"/>
              </a:spcBef>
              <a:spcAft>
                <a:spcPts val="0"/>
              </a:spcAft>
              <a:buNone/>
            </a:pPr>
            <a:r>
              <a:t/>
            </a:r>
            <a:endParaRPr b="1" sz="1200">
              <a:solidFill>
                <a:schemeClr val="dk1"/>
              </a:solidFill>
            </a:endParaRPr>
          </a:p>
          <a:p>
            <a:pPr indent="0" lvl="0" marL="0" rtl="0" algn="l">
              <a:lnSpc>
                <a:spcPct val="100000"/>
              </a:lnSpc>
              <a:spcBef>
                <a:spcPts val="0"/>
              </a:spcBef>
              <a:spcAft>
                <a:spcPts val="0"/>
              </a:spcAft>
              <a:buNone/>
            </a:pPr>
            <a:r>
              <a:t/>
            </a:r>
            <a:endParaRPr b="1" sz="1200">
              <a:solidFill>
                <a:schemeClr val="dk1"/>
              </a:solidFill>
            </a:endParaRPr>
          </a:p>
          <a:p>
            <a:pPr indent="0" lvl="0" marL="457200" rtl="0" algn="just">
              <a:spcBef>
                <a:spcPts val="0"/>
              </a:spcBef>
              <a:spcAft>
                <a:spcPts val="0"/>
              </a:spcAft>
              <a:buNone/>
            </a:pPr>
            <a:r>
              <a:t/>
            </a:r>
            <a:endParaRPr sz="1200">
              <a:solidFill>
                <a:srgbClr val="1F1F1F"/>
              </a:solidFill>
            </a:endParaRPr>
          </a:p>
          <a:p>
            <a:pPr indent="0" lvl="0" marL="457200" rtl="0" algn="just">
              <a:lnSpc>
                <a:spcPct val="100000"/>
              </a:lnSpc>
              <a:spcBef>
                <a:spcPts val="0"/>
              </a:spcBef>
              <a:spcAft>
                <a:spcPts val="0"/>
              </a:spcAft>
              <a:buNone/>
            </a:pPr>
            <a:r>
              <a:t/>
            </a:r>
            <a:endParaRPr sz="1200">
              <a:solidFill>
                <a:srgbClr val="1F1F1F"/>
              </a:solidFill>
            </a:endParaRPr>
          </a:p>
          <a:p>
            <a:pPr indent="0" lvl="0" marL="457200" rtl="0" algn="just">
              <a:lnSpc>
                <a:spcPct val="100000"/>
              </a:lnSpc>
              <a:spcBef>
                <a:spcPts val="0"/>
              </a:spcBef>
              <a:spcAft>
                <a:spcPts val="1000"/>
              </a:spcAft>
              <a:buNone/>
            </a:pPr>
            <a:r>
              <a:t/>
            </a:r>
            <a:endParaRPr sz="1200">
              <a:solidFill>
                <a:srgbClr val="1F1F1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91"/>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None/>
            </a:pPr>
            <a:r>
              <a:rPr b="1" lang="en" sz="2300">
                <a:solidFill>
                  <a:schemeClr val="dk1"/>
                </a:solidFill>
                <a:latin typeface="Roboto"/>
                <a:ea typeface="Roboto"/>
                <a:cs typeface="Roboto"/>
                <a:sym typeface="Roboto"/>
              </a:rPr>
              <a:t>When using 4G (BandWidth-20 Mbps)</a:t>
            </a:r>
            <a:endParaRPr b="1" sz="2300">
              <a:solidFill>
                <a:schemeClr val="dk1"/>
              </a:solidFill>
              <a:latin typeface="Roboto"/>
              <a:ea typeface="Roboto"/>
              <a:cs typeface="Roboto"/>
              <a:sym typeface="Roboto"/>
            </a:endParaRPr>
          </a:p>
        </p:txBody>
      </p:sp>
      <p:sp>
        <p:nvSpPr>
          <p:cNvPr id="636" name="Google Shape;636;p9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37" name="Google Shape;637;p91"/>
          <p:cNvSpPr txBox="1"/>
          <p:nvPr/>
        </p:nvSpPr>
        <p:spPr>
          <a:xfrm>
            <a:off x="332950" y="666200"/>
            <a:ext cx="8477100" cy="439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1F1F1F"/>
              </a:solidFill>
            </a:endParaRPr>
          </a:p>
          <a:p>
            <a:pPr indent="0" lvl="0" marL="457200" rtl="0" algn="l">
              <a:spcBef>
                <a:spcPts val="0"/>
              </a:spcBef>
              <a:spcAft>
                <a:spcPts val="0"/>
              </a:spcAft>
              <a:buNone/>
            </a:pPr>
            <a:r>
              <a:t/>
            </a:r>
            <a:endParaRPr sz="1800">
              <a:solidFill>
                <a:srgbClr val="1F1F1F"/>
              </a:solidFill>
            </a:endParaRPr>
          </a:p>
          <a:p>
            <a:pPr indent="0" lvl="0" marL="0" rtl="0" algn="l">
              <a:spcBef>
                <a:spcPts val="0"/>
              </a:spcBef>
              <a:spcAft>
                <a:spcPts val="0"/>
              </a:spcAft>
              <a:buNone/>
            </a:pPr>
            <a:r>
              <a:t/>
            </a:r>
            <a:endParaRPr sz="1800">
              <a:solidFill>
                <a:srgbClr val="1F1F1F"/>
              </a:solidFill>
            </a:endParaRPr>
          </a:p>
          <a:p>
            <a:pPr indent="0" lvl="0" marL="0" rtl="0" algn="l">
              <a:spcBef>
                <a:spcPts val="0"/>
              </a:spcBef>
              <a:spcAft>
                <a:spcPts val="0"/>
              </a:spcAft>
              <a:buNone/>
            </a:pPr>
            <a:r>
              <a:t/>
            </a:r>
            <a:endParaRPr sz="1800">
              <a:solidFill>
                <a:srgbClr val="1F1F1F"/>
              </a:solidFill>
            </a:endParaRPr>
          </a:p>
          <a:p>
            <a:pPr indent="457200" lvl="0" marL="0" rtl="0" algn="l">
              <a:spcBef>
                <a:spcPts val="0"/>
              </a:spcBef>
              <a:spcAft>
                <a:spcPts val="0"/>
              </a:spcAft>
              <a:buNone/>
            </a:pPr>
            <a:r>
              <a:rPr lang="en" sz="1800">
                <a:solidFill>
                  <a:srgbClr val="1F1F1F"/>
                </a:solidFill>
              </a:rPr>
              <a:t>		</a:t>
            </a:r>
            <a:endParaRPr sz="1800">
              <a:solidFill>
                <a:srgbClr val="1F1F1F"/>
              </a:solidFill>
            </a:endParaRPr>
          </a:p>
          <a:p>
            <a:pPr indent="0" lvl="0" marL="457200" rtl="0" algn="l">
              <a:spcBef>
                <a:spcPts val="0"/>
              </a:spcBef>
              <a:spcAft>
                <a:spcPts val="0"/>
              </a:spcAft>
              <a:buNone/>
            </a:pPr>
            <a:r>
              <a:t/>
            </a:r>
            <a:endParaRPr sz="18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800">
              <a:solidFill>
                <a:srgbClr val="1F1F1F"/>
              </a:solidFill>
            </a:endParaRPr>
          </a:p>
        </p:txBody>
      </p:sp>
      <p:pic>
        <p:nvPicPr>
          <p:cNvPr id="638" name="Google Shape;638;p91"/>
          <p:cNvPicPr preferRelativeResize="0"/>
          <p:nvPr/>
        </p:nvPicPr>
        <p:blipFill rotWithShape="1">
          <a:blip r:embed="rId3">
            <a:alphaModFix/>
          </a:blip>
          <a:srcRect b="5532" l="3872" r="989" t="6656"/>
          <a:stretch/>
        </p:blipFill>
        <p:spPr>
          <a:xfrm>
            <a:off x="1198325" y="1450625"/>
            <a:ext cx="6948624" cy="3475400"/>
          </a:xfrm>
          <a:prstGeom prst="rect">
            <a:avLst/>
          </a:prstGeom>
          <a:noFill/>
          <a:ln>
            <a:noFill/>
          </a:ln>
        </p:spPr>
      </p:pic>
      <p:sp>
        <p:nvSpPr>
          <p:cNvPr id="639" name="Google Shape;639;p91"/>
          <p:cNvSpPr txBox="1"/>
          <p:nvPr>
            <p:ph idx="1" type="body"/>
          </p:nvPr>
        </p:nvSpPr>
        <p:spPr>
          <a:xfrm>
            <a:off x="578500" y="1017800"/>
            <a:ext cx="8376900" cy="367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200">
                <a:solidFill>
                  <a:srgbClr val="1F1F1F"/>
                </a:solidFill>
                <a:latin typeface="Arial"/>
                <a:ea typeface="Arial"/>
                <a:cs typeface="Arial"/>
                <a:sym typeface="Arial"/>
              </a:rPr>
              <a:t>           </a:t>
            </a:r>
            <a:r>
              <a:rPr lang="en" sz="1200">
                <a:solidFill>
                  <a:srgbClr val="1F1F1F"/>
                </a:solidFill>
                <a:latin typeface="Arial"/>
                <a:ea typeface="Arial"/>
                <a:cs typeface="Arial"/>
                <a:sym typeface="Arial"/>
              </a:rPr>
              <a:t>Colab link: </a:t>
            </a:r>
            <a:r>
              <a:rPr lang="en" sz="1200" u="sng">
                <a:solidFill>
                  <a:schemeClr val="hlink"/>
                </a:solidFill>
                <a:latin typeface="Arial"/>
                <a:ea typeface="Arial"/>
                <a:cs typeface="Arial"/>
                <a:sym typeface="Arial"/>
                <a:hlinkClick r:id="rId4"/>
              </a:rPr>
              <a:t>https://colab.research.google.com/drive/1abtwJPq6vBrEOc3YQrjWPfyYJBYnKST1?usp=sharing</a:t>
            </a:r>
            <a:endParaRPr sz="12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1F1F1F"/>
              </a:solidFill>
              <a:latin typeface="Arial"/>
              <a:ea typeface="Arial"/>
              <a:cs typeface="Arial"/>
              <a:sym typeface="Arial"/>
            </a:endParaRPr>
          </a:p>
          <a:p>
            <a:pPr indent="0" lvl="0" marL="0" rtl="0" algn="l">
              <a:lnSpc>
                <a:spcPct val="100000"/>
              </a:lnSpc>
              <a:spcBef>
                <a:spcPts val="0"/>
              </a:spcBef>
              <a:spcAft>
                <a:spcPts val="0"/>
              </a:spcAft>
              <a:buNone/>
            </a:pPr>
            <a:r>
              <a:t/>
            </a:r>
            <a:endParaRPr sz="1200">
              <a:solidFill>
                <a:srgbClr val="1F1F1F"/>
              </a:solidFill>
              <a:latin typeface="Arial"/>
              <a:ea typeface="Arial"/>
              <a:cs typeface="Arial"/>
              <a:sym typeface="Arial"/>
            </a:endParaRPr>
          </a:p>
          <a:p>
            <a:pPr indent="0" lvl="0" marL="0" rtl="0" algn="ctr">
              <a:lnSpc>
                <a:spcPct val="100000"/>
              </a:lnSpc>
              <a:spcBef>
                <a:spcPts val="0"/>
              </a:spcBef>
              <a:spcAft>
                <a:spcPts val="0"/>
              </a:spcAft>
              <a:buNone/>
            </a:pPr>
            <a:r>
              <a:t/>
            </a:r>
            <a:endParaRPr b="1" sz="1200">
              <a:solidFill>
                <a:schemeClr val="dk1"/>
              </a:solidFill>
            </a:endParaRPr>
          </a:p>
          <a:p>
            <a:pPr indent="0" lvl="0" marL="0" rtl="0" algn="l">
              <a:lnSpc>
                <a:spcPct val="100000"/>
              </a:lnSpc>
              <a:spcBef>
                <a:spcPts val="0"/>
              </a:spcBef>
              <a:spcAft>
                <a:spcPts val="0"/>
              </a:spcAft>
              <a:buNone/>
            </a:pPr>
            <a:r>
              <a:t/>
            </a:r>
            <a:endParaRPr b="1" sz="1200">
              <a:solidFill>
                <a:schemeClr val="dk1"/>
              </a:solidFill>
            </a:endParaRPr>
          </a:p>
          <a:p>
            <a:pPr indent="0" lvl="0" marL="457200" rtl="0" algn="just">
              <a:spcBef>
                <a:spcPts val="0"/>
              </a:spcBef>
              <a:spcAft>
                <a:spcPts val="0"/>
              </a:spcAft>
              <a:buNone/>
            </a:pPr>
            <a:r>
              <a:t/>
            </a:r>
            <a:endParaRPr sz="1200">
              <a:solidFill>
                <a:srgbClr val="1F1F1F"/>
              </a:solidFill>
            </a:endParaRPr>
          </a:p>
          <a:p>
            <a:pPr indent="0" lvl="0" marL="457200" rtl="0" algn="just">
              <a:lnSpc>
                <a:spcPct val="100000"/>
              </a:lnSpc>
              <a:spcBef>
                <a:spcPts val="0"/>
              </a:spcBef>
              <a:spcAft>
                <a:spcPts val="0"/>
              </a:spcAft>
              <a:buNone/>
            </a:pPr>
            <a:r>
              <a:t/>
            </a:r>
            <a:endParaRPr sz="1200">
              <a:solidFill>
                <a:srgbClr val="1F1F1F"/>
              </a:solidFill>
            </a:endParaRPr>
          </a:p>
          <a:p>
            <a:pPr indent="0" lvl="0" marL="457200" rtl="0" algn="just">
              <a:lnSpc>
                <a:spcPct val="100000"/>
              </a:lnSpc>
              <a:spcBef>
                <a:spcPts val="0"/>
              </a:spcBef>
              <a:spcAft>
                <a:spcPts val="1000"/>
              </a:spcAft>
              <a:buNone/>
            </a:pPr>
            <a:r>
              <a:t/>
            </a:r>
            <a:endParaRPr sz="1200">
              <a:solidFill>
                <a:srgbClr val="1F1F1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92"/>
          <p:cNvSpPr txBox="1"/>
          <p:nvPr/>
        </p:nvSpPr>
        <p:spPr>
          <a:xfrm>
            <a:off x="428975" y="143000"/>
            <a:ext cx="8184900" cy="538800"/>
          </a:xfrm>
          <a:prstGeom prst="rect">
            <a:avLst/>
          </a:prstGeom>
          <a:noFill/>
          <a:ln>
            <a:noFill/>
          </a:ln>
        </p:spPr>
        <p:txBody>
          <a:bodyPr anchorCtr="0" anchor="t" bIns="91425" lIns="91425" spcFirstLastPara="1" rIns="91425" wrap="square" tIns="91425">
            <a:spAutoFit/>
          </a:bodyPr>
          <a:lstStyle/>
          <a:p>
            <a:pPr indent="457200" lvl="0" marL="457200" rtl="0" algn="l">
              <a:lnSpc>
                <a:spcPct val="150000"/>
              </a:lnSpc>
              <a:spcBef>
                <a:spcPts val="0"/>
              </a:spcBef>
              <a:spcAft>
                <a:spcPts val="0"/>
              </a:spcAft>
              <a:buNone/>
            </a:pPr>
            <a:r>
              <a:rPr b="1" lang="en" sz="2300">
                <a:solidFill>
                  <a:schemeClr val="dk1"/>
                </a:solidFill>
                <a:latin typeface="Roboto"/>
                <a:ea typeface="Roboto"/>
                <a:cs typeface="Roboto"/>
                <a:sym typeface="Roboto"/>
              </a:rPr>
              <a:t>When using Bluetooth (BandWidth-2 Mbps)</a:t>
            </a:r>
            <a:endParaRPr b="1" sz="2300">
              <a:solidFill>
                <a:schemeClr val="dk1"/>
              </a:solidFill>
              <a:latin typeface="Roboto"/>
              <a:ea typeface="Roboto"/>
              <a:cs typeface="Roboto"/>
              <a:sym typeface="Roboto"/>
            </a:endParaRPr>
          </a:p>
        </p:txBody>
      </p:sp>
      <p:sp>
        <p:nvSpPr>
          <p:cNvPr id="645" name="Google Shape;645;p9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46" name="Google Shape;646;p92"/>
          <p:cNvSpPr txBox="1"/>
          <p:nvPr/>
        </p:nvSpPr>
        <p:spPr>
          <a:xfrm>
            <a:off x="332950" y="666200"/>
            <a:ext cx="8477100" cy="43908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t/>
            </a:r>
            <a:endParaRPr sz="1800">
              <a:solidFill>
                <a:srgbClr val="1F1F1F"/>
              </a:solidFill>
            </a:endParaRPr>
          </a:p>
          <a:p>
            <a:pPr indent="0" lvl="0" marL="0" rtl="0" algn="l">
              <a:spcBef>
                <a:spcPts val="0"/>
              </a:spcBef>
              <a:spcAft>
                <a:spcPts val="0"/>
              </a:spcAft>
              <a:buNone/>
            </a:pPr>
            <a:r>
              <a:rPr lang="en" sz="1200">
                <a:solidFill>
                  <a:srgbClr val="1F1F1F"/>
                </a:solidFill>
              </a:rPr>
              <a:t>                Colab link: </a:t>
            </a:r>
            <a:r>
              <a:rPr lang="en" sz="1200" u="sng">
                <a:solidFill>
                  <a:schemeClr val="hlink"/>
                </a:solidFill>
                <a:hlinkClick r:id="rId3"/>
              </a:rPr>
              <a:t>https://colab.research.google.com/drive/1cxsxvSzJl4-uHTZKa4Kg3l5gQiCJD-B_?usp=sharing</a:t>
            </a:r>
            <a:endParaRPr sz="1200">
              <a:solidFill>
                <a:srgbClr val="1F1F1F"/>
              </a:solidFill>
            </a:endParaRPr>
          </a:p>
          <a:p>
            <a:pPr indent="0" lvl="0" marL="0" rtl="0" algn="l">
              <a:spcBef>
                <a:spcPts val="0"/>
              </a:spcBef>
              <a:spcAft>
                <a:spcPts val="0"/>
              </a:spcAft>
              <a:buNone/>
            </a:pPr>
            <a:r>
              <a:t/>
            </a:r>
            <a:endParaRPr sz="1200">
              <a:solidFill>
                <a:srgbClr val="1F1F1F"/>
              </a:solidFill>
            </a:endParaRPr>
          </a:p>
          <a:p>
            <a:pPr indent="0" lvl="0" marL="0" rtl="0" algn="l">
              <a:spcBef>
                <a:spcPts val="0"/>
              </a:spcBef>
              <a:spcAft>
                <a:spcPts val="0"/>
              </a:spcAft>
              <a:buNone/>
            </a:pPr>
            <a:r>
              <a:t/>
            </a:r>
            <a:endParaRPr sz="1200">
              <a:solidFill>
                <a:srgbClr val="1F1F1F"/>
              </a:solidFill>
            </a:endParaRPr>
          </a:p>
          <a:p>
            <a:pPr indent="0" lvl="0" marL="0" rtl="0" algn="l">
              <a:spcBef>
                <a:spcPts val="0"/>
              </a:spcBef>
              <a:spcAft>
                <a:spcPts val="0"/>
              </a:spcAft>
              <a:buNone/>
            </a:pPr>
            <a:r>
              <a:t/>
            </a:r>
            <a:endParaRPr sz="1200">
              <a:solidFill>
                <a:srgbClr val="1F1F1F"/>
              </a:solidFill>
            </a:endParaRPr>
          </a:p>
          <a:p>
            <a:pPr indent="0" lvl="0" marL="0" rtl="0" algn="l">
              <a:spcBef>
                <a:spcPts val="0"/>
              </a:spcBef>
              <a:spcAft>
                <a:spcPts val="0"/>
              </a:spcAft>
              <a:buNone/>
            </a:pPr>
            <a:r>
              <a:t/>
            </a:r>
            <a:endParaRPr sz="1200">
              <a:solidFill>
                <a:srgbClr val="1F1F1F"/>
              </a:solidFill>
            </a:endParaRPr>
          </a:p>
          <a:p>
            <a:pPr indent="0" lvl="0" marL="0" rtl="0" algn="ctr">
              <a:spcBef>
                <a:spcPts val="0"/>
              </a:spcBef>
              <a:spcAft>
                <a:spcPts val="0"/>
              </a:spcAft>
              <a:buNone/>
            </a:pPr>
            <a:r>
              <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0" lvl="0" marL="457200" rtl="0" algn="just">
              <a:spcBef>
                <a:spcPts val="0"/>
              </a:spcBef>
              <a:spcAft>
                <a:spcPts val="0"/>
              </a:spcAft>
              <a:buNone/>
            </a:pPr>
            <a:r>
              <a:t/>
            </a:r>
            <a:endParaRPr sz="1200">
              <a:solidFill>
                <a:srgbClr val="1F1F1F"/>
              </a:solidFill>
            </a:endParaRPr>
          </a:p>
          <a:p>
            <a:pPr indent="0" lvl="0" marL="457200" rtl="0" algn="just">
              <a:spcBef>
                <a:spcPts val="0"/>
              </a:spcBef>
              <a:spcAft>
                <a:spcPts val="0"/>
              </a:spcAft>
              <a:buNone/>
            </a:pPr>
            <a:r>
              <a:t/>
            </a:r>
            <a:endParaRPr sz="1200">
              <a:solidFill>
                <a:srgbClr val="1F1F1F"/>
              </a:solidFill>
            </a:endParaRPr>
          </a:p>
          <a:p>
            <a:pPr indent="0" lvl="0" marL="457200" rtl="0" algn="just">
              <a:spcBef>
                <a:spcPts val="0"/>
              </a:spcBef>
              <a:spcAft>
                <a:spcPts val="0"/>
              </a:spcAft>
              <a:buNone/>
            </a:pPr>
            <a:r>
              <a:t/>
            </a:r>
            <a:endParaRPr sz="1200">
              <a:solidFill>
                <a:srgbClr val="1F1F1F"/>
              </a:solidFill>
            </a:endParaRPr>
          </a:p>
          <a:p>
            <a:pPr indent="0" lvl="0" marL="457200" rtl="0" algn="l">
              <a:spcBef>
                <a:spcPts val="1000"/>
              </a:spcBef>
              <a:spcAft>
                <a:spcPts val="0"/>
              </a:spcAft>
              <a:buNone/>
            </a:pPr>
            <a:r>
              <a:t/>
            </a:r>
            <a:endParaRPr sz="1800">
              <a:solidFill>
                <a:srgbClr val="1F1F1F"/>
              </a:solidFill>
            </a:endParaRPr>
          </a:p>
          <a:p>
            <a:pPr indent="0" lvl="0" marL="0" rtl="0" algn="l">
              <a:spcBef>
                <a:spcPts val="0"/>
              </a:spcBef>
              <a:spcAft>
                <a:spcPts val="0"/>
              </a:spcAft>
              <a:buNone/>
            </a:pPr>
            <a:r>
              <a:t/>
            </a:r>
            <a:endParaRPr sz="1800">
              <a:solidFill>
                <a:srgbClr val="1F1F1F"/>
              </a:solidFill>
            </a:endParaRPr>
          </a:p>
          <a:p>
            <a:pPr indent="0" lvl="0" marL="0" rtl="0" algn="l">
              <a:spcBef>
                <a:spcPts val="0"/>
              </a:spcBef>
              <a:spcAft>
                <a:spcPts val="0"/>
              </a:spcAft>
              <a:buNone/>
            </a:pPr>
            <a:r>
              <a:t/>
            </a:r>
            <a:endParaRPr sz="1800">
              <a:solidFill>
                <a:srgbClr val="1F1F1F"/>
              </a:solidFill>
            </a:endParaRPr>
          </a:p>
          <a:p>
            <a:pPr indent="457200" lvl="0" marL="0" rtl="0" algn="l">
              <a:spcBef>
                <a:spcPts val="0"/>
              </a:spcBef>
              <a:spcAft>
                <a:spcPts val="0"/>
              </a:spcAft>
              <a:buNone/>
            </a:pPr>
            <a:r>
              <a:rPr lang="en" sz="1800">
                <a:solidFill>
                  <a:srgbClr val="1F1F1F"/>
                </a:solidFill>
              </a:rPr>
              <a:t>		</a:t>
            </a:r>
            <a:endParaRPr sz="1800">
              <a:solidFill>
                <a:srgbClr val="1F1F1F"/>
              </a:solidFill>
            </a:endParaRPr>
          </a:p>
          <a:p>
            <a:pPr indent="0" lvl="0" marL="457200" rtl="0" algn="l">
              <a:spcBef>
                <a:spcPts val="0"/>
              </a:spcBef>
              <a:spcAft>
                <a:spcPts val="0"/>
              </a:spcAft>
              <a:buNone/>
            </a:pPr>
            <a:r>
              <a:t/>
            </a:r>
            <a:endParaRPr sz="1800">
              <a:solidFill>
                <a:srgbClr val="1F1F1F"/>
              </a:solidFill>
              <a:highlight>
                <a:schemeClr val="lt1"/>
              </a:highlight>
              <a:latin typeface="Roboto"/>
              <a:ea typeface="Roboto"/>
              <a:cs typeface="Roboto"/>
              <a:sym typeface="Roboto"/>
            </a:endParaRPr>
          </a:p>
          <a:p>
            <a:pPr indent="0" lvl="0" marL="0" rtl="0" algn="l">
              <a:spcBef>
                <a:spcPts val="0"/>
              </a:spcBef>
              <a:spcAft>
                <a:spcPts val="0"/>
              </a:spcAft>
              <a:buNone/>
            </a:pPr>
            <a:r>
              <a:t/>
            </a:r>
            <a:endParaRPr sz="1800">
              <a:solidFill>
                <a:srgbClr val="1F1F1F"/>
              </a:solidFill>
            </a:endParaRPr>
          </a:p>
        </p:txBody>
      </p:sp>
      <p:pic>
        <p:nvPicPr>
          <p:cNvPr id="647" name="Google Shape;647;p92"/>
          <p:cNvPicPr preferRelativeResize="0"/>
          <p:nvPr/>
        </p:nvPicPr>
        <p:blipFill rotWithShape="1">
          <a:blip r:embed="rId4">
            <a:alphaModFix/>
          </a:blip>
          <a:srcRect b="5493" l="3735" r="981" t="5609"/>
          <a:stretch/>
        </p:blipFill>
        <p:spPr>
          <a:xfrm>
            <a:off x="1002600" y="1537625"/>
            <a:ext cx="7198726" cy="3381875"/>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93"/>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t>Conclusion </a:t>
            </a:r>
            <a:endParaRPr b="1"/>
          </a:p>
        </p:txBody>
      </p:sp>
      <p:sp>
        <p:nvSpPr>
          <p:cNvPr id="653" name="Google Shape;653;p93"/>
          <p:cNvSpPr txBox="1"/>
          <p:nvPr>
            <p:ph idx="1" type="body"/>
          </p:nvPr>
        </p:nvSpPr>
        <p:spPr>
          <a:xfrm>
            <a:off x="250200" y="1017800"/>
            <a:ext cx="8643600" cy="3384300"/>
          </a:xfrm>
          <a:prstGeom prst="rect">
            <a:avLst/>
          </a:prstGeom>
        </p:spPr>
        <p:txBody>
          <a:bodyPr anchorCtr="0" anchor="t" bIns="91425" lIns="91425" spcFirstLastPara="1" rIns="91425" wrap="square" tIns="91425">
            <a:noAutofit/>
          </a:bodyPr>
          <a:lstStyle/>
          <a:p>
            <a:pPr indent="-323850" lvl="0" marL="457200" rtl="0" algn="just">
              <a:lnSpc>
                <a:spcPct val="100000"/>
              </a:lnSpc>
              <a:spcBef>
                <a:spcPts val="0"/>
              </a:spcBef>
              <a:spcAft>
                <a:spcPts val="0"/>
              </a:spcAft>
              <a:buClr>
                <a:srgbClr val="1F1F1F"/>
              </a:buClr>
              <a:buSzPts val="1500"/>
              <a:buChar char="●"/>
            </a:pPr>
            <a:r>
              <a:rPr lang="en" sz="1500">
                <a:solidFill>
                  <a:srgbClr val="1F1F1F"/>
                </a:solidFill>
              </a:rPr>
              <a:t>Across rounds and different communication technologies (WiFi, 5G, 4G, Bluetooth), the energy remaining for Workers remains relatively stable.</a:t>
            </a:r>
            <a:endParaRPr sz="1500">
              <a:solidFill>
                <a:srgbClr val="1F1F1F"/>
              </a:solidFill>
            </a:endParaRPr>
          </a:p>
          <a:p>
            <a:pPr indent="-323850" lvl="0" marL="457200" rtl="0" algn="just">
              <a:lnSpc>
                <a:spcPct val="100000"/>
              </a:lnSpc>
              <a:spcBef>
                <a:spcPts val="0"/>
              </a:spcBef>
              <a:spcAft>
                <a:spcPts val="0"/>
              </a:spcAft>
              <a:buClr>
                <a:srgbClr val="1F1F1F"/>
              </a:buClr>
              <a:buSzPts val="1500"/>
              <a:buChar char="●"/>
            </a:pPr>
            <a:r>
              <a:rPr lang="en" sz="1500">
                <a:solidFill>
                  <a:srgbClr val="1F1F1F"/>
                </a:solidFill>
              </a:rPr>
              <a:t>Despite variations in bandwidth and transmission protocols, the energy consumption pattern remains consistent, showcasing the adaptability and efficiency of federated learning across diverse communication technologies.</a:t>
            </a:r>
            <a:endParaRPr sz="1500">
              <a:solidFill>
                <a:srgbClr val="1F1F1F"/>
              </a:solidFill>
            </a:endParaRPr>
          </a:p>
          <a:p>
            <a:pPr indent="-317500" lvl="0" marL="457200" rtl="0" algn="just">
              <a:lnSpc>
                <a:spcPct val="100000"/>
              </a:lnSpc>
              <a:spcBef>
                <a:spcPts val="0"/>
              </a:spcBef>
              <a:spcAft>
                <a:spcPts val="0"/>
              </a:spcAft>
              <a:buClr>
                <a:srgbClr val="1F1F1F"/>
              </a:buClr>
              <a:buSzPts val="1400"/>
              <a:buChar char="●"/>
            </a:pPr>
            <a:r>
              <a:rPr lang="en" sz="1500">
                <a:solidFill>
                  <a:srgbClr val="1F1F1F"/>
                </a:solidFill>
              </a:rPr>
              <a:t>Federated learning with Random Forest demonstrates resilience to fluctuations in network conditions, ensuring consistent energy utilization irrespective of the communication technology employed.</a:t>
            </a:r>
            <a:endParaRPr sz="1500">
              <a:solidFill>
                <a:srgbClr val="1F1F1F"/>
              </a:solidFill>
            </a:endParaRPr>
          </a:p>
          <a:p>
            <a:pPr indent="-323850" lvl="0" marL="457200" rtl="0" algn="just">
              <a:lnSpc>
                <a:spcPct val="100000"/>
              </a:lnSpc>
              <a:spcBef>
                <a:spcPts val="0"/>
              </a:spcBef>
              <a:spcAft>
                <a:spcPts val="0"/>
              </a:spcAft>
              <a:buClr>
                <a:srgbClr val="1F1F1F"/>
              </a:buClr>
              <a:buSzPts val="1500"/>
              <a:buChar char="●"/>
            </a:pPr>
            <a:r>
              <a:rPr lang="en" sz="1500">
                <a:solidFill>
                  <a:srgbClr val="1F1F1F"/>
                </a:solidFill>
              </a:rPr>
              <a:t>By maintaining stable energy usage across different communication technologies, federated learning optimizes resource allocation, enabling efficient utilization of device resources without sacrificing performance.</a:t>
            </a:r>
            <a:endParaRPr sz="1500">
              <a:solidFill>
                <a:srgbClr val="1F1F1F"/>
              </a:solidFill>
            </a:endParaRPr>
          </a:p>
          <a:p>
            <a:pPr indent="-323850" lvl="0" marL="457200" rtl="0" algn="just">
              <a:lnSpc>
                <a:spcPct val="100000"/>
              </a:lnSpc>
              <a:spcBef>
                <a:spcPts val="0"/>
              </a:spcBef>
              <a:spcAft>
                <a:spcPts val="0"/>
              </a:spcAft>
              <a:buClr>
                <a:srgbClr val="1F1F1F"/>
              </a:buClr>
              <a:buSzPts val="1500"/>
              <a:buChar char="●"/>
            </a:pPr>
            <a:r>
              <a:rPr lang="en" sz="1500">
                <a:solidFill>
                  <a:srgbClr val="1F1F1F"/>
                </a:solidFill>
              </a:rPr>
              <a:t>The consistent energy usage observed across rounds and communication technologies highlights the scalability and sustainability of federated learning in IoMT scenarios, promoting long-term viability and effectiveness in resource-constrained environments.</a:t>
            </a:r>
            <a:endParaRPr sz="1500">
              <a:solidFill>
                <a:srgbClr val="1F1F1F"/>
              </a:solidFill>
            </a:endParaRPr>
          </a:p>
          <a:p>
            <a:pPr indent="0" lvl="0" marL="0" rtl="0" algn="just">
              <a:lnSpc>
                <a:spcPct val="100000"/>
              </a:lnSpc>
              <a:spcBef>
                <a:spcPts val="1000"/>
              </a:spcBef>
              <a:spcAft>
                <a:spcPts val="1000"/>
              </a:spcAft>
              <a:buNone/>
            </a:pPr>
            <a:r>
              <a:t/>
            </a:r>
            <a:endParaRPr sz="1500">
              <a:solidFill>
                <a:srgbClr val="1F1F1F"/>
              </a:solidFill>
            </a:endParaRPr>
          </a:p>
        </p:txBody>
      </p:sp>
      <p:sp>
        <p:nvSpPr>
          <p:cNvPr id="654" name="Google Shape;654;p93"/>
          <p:cNvSpPr txBox="1"/>
          <p:nvPr>
            <p:ph idx="12" type="sldNum"/>
          </p:nvPr>
        </p:nvSpPr>
        <p:spPr>
          <a:xfrm>
            <a:off x="8471075" y="4614200"/>
            <a:ext cx="580200" cy="49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9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2200"/>
              <a:t>Future work</a:t>
            </a:r>
            <a:endParaRPr b="1"/>
          </a:p>
        </p:txBody>
      </p:sp>
      <p:sp>
        <p:nvSpPr>
          <p:cNvPr id="660" name="Google Shape;660;p94"/>
          <p:cNvSpPr txBox="1"/>
          <p:nvPr>
            <p:ph idx="1" type="body"/>
          </p:nvPr>
        </p:nvSpPr>
        <p:spPr>
          <a:xfrm>
            <a:off x="235500" y="1229900"/>
            <a:ext cx="8643600" cy="33843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0"/>
              </a:spcBef>
              <a:spcAft>
                <a:spcPts val="0"/>
              </a:spcAft>
              <a:buClr>
                <a:srgbClr val="1F1F1F"/>
              </a:buClr>
              <a:buSzPts val="1600"/>
              <a:buChar char="●"/>
            </a:pPr>
            <a:r>
              <a:rPr lang="en" sz="1600">
                <a:solidFill>
                  <a:srgbClr val="1F1F1F"/>
                </a:solidFill>
              </a:rPr>
              <a:t>Although the present study utilized mHealth data, further research should validate on other medical datasets to achieve more generalizability.</a:t>
            </a:r>
            <a:endParaRPr sz="1600">
              <a:solidFill>
                <a:srgbClr val="1F1F1F"/>
              </a:solidFill>
            </a:endParaRPr>
          </a:p>
          <a:p>
            <a:pPr indent="0" lvl="0" marL="914400" rtl="0" algn="just">
              <a:lnSpc>
                <a:spcPct val="115000"/>
              </a:lnSpc>
              <a:spcBef>
                <a:spcPts val="0"/>
              </a:spcBef>
              <a:spcAft>
                <a:spcPts val="0"/>
              </a:spcAft>
              <a:buNone/>
            </a:pPr>
            <a:r>
              <a:t/>
            </a:r>
            <a:endParaRPr sz="1600">
              <a:solidFill>
                <a:srgbClr val="1F1F1F"/>
              </a:solidFill>
            </a:endParaRPr>
          </a:p>
          <a:p>
            <a:pPr indent="-330200" lvl="0" marL="457200" rtl="0" algn="just">
              <a:lnSpc>
                <a:spcPct val="115000"/>
              </a:lnSpc>
              <a:spcBef>
                <a:spcPts val="0"/>
              </a:spcBef>
              <a:spcAft>
                <a:spcPts val="0"/>
              </a:spcAft>
              <a:buClr>
                <a:srgbClr val="1F1F1F"/>
              </a:buClr>
              <a:buSzPts val="1600"/>
              <a:buChar char="●"/>
            </a:pPr>
            <a:r>
              <a:rPr lang="en" sz="1600">
                <a:solidFill>
                  <a:srgbClr val="1F1F1F"/>
                </a:solidFill>
              </a:rPr>
              <a:t>The current implementation ran locally on a single computer. Subsequent research efforts could include evaluating this technology in a distributed computing context with several machines.</a:t>
            </a:r>
            <a:endParaRPr sz="1600">
              <a:solidFill>
                <a:srgbClr val="1F1F1F"/>
              </a:solidFill>
            </a:endParaRPr>
          </a:p>
          <a:p>
            <a:pPr indent="0" lvl="0" marL="0" rtl="0" algn="just">
              <a:lnSpc>
                <a:spcPct val="115000"/>
              </a:lnSpc>
              <a:spcBef>
                <a:spcPts val="0"/>
              </a:spcBef>
              <a:spcAft>
                <a:spcPts val="0"/>
              </a:spcAft>
              <a:buNone/>
            </a:pPr>
            <a:r>
              <a:t/>
            </a:r>
            <a:endParaRPr sz="1400">
              <a:solidFill>
                <a:srgbClr val="1F1F1F"/>
              </a:solidFill>
            </a:endParaRPr>
          </a:p>
        </p:txBody>
      </p:sp>
      <p:sp>
        <p:nvSpPr>
          <p:cNvPr id="661" name="Google Shape;661;p94"/>
          <p:cNvSpPr txBox="1"/>
          <p:nvPr>
            <p:ph idx="12" type="sldNum"/>
          </p:nvPr>
        </p:nvSpPr>
        <p:spPr>
          <a:xfrm>
            <a:off x="8471075" y="4614200"/>
            <a:ext cx="580200" cy="49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9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sz="3000">
                <a:solidFill>
                  <a:srgbClr val="2A3990"/>
                </a:solidFill>
                <a:latin typeface="Roboto"/>
                <a:ea typeface="Roboto"/>
                <a:cs typeface="Roboto"/>
                <a:sym typeface="Roboto"/>
              </a:rPr>
              <a:t>References</a:t>
            </a:r>
            <a:endParaRPr/>
          </a:p>
        </p:txBody>
      </p:sp>
      <p:sp>
        <p:nvSpPr>
          <p:cNvPr id="667" name="Google Shape;667;p95"/>
          <p:cNvSpPr txBox="1"/>
          <p:nvPr/>
        </p:nvSpPr>
        <p:spPr>
          <a:xfrm>
            <a:off x="130200" y="932650"/>
            <a:ext cx="8574000" cy="39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[1] A. H. Sodhro, et al., "Decentralized energy efficient model for data transmission in IoT-based healthcare system," in 2021 IEEE 93rd Vehicular Technology Conference (VTC2021-Spring), pp. 1-6, IEEE, 2021.</a:t>
            </a:r>
            <a:endParaRPr sz="1200"/>
          </a:p>
          <a:p>
            <a:pPr indent="0" lvl="0" marL="0" rtl="0" algn="l">
              <a:spcBef>
                <a:spcPts val="0"/>
              </a:spcBef>
              <a:spcAft>
                <a:spcPts val="0"/>
              </a:spcAft>
              <a:buNone/>
            </a:pPr>
            <a:r>
              <a:rPr lang="en" sz="1200"/>
              <a:t> [2] S. Pirbhulal, et al., "A medical-IoT based framework for eHealth care," in 2018 International Symposium in Sensing and Instrumentation in IoT Era (ISSI), pp. 1-5, IEEE, 2018.</a:t>
            </a:r>
            <a:endParaRPr sz="1200"/>
          </a:p>
          <a:p>
            <a:pPr indent="0" lvl="0" marL="0" rtl="0" algn="l">
              <a:spcBef>
                <a:spcPts val="0"/>
              </a:spcBef>
              <a:spcAft>
                <a:spcPts val="0"/>
              </a:spcAft>
              <a:buNone/>
            </a:pPr>
            <a:r>
              <a:rPr lang="en" sz="1200"/>
              <a:t> [3] V. K. Prasad, et al., "Federated learning for the internet-of-medical-things: A survey," Mathematics, vol. 11, no. 1, pp. 1-17, 2022. </a:t>
            </a:r>
            <a:endParaRPr sz="1200"/>
          </a:p>
          <a:p>
            <a:pPr indent="0" lvl="0" marL="0" rtl="0" algn="l">
              <a:spcBef>
                <a:spcPts val="0"/>
              </a:spcBef>
              <a:spcAft>
                <a:spcPts val="0"/>
              </a:spcAft>
              <a:buNone/>
            </a:pPr>
            <a:r>
              <a:rPr lang="en" sz="1200"/>
              <a:t>[4] F. Alshehri and G. Muhammad, "A comprehensive survey of the Internet of Things (IoT) and AI-based smart healthcare," IEEE Access, vol. 9, pp. 3660-3678, 2021.</a:t>
            </a:r>
            <a:endParaRPr sz="1200"/>
          </a:p>
          <a:p>
            <a:pPr indent="0" lvl="0" marL="0" rtl="0" algn="l">
              <a:spcBef>
                <a:spcPts val="0"/>
              </a:spcBef>
              <a:spcAft>
                <a:spcPts val="0"/>
              </a:spcAft>
              <a:buNone/>
            </a:pPr>
            <a:r>
              <a:rPr lang="en" sz="1200"/>
              <a:t> [5] X. Mo and J. Xu, "Energy-efficient federated edge learning with joint communication and computation design," Journal of Communications and Information Networks, vol. 6, no. 2, pp. 110-124, 2021.</a:t>
            </a:r>
            <a:endParaRPr sz="1200"/>
          </a:p>
          <a:p>
            <a:pPr indent="0" lvl="0" marL="0" rtl="0" algn="l">
              <a:spcBef>
                <a:spcPts val="0"/>
              </a:spcBef>
              <a:spcAft>
                <a:spcPts val="0"/>
              </a:spcAft>
              <a:buNone/>
            </a:pPr>
            <a:r>
              <a:rPr lang="en" sz="1200"/>
              <a:t> [6] J. Zhang, et al., "Energy-efficient federated learning framework for digital twin-enabled industrial internet of things," in 2021 IEEE 32nd Annual International Symposium on Personal, Indoor and Mobile Radio Communictions (PIMRC), pp. 1-6, IEEE, 2021.</a:t>
            </a:r>
            <a:endParaRPr sz="1200"/>
          </a:p>
          <a:p>
            <a:pPr indent="0" lvl="0" marL="0" rtl="0" algn="l">
              <a:spcBef>
                <a:spcPts val="0"/>
              </a:spcBef>
              <a:spcAft>
                <a:spcPts val="0"/>
              </a:spcAft>
              <a:buNone/>
            </a:pPr>
            <a:r>
              <a:rPr lang="en" sz="1200"/>
              <a:t> [7] A. A. Al-Saedi, E. Casalicchio, and V. Boeva, "An Energy-Aware Multi-Criteria Federated Learning Model for Edge Computing," in 2021 8th International Conference on Future Internet of Things and Cloud (FiCloud), pp. 1-8, IEEE, 2021. </a:t>
            </a:r>
            <a:endParaRPr sz="1200"/>
          </a:p>
          <a:p>
            <a:pPr indent="0" lvl="0" marL="0" rtl="0" algn="l">
              <a:spcBef>
                <a:spcPts val="0"/>
              </a:spcBef>
              <a:spcAft>
                <a:spcPts val="0"/>
              </a:spcAft>
              <a:buNone/>
            </a:pPr>
            <a:r>
              <a:rPr lang="en" sz="1200"/>
              <a:t>[8] A. Salh, et al., "Energy-Efficient Federated Learning with Resource Allocation for Green IoT Edge Intelligence in B5G," IEEE Access, vol. 11, pp. 16353-16367, 2023.</a:t>
            </a:r>
            <a:endParaRPr sz="1200"/>
          </a:p>
          <a:p>
            <a:pPr indent="0" lvl="0" marL="0" rtl="0" algn="l">
              <a:spcBef>
                <a:spcPts val="0"/>
              </a:spcBef>
              <a:spcAft>
                <a:spcPts val="0"/>
              </a:spcAft>
              <a:buNone/>
            </a:pPr>
            <a:r>
              <a:rPr lang="en" sz="1200"/>
              <a:t>[9]Zhao, Xue, et al. "Secure and Efficient Federated Gradient Boosting Decision Trees." Applied Sciences 13.7 (2023): 4283.</a:t>
            </a:r>
            <a:endParaRPr sz="1200"/>
          </a:p>
        </p:txBody>
      </p:sp>
      <p:sp>
        <p:nvSpPr>
          <p:cNvPr id="668" name="Google Shape;668;p9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sz="2300">
                <a:highlight>
                  <a:schemeClr val="lt1"/>
                </a:highlight>
                <a:latin typeface="Roboto"/>
                <a:ea typeface="Roboto"/>
                <a:cs typeface="Roboto"/>
                <a:sym typeface="Roboto"/>
              </a:rPr>
              <a:t>Significance of the Research Area</a:t>
            </a:r>
            <a:endParaRPr b="1" sz="2300">
              <a:highlight>
                <a:schemeClr val="lt1"/>
              </a:highlight>
            </a:endParaRPr>
          </a:p>
        </p:txBody>
      </p:sp>
      <p:sp>
        <p:nvSpPr>
          <p:cNvPr id="255" name="Google Shape;255;p42"/>
          <p:cNvSpPr txBox="1"/>
          <p:nvPr>
            <p:ph idx="1" type="body"/>
          </p:nvPr>
        </p:nvSpPr>
        <p:spPr>
          <a:xfrm>
            <a:off x="311700" y="1229875"/>
            <a:ext cx="8393100" cy="3533700"/>
          </a:xfrm>
          <a:prstGeom prst="rect">
            <a:avLst/>
          </a:prstGeom>
        </p:spPr>
        <p:txBody>
          <a:bodyPr anchorCtr="0" anchor="t" bIns="91425" lIns="91425" spcFirstLastPara="1" rIns="91425" wrap="square" tIns="91425">
            <a:noAutofit/>
          </a:bodyPr>
          <a:lstStyle/>
          <a:p>
            <a:pPr indent="-323850" lvl="0" marL="457200" rtl="0" algn="just">
              <a:lnSpc>
                <a:spcPct val="150000"/>
              </a:lnSpc>
              <a:spcBef>
                <a:spcPts val="1200"/>
              </a:spcBef>
              <a:spcAft>
                <a:spcPts val="0"/>
              </a:spcAft>
              <a:buClr>
                <a:srgbClr val="1F1F1F"/>
              </a:buClr>
              <a:buSzPts val="1500"/>
              <a:buFont typeface="Roboto"/>
              <a:buChar char="●"/>
            </a:pPr>
            <a:r>
              <a:rPr lang="en" sz="1500">
                <a:solidFill>
                  <a:srgbClr val="1F1F1F"/>
                </a:solidFill>
                <a:highlight>
                  <a:schemeClr val="lt1"/>
                </a:highlight>
                <a:latin typeface="Roboto"/>
                <a:ea typeface="Roboto"/>
                <a:cs typeface="Roboto"/>
                <a:sym typeface="Roboto"/>
              </a:rPr>
              <a:t>Patient-Centric Healthcare</a:t>
            </a:r>
            <a:endParaRPr sz="1500">
              <a:solidFill>
                <a:srgbClr val="1F1F1F"/>
              </a:solidFill>
              <a:highlight>
                <a:schemeClr val="lt1"/>
              </a:highlight>
              <a:latin typeface="Roboto"/>
              <a:ea typeface="Roboto"/>
              <a:cs typeface="Roboto"/>
              <a:sym typeface="Roboto"/>
            </a:endParaRPr>
          </a:p>
          <a:p>
            <a:pPr indent="-323850" lvl="0" marL="457200" rtl="0" algn="just">
              <a:lnSpc>
                <a:spcPct val="150000"/>
              </a:lnSpc>
              <a:spcBef>
                <a:spcPts val="0"/>
              </a:spcBef>
              <a:spcAft>
                <a:spcPts val="0"/>
              </a:spcAft>
              <a:buClr>
                <a:srgbClr val="1F1F1F"/>
              </a:buClr>
              <a:buSzPts val="1500"/>
              <a:buFont typeface="Roboto"/>
              <a:buChar char="●"/>
            </a:pPr>
            <a:r>
              <a:rPr lang="en" sz="1500">
                <a:solidFill>
                  <a:srgbClr val="1F1F1F"/>
                </a:solidFill>
                <a:highlight>
                  <a:schemeClr val="lt1"/>
                </a:highlight>
                <a:latin typeface="Roboto"/>
                <a:ea typeface="Roboto"/>
                <a:cs typeface="Roboto"/>
                <a:sym typeface="Roboto"/>
              </a:rPr>
              <a:t>Optimized Healthcare Services</a:t>
            </a:r>
            <a:endParaRPr sz="1500">
              <a:solidFill>
                <a:srgbClr val="1F1F1F"/>
              </a:solidFill>
              <a:highlight>
                <a:schemeClr val="lt1"/>
              </a:highlight>
              <a:latin typeface="Roboto"/>
              <a:ea typeface="Roboto"/>
              <a:cs typeface="Roboto"/>
              <a:sym typeface="Roboto"/>
            </a:endParaRPr>
          </a:p>
          <a:p>
            <a:pPr indent="-323850" lvl="0" marL="457200" rtl="0" algn="just">
              <a:lnSpc>
                <a:spcPct val="150000"/>
              </a:lnSpc>
              <a:spcBef>
                <a:spcPts val="0"/>
              </a:spcBef>
              <a:spcAft>
                <a:spcPts val="0"/>
              </a:spcAft>
              <a:buClr>
                <a:srgbClr val="1F1F1F"/>
              </a:buClr>
              <a:buSzPts val="1500"/>
              <a:buFont typeface="Roboto"/>
              <a:buChar char="●"/>
            </a:pPr>
            <a:r>
              <a:rPr lang="en" sz="1500">
                <a:solidFill>
                  <a:srgbClr val="1F1F1F"/>
                </a:solidFill>
                <a:highlight>
                  <a:schemeClr val="lt1"/>
                </a:highlight>
                <a:latin typeface="Roboto"/>
                <a:ea typeface="Roboto"/>
                <a:cs typeface="Roboto"/>
                <a:sym typeface="Roboto"/>
              </a:rPr>
              <a:t>Sustainability</a:t>
            </a:r>
            <a:endParaRPr sz="1500">
              <a:solidFill>
                <a:srgbClr val="1F1F1F"/>
              </a:solidFill>
              <a:highlight>
                <a:schemeClr val="lt1"/>
              </a:highlight>
              <a:latin typeface="Roboto"/>
              <a:ea typeface="Roboto"/>
              <a:cs typeface="Roboto"/>
              <a:sym typeface="Roboto"/>
            </a:endParaRPr>
          </a:p>
          <a:p>
            <a:pPr indent="-323850" lvl="0" marL="457200" rtl="0" algn="just">
              <a:lnSpc>
                <a:spcPct val="150000"/>
              </a:lnSpc>
              <a:spcBef>
                <a:spcPts val="0"/>
              </a:spcBef>
              <a:spcAft>
                <a:spcPts val="0"/>
              </a:spcAft>
              <a:buClr>
                <a:srgbClr val="1F1F1F"/>
              </a:buClr>
              <a:buSzPts val="1500"/>
              <a:buFont typeface="Roboto"/>
              <a:buChar char="●"/>
            </a:pPr>
            <a:r>
              <a:rPr lang="en" sz="1500">
                <a:solidFill>
                  <a:srgbClr val="1F1F1F"/>
                </a:solidFill>
                <a:highlight>
                  <a:schemeClr val="lt1"/>
                </a:highlight>
                <a:latin typeface="Roboto"/>
                <a:ea typeface="Roboto"/>
                <a:cs typeface="Roboto"/>
                <a:sym typeface="Roboto"/>
              </a:rPr>
              <a:t>Resource Conservation</a:t>
            </a:r>
            <a:endParaRPr sz="1500">
              <a:solidFill>
                <a:srgbClr val="1F1F1F"/>
              </a:solidFill>
              <a:highlight>
                <a:schemeClr val="lt1"/>
              </a:highlight>
              <a:latin typeface="Roboto"/>
              <a:ea typeface="Roboto"/>
              <a:cs typeface="Roboto"/>
              <a:sym typeface="Roboto"/>
            </a:endParaRPr>
          </a:p>
          <a:p>
            <a:pPr indent="-323850" lvl="0" marL="457200" rtl="0" algn="just">
              <a:lnSpc>
                <a:spcPct val="150000"/>
              </a:lnSpc>
              <a:spcBef>
                <a:spcPts val="0"/>
              </a:spcBef>
              <a:spcAft>
                <a:spcPts val="0"/>
              </a:spcAft>
              <a:buClr>
                <a:srgbClr val="1F1F1F"/>
              </a:buClr>
              <a:buSzPts val="1500"/>
              <a:buFont typeface="Roboto"/>
              <a:buChar char="●"/>
            </a:pPr>
            <a:r>
              <a:rPr lang="en" sz="1500">
                <a:solidFill>
                  <a:srgbClr val="1F1F1F"/>
                </a:solidFill>
                <a:highlight>
                  <a:schemeClr val="lt1"/>
                </a:highlight>
                <a:latin typeface="Roboto"/>
                <a:ea typeface="Roboto"/>
                <a:cs typeface="Roboto"/>
                <a:sym typeface="Roboto"/>
              </a:rPr>
              <a:t>Economic Impact</a:t>
            </a:r>
            <a:endParaRPr sz="1500">
              <a:solidFill>
                <a:srgbClr val="1F1F1F"/>
              </a:solidFill>
              <a:highlight>
                <a:schemeClr val="lt1"/>
              </a:highlight>
              <a:latin typeface="Roboto"/>
              <a:ea typeface="Roboto"/>
              <a:cs typeface="Roboto"/>
              <a:sym typeface="Roboto"/>
            </a:endParaRPr>
          </a:p>
        </p:txBody>
      </p:sp>
      <p:sp>
        <p:nvSpPr>
          <p:cNvPr id="256" name="Google Shape;256;p4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96"/>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a:t>
            </a:r>
            <a:endParaRPr/>
          </a:p>
        </p:txBody>
      </p:sp>
      <p:sp>
        <p:nvSpPr>
          <p:cNvPr id="674" name="Google Shape;674;p9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76925" y="19893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1" lang="en"/>
              <a:t>Literature Review</a:t>
            </a:r>
            <a:endParaRPr b="1"/>
          </a:p>
          <a:p>
            <a:pPr indent="0" lvl="0" marL="0" rtl="0" algn="l">
              <a:spcBef>
                <a:spcPts val="0"/>
              </a:spcBef>
              <a:spcAft>
                <a:spcPts val="0"/>
              </a:spcAft>
              <a:buSzPts val="990"/>
              <a:buNone/>
            </a:pPr>
            <a:r>
              <a:t/>
            </a:r>
            <a:endParaRPr sz="2700"/>
          </a:p>
        </p:txBody>
      </p:sp>
      <p:sp>
        <p:nvSpPr>
          <p:cNvPr id="262" name="Google Shape;262;p4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276225" y="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t>Literature Review</a:t>
            </a:r>
            <a:endParaRPr sz="2200"/>
          </a:p>
        </p:txBody>
      </p:sp>
      <p:graphicFrame>
        <p:nvGraphicFramePr>
          <p:cNvPr id="268" name="Google Shape;268;p44"/>
          <p:cNvGraphicFramePr/>
          <p:nvPr/>
        </p:nvGraphicFramePr>
        <p:xfrm>
          <a:off x="76850" y="686950"/>
          <a:ext cx="3000000" cy="3000000"/>
        </p:xfrm>
        <a:graphic>
          <a:graphicData uri="http://schemas.openxmlformats.org/drawingml/2006/table">
            <a:tbl>
              <a:tblPr>
                <a:noFill/>
                <a:tableStyleId>{D5B6797C-BBAA-4FBB-8FA3-B92CB082C83D}</a:tableStyleId>
              </a:tblPr>
              <a:tblGrid>
                <a:gridCol w="569725"/>
                <a:gridCol w="1600550"/>
                <a:gridCol w="732025"/>
                <a:gridCol w="3259925"/>
                <a:gridCol w="2757150"/>
              </a:tblGrid>
              <a:tr h="409025">
                <a:tc>
                  <a:txBody>
                    <a:bodyPr/>
                    <a:lstStyle/>
                    <a:p>
                      <a:pPr indent="0" lvl="0" marL="0" rtl="0" algn="ctr">
                        <a:spcBef>
                          <a:spcPts val="0"/>
                        </a:spcBef>
                        <a:spcAft>
                          <a:spcPts val="0"/>
                        </a:spcAft>
                        <a:buNone/>
                      </a:pPr>
                      <a:r>
                        <a:rPr b="1" lang="en" sz="1200">
                          <a:latin typeface="Roboto"/>
                          <a:ea typeface="Roboto"/>
                          <a:cs typeface="Roboto"/>
                          <a:sym typeface="Roboto"/>
                        </a:rPr>
                        <a:t>S.NO</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Authors</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year</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Summary</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Merits</a:t>
                      </a:r>
                      <a:endParaRPr b="1" sz="1200">
                        <a:latin typeface="Roboto"/>
                        <a:ea typeface="Roboto"/>
                        <a:cs typeface="Roboto"/>
                        <a:sym typeface="Roboto"/>
                      </a:endParaRPr>
                    </a:p>
                  </a:txBody>
                  <a:tcPr marT="91425" marB="91425" marR="91425" marL="91425"/>
                </a:tc>
              </a:tr>
              <a:tr h="1361550">
                <a:tc>
                  <a:txBody>
                    <a:bodyPr/>
                    <a:lstStyle/>
                    <a:p>
                      <a:pPr indent="0" lvl="0" marL="0" rtl="0" algn="l">
                        <a:spcBef>
                          <a:spcPts val="0"/>
                        </a:spcBef>
                        <a:spcAft>
                          <a:spcPts val="0"/>
                        </a:spcAft>
                        <a:buNone/>
                      </a:pPr>
                      <a:r>
                        <a:rPr lang="en" sz="1200"/>
                        <a:t>1</a:t>
                      </a:r>
                      <a:endParaRPr sz="1200"/>
                    </a:p>
                  </a:txBody>
                  <a:tcPr marT="91425" marB="91425" marR="91425" marL="91425" anchor="ctr"/>
                </a:tc>
                <a:tc>
                  <a:txBody>
                    <a:bodyPr/>
                    <a:lstStyle/>
                    <a:p>
                      <a:pPr indent="0" lvl="0" marL="0" rtl="0" algn="l">
                        <a:spcBef>
                          <a:spcPts val="0"/>
                        </a:spcBef>
                        <a:spcAft>
                          <a:spcPts val="0"/>
                        </a:spcAft>
                        <a:buNone/>
                      </a:pPr>
                      <a:r>
                        <a:rPr lang="en" sz="1200"/>
                        <a:t>Ali Hassan Sodhro , Lei Wang, Noman Zahid, Kashif Nisar[1]</a:t>
                      </a:r>
                      <a:endParaRPr sz="1200"/>
                    </a:p>
                  </a:txBody>
                  <a:tcPr marT="91425" marB="91425" marR="91425" marL="91425"/>
                </a:tc>
                <a:tc>
                  <a:txBody>
                    <a:bodyPr/>
                    <a:lstStyle/>
                    <a:p>
                      <a:pPr indent="0" lvl="0" marL="0" rtl="0" algn="l">
                        <a:spcBef>
                          <a:spcPts val="0"/>
                        </a:spcBef>
                        <a:spcAft>
                          <a:spcPts val="0"/>
                        </a:spcAft>
                        <a:buNone/>
                      </a:pPr>
                      <a:r>
                        <a:rPr lang="en" sz="1200"/>
                        <a:t>2021</a:t>
                      </a:r>
                      <a:endParaRPr sz="1200"/>
                    </a:p>
                  </a:txBody>
                  <a:tcPr marT="91425" marB="91425" marR="91425" marL="91425" anchor="ctr"/>
                </a:tc>
                <a:tc>
                  <a:txBody>
                    <a:bodyPr/>
                    <a:lstStyle/>
                    <a:p>
                      <a:pPr indent="0" lvl="0" marL="0" rtl="0" algn="l">
                        <a:spcBef>
                          <a:spcPts val="0"/>
                        </a:spcBef>
                        <a:spcAft>
                          <a:spcPts val="0"/>
                        </a:spcAft>
                        <a:buNone/>
                      </a:pPr>
                      <a:r>
                        <a:rPr lang="en" sz="1200">
                          <a:solidFill>
                            <a:srgbClr val="1F1F1F"/>
                          </a:solidFill>
                          <a:highlight>
                            <a:srgbClr val="FFFFFF"/>
                          </a:highlight>
                        </a:rPr>
                        <a:t>The paper proposes an adaptive Energy Efficient algorithm to improve energy efficiency, battery lifetime, and throughput in IoMT-based medical devices, compared to the addressing challenges like increased chronic diseases and medical expenses.</a:t>
                      </a:r>
                      <a:endParaRPr sz="1200">
                        <a:solidFill>
                          <a:srgbClr val="1F1F1F"/>
                        </a:solidFill>
                      </a:endParaRPr>
                    </a:p>
                  </a:txBody>
                  <a:tcPr marT="91425" marB="91425" marR="91425" marL="91425"/>
                </a:tc>
                <a:tc>
                  <a:txBody>
                    <a:bodyPr/>
                    <a:lstStyle/>
                    <a:p>
                      <a:pPr indent="0" lvl="0" marL="0" rtl="0" algn="l">
                        <a:spcBef>
                          <a:spcPts val="0"/>
                        </a:spcBef>
                        <a:spcAft>
                          <a:spcPts val="0"/>
                        </a:spcAft>
                        <a:buNone/>
                      </a:pPr>
                      <a:r>
                        <a:rPr lang="en" sz="1200">
                          <a:solidFill>
                            <a:srgbClr val="1F1F1F"/>
                          </a:solidFill>
                        </a:rPr>
                        <a:t>They proposed algorithm focuses on improving data transmission connectivity and reducing interruptions during information transmission.</a:t>
                      </a:r>
                      <a:endParaRPr sz="1200">
                        <a:solidFill>
                          <a:srgbClr val="1F1F1F"/>
                        </a:solidFill>
                      </a:endParaRPr>
                    </a:p>
                  </a:txBody>
                  <a:tcPr marT="91425" marB="91425" marR="91425" marL="91425"/>
                </a:tc>
              </a:tr>
              <a:tr h="779100">
                <a:tc>
                  <a:txBody>
                    <a:bodyPr/>
                    <a:lstStyle/>
                    <a:p>
                      <a:pPr indent="0" lvl="0" marL="0" rtl="0" algn="l">
                        <a:spcBef>
                          <a:spcPts val="0"/>
                        </a:spcBef>
                        <a:spcAft>
                          <a:spcPts val="0"/>
                        </a:spcAft>
                        <a:buNone/>
                      </a:pPr>
                      <a:r>
                        <a:rPr lang="en" sz="1200"/>
                        <a:t>2</a:t>
                      </a:r>
                      <a:endParaRPr sz="1200"/>
                    </a:p>
                  </a:txBody>
                  <a:tcPr marT="91425" marB="91425" marR="91425" marL="91425" anchor="ctr"/>
                </a:tc>
                <a:tc>
                  <a:txBody>
                    <a:bodyPr/>
                    <a:lstStyle/>
                    <a:p>
                      <a:pPr indent="0" lvl="0" marL="0" rtl="0" algn="l">
                        <a:spcBef>
                          <a:spcPts val="0"/>
                        </a:spcBef>
                        <a:spcAft>
                          <a:spcPts val="0"/>
                        </a:spcAft>
                        <a:buNone/>
                      </a:pPr>
                      <a:r>
                        <a:rPr lang="en" sz="1200"/>
                        <a:t>Sandeep Pirbhulal, Wanqing Wu*, Guanglin Li, Subhas Chandra Mukhopadhyay[2]</a:t>
                      </a:r>
                      <a:endParaRPr sz="1200"/>
                    </a:p>
                  </a:txBody>
                  <a:tcPr marT="91425" marB="91425" marR="91425" marL="91425"/>
                </a:tc>
                <a:tc>
                  <a:txBody>
                    <a:bodyPr/>
                    <a:lstStyle/>
                    <a:p>
                      <a:pPr indent="0" lvl="0" marL="0" rtl="0" algn="l">
                        <a:spcBef>
                          <a:spcPts val="0"/>
                        </a:spcBef>
                        <a:spcAft>
                          <a:spcPts val="0"/>
                        </a:spcAft>
                        <a:buNone/>
                      </a:pPr>
                      <a:r>
                        <a:rPr lang="en" sz="1200"/>
                        <a:t>2018</a:t>
                      </a:r>
                      <a:endParaRPr sz="1200"/>
                    </a:p>
                  </a:txBody>
                  <a:tcPr marT="91425" marB="91425" marR="91425" marL="91425"/>
                </a:tc>
                <a:tc>
                  <a:txBody>
                    <a:bodyPr/>
                    <a:lstStyle/>
                    <a:p>
                      <a:pPr indent="0" lvl="0" marL="0" rtl="0" algn="just">
                        <a:spcBef>
                          <a:spcPts val="0"/>
                        </a:spcBef>
                        <a:spcAft>
                          <a:spcPts val="0"/>
                        </a:spcAft>
                        <a:buNone/>
                      </a:pPr>
                      <a:r>
                        <a:rPr lang="en" sz="1200">
                          <a:solidFill>
                            <a:srgbClr val="1F1F1F"/>
                          </a:solidFill>
                          <a:highlight>
                            <a:srgbClr val="FFFFFF"/>
                          </a:highlight>
                        </a:rPr>
                        <a:t>The study introduces an energy-efficient ON-OFF algorithm (EEOOA) for medical data transmission in IoMT-based frameworks</a:t>
                      </a:r>
                      <a:endParaRPr sz="1200">
                        <a:solidFill>
                          <a:srgbClr val="1F1F1F"/>
                        </a:solidFill>
                        <a:highlight>
                          <a:srgbClr val="FFFFFF"/>
                        </a:highlight>
                      </a:endParaRPr>
                    </a:p>
                    <a:p>
                      <a:pPr indent="0" lvl="0" marL="0" rtl="0" algn="l">
                        <a:spcBef>
                          <a:spcPts val="0"/>
                        </a:spcBef>
                        <a:spcAft>
                          <a:spcPts val="0"/>
                        </a:spcAft>
                        <a:buNone/>
                      </a:pPr>
                      <a:r>
                        <a:t/>
                      </a:r>
                      <a:endParaRPr sz="1200">
                        <a:solidFill>
                          <a:srgbClr val="1F1F1F"/>
                        </a:solidFill>
                        <a:highlight>
                          <a:srgbClr val="FFFFFF"/>
                        </a:highlight>
                      </a:endParaRPr>
                    </a:p>
                    <a:p>
                      <a:pPr indent="0" lvl="0" marL="0" rtl="0" algn="l">
                        <a:spcBef>
                          <a:spcPts val="0"/>
                        </a:spcBef>
                        <a:spcAft>
                          <a:spcPts val="0"/>
                        </a:spcAft>
                        <a:buNone/>
                      </a:pPr>
                      <a:r>
                        <a:t/>
                      </a:r>
                      <a:endParaRPr sz="1200">
                        <a:solidFill>
                          <a:srgbClr val="1F1F1F"/>
                        </a:solidFill>
                        <a:highlight>
                          <a:srgbClr val="FFFFFF"/>
                        </a:highlight>
                      </a:endParaRPr>
                    </a:p>
                  </a:txBody>
                  <a:tcPr marT="91425" marB="91425" marR="91425" marL="91425"/>
                </a:tc>
                <a:tc>
                  <a:txBody>
                    <a:bodyPr/>
                    <a:lstStyle/>
                    <a:p>
                      <a:pPr indent="0" lvl="0" marL="0" rtl="0" algn="just">
                        <a:spcBef>
                          <a:spcPts val="0"/>
                        </a:spcBef>
                        <a:spcAft>
                          <a:spcPts val="0"/>
                        </a:spcAft>
                        <a:buNone/>
                      </a:pPr>
                      <a:r>
                        <a:rPr lang="en" sz="1200">
                          <a:solidFill>
                            <a:srgbClr val="1F1F1F"/>
                          </a:solidFill>
                          <a:highlight>
                            <a:srgbClr val="FFFFFF"/>
                          </a:highlight>
                        </a:rPr>
                        <a:t>Outperforming traditional methods and addressing energy drain issues in medical devices.</a:t>
                      </a:r>
                      <a:endParaRPr sz="1200">
                        <a:solidFill>
                          <a:srgbClr val="1F1F1F"/>
                        </a:solidFill>
                      </a:endParaRPr>
                    </a:p>
                  </a:txBody>
                  <a:tcPr marT="91425" marB="91425" marR="91425" marL="91425"/>
                </a:tc>
              </a:tr>
              <a:tr h="915600">
                <a:tc>
                  <a:txBody>
                    <a:bodyPr/>
                    <a:lstStyle/>
                    <a:p>
                      <a:pPr indent="0" lvl="0" marL="0" rtl="0" algn="l">
                        <a:spcBef>
                          <a:spcPts val="0"/>
                        </a:spcBef>
                        <a:spcAft>
                          <a:spcPts val="0"/>
                        </a:spcAft>
                        <a:buNone/>
                      </a:pPr>
                      <a:r>
                        <a:rPr lang="en" sz="1200"/>
                        <a:t>3</a:t>
                      </a:r>
                      <a:endParaRPr sz="1200"/>
                    </a:p>
                  </a:txBody>
                  <a:tcPr marT="91425" marB="91425" marR="91425" marL="91425" anchor="ctr"/>
                </a:tc>
                <a:tc>
                  <a:txBody>
                    <a:bodyPr/>
                    <a:lstStyle/>
                    <a:p>
                      <a:pPr indent="0" lvl="0" marL="0" rtl="0" algn="just">
                        <a:spcBef>
                          <a:spcPts val="0"/>
                        </a:spcBef>
                        <a:spcAft>
                          <a:spcPts val="0"/>
                        </a:spcAft>
                        <a:buNone/>
                      </a:pPr>
                      <a:r>
                        <a:rPr lang="en" sz="1200"/>
                        <a:t>Mohammed S. Al-Abiad, Md. Zoheb Hassan, Md. Jahangir Hossain[3]</a:t>
                      </a:r>
                      <a:endParaRPr sz="1200"/>
                    </a:p>
                  </a:txBody>
                  <a:tcPr marT="91425" marB="91425" marR="91425" marL="91425"/>
                </a:tc>
                <a:tc>
                  <a:txBody>
                    <a:bodyPr/>
                    <a:lstStyle/>
                    <a:p>
                      <a:pPr indent="0" lvl="0" marL="0" rtl="0" algn="just">
                        <a:spcBef>
                          <a:spcPts val="0"/>
                        </a:spcBef>
                        <a:spcAft>
                          <a:spcPts val="0"/>
                        </a:spcAft>
                        <a:buNone/>
                      </a:pPr>
                      <a:r>
                        <a:rPr lang="en" sz="1200"/>
                        <a:t>2021</a:t>
                      </a:r>
                      <a:endParaRPr sz="1200"/>
                    </a:p>
                  </a:txBody>
                  <a:tcPr marT="91425" marB="91425" marR="91425" marL="91425"/>
                </a:tc>
                <a:tc>
                  <a:txBody>
                    <a:bodyPr/>
                    <a:lstStyle/>
                    <a:p>
                      <a:pPr indent="0" lvl="0" marL="0" rtl="0" algn="just">
                        <a:spcBef>
                          <a:spcPts val="0"/>
                        </a:spcBef>
                        <a:spcAft>
                          <a:spcPts val="0"/>
                        </a:spcAft>
                        <a:buNone/>
                      </a:pPr>
                      <a:r>
                        <a:rPr lang="en" sz="1200"/>
                        <a:t>Local models are trained at the fog access points and the centralized cloud server.</a:t>
                      </a:r>
                      <a:endParaRPr sz="1200"/>
                    </a:p>
                  </a:txBody>
                  <a:tcPr marT="91425" marB="91425" marR="91425" marL="91425"/>
                </a:tc>
                <a:tc>
                  <a:txBody>
                    <a:bodyPr/>
                    <a:lstStyle/>
                    <a:p>
                      <a:pPr indent="0" lvl="0" marL="0" rtl="0" algn="just">
                        <a:spcBef>
                          <a:spcPts val="0"/>
                        </a:spcBef>
                        <a:spcAft>
                          <a:spcPts val="0"/>
                        </a:spcAft>
                        <a:buNone/>
                      </a:pPr>
                      <a:r>
                        <a:rPr lang="en" sz="1200"/>
                        <a:t>Proposed resource allocation scheme minimizes energy consumption of FL in IoT networks.</a:t>
                      </a:r>
                      <a:endParaRPr sz="1200"/>
                    </a:p>
                  </a:txBody>
                  <a:tcPr marT="91425" marB="91425" marR="91425" marL="91425"/>
                </a:tc>
              </a:tr>
            </a:tbl>
          </a:graphicData>
        </a:graphic>
      </p:graphicFrame>
      <p:sp>
        <p:nvSpPr>
          <p:cNvPr id="269" name="Google Shape;269;p4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5"/>
          <p:cNvSpPr txBox="1"/>
          <p:nvPr>
            <p:ph type="title"/>
          </p:nvPr>
        </p:nvSpPr>
        <p:spPr>
          <a:xfrm>
            <a:off x="276225" y="0"/>
            <a:ext cx="8520600" cy="432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200"/>
              <a:t>Literature Review</a:t>
            </a:r>
            <a:endParaRPr sz="2200"/>
          </a:p>
        </p:txBody>
      </p:sp>
      <p:graphicFrame>
        <p:nvGraphicFramePr>
          <p:cNvPr id="275" name="Google Shape;275;p45"/>
          <p:cNvGraphicFramePr/>
          <p:nvPr/>
        </p:nvGraphicFramePr>
        <p:xfrm>
          <a:off x="-17750" y="796775"/>
          <a:ext cx="3000000" cy="3000000"/>
        </p:xfrm>
        <a:graphic>
          <a:graphicData uri="http://schemas.openxmlformats.org/drawingml/2006/table">
            <a:tbl>
              <a:tblPr>
                <a:noFill/>
                <a:tableStyleId>{D5B6797C-BBAA-4FBB-8FA3-B92CB082C83D}</a:tableStyleId>
              </a:tblPr>
              <a:tblGrid>
                <a:gridCol w="540575"/>
                <a:gridCol w="1790825"/>
                <a:gridCol w="632450"/>
                <a:gridCol w="3329050"/>
                <a:gridCol w="2815625"/>
              </a:tblGrid>
              <a:tr h="453550">
                <a:tc>
                  <a:txBody>
                    <a:bodyPr/>
                    <a:lstStyle/>
                    <a:p>
                      <a:pPr indent="0" lvl="0" marL="0" rtl="0" algn="ctr">
                        <a:spcBef>
                          <a:spcPts val="0"/>
                        </a:spcBef>
                        <a:spcAft>
                          <a:spcPts val="0"/>
                        </a:spcAft>
                        <a:buNone/>
                      </a:pPr>
                      <a:r>
                        <a:rPr b="1" lang="en" sz="1000">
                          <a:latin typeface="Roboto"/>
                          <a:ea typeface="Roboto"/>
                          <a:cs typeface="Roboto"/>
                          <a:sym typeface="Roboto"/>
                        </a:rPr>
                        <a:t>S.NO</a:t>
                      </a:r>
                      <a:endParaRPr b="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Authors</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year</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Summary</a:t>
                      </a:r>
                      <a:endParaRPr b="1" sz="12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200">
                          <a:latin typeface="Roboto"/>
                          <a:ea typeface="Roboto"/>
                          <a:cs typeface="Roboto"/>
                          <a:sym typeface="Roboto"/>
                        </a:rPr>
                        <a:t>Merits</a:t>
                      </a:r>
                      <a:endParaRPr b="1" sz="1200">
                        <a:latin typeface="Roboto"/>
                        <a:ea typeface="Roboto"/>
                        <a:cs typeface="Roboto"/>
                        <a:sym typeface="Roboto"/>
                      </a:endParaRPr>
                    </a:p>
                  </a:txBody>
                  <a:tcPr marT="91425" marB="91425" marR="91425" marL="91425"/>
                </a:tc>
              </a:tr>
              <a:tr h="1169600">
                <a:tc>
                  <a:txBody>
                    <a:bodyPr/>
                    <a:lstStyle/>
                    <a:p>
                      <a:pPr indent="0" lvl="0" marL="0" rtl="0" algn="l">
                        <a:spcBef>
                          <a:spcPts val="0"/>
                        </a:spcBef>
                        <a:spcAft>
                          <a:spcPts val="0"/>
                        </a:spcAft>
                        <a:buNone/>
                      </a:pPr>
                      <a:r>
                        <a:rPr lang="en" sz="1200"/>
                        <a:t>4</a:t>
                      </a:r>
                      <a:endParaRPr sz="1200"/>
                    </a:p>
                  </a:txBody>
                  <a:tcPr marT="91425" marB="91425" marR="91425" marL="91425" anchor="ctr"/>
                </a:tc>
                <a:tc>
                  <a:txBody>
                    <a:bodyPr/>
                    <a:lstStyle/>
                    <a:p>
                      <a:pPr indent="0" lvl="0" marL="0" rtl="0" algn="l">
                        <a:spcBef>
                          <a:spcPts val="0"/>
                        </a:spcBef>
                        <a:spcAft>
                          <a:spcPts val="0"/>
                        </a:spcAft>
                        <a:buNone/>
                      </a:pPr>
                      <a:r>
                        <a:rPr lang="en" sz="1200"/>
                        <a:t>Fatima Alshehri,</a:t>
                      </a:r>
                      <a:endParaRPr sz="1200"/>
                    </a:p>
                    <a:p>
                      <a:pPr indent="0" lvl="0" marL="0" rtl="0" algn="l">
                        <a:spcBef>
                          <a:spcPts val="0"/>
                        </a:spcBef>
                        <a:spcAft>
                          <a:spcPts val="0"/>
                        </a:spcAft>
                        <a:buNone/>
                      </a:pPr>
                      <a:r>
                        <a:rPr lang="en" sz="1200"/>
                        <a:t>Ghulam Muhammad[4]</a:t>
                      </a:r>
                      <a:endParaRPr sz="1200"/>
                    </a:p>
                  </a:txBody>
                  <a:tcPr marT="91425" marB="91425" marR="91425" marL="91425"/>
                </a:tc>
                <a:tc>
                  <a:txBody>
                    <a:bodyPr/>
                    <a:lstStyle/>
                    <a:p>
                      <a:pPr indent="0" lvl="0" marL="0" rtl="0" algn="l">
                        <a:spcBef>
                          <a:spcPts val="0"/>
                        </a:spcBef>
                        <a:spcAft>
                          <a:spcPts val="0"/>
                        </a:spcAft>
                        <a:buNone/>
                      </a:pPr>
                      <a:r>
                        <a:rPr lang="en" sz="1200"/>
                        <a:t>2021</a:t>
                      </a:r>
                      <a:endParaRPr sz="1200"/>
                    </a:p>
                  </a:txBody>
                  <a:tcPr marT="91425" marB="91425" marR="91425" marL="91425" anchor="ctr"/>
                </a:tc>
                <a:tc>
                  <a:txBody>
                    <a:bodyPr/>
                    <a:lstStyle/>
                    <a:p>
                      <a:pPr indent="0" lvl="0" marL="0" rtl="0" algn="l">
                        <a:spcBef>
                          <a:spcPts val="0"/>
                        </a:spcBef>
                        <a:spcAft>
                          <a:spcPts val="0"/>
                        </a:spcAft>
                        <a:buNone/>
                      </a:pPr>
                      <a:r>
                        <a:rPr lang="en" sz="1200">
                          <a:solidFill>
                            <a:srgbClr val="1F1F1F"/>
                          </a:solidFill>
                          <a:highlight>
                            <a:srgbClr val="FFFFFF"/>
                          </a:highlight>
                        </a:rPr>
                        <a:t>This comprehensive survey explores IoT and IoMT-based edge-intelligent smart health care, focusing on research areas, challenges, and future directions, predicting billions in revenue in the near future.</a:t>
                      </a:r>
                      <a:endParaRPr sz="1200">
                        <a:solidFill>
                          <a:srgbClr val="1F1F1F"/>
                        </a:solidFill>
                      </a:endParaRPr>
                    </a:p>
                  </a:txBody>
                  <a:tcPr marT="91425" marB="91425" marR="91425" marL="91425"/>
                </a:tc>
                <a:tc>
                  <a:txBody>
                    <a:bodyPr/>
                    <a:lstStyle/>
                    <a:p>
                      <a:pPr indent="0" lvl="0" marL="0" rtl="0" algn="l">
                        <a:spcBef>
                          <a:spcPts val="0"/>
                        </a:spcBef>
                        <a:spcAft>
                          <a:spcPts val="0"/>
                        </a:spcAft>
                        <a:buNone/>
                      </a:pPr>
                      <a:r>
                        <a:rPr lang="en" sz="1200"/>
                        <a:t>Offer a formal classification and specific comparative context for IoT, IoMT, AI, edge and cloud computing, privacy and security in smart health care.</a:t>
                      </a:r>
                      <a:endParaRPr sz="1200"/>
                    </a:p>
                  </a:txBody>
                  <a:tcPr marT="91425" marB="91425" marR="91425" marL="91425"/>
                </a:tc>
              </a:tr>
              <a:tr h="1106600">
                <a:tc>
                  <a:txBody>
                    <a:bodyPr/>
                    <a:lstStyle/>
                    <a:p>
                      <a:pPr indent="0" lvl="0" marL="0" rtl="0" algn="l">
                        <a:spcBef>
                          <a:spcPts val="0"/>
                        </a:spcBef>
                        <a:spcAft>
                          <a:spcPts val="0"/>
                        </a:spcAft>
                        <a:buNone/>
                      </a:pPr>
                      <a:r>
                        <a:rPr lang="en" sz="1200"/>
                        <a:t>5</a:t>
                      </a:r>
                      <a:endParaRPr sz="1200"/>
                    </a:p>
                  </a:txBody>
                  <a:tcPr marT="91425" marB="91425" marR="91425" marL="91425" anchor="ctr"/>
                </a:tc>
                <a:tc>
                  <a:txBody>
                    <a:bodyPr/>
                    <a:lstStyle/>
                    <a:p>
                      <a:pPr indent="0" lvl="0" marL="0" rtl="0" algn="l">
                        <a:spcBef>
                          <a:spcPts val="0"/>
                        </a:spcBef>
                        <a:spcAft>
                          <a:spcPts val="0"/>
                        </a:spcAft>
                        <a:buNone/>
                      </a:pPr>
                      <a:r>
                        <a:rPr lang="en" sz="1200"/>
                        <a:t>Xiaopeng Mo, Jie Xu[5]</a:t>
                      </a:r>
                      <a:endParaRPr sz="1200"/>
                    </a:p>
                  </a:txBody>
                  <a:tcPr marT="91425" marB="91425" marR="91425" marL="91425"/>
                </a:tc>
                <a:tc>
                  <a:txBody>
                    <a:bodyPr/>
                    <a:lstStyle/>
                    <a:p>
                      <a:pPr indent="0" lvl="0" marL="0" rtl="0" algn="l">
                        <a:spcBef>
                          <a:spcPts val="0"/>
                        </a:spcBef>
                        <a:spcAft>
                          <a:spcPts val="0"/>
                        </a:spcAft>
                        <a:buNone/>
                      </a:pPr>
                      <a:r>
                        <a:t/>
                      </a:r>
                      <a:endParaRPr sz="1200"/>
                    </a:p>
                  </a:txBody>
                  <a:tcPr marT="91425" marB="91425" marR="91425" marL="91425"/>
                </a:tc>
                <a:tc>
                  <a:txBody>
                    <a:bodyPr/>
                    <a:lstStyle/>
                    <a:p>
                      <a:pPr indent="0" lvl="0" marL="0" rtl="0" algn="l">
                        <a:spcBef>
                          <a:spcPts val="0"/>
                        </a:spcBef>
                        <a:spcAft>
                          <a:spcPts val="0"/>
                        </a:spcAft>
                        <a:buNone/>
                      </a:pPr>
                      <a:r>
                        <a:rPr lang="en" sz="1200">
                          <a:solidFill>
                            <a:srgbClr val="1F1F1F"/>
                          </a:solidFill>
                          <a:highlight>
                            <a:srgbClr val="FFFFFF"/>
                          </a:highlight>
                        </a:rPr>
                        <a:t>The paper discusses a federated edge learning system, enhancing energy efficiency through joint communication and computation design, transmission protocols, and proposing efficient energy minimization algorithms.</a:t>
                      </a:r>
                      <a:endParaRPr sz="1200">
                        <a:solidFill>
                          <a:srgbClr val="1F1F1F"/>
                        </a:solidFill>
                      </a:endParaRPr>
                    </a:p>
                  </a:txBody>
                  <a:tcPr marT="91425" marB="91425" marR="91425" marL="91425"/>
                </a:tc>
                <a:tc>
                  <a:txBody>
                    <a:bodyPr/>
                    <a:lstStyle/>
                    <a:p>
                      <a:pPr indent="0" lvl="0" marL="0" rtl="0" algn="l">
                        <a:spcBef>
                          <a:spcPts val="0"/>
                        </a:spcBef>
                        <a:spcAft>
                          <a:spcPts val="0"/>
                        </a:spcAft>
                        <a:buNone/>
                      </a:pPr>
                      <a:r>
                        <a:rPr lang="en" sz="1200">
                          <a:solidFill>
                            <a:srgbClr val="1F1F1F"/>
                          </a:solidFill>
                          <a:highlight>
                            <a:srgbClr val="FFFFFF"/>
                          </a:highlight>
                        </a:rPr>
                        <a:t>The system's energy efficiency is improved through joint communication and computation design.</a:t>
                      </a:r>
                      <a:r>
                        <a:rPr lang="en" sz="1200">
                          <a:solidFill>
                            <a:schemeClr val="dk1"/>
                          </a:solidFill>
                          <a:highlight>
                            <a:srgbClr val="FFFFFF"/>
                          </a:highlight>
                        </a:rPr>
                        <a:t> </a:t>
                      </a:r>
                      <a:endParaRPr sz="1200"/>
                    </a:p>
                  </a:txBody>
                  <a:tcPr marT="91425" marB="91425" marR="91425" marL="91425"/>
                </a:tc>
              </a:tr>
              <a:tr h="1015175">
                <a:tc>
                  <a:txBody>
                    <a:bodyPr/>
                    <a:lstStyle/>
                    <a:p>
                      <a:pPr indent="0" lvl="0" marL="0" rtl="0" algn="l">
                        <a:spcBef>
                          <a:spcPts val="0"/>
                        </a:spcBef>
                        <a:spcAft>
                          <a:spcPts val="0"/>
                        </a:spcAft>
                        <a:buNone/>
                      </a:pPr>
                      <a:r>
                        <a:rPr lang="en" sz="1200"/>
                        <a:t>6</a:t>
                      </a:r>
                      <a:endParaRPr sz="1200"/>
                    </a:p>
                  </a:txBody>
                  <a:tcPr marT="91425" marB="91425" marR="91425" marL="91425" anchor="ctr"/>
                </a:tc>
                <a:tc>
                  <a:txBody>
                    <a:bodyPr/>
                    <a:lstStyle/>
                    <a:p>
                      <a:pPr indent="0" lvl="0" marL="0" rtl="0" algn="l">
                        <a:spcBef>
                          <a:spcPts val="0"/>
                        </a:spcBef>
                        <a:spcAft>
                          <a:spcPts val="0"/>
                        </a:spcAft>
                        <a:buNone/>
                      </a:pPr>
                      <a:r>
                        <a:rPr lang="en" sz="1200"/>
                        <a:t>Jiaxiang Zhang, Yiming Liu, Xiaoqi Qin, Xiaodong Xu[6]</a:t>
                      </a:r>
                      <a:endParaRPr sz="1200"/>
                    </a:p>
                  </a:txBody>
                  <a:tcPr marT="91425" marB="91425" marR="91425" marL="91425"/>
                </a:tc>
                <a:tc>
                  <a:txBody>
                    <a:bodyPr/>
                    <a:lstStyle/>
                    <a:p>
                      <a:pPr indent="0" lvl="0" marL="0" rtl="0" algn="l">
                        <a:spcBef>
                          <a:spcPts val="0"/>
                        </a:spcBef>
                        <a:spcAft>
                          <a:spcPts val="0"/>
                        </a:spcAft>
                        <a:buNone/>
                      </a:pPr>
                      <a:r>
                        <a:rPr lang="en" sz="1200"/>
                        <a:t>2021</a:t>
                      </a:r>
                      <a:endParaRPr sz="1200"/>
                    </a:p>
                  </a:txBody>
                  <a:tcPr marT="91425" marB="91425" marR="91425" marL="91425"/>
                </a:tc>
                <a:tc>
                  <a:txBody>
                    <a:bodyPr/>
                    <a:lstStyle/>
                    <a:p>
                      <a:pPr indent="0" lvl="0" marL="0" rtl="0" algn="l">
                        <a:spcBef>
                          <a:spcPts val="0"/>
                        </a:spcBef>
                        <a:spcAft>
                          <a:spcPts val="0"/>
                        </a:spcAft>
                        <a:buNone/>
                      </a:pPr>
                      <a:r>
                        <a:rPr lang="en" sz="1200"/>
                        <a:t>The proposed framework decreases greatly energy consumption compared with the static framework while satisfying the convergence rate of federated learning for IoT devices.</a:t>
                      </a:r>
                      <a:endParaRPr sz="1200"/>
                    </a:p>
                  </a:txBody>
                  <a:tcPr marT="91425" marB="91425" marR="91425" marL="91425"/>
                </a:tc>
                <a:tc>
                  <a:txBody>
                    <a:bodyPr/>
                    <a:lstStyle/>
                    <a:p>
                      <a:pPr indent="0" lvl="0" marL="0" rtl="0" algn="l">
                        <a:spcBef>
                          <a:spcPts val="0"/>
                        </a:spcBef>
                        <a:spcAft>
                          <a:spcPts val="0"/>
                        </a:spcAft>
                        <a:buNone/>
                      </a:pPr>
                      <a:r>
                        <a:rPr lang="en" sz="1200">
                          <a:solidFill>
                            <a:srgbClr val="1F1F1F"/>
                          </a:solidFill>
                          <a:highlight>
                            <a:srgbClr val="FFFFFF"/>
                          </a:highlight>
                        </a:rPr>
                        <a:t>The framework achieves this by letting IIoT devices choose different training methods based on the dynamic environment status.</a:t>
                      </a:r>
                      <a:endParaRPr sz="1200"/>
                    </a:p>
                  </a:txBody>
                  <a:tcPr marT="91425" marB="91425" marR="91425" marL="91425"/>
                </a:tc>
              </a:tr>
            </a:tbl>
          </a:graphicData>
        </a:graphic>
      </p:graphicFrame>
      <p:sp>
        <p:nvSpPr>
          <p:cNvPr id="276" name="Google Shape;276;p4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latin typeface="Roboto"/>
                <a:ea typeface="Roboto"/>
                <a:cs typeface="Roboto"/>
                <a:sym typeface="Roboto"/>
              </a:rPr>
              <a:t>‹#›</a:t>
            </a:fld>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