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7" r:id="rId2"/>
    <p:sldId id="269" r:id="rId3"/>
    <p:sldId id="257" r:id="rId4"/>
    <p:sldId id="265" r:id="rId5"/>
    <p:sldId id="270" r:id="rId6"/>
    <p:sldId id="259" r:id="rId7"/>
    <p:sldId id="258" r:id="rId8"/>
    <p:sldId id="266" r:id="rId9"/>
    <p:sldId id="256" r:id="rId10"/>
    <p:sldId id="263" r:id="rId11"/>
    <p:sldId id="26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D17DA09-8CCA-4356-AF2F-B6D08C83B66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33BF0C5-9175-471D-A1AB-D42EAF8A04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30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DA09-8CCA-4356-AF2F-B6D08C83B66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F0C5-9175-471D-A1AB-D42EAF8A0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4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DA09-8CCA-4356-AF2F-B6D08C83B66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F0C5-9175-471D-A1AB-D42EAF8A0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7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DA09-8CCA-4356-AF2F-B6D08C83B66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F0C5-9175-471D-A1AB-D42EAF8A0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DA09-8CCA-4356-AF2F-B6D08C83B66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F0C5-9175-471D-A1AB-D42EAF8A04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482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DA09-8CCA-4356-AF2F-B6D08C83B66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F0C5-9175-471D-A1AB-D42EAF8A0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6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DA09-8CCA-4356-AF2F-B6D08C83B66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F0C5-9175-471D-A1AB-D42EAF8A0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DA09-8CCA-4356-AF2F-B6D08C83B66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F0C5-9175-471D-A1AB-D42EAF8A0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2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DA09-8CCA-4356-AF2F-B6D08C83B66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F0C5-9175-471D-A1AB-D42EAF8A0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6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DA09-8CCA-4356-AF2F-B6D08C83B66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F0C5-9175-471D-A1AB-D42EAF8A0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73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DA09-8CCA-4356-AF2F-B6D08C83B66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F0C5-9175-471D-A1AB-D42EAF8A0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4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D17DA09-8CCA-4356-AF2F-B6D08C83B66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33BF0C5-9175-471D-A1AB-D42EAF8A0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6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B9DC-14D3-D475-270D-A5DC2841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</a:t>
            </a:r>
            <a:r>
              <a:rPr lang="en-IN" b="1" u="sng" dirty="0"/>
              <a:t>Hate Speech Detection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7D112-E9F1-FC8B-770D-DFD4BAC4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22" y="1828800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5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0AD324-85FD-21EF-ECAA-857273C0D5CB}"/>
              </a:ext>
            </a:extLst>
          </p:cNvPr>
          <p:cNvSpPr/>
          <p:nvPr/>
        </p:nvSpPr>
        <p:spPr>
          <a:xfrm>
            <a:off x="609600" y="3916680"/>
            <a:ext cx="2631440" cy="6908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0F155-8B24-11A0-FC7D-77A41514B653}"/>
              </a:ext>
            </a:extLst>
          </p:cNvPr>
          <p:cNvSpPr txBox="1"/>
          <p:nvPr/>
        </p:nvSpPr>
        <p:spPr>
          <a:xfrm>
            <a:off x="7274562" y="5416574"/>
            <a:ext cx="310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Verification / Analysis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9D6925C-81F2-F6E3-F131-0B74C41DC55E}"/>
              </a:ext>
            </a:extLst>
          </p:cNvPr>
          <p:cNvSpPr/>
          <p:nvPr/>
        </p:nvSpPr>
        <p:spPr>
          <a:xfrm>
            <a:off x="5091233" y="115799"/>
            <a:ext cx="1622666" cy="1591445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89A936E-DF94-DDD6-319C-3CB965EE062C}"/>
              </a:ext>
            </a:extLst>
          </p:cNvPr>
          <p:cNvSpPr/>
          <p:nvPr/>
        </p:nvSpPr>
        <p:spPr>
          <a:xfrm rot="5400000" flipH="1">
            <a:off x="1813124" y="676869"/>
            <a:ext cx="3266440" cy="3213179"/>
          </a:xfrm>
          <a:prstGeom prst="bentUpArrow">
            <a:avLst>
              <a:gd name="adj1" fmla="val 2906"/>
              <a:gd name="adj2" fmla="val 6278"/>
              <a:gd name="adj3" fmla="val 9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79538-3618-D5A6-A96C-27F092A7F842}"/>
              </a:ext>
            </a:extLst>
          </p:cNvPr>
          <p:cNvSpPr txBox="1"/>
          <p:nvPr/>
        </p:nvSpPr>
        <p:spPr>
          <a:xfrm>
            <a:off x="49448" y="3395579"/>
            <a:ext cx="227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Comment/tweet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3E869F27-065B-91BB-222C-CF3523670BCC}"/>
              </a:ext>
            </a:extLst>
          </p:cNvPr>
          <p:cNvSpPr/>
          <p:nvPr/>
        </p:nvSpPr>
        <p:spPr>
          <a:xfrm>
            <a:off x="5072817" y="2331739"/>
            <a:ext cx="1713709" cy="1591445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Pyperclip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BEAD80-6BE6-7975-0C92-0ECAC50963EE}"/>
              </a:ext>
            </a:extLst>
          </p:cNvPr>
          <p:cNvSpPr/>
          <p:nvPr/>
        </p:nvSpPr>
        <p:spPr>
          <a:xfrm rot="5400000">
            <a:off x="5606090" y="1925082"/>
            <a:ext cx="592953" cy="16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D99AAB-F809-72C1-11C9-12CCB2EA3B63}"/>
              </a:ext>
            </a:extLst>
          </p:cNvPr>
          <p:cNvSpPr txBox="1"/>
          <p:nvPr/>
        </p:nvSpPr>
        <p:spPr>
          <a:xfrm>
            <a:off x="5868754" y="1787524"/>
            <a:ext cx="227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Receive text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ACB4B16-5173-9228-EF95-4ECB6E32B05F}"/>
              </a:ext>
            </a:extLst>
          </p:cNvPr>
          <p:cNvSpPr/>
          <p:nvPr/>
        </p:nvSpPr>
        <p:spPr>
          <a:xfrm>
            <a:off x="4744719" y="4547680"/>
            <a:ext cx="2387601" cy="2168080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Deep learning model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(BERT)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7FBD0B-A80F-F244-EE03-AF3D0E070381}"/>
              </a:ext>
            </a:extLst>
          </p:cNvPr>
          <p:cNvSpPr/>
          <p:nvPr/>
        </p:nvSpPr>
        <p:spPr>
          <a:xfrm rot="5400000">
            <a:off x="5609899" y="4125529"/>
            <a:ext cx="592953" cy="175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15517A-AFFA-F9E5-62FA-4D9CF86CA82D}"/>
              </a:ext>
            </a:extLst>
          </p:cNvPr>
          <p:cNvSpPr txBox="1"/>
          <p:nvPr/>
        </p:nvSpPr>
        <p:spPr>
          <a:xfrm>
            <a:off x="5979159" y="4007776"/>
            <a:ext cx="227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NLP 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50190B86-A593-B978-9FA5-14ED81D99443}"/>
              </a:ext>
            </a:extLst>
          </p:cNvPr>
          <p:cNvSpPr/>
          <p:nvPr/>
        </p:nvSpPr>
        <p:spPr>
          <a:xfrm rot="16200000" flipH="1">
            <a:off x="6602596" y="2711313"/>
            <a:ext cx="3822974" cy="2763525"/>
          </a:xfrm>
          <a:prstGeom prst="bentUpArrow">
            <a:avLst>
              <a:gd name="adj1" fmla="val 2667"/>
              <a:gd name="adj2" fmla="val 5305"/>
              <a:gd name="adj3" fmla="val 6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DAD56D-6D58-2672-31FE-085757D238AA}"/>
              </a:ext>
            </a:extLst>
          </p:cNvPr>
          <p:cNvCxnSpPr/>
          <p:nvPr/>
        </p:nvCxnSpPr>
        <p:spPr>
          <a:xfrm>
            <a:off x="8975565" y="1741101"/>
            <a:ext cx="164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7E2B49-5ED6-81E0-530F-C90E80ECFE7F}"/>
              </a:ext>
            </a:extLst>
          </p:cNvPr>
          <p:cNvCxnSpPr/>
          <p:nvPr/>
        </p:nvCxnSpPr>
        <p:spPr>
          <a:xfrm>
            <a:off x="8975565" y="2110433"/>
            <a:ext cx="164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80A333-1633-18C8-3AC9-8604672EEAAE}"/>
              </a:ext>
            </a:extLst>
          </p:cNvPr>
          <p:cNvSpPr txBox="1"/>
          <p:nvPr/>
        </p:nvSpPr>
        <p:spPr>
          <a:xfrm>
            <a:off x="9112725" y="1741101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 Set</a:t>
            </a:r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44A3E539-B811-C48C-42D1-EBE22F220E56}"/>
              </a:ext>
            </a:extLst>
          </p:cNvPr>
          <p:cNvSpPr/>
          <p:nvPr/>
        </p:nvSpPr>
        <p:spPr>
          <a:xfrm flipH="1">
            <a:off x="1676399" y="4645605"/>
            <a:ext cx="3068319" cy="1150461"/>
          </a:xfrm>
          <a:prstGeom prst="bentUpArrow">
            <a:avLst>
              <a:gd name="adj1" fmla="val 10989"/>
              <a:gd name="adj2" fmla="val 21564"/>
              <a:gd name="adj3" fmla="val 20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CF73E1-41BF-909D-A088-8B1CEE698CDE}"/>
              </a:ext>
            </a:extLst>
          </p:cNvPr>
          <p:cNvSpPr txBox="1"/>
          <p:nvPr/>
        </p:nvSpPr>
        <p:spPr>
          <a:xfrm>
            <a:off x="2537457" y="5336486"/>
            <a:ext cx="227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62816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2EE6C7-C458-6A9D-3C44-CEE366C02B3E}"/>
              </a:ext>
            </a:extLst>
          </p:cNvPr>
          <p:cNvSpPr/>
          <p:nvPr/>
        </p:nvSpPr>
        <p:spPr>
          <a:xfrm>
            <a:off x="940526" y="452846"/>
            <a:ext cx="1584960" cy="39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Dataset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4EA158-8706-8959-29BA-20CBD8A53106}"/>
              </a:ext>
            </a:extLst>
          </p:cNvPr>
          <p:cNvCxnSpPr>
            <a:stCxn id="2" idx="4"/>
          </p:cNvCxnSpPr>
          <p:nvPr/>
        </p:nvCxnSpPr>
        <p:spPr>
          <a:xfrm>
            <a:off x="1733006" y="844731"/>
            <a:ext cx="0" cy="38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E415533-7535-6209-8577-79CDFECC05FE}"/>
              </a:ext>
            </a:extLst>
          </p:cNvPr>
          <p:cNvSpPr/>
          <p:nvPr/>
        </p:nvSpPr>
        <p:spPr>
          <a:xfrm>
            <a:off x="940519" y="1236616"/>
            <a:ext cx="1584961" cy="576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Processing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EAA7AC-83F8-C3F3-A9B2-0282201BE5A0}"/>
              </a:ext>
            </a:extLst>
          </p:cNvPr>
          <p:cNvCxnSpPr/>
          <p:nvPr/>
        </p:nvCxnSpPr>
        <p:spPr>
          <a:xfrm>
            <a:off x="1732999" y="1973179"/>
            <a:ext cx="0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936DE85-E473-617B-44D1-6A12BCE22B19}"/>
              </a:ext>
            </a:extLst>
          </p:cNvPr>
          <p:cNvSpPr/>
          <p:nvPr/>
        </p:nvSpPr>
        <p:spPr>
          <a:xfrm>
            <a:off x="940519" y="2358189"/>
            <a:ext cx="1584959" cy="576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Extraction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A43A0-E642-19EC-E261-AF7900838031}"/>
              </a:ext>
            </a:extLst>
          </p:cNvPr>
          <p:cNvCxnSpPr>
            <a:stCxn id="10" idx="2"/>
          </p:cNvCxnSpPr>
          <p:nvPr/>
        </p:nvCxnSpPr>
        <p:spPr>
          <a:xfrm>
            <a:off x="1732999" y="2934331"/>
            <a:ext cx="0" cy="61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7ABBD8-A5B7-AEE7-39B5-407F17EA7997}"/>
              </a:ext>
            </a:extLst>
          </p:cNvPr>
          <p:cNvSpPr/>
          <p:nvPr/>
        </p:nvSpPr>
        <p:spPr>
          <a:xfrm>
            <a:off x="940519" y="3618183"/>
            <a:ext cx="1584957" cy="61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F8CCB5-492C-BE93-6B53-E5EF5C3C0ABB}"/>
              </a:ext>
            </a:extLst>
          </p:cNvPr>
          <p:cNvCxnSpPr/>
          <p:nvPr/>
        </p:nvCxnSpPr>
        <p:spPr>
          <a:xfrm>
            <a:off x="1732998" y="4443663"/>
            <a:ext cx="0" cy="56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EF99B4C-E28E-14C4-E1EF-A005B41D385C}"/>
              </a:ext>
            </a:extLst>
          </p:cNvPr>
          <p:cNvSpPr/>
          <p:nvPr/>
        </p:nvSpPr>
        <p:spPr>
          <a:xfrm>
            <a:off x="513349" y="5005137"/>
            <a:ext cx="2012120" cy="73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Modeling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7D4E41-121A-7572-EAB3-05BE0889668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25469" y="5374105"/>
            <a:ext cx="6669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B94461-01B6-F16A-B4DB-B03A00532702}"/>
              </a:ext>
            </a:extLst>
          </p:cNvPr>
          <p:cNvSpPr/>
          <p:nvPr/>
        </p:nvSpPr>
        <p:spPr>
          <a:xfrm>
            <a:off x="3192379" y="4720047"/>
            <a:ext cx="2903621" cy="94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Detection model</a:t>
            </a:r>
          </a:p>
          <a:p>
            <a:pPr algn="ctr"/>
            <a:r>
              <a:rPr lang="en-US" dirty="0"/>
              <a:t>K- fold Cross</a:t>
            </a:r>
          </a:p>
          <a:p>
            <a:pPr algn="ctr"/>
            <a:r>
              <a:rPr lang="en-US" dirty="0"/>
              <a:t>Validation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57874B-B75E-50A2-F81B-7C365C202CD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096000" y="5194663"/>
            <a:ext cx="1010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8B1D388-3DBB-F4CD-0E44-4F26BEF8028C}"/>
              </a:ext>
            </a:extLst>
          </p:cNvPr>
          <p:cNvSpPr/>
          <p:nvPr/>
        </p:nvSpPr>
        <p:spPr>
          <a:xfrm>
            <a:off x="7106653" y="4648087"/>
            <a:ext cx="2679031" cy="774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Detection Model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AD488C-4978-51C7-1189-55A3B7A33912}"/>
              </a:ext>
            </a:extLst>
          </p:cNvPr>
          <p:cNvSpPr/>
          <p:nvPr/>
        </p:nvSpPr>
        <p:spPr>
          <a:xfrm>
            <a:off x="7106653" y="3545305"/>
            <a:ext cx="2679029" cy="61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2C03E5-89F3-48CE-58F8-76BC685EBC90}"/>
              </a:ext>
            </a:extLst>
          </p:cNvPr>
          <p:cNvSpPr/>
          <p:nvPr/>
        </p:nvSpPr>
        <p:spPr>
          <a:xfrm>
            <a:off x="7106653" y="2400819"/>
            <a:ext cx="2679026" cy="80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Extraction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44C553-D7B9-2DD0-895F-18F4504A9C27}"/>
              </a:ext>
            </a:extLst>
          </p:cNvPr>
          <p:cNvSpPr/>
          <p:nvPr/>
        </p:nvSpPr>
        <p:spPr>
          <a:xfrm>
            <a:off x="7106653" y="1227909"/>
            <a:ext cx="2679020" cy="68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Pre-processing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B973EA-0A41-475A-55FF-2E9478531F3E}"/>
              </a:ext>
            </a:extLst>
          </p:cNvPr>
          <p:cNvSpPr/>
          <p:nvPr/>
        </p:nvSpPr>
        <p:spPr>
          <a:xfrm>
            <a:off x="3192379" y="5852160"/>
            <a:ext cx="2903621" cy="85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</a:t>
            </a:r>
          </a:p>
          <a:p>
            <a:pPr algn="ctr"/>
            <a:r>
              <a:rPr lang="en-US" dirty="0"/>
              <a:t>Results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C6ED3B-83FE-FD34-0C5C-F4489CA3D3EF}"/>
              </a:ext>
            </a:extLst>
          </p:cNvPr>
          <p:cNvSpPr/>
          <p:nvPr/>
        </p:nvSpPr>
        <p:spPr>
          <a:xfrm>
            <a:off x="7106653" y="5743074"/>
            <a:ext cx="2751450" cy="85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Detection Results</a:t>
            </a:r>
            <a:endParaRPr lang="en-IN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6155BFC-9B37-8EF7-287F-DF92E82B41C6}"/>
              </a:ext>
            </a:extLst>
          </p:cNvPr>
          <p:cNvCxnSpPr/>
          <p:nvPr/>
        </p:nvCxnSpPr>
        <p:spPr>
          <a:xfrm>
            <a:off x="6096000" y="5422235"/>
            <a:ext cx="931817" cy="857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262818-73B9-391B-EDD5-6C217128FA00}"/>
              </a:ext>
            </a:extLst>
          </p:cNvPr>
          <p:cNvCxnSpPr/>
          <p:nvPr/>
        </p:nvCxnSpPr>
        <p:spPr>
          <a:xfrm>
            <a:off x="6096000" y="6505303"/>
            <a:ext cx="1010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100950-B57C-EBD6-87C0-6E081E5E5C32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446163" y="1909013"/>
            <a:ext cx="0" cy="44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4CB5EC-5A60-08C3-6F6C-08B84A5D8EB8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8446166" y="3204067"/>
            <a:ext cx="2" cy="34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C0396B-0C6B-CAD6-089F-C95203433CF4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8446168" y="4156280"/>
            <a:ext cx="1" cy="49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B16EA0F-5B3F-E6A7-53A6-45A61F3E39C4}"/>
              </a:ext>
            </a:extLst>
          </p:cNvPr>
          <p:cNvCxnSpPr>
            <a:stCxn id="22" idx="2"/>
          </p:cNvCxnSpPr>
          <p:nvPr/>
        </p:nvCxnSpPr>
        <p:spPr>
          <a:xfrm flipH="1">
            <a:off x="8446163" y="5422235"/>
            <a:ext cx="6" cy="24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C5932F-D55B-CF8D-956D-09BC2DBD74F6}"/>
              </a:ext>
            </a:extLst>
          </p:cNvPr>
          <p:cNvSpPr/>
          <p:nvPr/>
        </p:nvSpPr>
        <p:spPr>
          <a:xfrm>
            <a:off x="7280366" y="261257"/>
            <a:ext cx="2055223" cy="64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Posts/</a:t>
            </a:r>
          </a:p>
          <a:p>
            <a:pPr algn="ctr"/>
            <a:r>
              <a:rPr lang="en-US" dirty="0"/>
              <a:t>Comments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43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8FA8-2054-7CE3-BE66-B5810ADD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Presented by..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6191-F562-9B72-3890-7748760A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Aman Kumar Srivastava</a:t>
            </a:r>
          </a:p>
          <a:p>
            <a:r>
              <a:rPr lang="en-IN" dirty="0"/>
              <a:t>Abhishek Anand</a:t>
            </a:r>
          </a:p>
          <a:p>
            <a:r>
              <a:rPr lang="en-IN" dirty="0" err="1"/>
              <a:t>Gotam</a:t>
            </a:r>
            <a:r>
              <a:rPr lang="en-IN" dirty="0"/>
              <a:t> </a:t>
            </a:r>
            <a:r>
              <a:rPr lang="en-IN" dirty="0" err="1"/>
              <a:t>Gorabh</a:t>
            </a:r>
            <a:endParaRPr lang="en-IN" dirty="0"/>
          </a:p>
          <a:p>
            <a:r>
              <a:rPr lang="en-IN" dirty="0"/>
              <a:t>Kaustubh </a:t>
            </a:r>
            <a:r>
              <a:rPr lang="en-IN" dirty="0" err="1"/>
              <a:t>Desale</a:t>
            </a:r>
            <a:endParaRPr lang="en-IN" dirty="0"/>
          </a:p>
          <a:p>
            <a:r>
              <a:rPr lang="en-IN" dirty="0"/>
              <a:t>Himanshu Shekhar Mishra</a:t>
            </a:r>
          </a:p>
        </p:txBody>
      </p:sp>
    </p:spTree>
    <p:extLst>
      <p:ext uri="{BB962C8B-B14F-4D97-AF65-F5344CB8AC3E}">
        <p14:creationId xmlns:p14="http://schemas.microsoft.com/office/powerpoint/2010/main" val="189068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C399-EDC3-C01D-35B5-20C9C927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589A-010B-0487-25BA-D0C86E1B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Functional requirements</a:t>
            </a:r>
          </a:p>
          <a:p>
            <a:r>
              <a:rPr lang="en-IN" dirty="0"/>
              <a:t>Non – Functional requirements</a:t>
            </a:r>
          </a:p>
          <a:p>
            <a:r>
              <a:rPr lang="en-IN" dirty="0"/>
              <a:t>Constraints</a:t>
            </a:r>
          </a:p>
          <a:p>
            <a:r>
              <a:rPr lang="en-IN" dirty="0"/>
              <a:t>Design phase</a:t>
            </a:r>
          </a:p>
          <a:p>
            <a:r>
              <a:rPr lang="en-IN" dirty="0"/>
              <a:t>Summary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3BFB7-7DFF-875B-9D50-325A20577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740" y="107016"/>
            <a:ext cx="4068599" cy="17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6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26DD-3B26-E79D-ECA4-02284E5C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1489-41A3-9434-A930-3E5561BE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718" y="1836615"/>
            <a:ext cx="8595360" cy="4351337"/>
          </a:xfrm>
        </p:spPr>
        <p:txBody>
          <a:bodyPr>
            <a:normAutofit/>
          </a:bodyPr>
          <a:lstStyle/>
          <a:p>
            <a:r>
              <a:rPr lang="en-IN" dirty="0"/>
              <a:t>Hate Speech Detection is an AI-based  software which analyses text and videos in real time and detects hate speech on the basis of knowledge base.</a:t>
            </a:r>
          </a:p>
          <a:p>
            <a:r>
              <a:rPr lang="en-IN" dirty="0"/>
              <a:t>The technologies and framework used in the project are:</a:t>
            </a:r>
          </a:p>
          <a:p>
            <a:pPr lvl="2"/>
            <a:r>
              <a:rPr lang="en-IN" b="0" i="0" dirty="0">
                <a:solidFill>
                  <a:srgbClr val="24292F"/>
                </a:solidFill>
                <a:effectLst/>
                <a:highlight>
                  <a:srgbClr val="C0C0C0"/>
                </a:highlight>
                <a:latin typeface="-apple-system"/>
              </a:rPr>
              <a:t>Python 3.10.5</a:t>
            </a:r>
          </a:p>
          <a:p>
            <a:pPr lvl="2"/>
            <a:r>
              <a:rPr lang="en-IN" b="0" i="0" dirty="0" err="1">
                <a:solidFill>
                  <a:srgbClr val="24292F"/>
                </a:solidFill>
                <a:effectLst/>
                <a:highlight>
                  <a:srgbClr val="C0C0C0"/>
                </a:highlight>
                <a:latin typeface="-apple-system"/>
              </a:rPr>
              <a:t>happytransformer</a:t>
            </a:r>
            <a:endParaRPr lang="en-IN" b="0" i="0" dirty="0">
              <a:solidFill>
                <a:srgbClr val="24292F"/>
              </a:solidFill>
              <a:effectLst/>
              <a:highlight>
                <a:srgbClr val="C0C0C0"/>
              </a:highlight>
              <a:latin typeface="-apple-system"/>
            </a:endParaRPr>
          </a:p>
          <a:p>
            <a:pPr lvl="2"/>
            <a:r>
              <a:rPr lang="en-IN" b="0" i="0" dirty="0" err="1">
                <a:solidFill>
                  <a:srgbClr val="24292F"/>
                </a:solidFill>
                <a:effectLst/>
                <a:highlight>
                  <a:srgbClr val="C0C0C0"/>
                </a:highlight>
                <a:latin typeface="-apple-system"/>
              </a:rPr>
              <a:t>pyperclip</a:t>
            </a:r>
            <a:endParaRPr lang="en-IN" b="0" i="0" dirty="0">
              <a:solidFill>
                <a:srgbClr val="24292F"/>
              </a:solidFill>
              <a:effectLst/>
              <a:highlight>
                <a:srgbClr val="C0C0C0"/>
              </a:highlight>
              <a:latin typeface="-apple-system"/>
            </a:endParaRPr>
          </a:p>
          <a:p>
            <a:pPr lvl="2"/>
            <a:r>
              <a:rPr lang="en-IN" b="0" i="0" dirty="0" err="1">
                <a:solidFill>
                  <a:srgbClr val="24292F"/>
                </a:solidFill>
                <a:effectLst/>
                <a:highlight>
                  <a:srgbClr val="C0C0C0"/>
                </a:highlight>
                <a:latin typeface="-apple-system"/>
              </a:rPr>
              <a:t>pynput</a:t>
            </a:r>
            <a:endParaRPr lang="en-IN" b="0" i="0" dirty="0">
              <a:solidFill>
                <a:srgbClr val="24292F"/>
              </a:solidFill>
              <a:effectLst/>
              <a:highlight>
                <a:srgbClr val="C0C0C0"/>
              </a:highlight>
              <a:latin typeface="-apple-system"/>
            </a:endParaRPr>
          </a:p>
          <a:p>
            <a:pPr lvl="2"/>
            <a:r>
              <a:rPr lang="en-IN" b="0" i="0" dirty="0" err="1">
                <a:solidFill>
                  <a:srgbClr val="24292F"/>
                </a:solidFill>
                <a:effectLst/>
                <a:highlight>
                  <a:srgbClr val="C0C0C0"/>
                </a:highlight>
                <a:latin typeface="-apple-system"/>
              </a:rPr>
              <a:t>mysql_connector</a:t>
            </a:r>
            <a:endParaRPr lang="en-IN" b="0" i="0" dirty="0">
              <a:solidFill>
                <a:srgbClr val="24292F"/>
              </a:solidFill>
              <a:effectLst/>
              <a:highlight>
                <a:srgbClr val="C0C0C0"/>
              </a:highlight>
              <a:latin typeface="-apple-system"/>
            </a:endParaRPr>
          </a:p>
          <a:p>
            <a:pPr lvl="2"/>
            <a:r>
              <a:rPr lang="en-IN" b="0" i="0" dirty="0" err="1">
                <a:solidFill>
                  <a:srgbClr val="24292F"/>
                </a:solidFill>
                <a:effectLst/>
                <a:highlight>
                  <a:srgbClr val="C0C0C0"/>
                </a:highlight>
                <a:latin typeface="-apple-system"/>
              </a:rPr>
              <a:t>speech_recognition</a:t>
            </a:r>
            <a:endParaRPr lang="en-IN" dirty="0">
              <a:solidFill>
                <a:srgbClr val="24292F"/>
              </a:solidFill>
              <a:highlight>
                <a:srgbClr val="C0C0C0"/>
              </a:highlight>
              <a:latin typeface="-apple-system"/>
            </a:endParaRPr>
          </a:p>
          <a:p>
            <a:pPr marL="548640" lvl="2" indent="0">
              <a:buNone/>
            </a:pP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marL="548640" lvl="2" indent="0">
              <a:buNone/>
            </a:pP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marL="548640" lvl="2" indent="0">
              <a:buNone/>
            </a:pPr>
            <a:r>
              <a:rPr lang="en-IN" dirty="0"/>
              <a:t>We will see the brief about this project in the following slides…</a:t>
            </a:r>
          </a:p>
          <a:p>
            <a:pPr marL="548640" lvl="2" indent="0">
              <a:buNone/>
            </a:pPr>
            <a:endParaRPr lang="en-I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548640" lvl="2" indent="0">
              <a:buNone/>
            </a:pP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marL="548640" lvl="2" indent="0">
              <a:buNone/>
            </a:pPr>
            <a:endParaRPr lang="en-IN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58A78-5E90-F17A-CA63-75A8CFD04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077" y="0"/>
            <a:ext cx="2655076" cy="159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8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700D-B67B-DB03-3D81-64FE2D9E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6897-ACC4-7B9B-85D7-B776AB3C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Georgia" panose="02040502050405020303" pitchFamily="18" charset="0"/>
              </a:rPr>
              <a:t>The detection of hate speech in social media is a crucial task. The uncontrolled spread of hate has the potential to gravely damage our society, and severely harm marginalized people or groups. A major arena for spreading hate speech online is social media.</a:t>
            </a:r>
            <a:endParaRPr lang="en-US" sz="2000" b="0" i="0" dirty="0"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endParaRPr lang="en-US" sz="2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2000" b="0" i="0" dirty="0"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Hate speech detection is the task of detecting if communication such as text, audio, and so on contains hatred and or encourages violence towards a person or a group of people. This is usually based on prejudice against 'protected characteristics' such as their ethnicity, gender, sexual orientation, religion, age et al. </a:t>
            </a:r>
          </a:p>
          <a:p>
            <a:endParaRPr lang="en-US" sz="2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endParaRPr lang="en-IN" sz="2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632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A7CCC-D184-4EF1-4E3A-BCD423845B22}"/>
              </a:ext>
            </a:extLst>
          </p:cNvPr>
          <p:cNvSpPr txBox="1"/>
          <p:nvPr/>
        </p:nvSpPr>
        <p:spPr>
          <a:xfrm>
            <a:off x="287315" y="1776855"/>
            <a:ext cx="105820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Model functionalities :The functionality of a computer or any other machine is defined as how useful it is or how many functions it can perform. Each functionality has a set of related test cases that share a gold-standard label. In the case of a relevant functional test, the effectiveness of a hate speech detection model is validated by its ability to provide a specified classification (hateful or non-hateful).For example, when the sentence (“I hate Koreans”) is passed to a hate speech detection model, it should predict the sentence as hateful. On the other hand (“I hate apples”) should be classified as non-hateful. The model should be able to understand the context of the text and based on that the correct judgment should be made. </a:t>
            </a:r>
          </a:p>
          <a:p>
            <a:endParaRPr lang="en-IN" sz="1600" dirty="0"/>
          </a:p>
          <a:p>
            <a:r>
              <a:rPr lang="en-IN" sz="1600" dirty="0"/>
              <a:t>Functionalities in Hate Speech </a:t>
            </a:r>
          </a:p>
          <a:p>
            <a:r>
              <a:rPr lang="en-IN" sz="1600" dirty="0"/>
              <a:t>Check :F1: Strong negative emotions (explicit) tests whether or not strong negative sentiments are expressed towards protected group or its member.</a:t>
            </a:r>
          </a:p>
          <a:p>
            <a:r>
              <a:rPr lang="en-IN" sz="1600" dirty="0"/>
              <a:t>F2: Description using very negative attributes (explicit) tests whether or not very negative attributes are used in describing a protected group or its member.</a:t>
            </a:r>
          </a:p>
          <a:p>
            <a:r>
              <a:rPr lang="en-IN" sz="1600" dirty="0"/>
              <a:t>F3: Dehumanisation (explicit) validates hatred towards protected group or its member expressed through explicit dehumanisation.</a:t>
            </a:r>
          </a:p>
          <a:p>
            <a:r>
              <a:rPr lang="en-IN" sz="1600" dirty="0"/>
              <a:t>F4: Implicit derogation validates hatred toward a protected group or its member expressed through implicit derogation.</a:t>
            </a:r>
          </a:p>
          <a:p>
            <a:r>
              <a:rPr lang="en-IN" sz="1600" dirty="0"/>
              <a:t>F5: Direct threat tests expression of direct threat toward a protected group or its member.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0147-04C6-77FA-B22B-078200B4041C}"/>
              </a:ext>
            </a:extLst>
          </p:cNvPr>
          <p:cNvSpPr txBox="1"/>
          <p:nvPr/>
        </p:nvSpPr>
        <p:spPr>
          <a:xfrm>
            <a:off x="484554" y="1070708"/>
            <a:ext cx="4836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Functional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312489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1234-5155-AA7C-607A-A2BBCB7E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B6AC-393B-DAC5-42A2-226181A0C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Maintainability: There will be version control management of our source code on GitHub. So that if any issue occurs we can roll back to the previous version of code.</a:t>
            </a:r>
          </a:p>
          <a:p>
            <a:r>
              <a:rPr lang="en-US" dirty="0"/>
              <a:t>Performance measure: Individual functional tests can be investigated further to show more granular model weakness.</a:t>
            </a:r>
          </a:p>
          <a:p>
            <a:r>
              <a:rPr lang="en-US" dirty="0"/>
              <a:t>Portability: It can be used across devices like windows, mac, android and iOS.</a:t>
            </a:r>
          </a:p>
          <a:p>
            <a:r>
              <a:rPr lang="en-US" dirty="0"/>
              <a:t>Security: The program only reads the text and does not store the data.</a:t>
            </a:r>
          </a:p>
          <a:p>
            <a:r>
              <a:rPr lang="en-US" dirty="0"/>
              <a:t>Reliability: Every hate comment will be filtered out. Good comments will be retained.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29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5296-7365-D523-E78E-13283680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61DC-1060-4676-A632-C5BA7006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-of-Scope Functionalities: Each test case in hate check is a separate English-language text document. Thus, hate-check does not test functionalities related to concurrent outside individual documents, modalities other than text or languages other than English.</a:t>
            </a:r>
          </a:p>
          <a:p>
            <a:r>
              <a:rPr lang="en-US" dirty="0"/>
              <a:t>Negative predictive power: Good performance on a functional test in hate-check only reveals the absence of a particular weakness, rather than necessarily characterizing a generalizable model strength . this negative predictive power.</a:t>
            </a:r>
          </a:p>
          <a:p>
            <a:r>
              <a:rPr lang="en-US" dirty="0"/>
              <a:t>Limited coverage: Future research could expand </a:t>
            </a:r>
            <a:r>
              <a:rPr lang="en-US" dirty="0" err="1"/>
              <a:t>hatecheck</a:t>
            </a:r>
            <a:r>
              <a:rPr lang="en-US" dirty="0"/>
              <a:t> to cover additional protected groups. We also suggest the addition of intersectional characteristics, which interviewees highlighted as a neglected dimension of online hate. E.g.- “as a black woman, I receive abuse that is radicalized and gendered”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07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38E2-355D-F97A-98B3-7D5AF9D0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PHASE DIAGRAM: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DDBF6-91F7-F399-B081-A2C2153C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context diagram shows: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data input to the system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output data generated by the system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external entities</a:t>
            </a:r>
          </a:p>
          <a:p>
            <a:pPr marL="274320" lvl="1" indent="0">
              <a:buNone/>
            </a:pPr>
            <a:endParaRPr lang="en-IN" dirty="0"/>
          </a:p>
          <a:p>
            <a:r>
              <a:rPr lang="en-IN" dirty="0"/>
              <a:t>The upcoming slides include Level 0 DFD (Contex Diagram), Level 1 DFD and Structure Chart.</a:t>
            </a:r>
          </a:p>
        </p:txBody>
      </p:sp>
    </p:spTree>
    <p:extLst>
      <p:ext uri="{BB962C8B-B14F-4D97-AF65-F5344CB8AC3E}">
        <p14:creationId xmlns:p14="http://schemas.microsoft.com/office/powerpoint/2010/main" val="349494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9046F8-74B3-94E0-D709-873422A78C0F}"/>
              </a:ext>
            </a:extLst>
          </p:cNvPr>
          <p:cNvSpPr/>
          <p:nvPr/>
        </p:nvSpPr>
        <p:spPr>
          <a:xfrm>
            <a:off x="4907280" y="3210560"/>
            <a:ext cx="2377440" cy="2387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Hate speech </a:t>
            </a:r>
          </a:p>
          <a:p>
            <a:pPr algn="ctr"/>
            <a:r>
              <a:rPr lang="en-IN" sz="24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Analysis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94C147-575C-A353-5E85-D9FB45BD54BE}"/>
              </a:ext>
            </a:extLst>
          </p:cNvPr>
          <p:cNvSpPr/>
          <p:nvPr/>
        </p:nvSpPr>
        <p:spPr>
          <a:xfrm>
            <a:off x="609600" y="4058920"/>
            <a:ext cx="2631440" cy="6908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D47BB3-87B5-31CD-0CD5-A2FCED1515F5}"/>
              </a:ext>
            </a:extLst>
          </p:cNvPr>
          <p:cNvSpPr/>
          <p:nvPr/>
        </p:nvSpPr>
        <p:spPr>
          <a:xfrm>
            <a:off x="8930640" y="4058920"/>
            <a:ext cx="2631440" cy="6908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Ai model</a:t>
            </a:r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7677D648-8000-EAA2-6263-A207F12A127B}"/>
              </a:ext>
            </a:extLst>
          </p:cNvPr>
          <p:cNvSpPr/>
          <p:nvPr/>
        </p:nvSpPr>
        <p:spPr>
          <a:xfrm>
            <a:off x="1727200" y="3439160"/>
            <a:ext cx="3434080" cy="604520"/>
          </a:xfrm>
          <a:prstGeom prst="bentArrow">
            <a:avLst>
              <a:gd name="adj1" fmla="val 11554"/>
              <a:gd name="adj2" fmla="val 26681"/>
              <a:gd name="adj3" fmla="val 50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40278316-9799-543F-DEF3-E980B7E9798A}"/>
              </a:ext>
            </a:extLst>
          </p:cNvPr>
          <p:cNvSpPr/>
          <p:nvPr/>
        </p:nvSpPr>
        <p:spPr>
          <a:xfrm flipV="1">
            <a:off x="7010402" y="3576320"/>
            <a:ext cx="3545840" cy="482600"/>
          </a:xfrm>
          <a:prstGeom prst="bentUpArrow">
            <a:avLst>
              <a:gd name="adj1" fmla="val 16192"/>
              <a:gd name="adj2" fmla="val 31862"/>
              <a:gd name="adj3" fmla="val 38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6F10DFC7-1F9B-BBA6-8556-F1A28B922D3B}"/>
              </a:ext>
            </a:extLst>
          </p:cNvPr>
          <p:cNvSpPr/>
          <p:nvPr/>
        </p:nvSpPr>
        <p:spPr>
          <a:xfrm flipH="1">
            <a:off x="1635758" y="4780281"/>
            <a:ext cx="3525522" cy="482599"/>
          </a:xfrm>
          <a:prstGeom prst="bentUpArrow">
            <a:avLst>
              <a:gd name="adj1" fmla="val 18297"/>
              <a:gd name="adj2" fmla="val 31862"/>
              <a:gd name="adj3" fmla="val 38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9B035351-BDCE-F578-BBD2-07312D7B39F5}"/>
              </a:ext>
            </a:extLst>
          </p:cNvPr>
          <p:cNvSpPr/>
          <p:nvPr/>
        </p:nvSpPr>
        <p:spPr>
          <a:xfrm rot="10800000">
            <a:off x="7010402" y="4780281"/>
            <a:ext cx="3525520" cy="604520"/>
          </a:xfrm>
          <a:prstGeom prst="bentArrow">
            <a:avLst>
              <a:gd name="adj1" fmla="val 11554"/>
              <a:gd name="adj2" fmla="val 26681"/>
              <a:gd name="adj3" fmla="val 50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7FAA3A-C478-9FC7-5E97-D1784C486727}"/>
              </a:ext>
            </a:extLst>
          </p:cNvPr>
          <p:cNvSpPr/>
          <p:nvPr/>
        </p:nvSpPr>
        <p:spPr>
          <a:xfrm>
            <a:off x="9639306" y="1695312"/>
            <a:ext cx="2204722" cy="60452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371E032-B3FE-CF6C-E406-A178B8D1D826}"/>
              </a:ext>
            </a:extLst>
          </p:cNvPr>
          <p:cNvSpPr/>
          <p:nvPr/>
        </p:nvSpPr>
        <p:spPr>
          <a:xfrm rot="5400000">
            <a:off x="9860452" y="3083732"/>
            <a:ext cx="1743848" cy="17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C505A6-8B44-665D-577D-6314E3B7AE79}"/>
              </a:ext>
            </a:extLst>
          </p:cNvPr>
          <p:cNvSpPr txBox="1"/>
          <p:nvPr/>
        </p:nvSpPr>
        <p:spPr>
          <a:xfrm>
            <a:off x="9524206" y="2486482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A3127C-831C-D58A-FD1F-284B01103C5F}"/>
              </a:ext>
            </a:extLst>
          </p:cNvPr>
          <p:cNvSpPr txBox="1"/>
          <p:nvPr/>
        </p:nvSpPr>
        <p:spPr>
          <a:xfrm>
            <a:off x="7856224" y="5230617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92A371-FB1F-EE37-DC8C-ECD426D16CD5}"/>
              </a:ext>
            </a:extLst>
          </p:cNvPr>
          <p:cNvSpPr txBox="1"/>
          <p:nvPr/>
        </p:nvSpPr>
        <p:spPr>
          <a:xfrm>
            <a:off x="7856224" y="3254494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Analysis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3DBCDD-8699-CC3E-A774-75029A1E14CE}"/>
              </a:ext>
            </a:extLst>
          </p:cNvPr>
          <p:cNvSpPr txBox="1"/>
          <p:nvPr/>
        </p:nvSpPr>
        <p:spPr>
          <a:xfrm>
            <a:off x="2661920" y="5200136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feedback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9BD4F2-065E-A12A-251C-929CE2D42F14}"/>
              </a:ext>
            </a:extLst>
          </p:cNvPr>
          <p:cNvSpPr txBox="1"/>
          <p:nvPr/>
        </p:nvSpPr>
        <p:spPr>
          <a:xfrm>
            <a:off x="2306320" y="3254494"/>
            <a:ext cx="227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Comment/tweet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78E4A9-2D32-BBD3-92C6-55619A6B68FB}"/>
              </a:ext>
            </a:extLst>
          </p:cNvPr>
          <p:cNvSpPr txBox="1"/>
          <p:nvPr/>
        </p:nvSpPr>
        <p:spPr>
          <a:xfrm>
            <a:off x="487680" y="294640"/>
            <a:ext cx="788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16553413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144</TotalTime>
  <Words>800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Century Schoolbook</vt:lpstr>
      <vt:lpstr>Georgia</vt:lpstr>
      <vt:lpstr>Leelawadee UI</vt:lpstr>
      <vt:lpstr>Wingdings 2</vt:lpstr>
      <vt:lpstr>View</vt:lpstr>
      <vt:lpstr>      Hate Speech Detection</vt:lpstr>
      <vt:lpstr>Content</vt:lpstr>
      <vt:lpstr>INTRODUCTION                  </vt:lpstr>
      <vt:lpstr>Problem Statement </vt:lpstr>
      <vt:lpstr>PowerPoint Presentation</vt:lpstr>
      <vt:lpstr>Non functional requirements </vt:lpstr>
      <vt:lpstr>CONSTRAINTS</vt:lpstr>
      <vt:lpstr>DESIGN PHASE DIAGRAM:</vt:lpstr>
      <vt:lpstr>PowerPoint Presentation</vt:lpstr>
      <vt:lpstr>PowerPoint Presentation</vt:lpstr>
      <vt:lpstr>PowerPoint Presentation</vt:lpstr>
      <vt:lpstr>Presented by..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Raj</dc:creator>
  <cp:lastModifiedBy>Aman Kumar Srivastava</cp:lastModifiedBy>
  <cp:revision>14</cp:revision>
  <dcterms:created xsi:type="dcterms:W3CDTF">2022-10-26T05:26:50Z</dcterms:created>
  <dcterms:modified xsi:type="dcterms:W3CDTF">2022-11-15T04:36:33Z</dcterms:modified>
</cp:coreProperties>
</file>