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84" r:id="rId6"/>
    <p:sldId id="261" r:id="rId7"/>
    <p:sldId id="307" r:id="rId8"/>
    <p:sldId id="309" r:id="rId9"/>
    <p:sldId id="322" r:id="rId10"/>
    <p:sldId id="262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BB0B4-B1BE-D44A-AB6E-C413E19D1FB5}" v="649" dt="2023-09-16T18:11:38.778"/>
    <p1510:client id="{166E8C9F-4A0C-B24B-B226-1772C5E6A46E}" v="1304" dt="2023-09-16T17:02:0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9/16/23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9/16/23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400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igma.com/file/zHiE7psYFySPHZQg0wG0L5/ecos-(Community)?type=design&amp;node-id=0%3A1&amp;mode=design&amp;t=3i2oVonYqIhN5bvH-1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0F7A36-F12D-309B-8271-B075FC567A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6" r="156"/>
          <a:stretch/>
        </p:blipFill>
        <p:spPr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EE427349-2C23-4643-A4C8-552661FA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/>
          <a:lstStyle/>
          <a:p>
            <a:r>
              <a:rPr lang="en-US" dirty="0"/>
              <a:t>Sentry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2612" y="1726672"/>
            <a:ext cx="1253665" cy="1681163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3189" y="71740"/>
            <a:ext cx="1253665" cy="1681163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8717" y="2858632"/>
            <a:ext cx="1253665" cy="1681163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/>
          <a:lstStyle/>
          <a:p>
            <a:r>
              <a:rPr lang="en-US" dirty="0"/>
              <a:t>Maryam and Ibrahima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BB374-4C53-4405-B3D6-928C68A87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chemeClr val="accent6"/>
              </a:gs>
              <a:gs pos="39000">
                <a:schemeClr val="tx1"/>
              </a:gs>
              <a:gs pos="18000">
                <a:schemeClr val="accent1"/>
              </a:gs>
              <a:gs pos="100000">
                <a:schemeClr val="tx1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5657" y="4817717"/>
            <a:ext cx="1905105" cy="3021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FORMULATION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6109" y="4817717"/>
            <a:ext cx="2241862" cy="302186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7854" y="4833050"/>
            <a:ext cx="2241862" cy="2715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 G  E  N  D  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A8FB9-FB43-4E57-EA95-40D62F7B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62" y="6302375"/>
            <a:ext cx="4114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D99FC0A-AAA2-880D-B265-A4F53E73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142" y="2890286"/>
            <a:ext cx="3104198" cy="320381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4471" y="3235761"/>
            <a:ext cx="3103493" cy="8664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During natural disasters, victim are not connected with accurate and precise information that would keep them safe.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1280A0A-B654-5997-44FE-F24D6DD685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40314" y="3235761"/>
            <a:ext cx="3103493" cy="86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Coastal states like Florida and  Third World Countries with limited resources receive limited attention.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anchor="ctr">
            <a:normAutofit/>
          </a:bodyPr>
          <a:lstStyle/>
          <a:p>
            <a:r>
              <a:rPr lang="en-US" b="1" dirty="0"/>
              <a:t>Problem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5B73118-A468-CAF3-397A-246F23BDD9E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Assurance | KSU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4D37B60-9FFA-3571-04E3-D039805237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39610" y="2890286"/>
            <a:ext cx="3104198" cy="32038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5D8EC08-1DD8-839E-87CE-C1A10CEC94E7}"/>
              </a:ext>
            </a:extLst>
          </p:cNvPr>
          <p:cNvSpPr txBox="1">
            <a:spLocks/>
          </p:cNvSpPr>
          <p:nvPr/>
        </p:nvSpPr>
        <p:spPr>
          <a:xfrm>
            <a:off x="8445544" y="2891598"/>
            <a:ext cx="3104198" cy="3454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Mission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A81763F-68CB-DF1C-A14F-77B99D62EA8D}"/>
              </a:ext>
            </a:extLst>
          </p:cNvPr>
          <p:cNvSpPr txBox="1">
            <a:spLocks/>
          </p:cNvSpPr>
          <p:nvPr/>
        </p:nvSpPr>
        <p:spPr>
          <a:xfrm>
            <a:off x="8445499" y="3237073"/>
            <a:ext cx="3103493" cy="8664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/>
              <a:t>How can we connect people, first responders, and insurance companies during trivial times in natural disasters?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48D8A6-8F9A-4DE5-FFF1-C3B8210E8525}"/>
              </a:ext>
            </a:extLst>
          </p:cNvPr>
          <p:cNvSpPr/>
          <p:nvPr/>
        </p:nvSpPr>
        <p:spPr>
          <a:xfrm>
            <a:off x="5302703" y="0"/>
            <a:ext cx="68892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Assurance | KSU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4C476-934D-42D1-FC11-BFBB60D220C0}"/>
              </a:ext>
            </a:extLst>
          </p:cNvPr>
          <p:cNvSpPr/>
          <p:nvPr/>
        </p:nvSpPr>
        <p:spPr>
          <a:xfrm>
            <a:off x="1087099" y="11106"/>
            <a:ext cx="45719" cy="3089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12F9C-CD2A-D61E-8295-913C6648C78A}"/>
              </a:ext>
            </a:extLst>
          </p:cNvPr>
          <p:cNvSpPr/>
          <p:nvPr/>
        </p:nvSpPr>
        <p:spPr>
          <a:xfrm>
            <a:off x="11308081" y="1"/>
            <a:ext cx="45719" cy="9248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177FB57-FF61-C465-8853-DF0BFD93E379}"/>
              </a:ext>
            </a:extLst>
          </p:cNvPr>
          <p:cNvSpPr txBox="1">
            <a:spLocks/>
          </p:cNvSpPr>
          <p:nvPr/>
        </p:nvSpPr>
        <p:spPr>
          <a:xfrm>
            <a:off x="1028699" y="917978"/>
            <a:ext cx="10134601" cy="92480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Mission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2C61F-7C6D-32A8-F735-C8500FB8564D}"/>
              </a:ext>
            </a:extLst>
          </p:cNvPr>
          <p:cNvSpPr/>
          <p:nvPr/>
        </p:nvSpPr>
        <p:spPr>
          <a:xfrm>
            <a:off x="-4890480" y="-6190452"/>
            <a:ext cx="13193693" cy="190821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3400" b="1" cap="none" spc="0" dirty="0">
                <a:ln w="0"/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6000">
                      <a:schemeClr val="accent1"/>
                    </a:gs>
                    <a:gs pos="51000">
                      <a:schemeClr val="tx1"/>
                    </a:gs>
                    <a:gs pos="71000">
                      <a:schemeClr val="accent6"/>
                    </a:gs>
                  </a:gsLst>
                  <a:lin ang="27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3726E-FFF4-8372-0BB7-FF881FF79B5B}"/>
              </a:ext>
            </a:extLst>
          </p:cNvPr>
          <p:cNvSpPr txBox="1"/>
          <p:nvPr/>
        </p:nvSpPr>
        <p:spPr>
          <a:xfrm>
            <a:off x="5120618" y="24284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6E0F7F-DAF3-4D40-320F-DD09340D9E01}"/>
              </a:ext>
            </a:extLst>
          </p:cNvPr>
          <p:cNvSpPr txBox="1"/>
          <p:nvPr/>
        </p:nvSpPr>
        <p:spPr>
          <a:xfrm>
            <a:off x="9347573" y="24284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B24FAD-C60D-BB1A-2201-0EFE42808D06}"/>
              </a:ext>
            </a:extLst>
          </p:cNvPr>
          <p:cNvSpPr txBox="1"/>
          <p:nvPr/>
        </p:nvSpPr>
        <p:spPr>
          <a:xfrm>
            <a:off x="5120618" y="316388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93BB8-DB9E-26EB-6655-86B5679806A2}"/>
              </a:ext>
            </a:extLst>
          </p:cNvPr>
          <p:cNvSpPr txBox="1"/>
          <p:nvPr/>
        </p:nvSpPr>
        <p:spPr>
          <a:xfrm>
            <a:off x="9347573" y="318632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Assurant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0144E-B3D2-D440-F65D-5BC704ECD42A}"/>
              </a:ext>
            </a:extLst>
          </p:cNvPr>
          <p:cNvSpPr txBox="1"/>
          <p:nvPr/>
        </p:nvSpPr>
        <p:spPr>
          <a:xfrm>
            <a:off x="5120618" y="391681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588A46-C1E9-3F4E-CA75-D2936E71B55B}"/>
              </a:ext>
            </a:extLst>
          </p:cNvPr>
          <p:cNvSpPr txBox="1"/>
          <p:nvPr/>
        </p:nvSpPr>
        <p:spPr>
          <a:xfrm>
            <a:off x="9347573" y="3944182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Responders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EB4D2CCD-B4CB-30D3-8E97-0F1BAC42AAEF}"/>
              </a:ext>
            </a:extLst>
          </p:cNvPr>
          <p:cNvSpPr/>
          <p:nvPr/>
        </p:nvSpPr>
        <p:spPr>
          <a:xfrm>
            <a:off x="6411392" y="2504502"/>
            <a:ext cx="2501732" cy="2388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8DA2CEB0-7404-32A6-33C1-18FF9CBF92D2}"/>
              </a:ext>
            </a:extLst>
          </p:cNvPr>
          <p:cNvSpPr/>
          <p:nvPr/>
        </p:nvSpPr>
        <p:spPr>
          <a:xfrm>
            <a:off x="6411392" y="3252998"/>
            <a:ext cx="2501732" cy="2388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7647684B-8DC0-4045-34DA-C8EB30D792F4}"/>
              </a:ext>
            </a:extLst>
          </p:cNvPr>
          <p:cNvSpPr/>
          <p:nvPr/>
        </p:nvSpPr>
        <p:spPr>
          <a:xfrm>
            <a:off x="6411392" y="4001494"/>
            <a:ext cx="2501732" cy="2388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3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0975" y="1929010"/>
            <a:ext cx="5042568" cy="345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4BC1-DA72-48D5-81A1-C62B43019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0975" y="2274486"/>
            <a:ext cx="4372619" cy="556570"/>
          </a:xfrm>
        </p:spPr>
        <p:txBody>
          <a:bodyPr>
            <a:no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 people to make  the world a safer place</a:t>
            </a:r>
            <a:endParaRPr lang="en-US" sz="14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319D9A-3123-4A8C-80E8-FEA22A44443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Assurance | KSU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D86DE-B923-4D58-B00B-1914FA90B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58375" y="4815794"/>
            <a:ext cx="5042568" cy="320381"/>
          </a:xfrm>
        </p:spPr>
        <p:txBody>
          <a:bodyPr/>
          <a:lstStyle/>
          <a:p>
            <a:r>
              <a:rPr lang="en-ZA" dirty="0"/>
              <a:t>Minimum Viable product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1D6DC6-1167-4691-9102-803C951DFE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58376" y="5161269"/>
            <a:ext cx="5041422" cy="962257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Artifacts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1274CAE-81C6-2571-4BDC-D06532FDF3B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l="22629" r="22629"/>
          <a:stretch/>
        </p:blipFill>
        <p:spPr>
          <a:xfrm>
            <a:off x="2" y="0"/>
            <a:ext cx="669495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033" y="688372"/>
            <a:ext cx="4501910" cy="73228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783D5EC-9AB4-6976-3FEA-619ED2F9B5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61026" y="3207897"/>
            <a:ext cx="5042568" cy="320381"/>
          </a:xfrm>
        </p:spPr>
        <p:txBody>
          <a:bodyPr/>
          <a:lstStyle/>
          <a:p>
            <a:r>
              <a:rPr lang="en-ZA" dirty="0"/>
              <a:t>Tech stack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231ADFE-3201-0F62-2846-BD737D4660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61026" y="3553373"/>
            <a:ext cx="2010486" cy="54010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Material UI                         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EA49C62A-15E1-24BC-4C90-05CEBBE29CFD}"/>
              </a:ext>
            </a:extLst>
          </p:cNvPr>
          <p:cNvSpPr txBox="1">
            <a:spLocks/>
          </p:cNvSpPr>
          <p:nvPr/>
        </p:nvSpPr>
        <p:spPr>
          <a:xfrm>
            <a:off x="7771512" y="3528277"/>
            <a:ext cx="2010486" cy="107099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API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375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C95AB-FBC3-2BF8-5D5A-A30222D6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Assurance | KSU</a:t>
            </a:r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6324922-72BD-16A1-F6F6-74A653D4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520-E4CE-4EAD-8ABF-1D2297D6B3A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F14BFC91-370C-827E-0C22-4A37E36B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  <p:pic>
        <p:nvPicPr>
          <p:cNvPr id="23" name="Content Placeholder 2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CAC026F-938D-A535-2A24-4B1B3C7D1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923" y="47502"/>
            <a:ext cx="7562077" cy="6762996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644D08-1DFB-2B9F-E5D2-A030E1165F39}"/>
              </a:ext>
            </a:extLst>
          </p:cNvPr>
          <p:cNvSpPr txBox="1"/>
          <p:nvPr/>
        </p:nvSpPr>
        <p:spPr>
          <a:xfrm>
            <a:off x="1169501" y="2103576"/>
            <a:ext cx="316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2479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2555" y="2170951"/>
            <a:ext cx="5042568" cy="345473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Close the gap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72556" y="2516427"/>
            <a:ext cx="5041422" cy="540104"/>
          </a:xfrm>
        </p:spPr>
        <p:txBody>
          <a:bodyPr>
            <a:normAutofit/>
          </a:bodyPr>
          <a:lstStyle/>
          <a:p>
            <a:r>
              <a:rPr lang="en-US" dirty="0"/>
              <a:t>World-wide connection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6ACBB45-6616-4FE9-B211-BDCA0491C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267200" y="6370894"/>
            <a:ext cx="4114800" cy="365125"/>
          </a:xfrm>
        </p:spPr>
        <p:txBody>
          <a:bodyPr/>
          <a:lstStyle/>
          <a:p>
            <a:r>
              <a:rPr lang="en-US" dirty="0"/>
              <a:t>Assurance | KSU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00EDB-B024-49EC-A7CD-4E3A92A0A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2555" y="3223143"/>
            <a:ext cx="5042568" cy="320381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D82EC7-5ADD-4197-AE50-6BAA12DAE5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2556" y="3568619"/>
            <a:ext cx="5041422" cy="540104"/>
          </a:xfrm>
        </p:spPr>
        <p:txBody>
          <a:bodyPr/>
          <a:lstStyle/>
          <a:p>
            <a:r>
              <a:rPr lang="en-US" dirty="0"/>
              <a:t>Victims of natural disasters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9BFD7D-5F7D-451D-BDB4-C36E0A7A4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1410" y="4250243"/>
            <a:ext cx="5042568" cy="320381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71411" y="4595719"/>
            <a:ext cx="5041422" cy="540104"/>
          </a:xfrm>
        </p:spPr>
        <p:txBody>
          <a:bodyPr>
            <a:normAutofit/>
          </a:bodyPr>
          <a:lstStyle/>
          <a:p>
            <a:r>
              <a:rPr lang="en-US" dirty="0"/>
              <a:t>A few clicks away</a:t>
            </a:r>
          </a:p>
          <a:p>
            <a:endParaRPr lang="en-US" dirty="0"/>
          </a:p>
        </p:txBody>
      </p:sp>
      <p:pic>
        <p:nvPicPr>
          <p:cNvPr id="14" name="Picture 13" descr="A screen 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9DD81C5-47D4-0BCB-B640-3A17F63C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547" y="1706823"/>
            <a:ext cx="4421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A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radar screen with a point of view&#10;&#10;Description automatically generated">
            <a:extLst>
              <a:ext uri="{FF2B5EF4-FFF2-40B4-BE49-F238E27FC236}">
                <a16:creationId xmlns:a16="http://schemas.microsoft.com/office/drawing/2014/main" id="{3A26CC46-1689-CC69-8F0F-127F9AD8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17" y="0"/>
            <a:ext cx="6925365" cy="7479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D1673-69AA-50FE-0D60-213CE2E54390}"/>
              </a:ext>
            </a:extLst>
          </p:cNvPr>
          <p:cNvSpPr txBox="1"/>
          <p:nvPr/>
        </p:nvSpPr>
        <p:spPr>
          <a:xfrm>
            <a:off x="4091283" y="2875002"/>
            <a:ext cx="4009431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ln>
                  <a:solidFill>
                    <a:sysClr val="windowText" lastClr="000000"/>
                  </a:solidFill>
                </a:ln>
                <a:latin typeface="Source Sans Pro" panose="020B0503030403020204" pitchFamily="34" charset="0"/>
                <a:ea typeface="Source Sans Pro" panose="020B0503030403020204" pitchFamily="34" charset="0"/>
              </a:rPr>
              <a:t>EcoSentry</a:t>
            </a:r>
          </a:p>
        </p:txBody>
      </p:sp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6E60-8824-40C8-9624-5890E719C527}">
  <ds:schemaRefs>
    <ds:schemaRef ds:uri="230e9df3-be65-4c73-a93b-d1236ebd677e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Source Sans Pro</vt:lpstr>
      <vt:lpstr>Office Theme</vt:lpstr>
      <vt:lpstr>Sentry</vt:lpstr>
      <vt:lpstr>A  G  E  N  D  A</vt:lpstr>
      <vt:lpstr>Problem</vt:lpstr>
      <vt:lpstr>PowerPoint Presentation</vt:lpstr>
      <vt:lpstr>Formulation</vt:lpstr>
      <vt:lpstr>z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2021-07-29T04:12:45Z</dcterms:created>
  <dcterms:modified xsi:type="dcterms:W3CDTF">2023-09-16T18:11:38Z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