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77" r:id="rId9"/>
    <p:sldId id="278" r:id="rId10"/>
    <p:sldId id="265" r:id="rId11"/>
    <p:sldId id="267" r:id="rId12"/>
    <p:sldId id="264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A07C2-D9F6-49E0-AE02-86F652E14CE4}" v="6" dt="2022-10-05T18:06:1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E09A07C2-D9F6-49E0-AE02-86F652E14CE4}"/>
    <pc:docChg chg="undo custSel addSld delSld modSld">
      <pc:chgData name="dataXbi dataXbi" userId="40ca6edd-13bc-4aa9-915f-b5699626d65b" providerId="ADAL" clId="{E09A07C2-D9F6-49E0-AE02-86F652E14CE4}" dt="2022-10-05T18:11:43.553" v="111" actId="27636"/>
      <pc:docMkLst>
        <pc:docMk/>
      </pc:docMkLst>
      <pc:sldChg chg="modSp mod">
        <pc:chgData name="dataXbi dataXbi" userId="40ca6edd-13bc-4aa9-915f-b5699626d65b" providerId="ADAL" clId="{E09A07C2-D9F6-49E0-AE02-86F652E14CE4}" dt="2022-10-05T18:09:55.789" v="105" actId="6549"/>
        <pc:sldMkLst>
          <pc:docMk/>
          <pc:sldMk cId="3599158072" sldId="258"/>
        </pc:sldMkLst>
        <pc:spChg chg="mod">
          <ac:chgData name="dataXbi dataXbi" userId="40ca6edd-13bc-4aa9-915f-b5699626d65b" providerId="ADAL" clId="{E09A07C2-D9F6-49E0-AE02-86F652E14CE4}" dt="2022-10-05T18:09:55.789" v="105" actId="6549"/>
          <ac:spMkLst>
            <pc:docMk/>
            <pc:sldMk cId="3599158072" sldId="258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09A07C2-D9F6-49E0-AE02-86F652E14CE4}" dt="2022-10-05T18:08:13.689" v="74"/>
        <pc:sldMkLst>
          <pc:docMk/>
          <pc:sldMk cId="929596151" sldId="259"/>
        </pc:sldMkLst>
        <pc:spChg chg="mod">
          <ac:chgData name="dataXbi dataXbi" userId="40ca6edd-13bc-4aa9-915f-b5699626d65b" providerId="ADAL" clId="{E09A07C2-D9F6-49E0-AE02-86F652E14CE4}" dt="2022-10-05T18:08:13.689" v="74"/>
          <ac:spMkLst>
            <pc:docMk/>
            <pc:sldMk cId="929596151" sldId="259"/>
            <ac:spMk id="3" creationId="{00000000-0000-0000-0000-000000000000}"/>
          </ac:spMkLst>
        </pc:spChg>
      </pc:sldChg>
      <pc:sldChg chg="modSp del mod">
        <pc:chgData name="dataXbi dataXbi" userId="40ca6edd-13bc-4aa9-915f-b5699626d65b" providerId="ADAL" clId="{E09A07C2-D9F6-49E0-AE02-86F652E14CE4}" dt="2022-10-05T18:10:04.788" v="106" actId="47"/>
        <pc:sldMkLst>
          <pc:docMk/>
          <pc:sldMk cId="3755470935" sldId="260"/>
        </pc:sldMkLst>
        <pc:spChg chg="mod">
          <ac:chgData name="dataXbi dataXbi" userId="40ca6edd-13bc-4aa9-915f-b5699626d65b" providerId="ADAL" clId="{E09A07C2-D9F6-49E0-AE02-86F652E14CE4}" dt="2022-10-05T18:08:06.534" v="73" actId="21"/>
          <ac:spMkLst>
            <pc:docMk/>
            <pc:sldMk cId="3755470935" sldId="260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09A07C2-D9F6-49E0-AE02-86F652E14CE4}" dt="2022-10-05T18:11:43.553" v="111" actId="27636"/>
        <pc:sldMkLst>
          <pc:docMk/>
          <pc:sldMk cId="3565170651" sldId="274"/>
        </pc:sldMkLst>
        <pc:spChg chg="mod">
          <ac:chgData name="dataXbi dataXbi" userId="40ca6edd-13bc-4aa9-915f-b5699626d65b" providerId="ADAL" clId="{E09A07C2-D9F6-49E0-AE02-86F652E14CE4}" dt="2022-10-05T18:11:43.553" v="111" actId="27636"/>
          <ac:spMkLst>
            <pc:docMk/>
            <pc:sldMk cId="3565170651" sldId="274"/>
            <ac:spMk id="3" creationId="{00000000-0000-0000-0000-000000000000}"/>
          </ac:spMkLst>
        </pc:spChg>
      </pc:sldChg>
      <pc:sldChg chg="addSp delSp modSp new add del mod">
        <pc:chgData name="dataXbi dataXbi" userId="40ca6edd-13bc-4aa9-915f-b5699626d65b" providerId="ADAL" clId="{E09A07C2-D9F6-49E0-AE02-86F652E14CE4}" dt="2022-10-05T18:04:53.688" v="49" actId="14100"/>
        <pc:sldMkLst>
          <pc:docMk/>
          <pc:sldMk cId="2997425722" sldId="276"/>
        </pc:sldMkLst>
        <pc:spChg chg="mod">
          <ac:chgData name="dataXbi dataXbi" userId="40ca6edd-13bc-4aa9-915f-b5699626d65b" providerId="ADAL" clId="{E09A07C2-D9F6-49E0-AE02-86F652E14CE4}" dt="2022-10-05T18:01:13.515" v="16" actId="20577"/>
          <ac:spMkLst>
            <pc:docMk/>
            <pc:sldMk cId="2997425722" sldId="276"/>
            <ac:spMk id="2" creationId="{9130D3B6-B58E-DDFA-657F-84A40280D7C0}"/>
          </ac:spMkLst>
        </pc:spChg>
        <pc:spChg chg="del">
          <ac:chgData name="dataXbi dataXbi" userId="40ca6edd-13bc-4aa9-915f-b5699626d65b" providerId="ADAL" clId="{E09A07C2-D9F6-49E0-AE02-86F652E14CE4}" dt="2022-10-05T18:04:03.991" v="38" actId="478"/>
          <ac:spMkLst>
            <pc:docMk/>
            <pc:sldMk cId="2997425722" sldId="276"/>
            <ac:spMk id="3" creationId="{C6E9F2E7-9BD5-99F8-460F-E450873AD8BF}"/>
          </ac:spMkLst>
        </pc:spChg>
        <pc:spChg chg="add mod">
          <ac:chgData name="dataXbi dataXbi" userId="40ca6edd-13bc-4aa9-915f-b5699626d65b" providerId="ADAL" clId="{E09A07C2-D9F6-49E0-AE02-86F652E14CE4}" dt="2022-10-05T18:04:21.261" v="43" actId="14100"/>
          <ac:spMkLst>
            <pc:docMk/>
            <pc:sldMk cId="2997425722" sldId="276"/>
            <ac:spMk id="5" creationId="{4E63B06F-E756-6E76-2600-B4B236943DFF}"/>
          </ac:spMkLst>
        </pc:spChg>
        <pc:spChg chg="add mod">
          <ac:chgData name="dataXbi dataXbi" userId="40ca6edd-13bc-4aa9-915f-b5699626d65b" providerId="ADAL" clId="{E09A07C2-D9F6-49E0-AE02-86F652E14CE4}" dt="2022-10-05T18:04:53.688" v="49" actId="14100"/>
          <ac:spMkLst>
            <pc:docMk/>
            <pc:sldMk cId="2997425722" sldId="276"/>
            <ac:spMk id="8" creationId="{FA61063A-E6FA-33F6-4713-8CEF55B0C139}"/>
          </ac:spMkLst>
        </pc:spChg>
        <pc:graphicFrameChg chg="add mod">
          <ac:chgData name="dataXbi dataXbi" userId="40ca6edd-13bc-4aa9-915f-b5699626d65b" providerId="ADAL" clId="{E09A07C2-D9F6-49E0-AE02-86F652E14CE4}" dt="2022-10-05T18:04:08.038" v="40" actId="1076"/>
          <ac:graphicFrameMkLst>
            <pc:docMk/>
            <pc:sldMk cId="2997425722" sldId="276"/>
            <ac:graphicFrameMk id="4" creationId="{59E02C74-0B9D-FA51-0C53-437DAF4BAA45}"/>
          </ac:graphicFrameMkLst>
        </pc:graphicFrameChg>
        <pc:picChg chg="add mod">
          <ac:chgData name="dataXbi dataXbi" userId="40ca6edd-13bc-4aa9-915f-b5699626d65b" providerId="ADAL" clId="{E09A07C2-D9F6-49E0-AE02-86F652E14CE4}" dt="2022-10-05T18:04:39.045" v="45" actId="1076"/>
          <ac:picMkLst>
            <pc:docMk/>
            <pc:sldMk cId="2997425722" sldId="276"/>
            <ac:picMk id="7" creationId="{3DF61719-5651-FBF9-E838-257C1BEEFD2C}"/>
          </ac:picMkLst>
        </pc:picChg>
      </pc:sldChg>
      <pc:sldChg chg="addSp delSp modSp add mod">
        <pc:chgData name="dataXbi dataXbi" userId="40ca6edd-13bc-4aa9-915f-b5699626d65b" providerId="ADAL" clId="{E09A07C2-D9F6-49E0-AE02-86F652E14CE4}" dt="2022-10-05T18:06:24.977" v="64" actId="14100"/>
        <pc:sldMkLst>
          <pc:docMk/>
          <pc:sldMk cId="3906457239" sldId="277"/>
        </pc:sldMkLst>
        <pc:spChg chg="add del">
          <ac:chgData name="dataXbi dataXbi" userId="40ca6edd-13bc-4aa9-915f-b5699626d65b" providerId="ADAL" clId="{E09A07C2-D9F6-49E0-AE02-86F652E14CE4}" dt="2022-10-05T18:05:39.503" v="52" actId="22"/>
          <ac:spMkLst>
            <pc:docMk/>
            <pc:sldMk cId="3906457239" sldId="277"/>
            <ac:spMk id="3" creationId="{C6E9F2E7-9BD5-99F8-460F-E450873AD8BF}"/>
          </ac:spMkLst>
        </pc:spChg>
        <pc:spChg chg="add del mod">
          <ac:chgData name="dataXbi dataXbi" userId="40ca6edd-13bc-4aa9-915f-b5699626d65b" providerId="ADAL" clId="{E09A07C2-D9F6-49E0-AE02-86F652E14CE4}" dt="2022-10-05T18:05:54.158" v="54" actId="478"/>
          <ac:spMkLst>
            <pc:docMk/>
            <pc:sldMk cId="3906457239" sldId="277"/>
            <ac:spMk id="9" creationId="{ABCD9FEE-F108-52D6-7DCF-1EC99EF2F2A0}"/>
          </ac:spMkLst>
        </pc:spChg>
        <pc:spChg chg="add mod">
          <ac:chgData name="dataXbi dataXbi" userId="40ca6edd-13bc-4aa9-915f-b5699626d65b" providerId="ADAL" clId="{E09A07C2-D9F6-49E0-AE02-86F652E14CE4}" dt="2022-10-05T18:06:24.977" v="64" actId="14100"/>
          <ac:spMkLst>
            <pc:docMk/>
            <pc:sldMk cId="3906457239" sldId="277"/>
            <ac:spMk id="12" creationId="{41E66424-53CC-8D2E-0F40-BC9ED6AB6D3C}"/>
          </ac:spMkLst>
        </pc:spChg>
        <pc:picChg chg="add del mod ord">
          <ac:chgData name="dataXbi dataXbi" userId="40ca6edd-13bc-4aa9-915f-b5699626d65b" providerId="ADAL" clId="{E09A07C2-D9F6-49E0-AE02-86F652E14CE4}" dt="2022-10-05T18:05:24.716" v="51" actId="22"/>
          <ac:picMkLst>
            <pc:docMk/>
            <pc:sldMk cId="3906457239" sldId="277"/>
            <ac:picMk id="5" creationId="{9E78E69C-538D-05DC-4FBF-EEC4E4A8BE49}"/>
          </ac:picMkLst>
        </pc:picChg>
        <pc:picChg chg="add del mod ord">
          <ac:chgData name="dataXbi dataXbi" userId="40ca6edd-13bc-4aa9-915f-b5699626d65b" providerId="ADAL" clId="{E09A07C2-D9F6-49E0-AE02-86F652E14CE4}" dt="2022-10-05T18:05:41.104" v="53" actId="478"/>
          <ac:picMkLst>
            <pc:docMk/>
            <pc:sldMk cId="3906457239" sldId="277"/>
            <ac:picMk id="7" creationId="{C02BC8FB-B6B7-D2F9-920F-C93990869104}"/>
          </ac:picMkLst>
        </pc:picChg>
        <pc:picChg chg="add mod">
          <ac:chgData name="dataXbi dataXbi" userId="40ca6edd-13bc-4aa9-915f-b5699626d65b" providerId="ADAL" clId="{E09A07C2-D9F6-49E0-AE02-86F652E14CE4}" dt="2022-10-05T18:06:05.416" v="59" actId="14100"/>
          <ac:picMkLst>
            <pc:docMk/>
            <pc:sldMk cId="3906457239" sldId="277"/>
            <ac:picMk id="11" creationId="{8F522F35-4763-7ED1-0CCA-32E542AB425A}"/>
          </ac:picMkLst>
        </pc:picChg>
      </pc:sldChg>
      <pc:sldChg chg="addSp delSp modSp add mod">
        <pc:chgData name="dataXbi dataXbi" userId="40ca6edd-13bc-4aa9-915f-b5699626d65b" providerId="ADAL" clId="{E09A07C2-D9F6-49E0-AE02-86F652E14CE4}" dt="2022-10-05T18:06:33.148" v="65" actId="1076"/>
        <pc:sldMkLst>
          <pc:docMk/>
          <pc:sldMk cId="898529768" sldId="278"/>
        </pc:sldMkLst>
        <pc:spChg chg="del">
          <ac:chgData name="dataXbi dataXbi" userId="40ca6edd-13bc-4aa9-915f-b5699626d65b" providerId="ADAL" clId="{E09A07C2-D9F6-49E0-AE02-86F652E14CE4}" dt="2022-10-05T18:01:40.630" v="21" actId="22"/>
          <ac:spMkLst>
            <pc:docMk/>
            <pc:sldMk cId="898529768" sldId="278"/>
            <ac:spMk id="3" creationId="{C6E9F2E7-9BD5-99F8-460F-E450873AD8BF}"/>
          </ac:spMkLst>
        </pc:spChg>
        <pc:spChg chg="add mod">
          <ac:chgData name="dataXbi dataXbi" userId="40ca6edd-13bc-4aa9-915f-b5699626d65b" providerId="ADAL" clId="{E09A07C2-D9F6-49E0-AE02-86F652E14CE4}" dt="2022-10-05T18:02:39.933" v="30" actId="1036"/>
          <ac:spMkLst>
            <pc:docMk/>
            <pc:sldMk cId="898529768" sldId="278"/>
            <ac:spMk id="8" creationId="{BDC9EA50-E0DE-A14E-E382-6C58285DBFCF}"/>
          </ac:spMkLst>
        </pc:spChg>
        <pc:spChg chg="add mod">
          <ac:chgData name="dataXbi dataXbi" userId="40ca6edd-13bc-4aa9-915f-b5699626d65b" providerId="ADAL" clId="{E09A07C2-D9F6-49E0-AE02-86F652E14CE4}" dt="2022-10-05T18:03:05.247" v="37" actId="1035"/>
          <ac:spMkLst>
            <pc:docMk/>
            <pc:sldMk cId="898529768" sldId="278"/>
            <ac:spMk id="9" creationId="{393D8374-40C6-C376-11BF-DBCC0453BC89}"/>
          </ac:spMkLst>
        </pc:spChg>
        <pc:spChg chg="add del mod">
          <ac:chgData name="dataXbi dataXbi" userId="40ca6edd-13bc-4aa9-915f-b5699626d65b" providerId="ADAL" clId="{E09A07C2-D9F6-49E0-AE02-86F652E14CE4}" dt="2022-10-05T18:06:14.817" v="61" actId="21"/>
          <ac:spMkLst>
            <pc:docMk/>
            <pc:sldMk cId="898529768" sldId="278"/>
            <ac:spMk id="10" creationId="{05E4CC5A-B1C9-1959-20D2-E007EB5E8BE9}"/>
          </ac:spMkLst>
        </pc:spChg>
        <pc:picChg chg="add mod ord">
          <ac:chgData name="dataXbi dataXbi" userId="40ca6edd-13bc-4aa9-915f-b5699626d65b" providerId="ADAL" clId="{E09A07C2-D9F6-49E0-AE02-86F652E14CE4}" dt="2022-10-05T18:06:33.148" v="65" actId="1076"/>
          <ac:picMkLst>
            <pc:docMk/>
            <pc:sldMk cId="898529768" sldId="278"/>
            <ac:picMk id="5" creationId="{606D2BAF-D460-73FA-AE52-393D9C88AD50}"/>
          </ac:picMkLst>
        </pc:picChg>
        <pc:picChg chg="add mod">
          <ac:chgData name="dataXbi dataXbi" userId="40ca6edd-13bc-4aa9-915f-b5699626d65b" providerId="ADAL" clId="{E09A07C2-D9F6-49E0-AE02-86F652E14CE4}" dt="2022-10-05T18:02:06.423" v="24" actId="1076"/>
          <ac:picMkLst>
            <pc:docMk/>
            <pc:sldMk cId="898529768" sldId="278"/>
            <ac:picMk id="7" creationId="{4739F402-98BC-45AC-BFDF-32D7D81655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6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40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46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6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2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9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0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18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7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2B-C643-4CBE-8167-88BD168E192F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F455-8217-45AA-9497-0103DA509B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20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2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Paso 1: En la pestaña </a:t>
            </a:r>
            <a:r>
              <a:rPr lang="es-ES" b="1" dirty="0"/>
              <a:t>Datos</a:t>
            </a:r>
            <a:r>
              <a:rPr lang="es-ES" dirty="0"/>
              <a:t> en el grupo </a:t>
            </a:r>
            <a:r>
              <a:rPr lang="es-ES" b="1" dirty="0"/>
              <a:t>Análisis</a:t>
            </a:r>
            <a:r>
              <a:rPr lang="es-ES" dirty="0"/>
              <a:t>, haga clic en </a:t>
            </a:r>
            <a:r>
              <a:rPr lang="es-ES" b="1" dirty="0"/>
              <a:t>Solver</a:t>
            </a:r>
            <a:r>
              <a:rPr lang="es-ES" dirty="0"/>
              <a:t>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1" y="3182079"/>
            <a:ext cx="7364819" cy="2631017"/>
          </a:xfrm>
        </p:spPr>
      </p:pic>
      <p:grpSp>
        <p:nvGrpSpPr>
          <p:cNvPr id="6" name="Grupo 5"/>
          <p:cNvGrpSpPr/>
          <p:nvPr/>
        </p:nvGrpSpPr>
        <p:grpSpPr>
          <a:xfrm>
            <a:off x="4197091" y="3182079"/>
            <a:ext cx="333375" cy="314325"/>
            <a:chOff x="10267950" y="3324225"/>
            <a:chExt cx="333375" cy="314325"/>
          </a:xfrm>
        </p:grpSpPr>
        <p:sp>
          <p:nvSpPr>
            <p:cNvPr id="7" name="Elipse 6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9401420" y="4475060"/>
            <a:ext cx="333375" cy="314325"/>
            <a:chOff x="10420350" y="34766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113791" y="4068678"/>
            <a:ext cx="333375" cy="314325"/>
            <a:chOff x="10420350" y="3476625"/>
            <a:chExt cx="333375" cy="314325"/>
          </a:xfrm>
        </p:grpSpPr>
        <p:sp>
          <p:nvSpPr>
            <p:cNvPr id="13" name="Elipse 12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13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2256" y="1591708"/>
            <a:ext cx="5413744" cy="2937761"/>
          </a:xfrm>
        </p:spPr>
        <p:txBody>
          <a:bodyPr/>
          <a:lstStyle/>
          <a:p>
            <a:r>
              <a:rPr lang="es-ES" dirty="0"/>
              <a:t>Paso 2: Se muestra el cuadro de diálogo </a:t>
            </a:r>
            <a:r>
              <a:rPr lang="es-ES" b="1" dirty="0"/>
              <a:t>Parámetros de Solver </a:t>
            </a:r>
            <a:r>
              <a:rPr lang="es-ES" sz="1200" b="1" dirty="0">
                <a:solidFill>
                  <a:srgbClr val="FF0000"/>
                </a:solidFill>
              </a:rPr>
              <a:t>(1)</a:t>
            </a:r>
            <a:r>
              <a:rPr lang="es-ES" dirty="0"/>
              <a:t>.</a:t>
            </a:r>
          </a:p>
          <a:p>
            <a:r>
              <a:rPr lang="es-ES" dirty="0"/>
              <a:t>En el cuadro de texto </a:t>
            </a:r>
            <a:r>
              <a:rPr lang="es-ES" b="1" dirty="0"/>
              <a:t>Establecer objetivo</a:t>
            </a:r>
            <a:r>
              <a:rPr lang="es-ES" dirty="0"/>
              <a:t>, escriba una referencia de celda o un nombre para la celda objetivo </a:t>
            </a:r>
            <a:r>
              <a:rPr lang="es-ES" sz="1200" b="1" dirty="0">
                <a:solidFill>
                  <a:srgbClr val="FF0000"/>
                </a:solidFill>
              </a:rPr>
              <a:t>(2)</a:t>
            </a:r>
            <a:r>
              <a:rPr lang="es-ES" dirty="0"/>
              <a:t>. La celda objetivo debe contener una fórmula.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40" y="1825625"/>
            <a:ext cx="4654059" cy="4907620"/>
          </a:xfrm>
        </p:spPr>
      </p:pic>
      <p:grpSp>
        <p:nvGrpSpPr>
          <p:cNvPr id="9" name="Grupo 8"/>
          <p:cNvGrpSpPr/>
          <p:nvPr/>
        </p:nvGrpSpPr>
        <p:grpSpPr>
          <a:xfrm>
            <a:off x="8343788" y="1678569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159537" y="2199693"/>
            <a:ext cx="333375" cy="314325"/>
            <a:chOff x="10420350" y="3476625"/>
            <a:chExt cx="333375" cy="314325"/>
          </a:xfrm>
        </p:grpSpPr>
        <p:sp>
          <p:nvSpPr>
            <p:cNvPr id="13" name="Elipse 12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4" y="4564773"/>
            <a:ext cx="5477639" cy="198147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5353649" y="5917468"/>
            <a:ext cx="333375" cy="314325"/>
            <a:chOff x="10420350" y="3476625"/>
            <a:chExt cx="333375" cy="314325"/>
          </a:xfrm>
        </p:grpSpPr>
        <p:sp>
          <p:nvSpPr>
            <p:cNvPr id="20" name="Elipse 19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Paso 3: </a:t>
            </a:r>
          </a:p>
          <a:p>
            <a:pPr lvl="1"/>
            <a:r>
              <a:rPr lang="es-ES" dirty="0"/>
              <a:t> clic en </a:t>
            </a:r>
            <a:r>
              <a:rPr lang="es-ES" b="1" dirty="0" err="1"/>
              <a:t>Máx</a:t>
            </a:r>
            <a:r>
              <a:rPr lang="es-ES" b="1" dirty="0"/>
              <a:t> </a:t>
            </a:r>
            <a:r>
              <a:rPr lang="es-ES" dirty="0"/>
              <a:t>si desea que el valor de la celda objetivo sea el valor máximo posible </a:t>
            </a:r>
            <a:r>
              <a:rPr lang="es-ES" sz="1200" b="1" dirty="0">
                <a:solidFill>
                  <a:srgbClr val="FF0000"/>
                </a:solidFill>
              </a:rPr>
              <a:t>(1)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Haga clic en </a:t>
            </a:r>
            <a:r>
              <a:rPr lang="es-ES" b="1" dirty="0" err="1"/>
              <a:t>Mín</a:t>
            </a:r>
            <a:r>
              <a:rPr lang="es-ES" b="1" dirty="0"/>
              <a:t> </a:t>
            </a:r>
            <a:r>
              <a:rPr lang="es-ES" dirty="0"/>
              <a:t>si desea que el valor de la celda objetivo sea el valor mínimo posible, </a:t>
            </a:r>
            <a:r>
              <a:rPr lang="es-ES" sz="1200" b="1" dirty="0">
                <a:solidFill>
                  <a:srgbClr val="FF0000"/>
                </a:solidFill>
              </a:rPr>
              <a:t>(2)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Haga clic en </a:t>
            </a:r>
            <a:r>
              <a:rPr lang="es-ES" b="1" dirty="0"/>
              <a:t>Valor de </a:t>
            </a:r>
            <a:r>
              <a:rPr lang="es-ES" dirty="0"/>
              <a:t>si desea que la celda objetivo tenga un valor determinado </a:t>
            </a:r>
            <a:r>
              <a:rPr lang="es-ES" sz="1200" b="1" dirty="0">
                <a:solidFill>
                  <a:srgbClr val="FF0000"/>
                </a:solidFill>
              </a:rPr>
              <a:t>(3)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y luego escriba el valor en el cuadro </a:t>
            </a:r>
            <a:r>
              <a:rPr lang="es-ES" sz="1200" b="1" dirty="0">
                <a:solidFill>
                  <a:srgbClr val="FF0000"/>
                </a:solidFill>
              </a:rPr>
              <a:t>(4)</a:t>
            </a:r>
            <a:r>
              <a:rPr lang="es-ES" dirty="0"/>
              <a:t>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41" y="1783156"/>
            <a:ext cx="4654059" cy="4907620"/>
          </a:xfrm>
        </p:spPr>
      </p:pic>
      <p:grpSp>
        <p:nvGrpSpPr>
          <p:cNvPr id="5" name="Grupo 4"/>
          <p:cNvGrpSpPr/>
          <p:nvPr/>
        </p:nvGrpSpPr>
        <p:grpSpPr>
          <a:xfrm>
            <a:off x="10250422" y="2509230"/>
            <a:ext cx="333375" cy="314325"/>
            <a:chOff x="10420350" y="3476625"/>
            <a:chExt cx="333375" cy="314325"/>
          </a:xfrm>
        </p:grpSpPr>
        <p:sp>
          <p:nvSpPr>
            <p:cNvPr id="6" name="Elipse 5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7303053" y="2729806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020048" y="2715191"/>
            <a:ext cx="333375" cy="314325"/>
            <a:chOff x="10420350" y="3476625"/>
            <a:chExt cx="333375" cy="314325"/>
          </a:xfrm>
        </p:grpSpPr>
        <p:sp>
          <p:nvSpPr>
            <p:cNvPr id="13" name="Elipse 12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8693394" y="2718064"/>
            <a:ext cx="333375" cy="314325"/>
            <a:chOff x="10420350" y="3476625"/>
            <a:chExt cx="333375" cy="314325"/>
          </a:xfrm>
        </p:grpSpPr>
        <p:sp>
          <p:nvSpPr>
            <p:cNvPr id="16" name="Elipse 15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9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85624" y="1496685"/>
            <a:ext cx="6381307" cy="4351338"/>
          </a:xfrm>
        </p:spPr>
        <p:txBody>
          <a:bodyPr>
            <a:normAutofit/>
          </a:bodyPr>
          <a:lstStyle/>
          <a:p>
            <a:r>
              <a:rPr lang="es-ES" sz="2700" dirty="0"/>
              <a:t>Paso 4: En el cuadro </a:t>
            </a:r>
            <a:r>
              <a:rPr lang="es-ES" sz="2700" b="1" dirty="0"/>
              <a:t>Cambiando las celdas de variables</a:t>
            </a:r>
            <a:r>
              <a:rPr lang="es-ES" sz="2700" dirty="0"/>
              <a:t>, escriba un nombre o una referencia para cada rango de celda de variable de decisión. Separe con comas las referencias no adyacentes. Las celdas de variables deben estar directa o indirectamente relacionadas con la celda objetivo. Se puede especificar un máximo de 200 celdas de variables.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77" y="5119579"/>
            <a:ext cx="5496692" cy="1562318"/>
          </a:xfrm>
          <a:prstGeom prst="rect">
            <a:avLst/>
          </a:prstGeom>
        </p:spPr>
      </p:pic>
      <p:pic>
        <p:nvPicPr>
          <p:cNvPr id="19" name="Marcador de contenido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42" y="1325895"/>
            <a:ext cx="4139966" cy="4351338"/>
          </a:xfrm>
        </p:spPr>
      </p:pic>
      <p:grpSp>
        <p:nvGrpSpPr>
          <p:cNvPr id="21" name="Grupo 20"/>
          <p:cNvGrpSpPr/>
          <p:nvPr/>
        </p:nvGrpSpPr>
        <p:grpSpPr>
          <a:xfrm>
            <a:off x="8528086" y="2294601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642902" y="6367572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0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85624" y="1496685"/>
            <a:ext cx="6381307" cy="3139110"/>
          </a:xfrm>
        </p:spPr>
        <p:txBody>
          <a:bodyPr>
            <a:normAutofit/>
          </a:bodyPr>
          <a:lstStyle/>
          <a:p>
            <a:r>
              <a:rPr lang="es-ES" sz="2700" dirty="0"/>
              <a:t>Paso 5: </a:t>
            </a:r>
            <a:r>
              <a:rPr lang="es-ES" dirty="0"/>
              <a:t>En el cuadro </a:t>
            </a:r>
            <a:r>
              <a:rPr lang="es-ES" b="1" dirty="0"/>
              <a:t>Sujeto a las restricciones</a:t>
            </a:r>
            <a:r>
              <a:rPr lang="es-ES" dirty="0"/>
              <a:t>, realice lo siguiente para especificar todas las restricciones que desee aplicar.</a:t>
            </a:r>
          </a:p>
          <a:p>
            <a:pPr lvl="1"/>
            <a:r>
              <a:rPr lang="es-ES" dirty="0"/>
              <a:t>En el cuadro de diálogo </a:t>
            </a:r>
            <a:r>
              <a:rPr lang="es-ES" b="1" dirty="0"/>
              <a:t>Parámetros de Solver</a:t>
            </a:r>
            <a:r>
              <a:rPr lang="es-ES" dirty="0"/>
              <a:t>, haga clic en </a:t>
            </a:r>
            <a:r>
              <a:rPr lang="es-ES" b="1" dirty="0"/>
              <a:t>Agregar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 muestra el cuadro de dialogo </a:t>
            </a:r>
            <a:r>
              <a:rPr lang="es-ES" b="1" dirty="0"/>
              <a:t>Agregar restricción</a:t>
            </a:r>
            <a:r>
              <a:rPr lang="es-ES" dirty="0"/>
              <a:t>.</a:t>
            </a:r>
          </a:p>
          <a:p>
            <a:endParaRPr lang="es-ES" sz="2700" dirty="0"/>
          </a:p>
        </p:txBody>
      </p:sp>
      <p:pic>
        <p:nvPicPr>
          <p:cNvPr id="19" name="Marcador de contenido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42" y="1325895"/>
            <a:ext cx="4139966" cy="4351338"/>
          </a:xfrm>
        </p:spPr>
      </p:pic>
      <p:grpSp>
        <p:nvGrpSpPr>
          <p:cNvPr id="21" name="Grupo 20"/>
          <p:cNvGrpSpPr/>
          <p:nvPr/>
        </p:nvGrpSpPr>
        <p:grpSpPr>
          <a:xfrm>
            <a:off x="8474924" y="2933646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1369059" y="2738825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56" y="4816442"/>
            <a:ext cx="3952875" cy="1438275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4857118" y="4816442"/>
            <a:ext cx="333375" cy="314325"/>
            <a:chOff x="10420350" y="3476625"/>
            <a:chExt cx="333375" cy="314325"/>
          </a:xfrm>
        </p:grpSpPr>
        <p:sp>
          <p:nvSpPr>
            <p:cNvPr id="14" name="Elipse 13"/>
            <p:cNvSpPr/>
            <p:nvPr/>
          </p:nvSpPr>
          <p:spPr>
            <a:xfrm>
              <a:off x="10420350" y="34766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466096" y="35147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3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2153384"/>
            <a:ext cx="5181600" cy="308046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485" y="1517950"/>
            <a:ext cx="6381307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sz="2700" dirty="0"/>
              <a:t>Paso 5: </a:t>
            </a:r>
            <a:r>
              <a:rPr lang="es-ES" dirty="0"/>
              <a:t>En el cuadro </a:t>
            </a:r>
            <a:r>
              <a:rPr lang="es-ES" b="1" dirty="0"/>
              <a:t>Referencia de la celda</a:t>
            </a:r>
            <a:r>
              <a:rPr lang="es-ES" dirty="0"/>
              <a:t>, escriba la referencia de celda o el nombre del rango de celdas para los que desea restringir el valor.</a:t>
            </a:r>
          </a:p>
          <a:p>
            <a:pPr lvl="1"/>
            <a:r>
              <a:rPr lang="es-ES" dirty="0"/>
              <a:t>Haga clic en la relación (</a:t>
            </a:r>
            <a:r>
              <a:rPr lang="es-ES" b="1" dirty="0"/>
              <a:t>&lt;=</a:t>
            </a:r>
            <a:r>
              <a:rPr lang="es-ES" dirty="0"/>
              <a:t>, </a:t>
            </a:r>
            <a:r>
              <a:rPr lang="es-ES" b="1" dirty="0"/>
              <a:t>=</a:t>
            </a:r>
            <a:r>
              <a:rPr lang="es-ES" dirty="0"/>
              <a:t>, </a:t>
            </a:r>
            <a:r>
              <a:rPr lang="es-ES" b="1" dirty="0"/>
              <a:t>&gt;=</a:t>
            </a:r>
            <a:r>
              <a:rPr lang="es-ES" dirty="0"/>
              <a:t>, </a:t>
            </a:r>
            <a:r>
              <a:rPr lang="es-ES" b="1" dirty="0" err="1"/>
              <a:t>int</a:t>
            </a:r>
            <a:r>
              <a:rPr lang="es-ES" dirty="0"/>
              <a:t>, </a:t>
            </a:r>
            <a:r>
              <a:rPr lang="es-ES" b="1" dirty="0" err="1"/>
              <a:t>bin</a:t>
            </a:r>
            <a:r>
              <a:rPr lang="es-ES" dirty="0"/>
              <a:t> o </a:t>
            </a:r>
            <a:r>
              <a:rPr lang="es-ES" b="1" dirty="0" err="1"/>
              <a:t>dif</a:t>
            </a:r>
            <a:r>
              <a:rPr lang="es-ES" dirty="0"/>
              <a:t> ) que desea establecer entre la celda a la cual se hace referencia y la restricción.</a:t>
            </a:r>
          </a:p>
          <a:p>
            <a:pPr lvl="1"/>
            <a:r>
              <a:rPr lang="es-ES" dirty="0"/>
              <a:t>Si hace clic en </a:t>
            </a:r>
            <a:r>
              <a:rPr lang="es-ES" b="1" dirty="0" err="1"/>
              <a:t>int</a:t>
            </a:r>
            <a:r>
              <a:rPr lang="es-ES" dirty="0"/>
              <a:t>, aparece </a:t>
            </a:r>
            <a:r>
              <a:rPr lang="es-ES" b="1" dirty="0" err="1"/>
              <a:t>integer</a:t>
            </a:r>
            <a:r>
              <a:rPr lang="es-ES" dirty="0"/>
              <a:t> en el cuadro </a:t>
            </a:r>
            <a:r>
              <a:rPr lang="es-ES" b="1" dirty="0"/>
              <a:t>Restricción</a:t>
            </a:r>
            <a:r>
              <a:rPr lang="es-ES" dirty="0"/>
              <a:t>. Si hace clic en </a:t>
            </a:r>
            <a:r>
              <a:rPr lang="es-ES" b="1" dirty="0" err="1"/>
              <a:t>bin</a:t>
            </a:r>
            <a:r>
              <a:rPr lang="es-ES" dirty="0"/>
              <a:t>, aparece </a:t>
            </a:r>
            <a:r>
              <a:rPr lang="es-ES" b="1" dirty="0" err="1"/>
              <a:t>binary</a:t>
            </a:r>
            <a:r>
              <a:rPr lang="es-ES" dirty="0"/>
              <a:t> en el cuadro </a:t>
            </a:r>
            <a:r>
              <a:rPr lang="es-ES" b="1" dirty="0"/>
              <a:t>Restricción</a:t>
            </a:r>
            <a:r>
              <a:rPr lang="es-ES" dirty="0"/>
              <a:t>. Si hace clic en </a:t>
            </a:r>
            <a:r>
              <a:rPr lang="es-ES" b="1" dirty="0" err="1"/>
              <a:t>dif</a:t>
            </a:r>
            <a:r>
              <a:rPr lang="es-ES" dirty="0"/>
              <a:t>, aparece </a:t>
            </a:r>
            <a:r>
              <a:rPr lang="es-ES" b="1" dirty="0" err="1"/>
              <a:t>alldifferent</a:t>
            </a:r>
            <a:r>
              <a:rPr lang="es-ES" dirty="0"/>
              <a:t> en el cuadro de diálogo </a:t>
            </a:r>
            <a:r>
              <a:rPr lang="es-ES" b="1" dirty="0"/>
              <a:t>Restricción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elige &lt;=, =, o &gt;= para la relación en el cuadro </a:t>
            </a:r>
            <a:r>
              <a:rPr lang="es-ES" b="1" dirty="0"/>
              <a:t>Restricción</a:t>
            </a:r>
            <a:r>
              <a:rPr lang="es-ES" dirty="0"/>
              <a:t>, escriba un número, una referencia de celda o nombre o una fórmula. </a:t>
            </a:r>
          </a:p>
          <a:p>
            <a:endParaRPr lang="es-ES" sz="27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9591724" y="2520991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1187112" y="2509249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45978" y="4329947"/>
            <a:ext cx="333375" cy="314325"/>
            <a:chOff x="10267950" y="3324225"/>
            <a:chExt cx="333375" cy="314325"/>
          </a:xfrm>
        </p:grpSpPr>
        <p:sp>
          <p:nvSpPr>
            <p:cNvPr id="18" name="Elipse 1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13696" y="3362325"/>
              <a:ext cx="256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0605537" y="4344562"/>
            <a:ext cx="333375" cy="314325"/>
            <a:chOff x="10267950" y="3324225"/>
            <a:chExt cx="333375" cy="314325"/>
          </a:xfrm>
        </p:grpSpPr>
        <p:sp>
          <p:nvSpPr>
            <p:cNvPr id="25" name="Elipse 24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13695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8431266" y="4315332"/>
            <a:ext cx="333375" cy="314325"/>
            <a:chOff x="10267950" y="3324225"/>
            <a:chExt cx="333375" cy="314325"/>
          </a:xfrm>
        </p:grpSpPr>
        <p:sp>
          <p:nvSpPr>
            <p:cNvPr id="28" name="Elipse 2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90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2153384"/>
            <a:ext cx="5181600" cy="308046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486" y="1517950"/>
            <a:ext cx="5849092" cy="4351338"/>
          </a:xfrm>
        </p:spPr>
        <p:txBody>
          <a:bodyPr>
            <a:normAutofit/>
          </a:bodyPr>
          <a:lstStyle/>
          <a:p>
            <a:pPr lvl="1"/>
            <a:r>
              <a:rPr lang="es-ES" sz="2700" dirty="0"/>
              <a:t>Paso 6: </a:t>
            </a:r>
            <a:r>
              <a:rPr lang="es-ES" dirty="0"/>
              <a:t>Siga uno de los procedimientos siguientes: </a:t>
            </a:r>
          </a:p>
          <a:p>
            <a:pPr lvl="2"/>
            <a:r>
              <a:rPr lang="es-ES" dirty="0"/>
              <a:t>Para aceptar una restricción y agregar otra, haga clic en </a:t>
            </a:r>
            <a:r>
              <a:rPr lang="es-ES" b="1" dirty="0"/>
              <a:t>Agregar </a:t>
            </a:r>
            <a:r>
              <a:rPr lang="es-ES" sz="1200" b="1" dirty="0">
                <a:solidFill>
                  <a:srgbClr val="FF0000"/>
                </a:solidFill>
              </a:rPr>
              <a:t>(1)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Para aceptar la restricción y volver al cuadro de diálogo </a:t>
            </a:r>
            <a:r>
              <a:rPr lang="es-ES" b="1" dirty="0"/>
              <a:t>Parámetros de Solver</a:t>
            </a:r>
            <a:r>
              <a:rPr lang="es-ES" dirty="0"/>
              <a:t>, haga clic en </a:t>
            </a:r>
            <a:r>
              <a:rPr lang="es-ES" b="1" dirty="0"/>
              <a:t>Aceptar </a:t>
            </a:r>
            <a:r>
              <a:rPr lang="es-ES" sz="1200" b="1" dirty="0">
                <a:solidFill>
                  <a:srgbClr val="FF0000"/>
                </a:solidFill>
              </a:rPr>
              <a:t>(2)</a:t>
            </a:r>
            <a:r>
              <a:rPr lang="es-ES" dirty="0"/>
              <a:t>.  </a:t>
            </a:r>
          </a:p>
          <a:p>
            <a:pPr lvl="2"/>
            <a:r>
              <a:rPr lang="es-ES" dirty="0"/>
              <a:t>Haga clic en </a:t>
            </a:r>
            <a:r>
              <a:rPr lang="es-ES" b="1" dirty="0"/>
              <a:t>Cancelar</a:t>
            </a:r>
            <a:r>
              <a:rPr lang="es-ES" dirty="0"/>
              <a:t> si no desea crear la restricción </a:t>
            </a:r>
            <a:r>
              <a:rPr lang="es-ES" sz="1200" b="1" dirty="0">
                <a:solidFill>
                  <a:srgbClr val="FF0000"/>
                </a:solidFill>
              </a:rPr>
              <a:t>(3)</a:t>
            </a:r>
            <a:r>
              <a:rPr lang="es-ES" dirty="0"/>
              <a:t>.</a:t>
            </a:r>
          </a:p>
          <a:p>
            <a:endParaRPr lang="es-ES" sz="27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7695551" y="4760510"/>
            <a:ext cx="333375" cy="314325"/>
            <a:chOff x="10267950" y="3324225"/>
            <a:chExt cx="333375" cy="314325"/>
          </a:xfrm>
        </p:grpSpPr>
        <p:sp>
          <p:nvSpPr>
            <p:cNvPr id="18" name="Elipse 1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13696" y="3362325"/>
              <a:ext cx="256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0286350" y="4745895"/>
            <a:ext cx="333375" cy="314325"/>
            <a:chOff x="10267950" y="3324225"/>
            <a:chExt cx="333375" cy="314325"/>
          </a:xfrm>
        </p:grpSpPr>
        <p:sp>
          <p:nvSpPr>
            <p:cNvPr id="25" name="Elipse 24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13695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074295" y="4760511"/>
            <a:ext cx="333375" cy="314325"/>
            <a:chOff x="10267950" y="3324225"/>
            <a:chExt cx="333375" cy="314325"/>
          </a:xfrm>
        </p:grpSpPr>
        <p:sp>
          <p:nvSpPr>
            <p:cNvPr id="28" name="Elipse 2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8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07" y="1666358"/>
            <a:ext cx="4590236" cy="4840320"/>
          </a:xfrm>
        </p:spPr>
      </p:pic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485" y="1517950"/>
            <a:ext cx="6381307" cy="4351338"/>
          </a:xfrm>
        </p:spPr>
        <p:txBody>
          <a:bodyPr>
            <a:normAutofit/>
          </a:bodyPr>
          <a:lstStyle/>
          <a:p>
            <a:r>
              <a:rPr lang="es-ES" sz="2700" dirty="0"/>
              <a:t>Paso 7: Para cambiar una restricción:</a:t>
            </a:r>
          </a:p>
          <a:p>
            <a:pPr lvl="1"/>
            <a:r>
              <a:rPr lang="es-ES" dirty="0"/>
              <a:t>En el cuadro de diálogo </a:t>
            </a:r>
            <a:r>
              <a:rPr lang="es-ES" b="1" dirty="0"/>
              <a:t>Parámetros de Solver</a:t>
            </a:r>
            <a:r>
              <a:rPr lang="es-ES" dirty="0"/>
              <a:t>, haga clic en la restricción que desee cambiar o eliminar </a:t>
            </a:r>
            <a:r>
              <a:rPr lang="es-ES" sz="1200" b="1" dirty="0">
                <a:solidFill>
                  <a:srgbClr val="FF0000"/>
                </a:solidFill>
              </a:rPr>
              <a:t>(1)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Haga clic en </a:t>
            </a:r>
            <a:r>
              <a:rPr lang="es-ES" b="1" dirty="0"/>
              <a:t>Cambiar</a:t>
            </a:r>
            <a:r>
              <a:rPr lang="es-ES" dirty="0"/>
              <a:t> </a:t>
            </a:r>
            <a:r>
              <a:rPr lang="es-ES" sz="1200" b="1" dirty="0">
                <a:solidFill>
                  <a:srgbClr val="FF0000"/>
                </a:solidFill>
              </a:rPr>
              <a:t>(2) </a:t>
            </a:r>
            <a:r>
              <a:rPr lang="es-ES" dirty="0"/>
              <a:t>y realice los cambios que desee, o haga clic en </a:t>
            </a:r>
            <a:r>
              <a:rPr lang="es-ES" b="1" dirty="0"/>
              <a:t>Eliminar </a:t>
            </a:r>
            <a:r>
              <a:rPr lang="es-ES" dirty="0"/>
              <a:t>si desea eliminarla</a:t>
            </a:r>
            <a:r>
              <a:rPr lang="es-ES" b="1" dirty="0"/>
              <a:t> </a:t>
            </a:r>
            <a:r>
              <a:rPr lang="es-ES" sz="1200" b="1" dirty="0">
                <a:solidFill>
                  <a:srgbClr val="FF0000"/>
                </a:solidFill>
              </a:rPr>
              <a:t>(3)</a:t>
            </a:r>
            <a:r>
              <a:rPr lang="es-ES" dirty="0"/>
              <a:t>.</a:t>
            </a:r>
          </a:p>
          <a:p>
            <a:r>
              <a:rPr lang="es-ES" dirty="0"/>
              <a:t>Paso 8: Para ejecutar haga clic en </a:t>
            </a:r>
            <a:r>
              <a:rPr lang="es-ES" b="1" dirty="0"/>
              <a:t>Resolver</a:t>
            </a:r>
            <a:r>
              <a:rPr lang="es-ES" dirty="0"/>
              <a:t> </a:t>
            </a:r>
            <a:r>
              <a:rPr lang="es-ES" sz="1200" b="1" dirty="0">
                <a:solidFill>
                  <a:srgbClr val="FF0000"/>
                </a:solidFill>
              </a:rPr>
              <a:t>(4)</a:t>
            </a:r>
          </a:p>
          <a:p>
            <a:endParaRPr lang="es-ES" sz="27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9514625" y="6095311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163083" y="3360972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325094" y="3538064"/>
            <a:ext cx="333375" cy="314325"/>
            <a:chOff x="10267950" y="3324225"/>
            <a:chExt cx="333375" cy="314325"/>
          </a:xfrm>
        </p:grpSpPr>
        <p:sp>
          <p:nvSpPr>
            <p:cNvPr id="18" name="Elipse 1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13696" y="3362325"/>
              <a:ext cx="256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0469004" y="3837774"/>
            <a:ext cx="333375" cy="314325"/>
            <a:chOff x="10267950" y="3324225"/>
            <a:chExt cx="333375" cy="314325"/>
          </a:xfrm>
        </p:grpSpPr>
        <p:sp>
          <p:nvSpPr>
            <p:cNvPr id="25" name="Elipse 24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13695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79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13485" y="1517950"/>
            <a:ext cx="6381307" cy="4351338"/>
          </a:xfrm>
        </p:spPr>
        <p:txBody>
          <a:bodyPr>
            <a:normAutofit/>
          </a:bodyPr>
          <a:lstStyle/>
          <a:p>
            <a:r>
              <a:rPr lang="es-ES" dirty="0"/>
              <a:t>Paso 9:</a:t>
            </a:r>
          </a:p>
          <a:p>
            <a:r>
              <a:rPr lang="es-ES" dirty="0"/>
              <a:t>Para mantener los valores de la solución en la hoja de cálculo, en el cuadro de diálogo </a:t>
            </a:r>
            <a:r>
              <a:rPr lang="es-ES" b="1" dirty="0"/>
              <a:t>Resultados de Solver</a:t>
            </a:r>
            <a:r>
              <a:rPr lang="es-ES" dirty="0"/>
              <a:t>, haga clic en </a:t>
            </a:r>
            <a:r>
              <a:rPr lang="es-ES" b="1" dirty="0"/>
              <a:t>Conservar solución de Solver</a:t>
            </a:r>
            <a:r>
              <a:rPr lang="es-ES" dirty="0"/>
              <a:t>.</a:t>
            </a:r>
          </a:p>
          <a:p>
            <a:r>
              <a:rPr lang="es-ES" dirty="0"/>
              <a:t>Para restaurar los valores originales tal como estaban antes de hacer clic en </a:t>
            </a:r>
            <a:r>
              <a:rPr lang="es-ES" b="1" dirty="0"/>
              <a:t>Resolver</a:t>
            </a:r>
            <a:r>
              <a:rPr lang="es-ES" dirty="0"/>
              <a:t>, haga clic en </a:t>
            </a:r>
            <a:r>
              <a:rPr lang="es-ES" b="1" dirty="0"/>
              <a:t>Restaurar valores originales</a:t>
            </a:r>
            <a:r>
              <a:rPr lang="es-ES" dirty="0"/>
              <a:t>.</a:t>
            </a:r>
          </a:p>
          <a:p>
            <a:endParaRPr lang="es-ES" sz="27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2586813" y="5593062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9641010" y="5795828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207894" y="5545609"/>
            <a:ext cx="333375" cy="314325"/>
            <a:chOff x="10267950" y="3324225"/>
            <a:chExt cx="333375" cy="314325"/>
          </a:xfrm>
        </p:grpSpPr>
        <p:sp>
          <p:nvSpPr>
            <p:cNvPr id="18" name="Elipse 1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13696" y="3362325"/>
              <a:ext cx="256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018657" y="6095538"/>
            <a:ext cx="333375" cy="314325"/>
            <a:chOff x="10267950" y="3324225"/>
            <a:chExt cx="333375" cy="314325"/>
          </a:xfrm>
        </p:grpSpPr>
        <p:sp>
          <p:nvSpPr>
            <p:cNvPr id="25" name="Elipse 24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13695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103815" y="5712125"/>
            <a:ext cx="333375" cy="314325"/>
            <a:chOff x="10267950" y="3324225"/>
            <a:chExt cx="333375" cy="314325"/>
          </a:xfrm>
        </p:grpSpPr>
        <p:sp>
          <p:nvSpPr>
            <p:cNvPr id="28" name="Elipse 2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28" y="1517950"/>
            <a:ext cx="5181600" cy="3451426"/>
          </a:xfrm>
        </p:spPr>
      </p:pic>
    </p:spTree>
    <p:extLst>
      <p:ext uri="{BB962C8B-B14F-4D97-AF65-F5344CB8AC3E}">
        <p14:creationId xmlns:p14="http://schemas.microsoft.com/office/powerpoint/2010/main" val="67852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Notas</a:t>
            </a:r>
            <a:r>
              <a:rPr lang="es-ES" dirty="0"/>
              <a:t>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Para interrumpir el proceso de resolución, puede presionar ESC. Microsoft Excel actualiza la hoja de cálculo con los últimos valores encontrados para las celdas de variable de decisión.</a:t>
            </a:r>
          </a:p>
          <a:p>
            <a:pPr lvl="1"/>
            <a:r>
              <a:rPr lang="es-ES" dirty="0"/>
              <a:t>Para crear un informe basado en su solución después de que Solver encuentre una solución, seleccione un tipo de informe en el cuadro </a:t>
            </a:r>
            <a:r>
              <a:rPr lang="es-ES" b="1" dirty="0"/>
              <a:t>Informes</a:t>
            </a:r>
            <a:r>
              <a:rPr lang="es-ES" dirty="0"/>
              <a:t> y haga clic en </a:t>
            </a:r>
            <a:r>
              <a:rPr lang="es-ES" b="1" dirty="0"/>
              <a:t>Aceptar</a:t>
            </a:r>
            <a:r>
              <a:rPr lang="es-ES" dirty="0"/>
              <a:t>. El informe se crea en una nueva hoja de cálculo del libro. Si Solver no encuentra una solución, la opción de crear un informe no está disponible.</a:t>
            </a:r>
          </a:p>
          <a:p>
            <a:pPr lvl="1"/>
            <a:r>
              <a:rPr lang="es-ES" dirty="0"/>
              <a:t>Para guardar los valores de la celda de variable de decisión como un escenario que pueda mostrar más tarde, haga clic en </a:t>
            </a:r>
            <a:r>
              <a:rPr lang="es-ES" b="1" dirty="0"/>
              <a:t>Guardar escenario</a:t>
            </a:r>
            <a:r>
              <a:rPr lang="es-ES" dirty="0"/>
              <a:t> en el cuadro de diálogo </a:t>
            </a:r>
            <a:r>
              <a:rPr lang="es-ES" b="1" dirty="0"/>
              <a:t>Resultados de Solver</a:t>
            </a:r>
            <a:r>
              <a:rPr lang="es-ES" dirty="0"/>
              <a:t> y luego escriba un nombre para el escenario en el cuadro </a:t>
            </a:r>
            <a:r>
              <a:rPr lang="es-ES" b="1" dirty="0"/>
              <a:t>Nombre del escenario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17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es?</a:t>
            </a:r>
          </a:p>
          <a:p>
            <a:r>
              <a:rPr lang="es-ES" dirty="0"/>
              <a:t>Cómo funciona?</a:t>
            </a:r>
          </a:p>
          <a:p>
            <a:r>
              <a:rPr lang="es-ES" dirty="0"/>
              <a:t>Componentes principales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7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sz="27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4832162" y="5487359"/>
            <a:ext cx="333375" cy="314325"/>
            <a:chOff x="10267950" y="3324225"/>
            <a:chExt cx="333375" cy="314325"/>
          </a:xfrm>
        </p:grpSpPr>
        <p:sp>
          <p:nvSpPr>
            <p:cNvPr id="22" name="Elipse 21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437450" y="5708800"/>
            <a:ext cx="333375" cy="314325"/>
            <a:chOff x="10267950" y="3324225"/>
            <a:chExt cx="333375" cy="314325"/>
          </a:xfrm>
        </p:grpSpPr>
        <p:sp>
          <p:nvSpPr>
            <p:cNvPr id="10" name="Elipse 9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31278" y="5618164"/>
            <a:ext cx="333375" cy="314325"/>
            <a:chOff x="10267950" y="3324225"/>
            <a:chExt cx="333375" cy="314325"/>
          </a:xfrm>
        </p:grpSpPr>
        <p:sp>
          <p:nvSpPr>
            <p:cNvPr id="18" name="Elipse 1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13696" y="3362325"/>
              <a:ext cx="256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115821" y="5606422"/>
            <a:ext cx="333375" cy="314325"/>
            <a:chOff x="10267950" y="3324225"/>
            <a:chExt cx="333375" cy="314325"/>
          </a:xfrm>
        </p:grpSpPr>
        <p:sp>
          <p:nvSpPr>
            <p:cNvPr id="25" name="Elipse 24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13695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364496" y="5546574"/>
            <a:ext cx="333375" cy="314325"/>
            <a:chOff x="10267950" y="3324225"/>
            <a:chExt cx="333375" cy="314325"/>
          </a:xfrm>
        </p:grpSpPr>
        <p:sp>
          <p:nvSpPr>
            <p:cNvPr id="28" name="Elipse 27"/>
            <p:cNvSpPr/>
            <p:nvPr/>
          </p:nvSpPr>
          <p:spPr>
            <a:xfrm>
              <a:off x="10267950" y="3324225"/>
              <a:ext cx="333375" cy="314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0313696" y="33623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27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Definir y solucionar un problema con Solver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4" y="2039689"/>
            <a:ext cx="7573432" cy="2467319"/>
          </a:xfrm>
        </p:spPr>
      </p:pic>
    </p:spTree>
    <p:extLst>
      <p:ext uri="{BB962C8B-B14F-4D97-AF65-F5344CB8AC3E}">
        <p14:creationId xmlns:p14="http://schemas.microsoft.com/office/powerpoint/2010/main" val="15273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Solver</a:t>
            </a:r>
            <a:r>
              <a:rPr lang="es-ES" dirty="0"/>
              <a:t> es un complemento de Microsoft Excel que puede usar para llevar a cabo análisis “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”. </a:t>
            </a:r>
            <a:endParaRPr lang="es-ES" dirty="0">
              <a:effectLst/>
            </a:endParaRPr>
          </a:p>
          <a:p>
            <a:r>
              <a:rPr lang="es-ES" dirty="0" err="1">
                <a:effectLst/>
              </a:rPr>
              <a:t>Solver</a:t>
            </a:r>
            <a:r>
              <a:rPr lang="es-ES" dirty="0">
                <a:effectLst/>
              </a:rPr>
              <a:t> </a:t>
            </a:r>
            <a:r>
              <a:rPr lang="es-ES" dirty="0"/>
              <a:t>busca el valor óptimo </a:t>
            </a:r>
            <a:r>
              <a:rPr lang="es-ES" dirty="0" err="1"/>
              <a:t>óptimo</a:t>
            </a:r>
            <a:r>
              <a:rPr lang="es-ES" dirty="0"/>
              <a:t> (mínimo o máximo) para una fórmula en una celda, la celda objetivo, que está sujeta a restricciones o limitaciones en los valores de otras celdas de fórmula de una hoja de cálculo</a:t>
            </a:r>
          </a:p>
          <a:p>
            <a:r>
              <a:rPr lang="es-ES" dirty="0"/>
              <a:t>E</a:t>
            </a:r>
            <a:r>
              <a:rPr lang="es-ES" dirty="0">
                <a:effectLst/>
              </a:rPr>
              <a:t>s similar a la </a:t>
            </a:r>
            <a:r>
              <a:rPr lang="es-ES" b="1" dirty="0">
                <a:effectLst/>
              </a:rPr>
              <a:t>búsqueda de objetivos</a:t>
            </a:r>
            <a:r>
              <a:rPr lang="es-ES" dirty="0">
                <a:effectLst/>
              </a:rPr>
              <a:t>, pero puede aceptar  más variables.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15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Solver</a:t>
            </a:r>
            <a:r>
              <a:rPr lang="es-ES" dirty="0"/>
              <a:t> trabaja con un grupo de celdas llamadas celdas de variables de decisión o, simplemente, celdas de variables que se usan para calcular fórmulas en las celdas objetivo y de restricción. </a:t>
            </a:r>
            <a:r>
              <a:rPr lang="es-ES" dirty="0" err="1"/>
              <a:t>Solver</a:t>
            </a:r>
            <a:r>
              <a:rPr lang="es-ES" dirty="0"/>
              <a:t> ajusta los valores de las celdas de variables de decisión para que cumplan con los límites de las celdas de restricción y den el resultado deseado en la celda objetivo.</a:t>
            </a:r>
          </a:p>
        </p:txBody>
      </p:sp>
    </p:spTree>
    <p:extLst>
      <p:ext uri="{BB962C8B-B14F-4D97-AF65-F5344CB8AC3E}">
        <p14:creationId xmlns:p14="http://schemas.microsoft.com/office/powerpoint/2010/main" val="9295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principales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Celda objetivo</a:t>
            </a:r>
            <a:r>
              <a:rPr lang="es-ES" dirty="0"/>
              <a:t>. Esta es la celda que representa la meta u objetivo del problema. En nuestro ejemplo, vamos a tratar de tener un horario que no tenga déficit en la dotación de personal. La celda que informa cualquier déficit será la </a:t>
            </a:r>
            <a:r>
              <a:rPr lang="es-ES" b="1" dirty="0"/>
              <a:t>Celda objetivo</a:t>
            </a:r>
            <a:r>
              <a:rPr lang="es-ES" dirty="0"/>
              <a:t>.</a:t>
            </a:r>
          </a:p>
          <a:p>
            <a:r>
              <a:rPr lang="es-ES" b="1" dirty="0"/>
              <a:t>Celdas variables</a:t>
            </a:r>
            <a:r>
              <a:rPr lang="es-ES" dirty="0"/>
              <a:t> son las celdas que se pueden modificar para llegar al resultado deseado. En nuestro ejemplo, esas serán las horas de trabajo de lunes a viernes para todos los empleados.</a:t>
            </a:r>
          </a:p>
          <a:p>
            <a:r>
              <a:rPr lang="es-ES" b="1" dirty="0"/>
              <a:t>Limitaciones</a:t>
            </a:r>
            <a:r>
              <a:rPr lang="es-ES" dirty="0"/>
              <a:t>. Estas son las restricciones o limitaciones a lo que Solver puede hacer para resolver el problema. Por ejemplo, si X empleado no puede trabajar martes, Solver tiene restricciones para la asignación de trabajo en los empleados los martes.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7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Métodos de resolución usados por Solver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Gradiente reducido generalizado (GRG) no lineal</a:t>
            </a:r>
            <a:r>
              <a:rPr lang="es-ES" dirty="0"/>
              <a:t>    Se usa para problemas suavizados que son no lineales.</a:t>
            </a:r>
          </a:p>
          <a:p>
            <a:r>
              <a:rPr lang="es-ES" b="1" dirty="0"/>
              <a:t>LP Simplex</a:t>
            </a:r>
            <a:r>
              <a:rPr lang="es-ES" dirty="0"/>
              <a:t>    Se usa para problemas lineales.</a:t>
            </a:r>
          </a:p>
          <a:p>
            <a:r>
              <a:rPr lang="es-ES" b="1" dirty="0" err="1"/>
              <a:t>Evolutionary</a:t>
            </a:r>
            <a:r>
              <a:rPr lang="es-ES" dirty="0"/>
              <a:t>    Se usa para problemas no suavizados.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449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D3B6-B58E-DDFA-657F-84A40280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Habilitar </a:t>
            </a:r>
            <a:r>
              <a:rPr lang="es-ES" dirty="0" err="1"/>
              <a:t>Solver</a:t>
            </a:r>
            <a:endParaRPr lang="es-E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9E02C74-0B9D-FA51-0C53-437DAF4BA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52111"/>
              </p:ext>
            </p:extLst>
          </p:nvPr>
        </p:nvGraphicFramePr>
        <p:xfrm>
          <a:off x="9828960" y="128587"/>
          <a:ext cx="1247775" cy="66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47760" imgH="6600960" progId="PBrush">
                  <p:embed/>
                </p:oleObj>
              </mc:Choice>
              <mc:Fallback>
                <p:oleObj name="Bitmap Image" r:id="rId2" imgW="1247760" imgH="660096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59E02C74-0B9D-FA51-0C53-437DAF4B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28960" y="128587"/>
                        <a:ext cx="1247775" cy="660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4E63B06F-E756-6E76-2600-B4B236943DFF}"/>
              </a:ext>
            </a:extLst>
          </p:cNvPr>
          <p:cNvSpPr/>
          <p:nvPr/>
        </p:nvSpPr>
        <p:spPr>
          <a:xfrm>
            <a:off x="9895464" y="6326663"/>
            <a:ext cx="1086301" cy="332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F61719-5651-FBF9-E838-257C1BEE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239" y="1534919"/>
            <a:ext cx="5048955" cy="479174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61063A-E6FA-33F6-4713-8CEF55B0C139}"/>
              </a:ext>
            </a:extLst>
          </p:cNvPr>
          <p:cNvSpPr/>
          <p:nvPr/>
        </p:nvSpPr>
        <p:spPr>
          <a:xfrm>
            <a:off x="2119239" y="1974477"/>
            <a:ext cx="588102" cy="266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4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D3B6-B58E-DDFA-657F-84A40280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Habilitar </a:t>
            </a:r>
            <a:r>
              <a:rPr lang="es-ES" dirty="0" err="1"/>
              <a:t>Solver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F522F35-4763-7ED1-0CCA-32E542AB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81" y="575035"/>
            <a:ext cx="6785086" cy="556181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1E66424-53CC-8D2E-0F40-BC9ED6AB6D3C}"/>
              </a:ext>
            </a:extLst>
          </p:cNvPr>
          <p:cNvSpPr/>
          <p:nvPr/>
        </p:nvSpPr>
        <p:spPr>
          <a:xfrm>
            <a:off x="9016923" y="5449812"/>
            <a:ext cx="404983" cy="377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4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D3B6-B58E-DDFA-657F-84A40280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Habilitar </a:t>
            </a:r>
            <a:r>
              <a:rPr lang="es-ES" dirty="0" err="1"/>
              <a:t>Solver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6D2BAF-D460-73FA-AE52-393D9C88A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28" y="463737"/>
            <a:ext cx="3391373" cy="382958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39F402-98BC-45AC-BFDF-32D7D816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4920895"/>
            <a:ext cx="11383964" cy="133368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DC9EA50-E0DE-A14E-E382-6C58285DBFCF}"/>
              </a:ext>
            </a:extLst>
          </p:cNvPr>
          <p:cNvSpPr/>
          <p:nvPr/>
        </p:nvSpPr>
        <p:spPr>
          <a:xfrm>
            <a:off x="10284643" y="5155538"/>
            <a:ext cx="1451728" cy="1018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93D8374-40C6-C376-11BF-DBCC0453BC89}"/>
              </a:ext>
            </a:extLst>
          </p:cNvPr>
          <p:cNvSpPr/>
          <p:nvPr/>
        </p:nvSpPr>
        <p:spPr>
          <a:xfrm>
            <a:off x="455629" y="4894000"/>
            <a:ext cx="664959" cy="332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529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1143</Words>
  <Application>Microsoft Office PowerPoint</Application>
  <PresentationFormat>Panorámica</PresentationFormat>
  <Paragraphs>100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Bitmap Image</vt:lpstr>
      <vt:lpstr>Solver</vt:lpstr>
      <vt:lpstr>Contenido</vt:lpstr>
      <vt:lpstr>Qué es?</vt:lpstr>
      <vt:lpstr>Cómo funciona?</vt:lpstr>
      <vt:lpstr>Componentes principales</vt:lpstr>
      <vt:lpstr>Métodos de resolución usados por Solver</vt:lpstr>
      <vt:lpstr>Habilitar Solver</vt:lpstr>
      <vt:lpstr>Habilitar Solver</vt:lpstr>
      <vt:lpstr>Habilitar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Definir y solucionar un problema con Solver</vt:lpstr>
      <vt:lpstr>Notas </vt:lpstr>
      <vt:lpstr>Definir y solucionar un problema con Solver</vt:lpstr>
      <vt:lpstr>Definir y solucionar un problema con 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</dc:title>
  <dc:creator>Diana Aguilera Reyna</dc:creator>
  <cp:lastModifiedBy>dataXbi dataXbi</cp:lastModifiedBy>
  <cp:revision>32</cp:revision>
  <dcterms:created xsi:type="dcterms:W3CDTF">2017-01-13T10:48:14Z</dcterms:created>
  <dcterms:modified xsi:type="dcterms:W3CDTF">2022-10-05T18:11:50Z</dcterms:modified>
</cp:coreProperties>
</file>