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3" r:id="rId6"/>
    <p:sldId id="262" r:id="rId7"/>
    <p:sldId id="274" r:id="rId8"/>
    <p:sldId id="269" r:id="rId9"/>
    <p:sldId id="275" r:id="rId10"/>
    <p:sldId id="276" r:id="rId11"/>
    <p:sldId id="277" r:id="rId12"/>
    <p:sldId id="270" r:id="rId13"/>
    <p:sldId id="261" r:id="rId14"/>
    <p:sldId id="265" r:id="rId15"/>
    <p:sldId id="259"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D70BA5C7-7CBB-4C01-977E-A590EC6DC06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384940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70BA5C7-7CBB-4C01-977E-A590EC6DC06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114171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70BA5C7-7CBB-4C01-977E-A590EC6DC06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232616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70BA5C7-7CBB-4C01-977E-A590EC6DC06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130862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0BA5C7-7CBB-4C01-977E-A590EC6DC065}"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44249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D70BA5C7-7CBB-4C01-977E-A590EC6DC065}"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231410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D70BA5C7-7CBB-4C01-977E-A590EC6DC065}" type="datetimeFigureOut">
              <a:rPr lang="es-ES" smtClean="0"/>
              <a:t>23/01/2017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46579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D70BA5C7-7CBB-4C01-977E-A590EC6DC065}" type="datetimeFigureOut">
              <a:rPr lang="es-ES" smtClean="0"/>
              <a:t>23/01/2017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55455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0BA5C7-7CBB-4C01-977E-A590EC6DC065}" type="datetimeFigureOut">
              <a:rPr lang="es-ES" smtClean="0"/>
              <a:t>23/01/2017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50889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0BA5C7-7CBB-4C01-977E-A590EC6DC065}"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417128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0BA5C7-7CBB-4C01-977E-A590EC6DC065}"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DA78A46-15B3-4E3F-B3BB-6F04A2CC3479}" type="slidenum">
              <a:rPr lang="es-ES" smtClean="0"/>
              <a:t>‹Nº›</a:t>
            </a:fld>
            <a:endParaRPr lang="es-ES"/>
          </a:p>
        </p:txBody>
      </p:sp>
    </p:spTree>
    <p:extLst>
      <p:ext uri="{BB962C8B-B14F-4D97-AF65-F5344CB8AC3E}">
        <p14:creationId xmlns:p14="http://schemas.microsoft.com/office/powerpoint/2010/main" val="229806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BA5C7-7CBB-4C01-977E-A590EC6DC065}" type="datetimeFigureOut">
              <a:rPr lang="es-ES" smtClean="0"/>
              <a:t>23/01/2017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78A46-15B3-4E3F-B3BB-6F04A2CC3479}" type="slidenum">
              <a:rPr lang="es-ES" smtClean="0"/>
              <a:t>‹Nº›</a:t>
            </a:fld>
            <a:endParaRPr lang="es-ES"/>
          </a:p>
        </p:txBody>
      </p:sp>
    </p:spTree>
    <p:extLst>
      <p:ext uri="{BB962C8B-B14F-4D97-AF65-F5344CB8AC3E}">
        <p14:creationId xmlns:p14="http://schemas.microsoft.com/office/powerpoint/2010/main" val="155690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Análisis de Hipótesis</a:t>
            </a:r>
          </a:p>
        </p:txBody>
      </p:sp>
      <p:sp>
        <p:nvSpPr>
          <p:cNvPr id="3" name="Subtítulo 2"/>
          <p:cNvSpPr>
            <a:spLocks noGrp="1"/>
          </p:cNvSpPr>
          <p:nvPr>
            <p:ph type="subTitle" idx="1"/>
          </p:nvPr>
        </p:nvSpPr>
        <p:spPr/>
        <p:txBody>
          <a:bodyPr/>
          <a:lstStyle/>
          <a:p>
            <a:r>
              <a:rPr lang="es-ES" b="1" dirty="0"/>
              <a:t>(</a:t>
            </a:r>
            <a:r>
              <a:rPr lang="es-ES" b="1" dirty="0" err="1"/>
              <a:t>what-if</a:t>
            </a:r>
            <a:r>
              <a:rPr lang="es-ES" b="1" dirty="0"/>
              <a:t> </a:t>
            </a:r>
            <a:r>
              <a:rPr lang="es-ES" b="1" dirty="0" err="1"/>
              <a:t>analysis</a:t>
            </a:r>
            <a:r>
              <a:rPr lang="es-ES" b="1" dirty="0"/>
              <a:t>)</a:t>
            </a:r>
            <a:endParaRPr lang="es-ES" dirty="0"/>
          </a:p>
        </p:txBody>
      </p:sp>
    </p:spTree>
    <p:extLst>
      <p:ext uri="{BB962C8B-B14F-4D97-AF65-F5344CB8AC3E}">
        <p14:creationId xmlns:p14="http://schemas.microsoft.com/office/powerpoint/2010/main" val="9534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p:txBody>
          <a:bodyPr>
            <a:normAutofit/>
          </a:bodyPr>
          <a:lstStyle/>
          <a:p>
            <a:r>
              <a:rPr lang="es-ES" b="1" dirty="0">
                <a:effectLst/>
              </a:rPr>
              <a:t>Paso 3: </a:t>
            </a:r>
            <a:r>
              <a:rPr lang="es-ES" dirty="0">
                <a:effectLst/>
              </a:rPr>
              <a:t>Se muestra el cuadro de diálogo </a:t>
            </a:r>
            <a:r>
              <a:rPr lang="es-ES" b="1" dirty="0">
                <a:effectLst/>
              </a:rPr>
              <a:t>Agregar escenario </a:t>
            </a:r>
            <a:r>
              <a:rPr lang="es-ES" sz="1200" b="1" dirty="0">
                <a:solidFill>
                  <a:srgbClr val="FF0000"/>
                </a:solidFill>
                <a:effectLst/>
              </a:rPr>
              <a:t>(1)</a:t>
            </a:r>
            <a:r>
              <a:rPr lang="es-ES" dirty="0">
                <a:effectLst/>
              </a:rPr>
              <a:t>. Escribe un nombre para el escenario</a:t>
            </a:r>
            <a:r>
              <a:rPr lang="es-ES" sz="1200" dirty="0">
                <a:effectLst/>
              </a:rPr>
              <a:t> </a:t>
            </a:r>
            <a:r>
              <a:rPr lang="es-ES" sz="1200" b="1" dirty="0">
                <a:solidFill>
                  <a:srgbClr val="FF0000"/>
                </a:solidFill>
              </a:rPr>
              <a:t>(2)</a:t>
            </a:r>
            <a:r>
              <a:rPr lang="es-ES" dirty="0"/>
              <a:t> </a:t>
            </a:r>
            <a:r>
              <a:rPr lang="es-ES" dirty="0">
                <a:effectLst/>
              </a:rPr>
              <a:t>y selecciona las celdas cuyos datos vayan a cambiar </a:t>
            </a:r>
            <a:r>
              <a:rPr lang="es-ES" sz="1200" b="1" dirty="0">
                <a:solidFill>
                  <a:srgbClr val="FF0000"/>
                </a:solidFill>
              </a:rPr>
              <a:t>(3)</a:t>
            </a:r>
            <a:r>
              <a:rPr lang="es-ES" dirty="0">
                <a:effectLst/>
              </a:rPr>
              <a:t>. Luego, haz clic en el botón </a:t>
            </a:r>
            <a:r>
              <a:rPr lang="es-ES" b="1" dirty="0">
                <a:effectLst/>
              </a:rPr>
              <a:t>Aceptar </a:t>
            </a:r>
            <a:r>
              <a:rPr lang="es-ES" sz="1200" b="1" dirty="0">
                <a:solidFill>
                  <a:srgbClr val="FF0000"/>
                </a:solidFill>
              </a:rPr>
              <a:t>(4)</a:t>
            </a:r>
            <a:r>
              <a:rPr lang="es-ES" dirty="0">
                <a:effectLst/>
              </a:rPr>
              <a:t>. </a:t>
            </a:r>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7713" y="1825625"/>
            <a:ext cx="4115374" cy="3124636"/>
          </a:xfrm>
        </p:spPr>
      </p:pic>
      <p:grpSp>
        <p:nvGrpSpPr>
          <p:cNvPr id="7" name="Grupo 6"/>
          <p:cNvGrpSpPr/>
          <p:nvPr/>
        </p:nvGrpSpPr>
        <p:grpSpPr>
          <a:xfrm>
            <a:off x="7291100" y="1600994"/>
            <a:ext cx="333375" cy="314325"/>
            <a:chOff x="10267950" y="3324225"/>
            <a:chExt cx="333375" cy="314325"/>
          </a:xfrm>
        </p:grpSpPr>
        <p:sp>
          <p:nvSpPr>
            <p:cNvPr id="8" name="Elipse 7"/>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0" name="Grupo 9"/>
          <p:cNvGrpSpPr/>
          <p:nvPr/>
        </p:nvGrpSpPr>
        <p:grpSpPr>
          <a:xfrm>
            <a:off x="7960834" y="2265883"/>
            <a:ext cx="333375" cy="314325"/>
            <a:chOff x="10420350" y="3476625"/>
            <a:chExt cx="333375" cy="314325"/>
          </a:xfrm>
        </p:grpSpPr>
        <p:sp>
          <p:nvSpPr>
            <p:cNvPr id="11" name="Elipse 10"/>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13" name="Grupo 12"/>
          <p:cNvGrpSpPr/>
          <p:nvPr/>
        </p:nvGrpSpPr>
        <p:grpSpPr>
          <a:xfrm>
            <a:off x="7522110" y="2698571"/>
            <a:ext cx="333375" cy="314325"/>
            <a:chOff x="10420350" y="3476625"/>
            <a:chExt cx="333375" cy="314325"/>
          </a:xfrm>
        </p:grpSpPr>
        <p:sp>
          <p:nvSpPr>
            <p:cNvPr id="14" name="Elipse 13"/>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grpSp>
        <p:nvGrpSpPr>
          <p:cNvPr id="16" name="Grupo 15"/>
          <p:cNvGrpSpPr/>
          <p:nvPr/>
        </p:nvGrpSpPr>
        <p:grpSpPr>
          <a:xfrm>
            <a:off x="9004640" y="4592105"/>
            <a:ext cx="333375" cy="314325"/>
            <a:chOff x="10420350" y="3476625"/>
            <a:chExt cx="333375" cy="314325"/>
          </a:xfrm>
        </p:grpSpPr>
        <p:sp>
          <p:nvSpPr>
            <p:cNvPr id="17" name="Elipse 16"/>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4</a:t>
              </a:r>
            </a:p>
          </p:txBody>
        </p:sp>
      </p:grpSp>
    </p:spTree>
    <p:extLst>
      <p:ext uri="{BB962C8B-B14F-4D97-AF65-F5344CB8AC3E}">
        <p14:creationId xmlns:p14="http://schemas.microsoft.com/office/powerpoint/2010/main" val="264243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p:txBody>
          <a:bodyPr>
            <a:normAutofit/>
          </a:bodyPr>
          <a:lstStyle/>
          <a:p>
            <a:r>
              <a:rPr lang="es-ES" b="1" dirty="0">
                <a:effectLst/>
              </a:rPr>
              <a:t>Paso 4: </a:t>
            </a:r>
            <a:r>
              <a:rPr lang="es-ES" dirty="0">
                <a:effectLst/>
              </a:rPr>
              <a:t>Aparecerá el cuadro de diálogo</a:t>
            </a:r>
            <a:r>
              <a:rPr lang="es-ES" b="1" dirty="0">
                <a:effectLst/>
              </a:rPr>
              <a:t> Valores del escenario </a:t>
            </a:r>
            <a:r>
              <a:rPr lang="es-ES" sz="1200" b="1" dirty="0">
                <a:solidFill>
                  <a:srgbClr val="FF0000"/>
                </a:solidFill>
              </a:rPr>
              <a:t>(1)</a:t>
            </a:r>
            <a:r>
              <a:rPr lang="es-ES" dirty="0">
                <a:effectLst/>
              </a:rPr>
              <a:t>. Debes escribir los nuevos valores para las celdas que seleccionaste en el paso anterior </a:t>
            </a:r>
            <a:r>
              <a:rPr lang="es-ES" sz="1200" b="1" dirty="0">
                <a:solidFill>
                  <a:srgbClr val="FF0000"/>
                </a:solidFill>
              </a:rPr>
              <a:t>(2)</a:t>
            </a:r>
            <a:r>
              <a:rPr lang="es-ES" dirty="0">
                <a:effectLst/>
              </a:rPr>
              <a:t>. Al y haz clic en el botón </a:t>
            </a:r>
            <a:r>
              <a:rPr lang="es-ES" b="1" dirty="0">
                <a:effectLst/>
              </a:rPr>
              <a:t>Aceptar </a:t>
            </a:r>
            <a:r>
              <a:rPr lang="es-ES" sz="1200" b="1" dirty="0">
                <a:solidFill>
                  <a:srgbClr val="FF0000"/>
                </a:solidFill>
              </a:rPr>
              <a:t>(3)</a:t>
            </a:r>
            <a:r>
              <a:rPr lang="es-ES" dirty="0">
                <a:effectLst/>
              </a:rPr>
              <a:t>. </a:t>
            </a:r>
          </a:p>
          <a:p>
            <a:endParaRPr lang="es-ES" dirty="0">
              <a:effectLst/>
            </a:endParaRPr>
          </a:p>
          <a:p>
            <a:endParaRPr lang="es-E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38835" y="1825625"/>
            <a:ext cx="2905530" cy="1428949"/>
          </a:xfrm>
        </p:spPr>
      </p:pic>
      <p:grpSp>
        <p:nvGrpSpPr>
          <p:cNvPr id="16" name="Grupo 15"/>
          <p:cNvGrpSpPr/>
          <p:nvPr/>
        </p:nvGrpSpPr>
        <p:grpSpPr>
          <a:xfrm>
            <a:off x="7855485" y="1591517"/>
            <a:ext cx="333375" cy="314325"/>
            <a:chOff x="10267950" y="3324225"/>
            <a:chExt cx="333375" cy="314325"/>
          </a:xfrm>
        </p:grpSpPr>
        <p:sp>
          <p:nvSpPr>
            <p:cNvPr id="17" name="Elipse 16"/>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9" name="Grupo 18"/>
          <p:cNvGrpSpPr/>
          <p:nvPr/>
        </p:nvGrpSpPr>
        <p:grpSpPr>
          <a:xfrm>
            <a:off x="9122884" y="2382936"/>
            <a:ext cx="333375" cy="314325"/>
            <a:chOff x="10420350" y="3476625"/>
            <a:chExt cx="333375" cy="314325"/>
          </a:xfrm>
        </p:grpSpPr>
        <p:sp>
          <p:nvSpPr>
            <p:cNvPr id="20" name="Elipse 1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22" name="Grupo 21"/>
          <p:cNvGrpSpPr/>
          <p:nvPr/>
        </p:nvGrpSpPr>
        <p:grpSpPr>
          <a:xfrm>
            <a:off x="8484135" y="2893075"/>
            <a:ext cx="333375" cy="314325"/>
            <a:chOff x="10420350" y="3476625"/>
            <a:chExt cx="333375" cy="314325"/>
          </a:xfrm>
        </p:grpSpPr>
        <p:sp>
          <p:nvSpPr>
            <p:cNvPr id="23" name="Elipse 2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spTree>
    <p:extLst>
      <p:ext uri="{BB962C8B-B14F-4D97-AF65-F5344CB8AC3E}">
        <p14:creationId xmlns:p14="http://schemas.microsoft.com/office/powerpoint/2010/main" val="348275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a:xfrm>
            <a:off x="838200" y="1825625"/>
            <a:ext cx="4381500" cy="4351338"/>
          </a:xfrm>
        </p:spPr>
        <p:txBody>
          <a:bodyPr>
            <a:normAutofit/>
          </a:bodyPr>
          <a:lstStyle/>
          <a:p>
            <a:r>
              <a:rPr lang="es-ES" b="1" dirty="0">
                <a:effectLst/>
              </a:rPr>
              <a:t>Paso </a:t>
            </a:r>
            <a:r>
              <a:rPr lang="es-ES" b="1" dirty="0"/>
              <a:t>5</a:t>
            </a:r>
            <a:r>
              <a:rPr lang="es-ES" b="1" dirty="0">
                <a:effectLst/>
              </a:rPr>
              <a:t>: </a:t>
            </a:r>
            <a:r>
              <a:rPr lang="es-ES" dirty="0">
                <a:effectLst/>
              </a:rPr>
              <a:t>Una vez has creado el escenario, volverás al cuadro de diálogo </a:t>
            </a:r>
            <a:r>
              <a:rPr lang="es-ES" b="1" dirty="0">
                <a:effectLst/>
              </a:rPr>
              <a:t>Administrador de escenarios </a:t>
            </a:r>
            <a:r>
              <a:rPr lang="es-ES" sz="1200" b="1" dirty="0">
                <a:solidFill>
                  <a:srgbClr val="FF0000"/>
                </a:solidFill>
              </a:rPr>
              <a:t>(1)</a:t>
            </a:r>
            <a:r>
              <a:rPr lang="es-ES" dirty="0">
                <a:effectLst/>
              </a:rPr>
              <a:t>. Allí, haz clic en </a:t>
            </a:r>
            <a:r>
              <a:rPr lang="es-ES" b="1" dirty="0">
                <a:effectLst/>
              </a:rPr>
              <a:t>Mostrar </a:t>
            </a:r>
            <a:r>
              <a:rPr lang="es-ES" sz="1200" b="1" dirty="0">
                <a:solidFill>
                  <a:srgbClr val="FF0000"/>
                </a:solidFill>
              </a:rPr>
              <a:t>(2)</a:t>
            </a:r>
            <a:r>
              <a:rPr lang="es-ES" sz="1200" dirty="0">
                <a:effectLst/>
              </a:rPr>
              <a:t> </a:t>
            </a:r>
            <a:r>
              <a:rPr lang="es-ES" dirty="0">
                <a:effectLst/>
              </a:rPr>
              <a:t>para probar los nuevos valores y ver cómo se modifica el resultado </a:t>
            </a:r>
            <a:r>
              <a:rPr lang="es-ES" sz="1200" b="1" dirty="0">
                <a:solidFill>
                  <a:srgbClr val="FF0000"/>
                </a:solidFill>
              </a:rPr>
              <a:t>(3)</a:t>
            </a:r>
            <a:r>
              <a:rPr lang="es-ES" dirty="0">
                <a:effectLst/>
              </a:rPr>
              <a:t>.</a:t>
            </a:r>
            <a:endParaRPr lang="es-ES" b="1" dirty="0">
              <a:effectLst/>
            </a:endParaRPr>
          </a:p>
          <a:p>
            <a:endParaRPr lang="es-ES" dirty="0">
              <a:effectLst/>
            </a:endParaRPr>
          </a:p>
          <a:p>
            <a:endParaRPr lang="es-ES" dirty="0"/>
          </a:p>
        </p:txBody>
      </p:sp>
      <p:pic>
        <p:nvPicPr>
          <p:cNvPr id="8" name="Marcador de contenido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21859" y="1832511"/>
            <a:ext cx="6124575" cy="3511545"/>
          </a:xfrm>
        </p:spPr>
      </p:pic>
      <p:grpSp>
        <p:nvGrpSpPr>
          <p:cNvPr id="9" name="Grupo 8"/>
          <p:cNvGrpSpPr/>
          <p:nvPr/>
        </p:nvGrpSpPr>
        <p:grpSpPr>
          <a:xfrm>
            <a:off x="9092057" y="1656606"/>
            <a:ext cx="333375" cy="314325"/>
            <a:chOff x="10267950" y="3324225"/>
            <a:chExt cx="333375" cy="314325"/>
          </a:xfrm>
        </p:grpSpPr>
        <p:sp>
          <p:nvSpPr>
            <p:cNvPr id="10" name="Elipse 9"/>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2" name="Grupo 11"/>
          <p:cNvGrpSpPr/>
          <p:nvPr/>
        </p:nvGrpSpPr>
        <p:grpSpPr>
          <a:xfrm>
            <a:off x="9799159" y="4859436"/>
            <a:ext cx="333375" cy="314325"/>
            <a:chOff x="10420350" y="3476625"/>
            <a:chExt cx="333375" cy="314325"/>
          </a:xfrm>
        </p:grpSpPr>
        <p:sp>
          <p:nvSpPr>
            <p:cNvPr id="13" name="Elipse 1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15" name="Grupo 14"/>
          <p:cNvGrpSpPr/>
          <p:nvPr/>
        </p:nvGrpSpPr>
        <p:grpSpPr>
          <a:xfrm>
            <a:off x="6902985" y="2550175"/>
            <a:ext cx="333375" cy="314325"/>
            <a:chOff x="10420350" y="3476625"/>
            <a:chExt cx="333375" cy="314325"/>
          </a:xfrm>
        </p:grpSpPr>
        <p:sp>
          <p:nvSpPr>
            <p:cNvPr id="16" name="Elipse 1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spTree>
    <p:extLst>
      <p:ext uri="{BB962C8B-B14F-4D97-AF65-F5344CB8AC3E}">
        <p14:creationId xmlns:p14="http://schemas.microsoft.com/office/powerpoint/2010/main" val="385057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 de datos</a:t>
            </a:r>
          </a:p>
        </p:txBody>
      </p:sp>
      <p:sp>
        <p:nvSpPr>
          <p:cNvPr id="3" name="Marcador de contenido 2"/>
          <p:cNvSpPr>
            <a:spLocks noGrp="1"/>
          </p:cNvSpPr>
          <p:nvPr>
            <p:ph idx="1"/>
          </p:nvPr>
        </p:nvSpPr>
        <p:spPr/>
        <p:txBody>
          <a:bodyPr/>
          <a:lstStyle/>
          <a:p>
            <a:r>
              <a:rPr lang="es-ES" dirty="0"/>
              <a:t>Una tabla de datos es un rango de celdas en el que puede cambiar valores de algunas de las celdas y plantear distintas respuestas a un problema. </a:t>
            </a:r>
          </a:p>
          <a:p>
            <a:r>
              <a:rPr lang="es-ES" dirty="0"/>
              <a:t>Puede crear tablas de datos de una o dos variables, en función del número de variables y fórmulas que quiera probar.</a:t>
            </a:r>
          </a:p>
          <a:p>
            <a:r>
              <a:rPr lang="es-ES" dirty="0"/>
              <a:t>Un buen ejemplo es usar la función </a:t>
            </a:r>
            <a:r>
              <a:rPr lang="es-ES" b="1" dirty="0"/>
              <a:t>PAGO</a:t>
            </a:r>
            <a:r>
              <a:rPr lang="es-ES" dirty="0"/>
              <a:t> con distintos importes de préstamo y tipos de interés para averiguar qué préstamo puede permitirse para una casa o un vehículo.</a:t>
            </a:r>
          </a:p>
        </p:txBody>
      </p:sp>
    </p:spTree>
    <p:extLst>
      <p:ext uri="{BB962C8B-B14F-4D97-AF65-F5344CB8AC3E}">
        <p14:creationId xmlns:p14="http://schemas.microsoft.com/office/powerpoint/2010/main" val="302538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 de datos de una variable</a:t>
            </a:r>
          </a:p>
        </p:txBody>
      </p:sp>
      <p:sp>
        <p:nvSpPr>
          <p:cNvPr id="3" name="Marcador de contenido 2"/>
          <p:cNvSpPr>
            <a:spLocks noGrp="1"/>
          </p:cNvSpPr>
          <p:nvPr>
            <p:ph idx="1"/>
          </p:nvPr>
        </p:nvSpPr>
        <p:spPr/>
        <p:txBody>
          <a:bodyPr/>
          <a:lstStyle/>
          <a:p>
            <a:r>
              <a:rPr lang="es-ES" dirty="0"/>
              <a:t> Use una tabla de datos de una variable si quiere ver cómo diferentes valores de una variable en una o más fórmulas cambiarán los resultados de esas fórmulas. Por ejemplo, puede usar una tabla de datos de una variable para ver cómo diferentes tipos de interés afectan al pago mensual de una hipoteca mediante la función </a:t>
            </a:r>
            <a:r>
              <a:rPr lang="es-ES" b="1" dirty="0"/>
              <a:t>PAGO</a:t>
            </a:r>
            <a:r>
              <a:rPr lang="es-ES" dirty="0"/>
              <a:t>.</a:t>
            </a:r>
          </a:p>
        </p:txBody>
      </p:sp>
    </p:spTree>
    <p:extLst>
      <p:ext uri="{BB962C8B-B14F-4D97-AF65-F5344CB8AC3E}">
        <p14:creationId xmlns:p14="http://schemas.microsoft.com/office/powerpoint/2010/main" val="228489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Buscar objetivo</a:t>
            </a:r>
            <a:br>
              <a:rPr lang="es-ES" dirty="0"/>
            </a:br>
            <a:endParaRPr lang="es-ES" dirty="0"/>
          </a:p>
        </p:txBody>
      </p:sp>
      <p:sp>
        <p:nvSpPr>
          <p:cNvPr id="3" name="Marcador de contenido 2"/>
          <p:cNvSpPr>
            <a:spLocks noGrp="1"/>
          </p:cNvSpPr>
          <p:nvPr>
            <p:ph idx="1"/>
          </p:nvPr>
        </p:nvSpPr>
        <p:spPr/>
        <p:txBody>
          <a:bodyPr>
            <a:normAutofit fontScale="92500"/>
          </a:bodyPr>
          <a:lstStyle/>
          <a:p>
            <a:r>
              <a:rPr lang="es-ES" b="1" dirty="0">
                <a:effectLst/>
              </a:rPr>
              <a:t>Paso 1: </a:t>
            </a:r>
            <a:r>
              <a:rPr lang="es-ES" dirty="0">
                <a:effectLst/>
              </a:rPr>
              <a:t>Selecciona la celda del resultado de la función.</a:t>
            </a:r>
          </a:p>
          <a:p>
            <a:r>
              <a:rPr lang="es-ES" b="1" dirty="0">
                <a:effectLst/>
              </a:rPr>
              <a:t>Paso 2: </a:t>
            </a:r>
            <a:r>
              <a:rPr lang="es-ES" dirty="0"/>
              <a:t>Has clic en insertar función y selec</a:t>
            </a:r>
            <a:r>
              <a:rPr lang="es-ES" dirty="0">
                <a:effectLst/>
              </a:rPr>
              <a:t>ciona la categoría Financiera. </a:t>
            </a:r>
          </a:p>
          <a:p>
            <a:r>
              <a:rPr lang="es-ES" b="1" dirty="0">
                <a:effectLst/>
              </a:rPr>
              <a:t>Paso 3: </a:t>
            </a:r>
            <a:r>
              <a:rPr lang="es-ES" dirty="0">
                <a:effectLst/>
              </a:rPr>
              <a:t>Escoge</a:t>
            </a:r>
            <a:r>
              <a:rPr lang="es-ES" b="1" dirty="0">
                <a:effectLst/>
              </a:rPr>
              <a:t> </a:t>
            </a:r>
            <a:r>
              <a:rPr lang="es-ES" dirty="0">
                <a:effectLst/>
              </a:rPr>
              <a:t>la función </a:t>
            </a:r>
            <a:r>
              <a:rPr lang="es-ES" b="1" dirty="0">
                <a:effectLst/>
              </a:rPr>
              <a:t>PAGO</a:t>
            </a:r>
            <a:r>
              <a:rPr lang="es-ES" dirty="0">
                <a:effectLst/>
              </a:rPr>
              <a:t>.</a:t>
            </a:r>
          </a:p>
          <a:p>
            <a:r>
              <a:rPr lang="es-ES" b="1" dirty="0">
                <a:effectLst/>
              </a:rPr>
              <a:t>Paso 4: </a:t>
            </a:r>
            <a:r>
              <a:rPr lang="es-ES" dirty="0">
                <a:effectLst/>
              </a:rPr>
              <a:t>Se muestra el cuadro de diálogo </a:t>
            </a:r>
            <a:r>
              <a:rPr lang="es-ES" b="1" dirty="0">
                <a:effectLst/>
              </a:rPr>
              <a:t>Argumentos de función</a:t>
            </a:r>
            <a:r>
              <a:rPr lang="es-ES" dirty="0">
                <a:effectLst/>
              </a:rPr>
              <a:t>. Introduce los valores deseados y las referencias a celdas en los campos requeridos. En este ejemplo, sólo estamos utilizando la tasa </a:t>
            </a:r>
            <a:r>
              <a:rPr lang="es-ES" b="1" dirty="0" err="1">
                <a:effectLst/>
              </a:rPr>
              <a:t>Nper</a:t>
            </a:r>
            <a:r>
              <a:rPr lang="es-ES" dirty="0">
                <a:effectLst/>
              </a:rPr>
              <a:t> (el número de pagos) y </a:t>
            </a:r>
            <a:r>
              <a:rPr lang="es-ES" b="1" dirty="0">
                <a:effectLst/>
              </a:rPr>
              <a:t>Va</a:t>
            </a:r>
            <a:r>
              <a:rPr lang="es-ES" dirty="0">
                <a:effectLst/>
              </a:rPr>
              <a:t> (monto del préstamo). </a:t>
            </a:r>
          </a:p>
          <a:p>
            <a:r>
              <a:rPr lang="es-ES" b="1" dirty="0">
                <a:effectLst/>
              </a:rPr>
              <a:t>Paso 5: </a:t>
            </a:r>
            <a:r>
              <a:rPr lang="es-ES" dirty="0">
                <a:effectLst/>
              </a:rPr>
              <a:t>Haz clic en el botón </a:t>
            </a:r>
            <a:r>
              <a:rPr lang="es-ES" b="1" dirty="0">
                <a:effectLst/>
              </a:rPr>
              <a:t>Aceptar</a:t>
            </a:r>
            <a:r>
              <a:rPr lang="es-ES" dirty="0">
                <a:effectLst/>
              </a:rPr>
              <a:t>, el resultado aparecerá en la celda seleccionada en el </a:t>
            </a:r>
            <a:r>
              <a:rPr lang="es-ES" b="1" dirty="0">
                <a:effectLst/>
              </a:rPr>
              <a:t>Paso 1</a:t>
            </a:r>
            <a:r>
              <a:rPr lang="es-ES" dirty="0">
                <a:effectLst/>
              </a:rPr>
              <a:t>. Ten en cuenta que este no es nuestro resultado final, ya que aún no se sabe cuál será la tasa de interés del préstamo. </a:t>
            </a:r>
          </a:p>
          <a:p>
            <a:endParaRPr lang="es-ES" dirty="0">
              <a:effectLst/>
            </a:endParaRPr>
          </a:p>
          <a:p>
            <a:endParaRPr lang="es-ES" dirty="0">
              <a:effectLst/>
            </a:endParaRPr>
          </a:p>
          <a:p>
            <a:endParaRPr lang="es-ES" dirty="0">
              <a:effectLst/>
            </a:endParaRPr>
          </a:p>
          <a:p>
            <a:endParaRPr lang="es-ES" dirty="0">
              <a:effectLst/>
            </a:endParaRPr>
          </a:p>
          <a:p>
            <a:endParaRPr lang="es-ES" dirty="0">
              <a:effectLst/>
            </a:endParaRPr>
          </a:p>
          <a:p>
            <a:endParaRPr lang="es-ES" dirty="0"/>
          </a:p>
        </p:txBody>
      </p:sp>
    </p:spTree>
    <p:extLst>
      <p:ext uri="{BB962C8B-B14F-4D97-AF65-F5344CB8AC3E}">
        <p14:creationId xmlns:p14="http://schemas.microsoft.com/office/powerpoint/2010/main" val="226957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Contenido</a:t>
            </a:r>
          </a:p>
        </p:txBody>
      </p:sp>
      <p:sp>
        <p:nvSpPr>
          <p:cNvPr id="3" name="Marcador de contenido 2"/>
          <p:cNvSpPr>
            <a:spLocks noGrp="1"/>
          </p:cNvSpPr>
          <p:nvPr>
            <p:ph idx="1"/>
          </p:nvPr>
        </p:nvSpPr>
        <p:spPr/>
        <p:txBody>
          <a:bodyPr/>
          <a:lstStyle/>
          <a:p>
            <a:r>
              <a:rPr lang="es-ES" dirty="0"/>
              <a:t>Qué es?</a:t>
            </a:r>
          </a:p>
          <a:p>
            <a:r>
              <a:rPr lang="es-ES" dirty="0"/>
              <a:t>Cuándo usarlo?</a:t>
            </a:r>
          </a:p>
          <a:p>
            <a:r>
              <a:rPr lang="es-ES" dirty="0"/>
              <a:t>Cómo usarlo?</a:t>
            </a:r>
          </a:p>
          <a:p>
            <a:r>
              <a:rPr lang="es-ES" dirty="0"/>
              <a:t>Donde usarlo?</a:t>
            </a:r>
          </a:p>
          <a:p>
            <a:r>
              <a:rPr lang="es-ES" dirty="0"/>
              <a:t>Quién debe usarlo?</a:t>
            </a:r>
          </a:p>
        </p:txBody>
      </p:sp>
    </p:spTree>
    <p:extLst>
      <p:ext uri="{BB962C8B-B14F-4D97-AF65-F5344CB8AC3E}">
        <p14:creationId xmlns:p14="http://schemas.microsoft.com/office/powerpoint/2010/main" val="3720445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a:t>
            </a:r>
            <a:br>
              <a:rPr lang="es-ES" dirty="0"/>
            </a:br>
            <a:endParaRPr lang="es-ES" dirty="0"/>
          </a:p>
        </p:txBody>
      </p:sp>
      <p:sp>
        <p:nvSpPr>
          <p:cNvPr id="3" name="Marcador de contenido 2"/>
          <p:cNvSpPr>
            <a:spLocks noGrp="1"/>
          </p:cNvSpPr>
          <p:nvPr>
            <p:ph idx="1"/>
          </p:nvPr>
        </p:nvSpPr>
        <p:spPr/>
        <p:txBody>
          <a:bodyPr/>
          <a:lstStyle/>
          <a:p>
            <a:r>
              <a:rPr lang="es-ES" dirty="0"/>
              <a:t>Son herramientas de análisis que le permiten evaluar una o más formulas en un conjunto de datos, modificar esos datos y observar como los cambios afectan los resultados que se obtienen.</a:t>
            </a:r>
          </a:p>
          <a:p>
            <a:endParaRPr lang="es-ES" dirty="0"/>
          </a:p>
        </p:txBody>
      </p:sp>
    </p:spTree>
    <p:extLst>
      <p:ext uri="{BB962C8B-B14F-4D97-AF65-F5344CB8AC3E}">
        <p14:creationId xmlns:p14="http://schemas.microsoft.com/office/powerpoint/2010/main" val="271236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Herramientas disponibles en Excel</a:t>
            </a:r>
          </a:p>
        </p:txBody>
      </p:sp>
      <p:sp>
        <p:nvSpPr>
          <p:cNvPr id="3" name="Marcador de contenido 2"/>
          <p:cNvSpPr>
            <a:spLocks noGrp="1"/>
          </p:cNvSpPr>
          <p:nvPr>
            <p:ph idx="1"/>
          </p:nvPr>
        </p:nvSpPr>
        <p:spPr/>
        <p:txBody>
          <a:bodyPr>
            <a:normAutofit fontScale="92500" lnSpcReduction="10000"/>
          </a:bodyPr>
          <a:lstStyle/>
          <a:p>
            <a:r>
              <a:rPr lang="es-ES" b="1" dirty="0"/>
              <a:t>Escenarios:</a:t>
            </a:r>
            <a:r>
              <a:rPr lang="es-ES" dirty="0"/>
              <a:t> Usan conjuntos de valores de entrada y determinan posibles resultados; trabajan con múltiples variables pero aceptan solo hasta 32 valores diferentes). Un escenario puede tener un máximo de 32 valores distintos, pero puede crear tantas situaciones como desee (variables). </a:t>
            </a:r>
            <a:endParaRPr lang="es-ES" dirty="0">
              <a:effectLst/>
            </a:endParaRPr>
          </a:p>
          <a:p>
            <a:endParaRPr lang="es-ES" dirty="0"/>
          </a:p>
          <a:p>
            <a:r>
              <a:rPr lang="es-ES" b="1" dirty="0"/>
              <a:t>Tablas de datos: </a:t>
            </a:r>
            <a:r>
              <a:rPr lang="es-ES" dirty="0"/>
              <a:t>Usan conjuntos de valores de entrada y determinan posibles resultados. </a:t>
            </a:r>
            <a:r>
              <a:rPr lang="es-ES"/>
              <a:t>Se </a:t>
            </a:r>
            <a:r>
              <a:rPr lang="es-ES" dirty="0"/>
              <a:t>limita </a:t>
            </a:r>
            <a:r>
              <a:rPr lang="es-ES"/>
              <a:t>a una </a:t>
            </a:r>
            <a:r>
              <a:rPr lang="es-ES" dirty="0"/>
              <a:t>o dos variables (uno para la celda de entrada </a:t>
            </a:r>
            <a:r>
              <a:rPr lang="es-ES"/>
              <a:t>de fila </a:t>
            </a:r>
            <a:r>
              <a:rPr lang="es-ES" dirty="0"/>
              <a:t>y otro para la celda de entrada </a:t>
            </a:r>
            <a:r>
              <a:rPr lang="es-ES"/>
              <a:t>de columna), </a:t>
            </a:r>
            <a:r>
              <a:rPr lang="es-ES" dirty="0"/>
              <a:t>una tabla de datos puede incluir tantos valores de variables diferentes como desee. </a:t>
            </a:r>
          </a:p>
          <a:p>
            <a:r>
              <a:rPr lang="es-ES" b="1" dirty="0"/>
              <a:t>Búsqueda de objetivos </a:t>
            </a:r>
            <a:r>
              <a:rPr lang="es-ES" dirty="0"/>
              <a:t>(</a:t>
            </a:r>
            <a:r>
              <a:rPr lang="es-ES" dirty="0">
                <a:effectLst/>
              </a:rPr>
              <a:t>toma un resultado y determina los posibles valores de entrada que producen ese resultado)</a:t>
            </a:r>
            <a:endParaRPr lang="es-ES" dirty="0"/>
          </a:p>
          <a:p>
            <a:endParaRPr lang="es-ES" dirty="0"/>
          </a:p>
        </p:txBody>
      </p:sp>
    </p:spTree>
    <p:extLst>
      <p:ext uri="{BB962C8B-B14F-4D97-AF65-F5344CB8AC3E}">
        <p14:creationId xmlns:p14="http://schemas.microsoft.com/office/powerpoint/2010/main" val="57452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Cuándo usarlas?</a:t>
            </a:r>
          </a:p>
        </p:txBody>
      </p:sp>
      <p:sp>
        <p:nvSpPr>
          <p:cNvPr id="3" name="Marcador de contenido 2"/>
          <p:cNvSpPr>
            <a:spLocks noGrp="1"/>
          </p:cNvSpPr>
          <p:nvPr>
            <p:ph idx="1"/>
          </p:nvPr>
        </p:nvSpPr>
        <p:spPr/>
        <p:txBody>
          <a:bodyPr/>
          <a:lstStyle/>
          <a:p>
            <a:r>
              <a:rPr lang="es-ES" dirty="0"/>
              <a:t>Use Escenarios para </a:t>
            </a:r>
            <a:r>
              <a:rPr lang="es-ES" b="1" dirty="0"/>
              <a:t>tener en cuenta numerosas variables.</a:t>
            </a:r>
          </a:p>
          <a:p>
            <a:r>
              <a:rPr lang="es-ES" dirty="0"/>
              <a:t>Use Búsqueda de objetivo </a:t>
            </a:r>
            <a:r>
              <a:rPr lang="es-ES" dirty="0">
                <a:effectLst/>
              </a:rPr>
              <a:t>para </a:t>
            </a:r>
            <a:r>
              <a:rPr lang="es-ES" b="1" dirty="0">
                <a:effectLst/>
              </a:rPr>
              <a:t>encontrar cómo obtener un resultado deseado.</a:t>
            </a:r>
          </a:p>
          <a:p>
            <a:r>
              <a:rPr lang="es-ES" dirty="0"/>
              <a:t>Use Tabla de valores para </a:t>
            </a:r>
            <a:r>
              <a:rPr lang="es-ES" b="1" dirty="0"/>
              <a:t>ver los efectos de una o dos variables en una fórmula </a:t>
            </a:r>
          </a:p>
        </p:txBody>
      </p:sp>
    </p:spTree>
    <p:extLst>
      <p:ext uri="{BB962C8B-B14F-4D97-AF65-F5344CB8AC3E}">
        <p14:creationId xmlns:p14="http://schemas.microsoft.com/office/powerpoint/2010/main" val="370431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Escenarios</a:t>
            </a:r>
          </a:p>
        </p:txBody>
      </p:sp>
      <p:sp>
        <p:nvSpPr>
          <p:cNvPr id="3" name="Marcador de contenido 2"/>
          <p:cNvSpPr>
            <a:spLocks noGrp="1"/>
          </p:cNvSpPr>
          <p:nvPr>
            <p:ph idx="1"/>
          </p:nvPr>
        </p:nvSpPr>
        <p:spPr/>
        <p:txBody>
          <a:bodyPr/>
          <a:lstStyle/>
          <a:p>
            <a:r>
              <a:rPr lang="es-ES" dirty="0"/>
              <a:t>Un escenario es un conjunto de valores que Excel guarda y puede sustituir automáticamente en celdas de una hoja de cálculo. </a:t>
            </a:r>
          </a:p>
          <a:p>
            <a:r>
              <a:rPr lang="es-ES" dirty="0">
                <a:effectLst/>
              </a:rPr>
              <a:t>Los escenarios permiten sustituir los valores de varias celdas (hasta 32) al mismo tiempo. </a:t>
            </a:r>
          </a:p>
          <a:p>
            <a:r>
              <a:rPr lang="es-ES" dirty="0">
                <a:effectLst/>
              </a:rPr>
              <a:t>Es especialmente adecuado para mostrar el mejor y el peor de los casos. </a:t>
            </a:r>
          </a:p>
          <a:p>
            <a:r>
              <a:rPr lang="es-ES" dirty="0">
                <a:effectLst/>
              </a:rPr>
              <a:t>Puede crear tantos escenarios como quiera y, a continuación, compararlos sin tener que cambiar manualmente todos los valores.</a:t>
            </a:r>
            <a:endParaRPr lang="es-ES" dirty="0"/>
          </a:p>
        </p:txBody>
      </p:sp>
    </p:spTree>
    <p:extLst>
      <p:ext uri="{BB962C8B-B14F-4D97-AF65-F5344CB8AC3E}">
        <p14:creationId xmlns:p14="http://schemas.microsoft.com/office/powerpoint/2010/main" val="89390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usar los escenarios?</a:t>
            </a:r>
          </a:p>
        </p:txBody>
      </p:sp>
      <p:sp>
        <p:nvSpPr>
          <p:cNvPr id="3" name="Marcador de contenido 2"/>
          <p:cNvSpPr>
            <a:spLocks noGrp="1"/>
          </p:cNvSpPr>
          <p:nvPr>
            <p:ph idx="1"/>
          </p:nvPr>
        </p:nvSpPr>
        <p:spPr/>
        <p:txBody>
          <a:bodyPr/>
          <a:lstStyle/>
          <a:p>
            <a:r>
              <a:rPr lang="es-ES" dirty="0"/>
              <a:t>Desde el </a:t>
            </a:r>
            <a:r>
              <a:rPr lang="es-ES" b="1" dirty="0"/>
              <a:t>Administrador de escenarios </a:t>
            </a:r>
            <a:r>
              <a:rPr lang="es-ES" dirty="0"/>
              <a:t>cree los distintos escenarios. </a:t>
            </a:r>
          </a:p>
          <a:p>
            <a:r>
              <a:rPr lang="es-ES" dirty="0"/>
              <a:t>Para cada escenario, especifique las celdas cambiantes y los valores a utilizar. </a:t>
            </a:r>
          </a:p>
          <a:p>
            <a:r>
              <a:rPr lang="es-ES" dirty="0"/>
              <a:t>Al cambiar entre los escenarios, la celda de resultado cambia para reflejar los distintos valores de celda cambia.</a:t>
            </a:r>
          </a:p>
        </p:txBody>
      </p:sp>
    </p:spTree>
    <p:extLst>
      <p:ext uri="{BB962C8B-B14F-4D97-AF65-F5344CB8AC3E}">
        <p14:creationId xmlns:p14="http://schemas.microsoft.com/office/powerpoint/2010/main" val="175345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a:xfrm>
            <a:off x="887833" y="1509176"/>
            <a:ext cx="4305300" cy="4351338"/>
          </a:xfrm>
        </p:spPr>
        <p:txBody>
          <a:bodyPr>
            <a:normAutofit/>
          </a:bodyPr>
          <a:lstStyle/>
          <a:p>
            <a:r>
              <a:rPr lang="es-ES" b="1" dirty="0">
                <a:effectLst/>
              </a:rPr>
              <a:t>Paso 1: </a:t>
            </a:r>
            <a:r>
              <a:rPr lang="es-ES" dirty="0">
                <a:effectLst/>
              </a:rPr>
              <a:t>En la pestaña </a:t>
            </a:r>
            <a:r>
              <a:rPr lang="es-ES" b="1" dirty="0">
                <a:effectLst/>
              </a:rPr>
              <a:t>Datos </a:t>
            </a:r>
            <a:r>
              <a:rPr lang="es-ES" sz="1200" b="1" dirty="0">
                <a:solidFill>
                  <a:srgbClr val="FF0000"/>
                </a:solidFill>
                <a:effectLst/>
              </a:rPr>
              <a:t>(1)</a:t>
            </a:r>
            <a:r>
              <a:rPr lang="es-ES" b="1" dirty="0">
                <a:effectLst/>
              </a:rPr>
              <a:t>, </a:t>
            </a:r>
            <a:r>
              <a:rPr lang="es-ES" dirty="0">
                <a:effectLst/>
              </a:rPr>
              <a:t>dentro del grupo </a:t>
            </a:r>
            <a:r>
              <a:rPr lang="es-ES" b="1" dirty="0">
                <a:effectLst/>
              </a:rPr>
              <a:t>Previsión </a:t>
            </a:r>
            <a:r>
              <a:rPr lang="es-ES" sz="1200" b="1" dirty="0">
                <a:solidFill>
                  <a:srgbClr val="FF0000"/>
                </a:solidFill>
              </a:rPr>
              <a:t>(2)</a:t>
            </a:r>
            <a:r>
              <a:rPr lang="es-ES" b="1" dirty="0">
                <a:effectLst/>
              </a:rPr>
              <a:t>, </a:t>
            </a:r>
            <a:r>
              <a:rPr lang="es-ES" dirty="0">
                <a:effectLst/>
              </a:rPr>
              <a:t>despliega el menú </a:t>
            </a:r>
            <a:r>
              <a:rPr lang="es-ES" b="1" dirty="0">
                <a:effectLst/>
              </a:rPr>
              <a:t>Análisis de predicción </a:t>
            </a:r>
            <a:r>
              <a:rPr lang="es-ES" sz="1200" b="1" dirty="0">
                <a:solidFill>
                  <a:srgbClr val="FF0000"/>
                </a:solidFill>
              </a:rPr>
              <a:t>(3)</a:t>
            </a:r>
            <a:r>
              <a:rPr lang="es-ES" sz="1200" dirty="0"/>
              <a:t> </a:t>
            </a:r>
            <a:r>
              <a:rPr lang="es-ES" dirty="0">
                <a:effectLst/>
              </a:rPr>
              <a:t>y selecciona la opción </a:t>
            </a:r>
            <a:r>
              <a:rPr lang="es-ES" b="1" dirty="0">
                <a:effectLst/>
              </a:rPr>
              <a:t>Administrador de escenarios </a:t>
            </a:r>
            <a:r>
              <a:rPr lang="es-ES" sz="1200" b="1" dirty="0">
                <a:solidFill>
                  <a:srgbClr val="FF0000"/>
                </a:solidFill>
              </a:rPr>
              <a:t>(4)</a:t>
            </a:r>
            <a:r>
              <a:rPr lang="es-ES" sz="1200" dirty="0">
                <a:effectLst/>
              </a:rPr>
              <a:t>.</a:t>
            </a:r>
            <a:endParaRPr lang="es-ES" dirty="0">
              <a:effectLst/>
            </a:endParaRPr>
          </a:p>
          <a:p>
            <a:endParaRPr lang="es-ES" dirty="0">
              <a:effectLst/>
            </a:endParaRPr>
          </a:p>
          <a:p>
            <a:endParaRPr lang="es-ES" dirty="0"/>
          </a:p>
        </p:txBody>
      </p:sp>
      <p:pic>
        <p:nvPicPr>
          <p:cNvPr id="10" name="Marcador de contenido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426"/>
            <a:ext cx="5181600" cy="1573733"/>
          </a:xfr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306" y="3474434"/>
            <a:ext cx="2687136" cy="2477501"/>
          </a:xfrm>
          <a:prstGeom prst="rect">
            <a:avLst/>
          </a:prstGeom>
        </p:spPr>
      </p:pic>
      <p:grpSp>
        <p:nvGrpSpPr>
          <p:cNvPr id="24" name="Grupo 23"/>
          <p:cNvGrpSpPr/>
          <p:nvPr/>
        </p:nvGrpSpPr>
        <p:grpSpPr>
          <a:xfrm>
            <a:off x="6653212" y="1690426"/>
            <a:ext cx="333375" cy="314325"/>
            <a:chOff x="10267950" y="3324225"/>
            <a:chExt cx="333375" cy="314325"/>
          </a:xfrm>
        </p:grpSpPr>
        <p:sp>
          <p:nvSpPr>
            <p:cNvPr id="15" name="Elipse 14"/>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20" name="Grupo 19"/>
          <p:cNvGrpSpPr/>
          <p:nvPr/>
        </p:nvGrpSpPr>
        <p:grpSpPr>
          <a:xfrm>
            <a:off x="10875484" y="2737109"/>
            <a:ext cx="333375" cy="314325"/>
            <a:chOff x="10420350" y="3476625"/>
            <a:chExt cx="333375" cy="314325"/>
          </a:xfrm>
        </p:grpSpPr>
        <p:sp>
          <p:nvSpPr>
            <p:cNvPr id="18" name="Elipse 17"/>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grpSp>
        <p:nvGrpSpPr>
          <p:cNvPr id="21" name="Grupo 20"/>
          <p:cNvGrpSpPr/>
          <p:nvPr/>
        </p:nvGrpSpPr>
        <p:grpSpPr>
          <a:xfrm>
            <a:off x="6532270" y="4436960"/>
            <a:ext cx="333375" cy="314325"/>
            <a:chOff x="10420350" y="3476625"/>
            <a:chExt cx="333375" cy="314325"/>
          </a:xfrm>
        </p:grpSpPr>
        <p:sp>
          <p:nvSpPr>
            <p:cNvPr id="22" name="Elipse 21"/>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3</a:t>
              </a:r>
            </a:p>
          </p:txBody>
        </p:sp>
      </p:grpSp>
      <p:grpSp>
        <p:nvGrpSpPr>
          <p:cNvPr id="25" name="Grupo 24"/>
          <p:cNvGrpSpPr/>
          <p:nvPr/>
        </p:nvGrpSpPr>
        <p:grpSpPr>
          <a:xfrm>
            <a:off x="8166440" y="4713185"/>
            <a:ext cx="333375" cy="314325"/>
            <a:chOff x="10420350" y="3476625"/>
            <a:chExt cx="333375" cy="314325"/>
          </a:xfrm>
        </p:grpSpPr>
        <p:sp>
          <p:nvSpPr>
            <p:cNvPr id="26" name="Elipse 2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4</a:t>
              </a:r>
            </a:p>
          </p:txBody>
        </p:sp>
      </p:grpSp>
    </p:spTree>
    <p:extLst>
      <p:ext uri="{BB962C8B-B14F-4D97-AF65-F5344CB8AC3E}">
        <p14:creationId xmlns:p14="http://schemas.microsoft.com/office/powerpoint/2010/main" val="219120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 </a:t>
            </a:r>
            <a:r>
              <a:rPr lang="es-ES" b="1" dirty="0">
                <a:effectLst/>
              </a:rPr>
              <a:t>escenario</a:t>
            </a:r>
            <a:endParaRPr lang="es-ES" dirty="0"/>
          </a:p>
        </p:txBody>
      </p:sp>
      <p:sp>
        <p:nvSpPr>
          <p:cNvPr id="3" name="Marcador de contenido 2"/>
          <p:cNvSpPr>
            <a:spLocks noGrp="1"/>
          </p:cNvSpPr>
          <p:nvPr>
            <p:ph sz="half" idx="1"/>
          </p:nvPr>
        </p:nvSpPr>
        <p:spPr>
          <a:xfrm>
            <a:off x="838200" y="1825625"/>
            <a:ext cx="4400550" cy="4351338"/>
          </a:xfrm>
        </p:spPr>
        <p:txBody>
          <a:bodyPr>
            <a:normAutofit/>
          </a:bodyPr>
          <a:lstStyle/>
          <a:p>
            <a:r>
              <a:rPr lang="es-ES" b="1" dirty="0">
                <a:effectLst/>
              </a:rPr>
              <a:t>Paso 2: </a:t>
            </a:r>
            <a:r>
              <a:rPr lang="es-ES" dirty="0">
                <a:effectLst/>
              </a:rPr>
              <a:t>Se muestra el cuadro de diálogo </a:t>
            </a:r>
            <a:r>
              <a:rPr lang="es-ES" b="1" dirty="0">
                <a:effectLst/>
              </a:rPr>
              <a:t>Administrador de escenarios</a:t>
            </a:r>
            <a:r>
              <a:rPr lang="es-ES" sz="1200" b="1" dirty="0">
                <a:effectLst/>
              </a:rPr>
              <a:t> </a:t>
            </a:r>
            <a:r>
              <a:rPr lang="es-ES" sz="1200" b="1" dirty="0">
                <a:solidFill>
                  <a:srgbClr val="FF0000"/>
                </a:solidFill>
              </a:rPr>
              <a:t>(1)</a:t>
            </a:r>
            <a:r>
              <a:rPr lang="es-ES" dirty="0">
                <a:effectLst/>
              </a:rPr>
              <a:t>. Haz clic en el botón </a:t>
            </a:r>
            <a:r>
              <a:rPr lang="es-ES" b="1" dirty="0">
                <a:effectLst/>
              </a:rPr>
              <a:t>Agregar </a:t>
            </a:r>
            <a:r>
              <a:rPr lang="es-ES" sz="1200" b="1" dirty="0">
                <a:solidFill>
                  <a:srgbClr val="FF0000"/>
                </a:solidFill>
              </a:rPr>
              <a:t>(2)</a:t>
            </a:r>
            <a:r>
              <a:rPr lang="es-ES" dirty="0">
                <a:effectLst/>
              </a:rPr>
              <a:t>.</a:t>
            </a:r>
          </a:p>
          <a:p>
            <a:endParaRPr lang="es-ES" dirty="0">
              <a:effectLst/>
            </a:endParaRPr>
          </a:p>
          <a:p>
            <a:endParaRPr lang="es-ES" dirty="0"/>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67425" y="1915078"/>
            <a:ext cx="5024760" cy="3750439"/>
          </a:xfrm>
        </p:spPr>
      </p:pic>
      <p:grpSp>
        <p:nvGrpSpPr>
          <p:cNvPr id="6" name="Grupo 5"/>
          <p:cNvGrpSpPr/>
          <p:nvPr/>
        </p:nvGrpSpPr>
        <p:grpSpPr>
          <a:xfrm>
            <a:off x="6653212" y="1690426"/>
            <a:ext cx="333375" cy="314325"/>
            <a:chOff x="10267950" y="3324225"/>
            <a:chExt cx="333375" cy="314325"/>
          </a:xfrm>
        </p:grpSpPr>
        <p:sp>
          <p:nvSpPr>
            <p:cNvPr id="7" name="Elipse 6"/>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9" name="Grupo 8"/>
          <p:cNvGrpSpPr/>
          <p:nvPr/>
        </p:nvGrpSpPr>
        <p:grpSpPr>
          <a:xfrm>
            <a:off x="9856309" y="2441834"/>
            <a:ext cx="333375" cy="314325"/>
            <a:chOff x="10420350" y="3476625"/>
            <a:chExt cx="333375" cy="314325"/>
          </a:xfrm>
        </p:grpSpPr>
        <p:sp>
          <p:nvSpPr>
            <p:cNvPr id="10" name="Elipse 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spTree>
    <p:extLst>
      <p:ext uri="{BB962C8B-B14F-4D97-AF65-F5344CB8AC3E}">
        <p14:creationId xmlns:p14="http://schemas.microsoft.com/office/powerpoint/2010/main" val="39677822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1173</TotalTime>
  <Words>796</Words>
  <Application>Microsoft Office PowerPoint</Application>
  <PresentationFormat>Panorámica</PresentationFormat>
  <Paragraphs>70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Análisis de Hipótesis</vt:lpstr>
      <vt:lpstr>Contenido</vt:lpstr>
      <vt:lpstr>Qué es? </vt:lpstr>
      <vt:lpstr>Herramientas disponibles en Excel</vt:lpstr>
      <vt:lpstr>Cuándo usarlas?</vt:lpstr>
      <vt:lpstr>Escenarios</vt:lpstr>
      <vt:lpstr>Cómo usar los escenarios?</vt:lpstr>
      <vt:lpstr>Crear un escenario</vt:lpstr>
      <vt:lpstr>Crear un escenario</vt:lpstr>
      <vt:lpstr>Crear un escenario</vt:lpstr>
      <vt:lpstr>Crear un escenario</vt:lpstr>
      <vt:lpstr>Crear un escenario</vt:lpstr>
      <vt:lpstr>Tablas de datos</vt:lpstr>
      <vt:lpstr>Tablas de datos de una variable</vt:lpstr>
      <vt:lpstr>Buscar objetivo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Hipótesis</dc:title>
  <dc:creator>Diana Aguilera Reyna</dc:creator>
  <cp:lastModifiedBy>Diana Aguilera Reyna</cp:lastModifiedBy>
  <cp:revision>45</cp:revision>
  <dcterms:created xsi:type="dcterms:W3CDTF">2017-01-13T10:35:56Z</dcterms:created>
  <dcterms:modified xsi:type="dcterms:W3CDTF">2017-01-23T16:19:19Z</dcterms:modified>
</cp:coreProperties>
</file>