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2" r:id="rId5"/>
    <p:sldId id="260" r:id="rId6"/>
    <p:sldId id="277" r:id="rId7"/>
    <p:sldId id="264" r:id="rId8"/>
    <p:sldId id="265" r:id="rId9"/>
    <p:sldId id="267" r:id="rId10"/>
    <p:sldId id="268" r:id="rId11"/>
    <p:sldId id="276" r:id="rId12"/>
    <p:sldId id="269" r:id="rId13"/>
    <p:sldId id="273" r:id="rId14"/>
    <p:sldId id="270" r:id="rId15"/>
    <p:sldId id="274" r:id="rId16"/>
    <p:sldId id="271" r:id="rId17"/>
    <p:sldId id="275" r:id="rId18"/>
    <p:sldId id="266"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3B12C8DD-0E66-4850-BFA8-3BB4C20B2979}"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59643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B12C8DD-0E66-4850-BFA8-3BB4C20B2979}"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40481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B12C8DD-0E66-4850-BFA8-3BB4C20B2979}"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5456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B12C8DD-0E66-4850-BFA8-3BB4C20B2979}"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78684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B12C8DD-0E66-4850-BFA8-3BB4C20B2979}" type="datetimeFigureOut">
              <a:rPr lang="es-ES" smtClean="0"/>
              <a:t>23/01/2017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70208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3B12C8DD-0E66-4850-BFA8-3BB4C20B2979}"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4795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3B12C8DD-0E66-4850-BFA8-3BB4C20B2979}" type="datetimeFigureOut">
              <a:rPr lang="es-ES" smtClean="0"/>
              <a:t>23/01/2017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20938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3B12C8DD-0E66-4850-BFA8-3BB4C20B2979}" type="datetimeFigureOut">
              <a:rPr lang="es-ES" smtClean="0"/>
              <a:t>23/01/2017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141515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B12C8DD-0E66-4850-BFA8-3BB4C20B2979}" type="datetimeFigureOut">
              <a:rPr lang="es-ES" smtClean="0"/>
              <a:t>23/01/2017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133713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B12C8DD-0E66-4850-BFA8-3BB4C20B2979}"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428037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B12C8DD-0E66-4850-BFA8-3BB4C20B2979}" type="datetimeFigureOut">
              <a:rPr lang="es-ES" smtClean="0"/>
              <a:t>23/01/2017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188439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2C8DD-0E66-4850-BFA8-3BB4C20B2979}" type="datetimeFigureOut">
              <a:rPr lang="es-ES" smtClean="0"/>
              <a:t>23/01/2017</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87CB8-2C1F-42EC-8C34-C5AB0A7D37E7}" type="slidenum">
              <a:rPr lang="es-ES" smtClean="0"/>
              <a:t>‹Nº›</a:t>
            </a:fld>
            <a:endParaRPr lang="es-ES"/>
          </a:p>
        </p:txBody>
      </p:sp>
    </p:spTree>
    <p:extLst>
      <p:ext uri="{BB962C8B-B14F-4D97-AF65-F5344CB8AC3E}">
        <p14:creationId xmlns:p14="http://schemas.microsoft.com/office/powerpoint/2010/main" val="254810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upport.office.com/es-es/article/PREVISI&#211;N-ETS-15389b8b-677e-4fbd-bd95-21d464333f4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Cálculo de pronóstico</a:t>
            </a:r>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55350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a:t>
            </a:r>
          </a:p>
        </p:txBody>
      </p:sp>
      <p:sp>
        <p:nvSpPr>
          <p:cNvPr id="3" name="Marcador de contenido 2"/>
          <p:cNvSpPr>
            <a:spLocks noGrp="1"/>
          </p:cNvSpPr>
          <p:nvPr>
            <p:ph idx="1"/>
          </p:nvPr>
        </p:nvSpPr>
        <p:spPr/>
        <p:txBody>
          <a:bodyPr>
            <a:normAutofit fontScale="77500" lnSpcReduction="20000"/>
          </a:bodyPr>
          <a:lstStyle/>
          <a:p>
            <a:r>
              <a:rPr lang="es-ES" b="1" dirty="0"/>
              <a:t>Línea de tiempo</a:t>
            </a:r>
            <a:r>
              <a:rPr lang="es-ES" dirty="0"/>
              <a:t>    Obligatorio. Es la matriz o el rango de datos numéricos. Las fechas de la línea de tiempo deben tener un paso coherente entre ellas y no pueden ser cero. No es necesario ordenar la línea de tiempo, ya que PRONOSTICO.ETS la ordenará de forma implícita para los cálculos. No debe haber valores duplicados.</a:t>
            </a:r>
          </a:p>
          <a:p>
            <a:r>
              <a:rPr lang="es-ES" b="1" dirty="0"/>
              <a:t>Estacionalidad</a:t>
            </a:r>
            <a:r>
              <a:rPr lang="es-ES" dirty="0"/>
              <a:t>  Opcional. Es un valor numérico. El valor predeterminado de 1 significa que Excel detecta la estacionalidad de forma automática para el pronóstico y usa números enteros positivos para la longitud del patrón estacional. 0 Indica que no hay estacionalidad, lo que significa que el pronóstico será lineal. Los números enteros positivos indicarán al algoritmo que use patrones de esta longitud, como la estacionalidad. La estacionalidad máxima admitida es 8.760 (cantidad de horas en un año). </a:t>
            </a:r>
          </a:p>
          <a:p>
            <a:r>
              <a:rPr lang="es-ES" b="1" dirty="0"/>
              <a:t>Finalización de datos </a:t>
            </a:r>
            <a:r>
              <a:rPr lang="es-ES" dirty="0"/>
              <a:t>Opcional. Aunque la línea de tiempo requiere un paso constante entre los puntos de datos, PRONOSTICO.ETS admite hasta un 30% de datos faltantes, y se ajustará automáticamente para ello. 0 Indicará al algoritmo que corrija los puntos faltantes como ceros. El valor predeterminado de 1 corregirá los puntos faltantes convirtiéndolos en el promedio de los puntos adyacentes.</a:t>
            </a:r>
          </a:p>
        </p:txBody>
      </p:sp>
    </p:spTree>
    <p:extLst>
      <p:ext uri="{BB962C8B-B14F-4D97-AF65-F5344CB8AC3E}">
        <p14:creationId xmlns:p14="http://schemas.microsoft.com/office/powerpoint/2010/main" val="152479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a:t>
            </a:r>
          </a:p>
        </p:txBody>
      </p:sp>
      <p:sp>
        <p:nvSpPr>
          <p:cNvPr id="3" name="Marcador de contenido 2"/>
          <p:cNvSpPr>
            <a:spLocks noGrp="1"/>
          </p:cNvSpPr>
          <p:nvPr>
            <p:ph idx="1"/>
          </p:nvPr>
        </p:nvSpPr>
        <p:spPr/>
        <p:txBody>
          <a:bodyPr>
            <a:normAutofit/>
          </a:bodyPr>
          <a:lstStyle/>
          <a:p>
            <a:r>
              <a:rPr lang="es-ES" b="1" dirty="0"/>
              <a:t>Agregación</a:t>
            </a:r>
            <a:r>
              <a:rPr lang="es-ES" dirty="0"/>
              <a:t>    Opcional. Aunque la escala de tiempo requiere un paso constante entre puntos de datos de PREVISIÓN. ETS. ESTACIONALIDAD agregará varios puntos que tienen la misma marca de tiempo. El parámetro de agregación es un valor numérico que indica el método que se utilizará para agregar varios valores con la misma marca de tiempo. El valor predeterminado de 0 utiliza PROMEDIO, mientras que otras opciones son SUMA, CONTAR, CONTARA, MIN, MAX, MEDIANA.</a:t>
            </a:r>
          </a:p>
        </p:txBody>
      </p:sp>
    </p:spTree>
    <p:extLst>
      <p:ext uri="{BB962C8B-B14F-4D97-AF65-F5344CB8AC3E}">
        <p14:creationId xmlns:p14="http://schemas.microsoft.com/office/powerpoint/2010/main" val="239485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PRONOSTICO.ETS.CONFINT</a:t>
            </a:r>
          </a:p>
        </p:txBody>
      </p:sp>
      <p:sp>
        <p:nvSpPr>
          <p:cNvPr id="3" name="Marcador de contenido 2"/>
          <p:cNvSpPr>
            <a:spLocks noGrp="1"/>
          </p:cNvSpPr>
          <p:nvPr>
            <p:ph idx="1"/>
          </p:nvPr>
        </p:nvSpPr>
        <p:spPr/>
        <p:txBody>
          <a:bodyPr>
            <a:normAutofit lnSpcReduction="10000"/>
          </a:bodyPr>
          <a:lstStyle/>
          <a:p>
            <a:r>
              <a:rPr lang="es-ES" dirty="0"/>
              <a:t>Devuelve un intervalo de confianza para el valor previsto en una fecha futura específica </a:t>
            </a:r>
          </a:p>
          <a:p>
            <a:r>
              <a:rPr lang="es-ES" dirty="0"/>
              <a:t>Un intervalo de confianza de 95% significa que se espera que el 95% de los puntos futuros caigan dentro de este radio según el resultado pronosticado de PRONOSTICO.ETS (con distribución normal). El uso del intervalo de confianza puede ayudar a dar precisión al modelo pronosticado. Un intervalo más pequeño implicaría más confianza en la predicción de este punto específico.</a:t>
            </a:r>
          </a:p>
          <a:p>
            <a:r>
              <a:rPr lang="es-ES" b="1" dirty="0"/>
              <a:t>Sintaxis</a:t>
            </a:r>
          </a:p>
          <a:p>
            <a:r>
              <a:rPr lang="es-ES" dirty="0"/>
              <a:t>PRONOSTICO.ETS.CONFINT(</a:t>
            </a:r>
            <a:r>
              <a:rPr lang="es-ES" dirty="0" err="1"/>
              <a:t>fecha_destino</a:t>
            </a:r>
            <a:r>
              <a:rPr lang="es-ES" dirty="0"/>
              <a:t>, valores, línea de tiempo [</a:t>
            </a:r>
            <a:r>
              <a:rPr lang="es-ES" dirty="0" err="1"/>
              <a:t>nivel_confianza</a:t>
            </a:r>
            <a:r>
              <a:rPr lang="es-ES" dirty="0"/>
              <a:t>], [estacionalidad], [</a:t>
            </a:r>
            <a:r>
              <a:rPr lang="es-ES" dirty="0" err="1"/>
              <a:t>llenado_datos</a:t>
            </a:r>
            <a:r>
              <a:rPr lang="es-ES" dirty="0"/>
              <a:t>], [agregación])</a:t>
            </a:r>
          </a:p>
          <a:p>
            <a:endParaRPr lang="es-ES" dirty="0"/>
          </a:p>
        </p:txBody>
      </p:sp>
    </p:spTree>
    <p:extLst>
      <p:ext uri="{BB962C8B-B14F-4D97-AF65-F5344CB8AC3E}">
        <p14:creationId xmlns:p14="http://schemas.microsoft.com/office/powerpoint/2010/main" val="290835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PRONOSTICO.ETS.CONFINT</a:t>
            </a:r>
          </a:p>
        </p:txBody>
      </p:sp>
      <p:sp>
        <p:nvSpPr>
          <p:cNvPr id="3" name="Marcador de contenido 2"/>
          <p:cNvSpPr>
            <a:spLocks noGrp="1"/>
          </p:cNvSpPr>
          <p:nvPr>
            <p:ph idx="1"/>
          </p:nvPr>
        </p:nvSpPr>
        <p:spPr/>
        <p:txBody>
          <a:bodyPr>
            <a:normAutofit/>
          </a:bodyPr>
          <a:lstStyle/>
          <a:p>
            <a:r>
              <a:rPr lang="es-ES" b="1" dirty="0"/>
              <a:t>Sintaxis</a:t>
            </a:r>
          </a:p>
          <a:p>
            <a:r>
              <a:rPr lang="es-ES" b="1" dirty="0" err="1"/>
              <a:t>Nivel_confianza</a:t>
            </a:r>
            <a:r>
              <a:rPr lang="es-ES" dirty="0"/>
              <a:t>    Opcional. Un valor numérico entre 0 y 1 (exclusivo), que indica un nivel de confianza para el intervalo de confianza calculado. Por ejemplo, para un intervalo con 90% de confianza, se calculará un nivel de confianza de 90% (el 90% de los puntos futuros caerán dentro de este radio de predicción). El valor predeterminado es 95%. </a:t>
            </a:r>
          </a:p>
          <a:p>
            <a:r>
              <a:rPr lang="es-ES" dirty="0"/>
              <a:t>El resto del los parámetros son los mismos que la función PRONOSTICO.ETS</a:t>
            </a:r>
          </a:p>
          <a:p>
            <a:endParaRPr lang="es-ES" dirty="0"/>
          </a:p>
        </p:txBody>
      </p:sp>
    </p:spTree>
    <p:extLst>
      <p:ext uri="{BB962C8B-B14F-4D97-AF65-F5344CB8AC3E}">
        <p14:creationId xmlns:p14="http://schemas.microsoft.com/office/powerpoint/2010/main" val="321218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PRONOSTICO.ETS.ESTACIONALIDAD</a:t>
            </a:r>
          </a:p>
        </p:txBody>
      </p:sp>
      <p:sp>
        <p:nvSpPr>
          <p:cNvPr id="3" name="Marcador de contenido 2"/>
          <p:cNvSpPr>
            <a:spLocks noGrp="1"/>
          </p:cNvSpPr>
          <p:nvPr>
            <p:ph idx="1"/>
          </p:nvPr>
        </p:nvSpPr>
        <p:spPr/>
        <p:txBody>
          <a:bodyPr/>
          <a:lstStyle/>
          <a:p>
            <a:r>
              <a:rPr lang="es-ES" dirty="0"/>
              <a:t>Devuelve la longitud del patrón repetitivo que Excel detecta para la serie temporal especificada. PREVISIÓN. ETS. Puede utilizarse estacionalidad después </a:t>
            </a:r>
            <a:r>
              <a:rPr lang="es-ES" dirty="0">
                <a:hlinkClick r:id="rId2"/>
              </a:rPr>
              <a:t>PREVISIÓN. ETS</a:t>
            </a:r>
            <a:r>
              <a:rPr lang="es-ES" dirty="0"/>
              <a:t> para identificar qué estacionalidad automática se ha detectado y utilizados en la PREVISIÓN. ETS. Aunque también se pueden utilizar independientemente de la PREVISIÓN. ETS, las funciones están vinculados desde la estacionalidad detectada en esta función es idéntica al utilizado por la PREVISIÓN. ETS, teniendo en cuenta los mismos parámetros de entrada que afectan a la finalización automática de datos.</a:t>
            </a:r>
          </a:p>
        </p:txBody>
      </p:sp>
    </p:spTree>
    <p:extLst>
      <p:ext uri="{BB962C8B-B14F-4D97-AF65-F5344CB8AC3E}">
        <p14:creationId xmlns:p14="http://schemas.microsoft.com/office/powerpoint/2010/main" val="44775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PRONOSTICO.ETS.ESTACIONALIDAD</a:t>
            </a:r>
          </a:p>
        </p:txBody>
      </p:sp>
      <p:sp>
        <p:nvSpPr>
          <p:cNvPr id="3" name="Marcador de contenido 2"/>
          <p:cNvSpPr>
            <a:spLocks noGrp="1"/>
          </p:cNvSpPr>
          <p:nvPr>
            <p:ph idx="1"/>
          </p:nvPr>
        </p:nvSpPr>
        <p:spPr/>
        <p:txBody>
          <a:bodyPr/>
          <a:lstStyle/>
          <a:p>
            <a:r>
              <a:rPr lang="es-ES" dirty="0"/>
              <a:t>Devuelve un valor estadístico como resultado de la previsión de series temporales.</a:t>
            </a:r>
          </a:p>
          <a:p>
            <a:r>
              <a:rPr lang="es-ES" dirty="0"/>
              <a:t>El tipo estadístico indica qué estadística solicita esta función.</a:t>
            </a:r>
          </a:p>
          <a:p>
            <a:endParaRPr lang="es-ES" b="1" dirty="0"/>
          </a:p>
          <a:p>
            <a:r>
              <a:rPr lang="es-ES" b="1" dirty="0"/>
              <a:t>Sintaxis</a:t>
            </a:r>
          </a:p>
          <a:p>
            <a:r>
              <a:rPr lang="es-ES" dirty="0"/>
              <a:t>PREVISIÓN. ETS. ESTACIONALIDAD (valores, línea de tiempo, [</a:t>
            </a:r>
            <a:r>
              <a:rPr lang="es-ES" dirty="0" err="1"/>
              <a:t>llenado_datos</a:t>
            </a:r>
            <a:r>
              <a:rPr lang="es-ES" dirty="0"/>
              <a:t>], [agregación])</a:t>
            </a:r>
          </a:p>
          <a:p>
            <a:endParaRPr lang="es-ES" dirty="0"/>
          </a:p>
        </p:txBody>
      </p:sp>
    </p:spTree>
    <p:extLst>
      <p:ext uri="{BB962C8B-B14F-4D97-AF65-F5344CB8AC3E}">
        <p14:creationId xmlns:p14="http://schemas.microsoft.com/office/powerpoint/2010/main" val="234235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PRONOSTICO.ETS.STAT</a:t>
            </a:r>
          </a:p>
        </p:txBody>
      </p:sp>
      <p:sp>
        <p:nvSpPr>
          <p:cNvPr id="3" name="Marcador de contenido 2"/>
          <p:cNvSpPr>
            <a:spLocks noGrp="1"/>
          </p:cNvSpPr>
          <p:nvPr>
            <p:ph idx="1"/>
          </p:nvPr>
        </p:nvSpPr>
        <p:spPr/>
        <p:txBody>
          <a:bodyPr/>
          <a:lstStyle/>
          <a:p>
            <a:endParaRPr lang="es-ES" b="1" dirty="0"/>
          </a:p>
          <a:p>
            <a:r>
              <a:rPr lang="es-ES" b="1" dirty="0"/>
              <a:t>Sintaxis</a:t>
            </a:r>
          </a:p>
          <a:p>
            <a:r>
              <a:rPr lang="es-ES" dirty="0"/>
              <a:t>PREVISIÓN. ETS. ESTADO (valores, línea de tiempo </a:t>
            </a:r>
            <a:r>
              <a:rPr lang="es-ES" dirty="0" err="1"/>
              <a:t>statistic_type</a:t>
            </a:r>
            <a:r>
              <a:rPr lang="es-ES" dirty="0"/>
              <a:t>, [estacionalidad], [</a:t>
            </a:r>
            <a:r>
              <a:rPr lang="es-ES" dirty="0" err="1"/>
              <a:t>llenado_datos</a:t>
            </a:r>
            <a:r>
              <a:rPr lang="es-ES" dirty="0"/>
              <a:t>], [agregación])</a:t>
            </a:r>
          </a:p>
          <a:p>
            <a:r>
              <a:rPr lang="es-ES" b="1" dirty="0" err="1"/>
              <a:t>Tipo_estadístico</a:t>
            </a:r>
            <a:r>
              <a:rPr lang="es-ES" dirty="0"/>
              <a:t>    Obligatorio. Un valor numérico entre 1 y 8, que indica qué estadística se devolverá para la previsión calculada.</a:t>
            </a:r>
          </a:p>
        </p:txBody>
      </p:sp>
    </p:spTree>
    <p:extLst>
      <p:ext uri="{BB962C8B-B14F-4D97-AF65-F5344CB8AC3E}">
        <p14:creationId xmlns:p14="http://schemas.microsoft.com/office/powerpoint/2010/main" val="236144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PRONOSTICO.ETS.STAT</a:t>
            </a:r>
          </a:p>
        </p:txBody>
      </p:sp>
      <p:sp>
        <p:nvSpPr>
          <p:cNvPr id="3" name="Marcador de contenido 2"/>
          <p:cNvSpPr>
            <a:spLocks noGrp="1"/>
          </p:cNvSpPr>
          <p:nvPr>
            <p:ph idx="1"/>
          </p:nvPr>
        </p:nvSpPr>
        <p:spPr/>
        <p:txBody>
          <a:bodyPr>
            <a:normAutofit fontScale="62500" lnSpcReduction="20000"/>
          </a:bodyPr>
          <a:lstStyle/>
          <a:p>
            <a:r>
              <a:rPr lang="es-ES" dirty="0"/>
              <a:t>Se pueden devolver las siguientes estadísticas opcionales.</a:t>
            </a:r>
          </a:p>
          <a:p>
            <a:r>
              <a:rPr lang="es-ES" b="1" dirty="0"/>
              <a:t>Parámetro alfa del algoritmo de ETS</a:t>
            </a:r>
            <a:r>
              <a:rPr lang="es-ES" dirty="0"/>
              <a:t>    Devuelve el parámetro de valor base (un valor más alto otorga más peso a los puntos de datos recientes).</a:t>
            </a:r>
          </a:p>
          <a:p>
            <a:r>
              <a:rPr lang="es-ES" b="1" dirty="0"/>
              <a:t>Parámetro beta del algoritmo de ETS</a:t>
            </a:r>
            <a:r>
              <a:rPr lang="es-ES" dirty="0"/>
              <a:t>    Devuelve el parámetro de valor de tendencia (un valor más alto otorga más peso a la tendencia reciente).</a:t>
            </a:r>
          </a:p>
          <a:p>
            <a:r>
              <a:rPr lang="es-ES" b="1" dirty="0"/>
              <a:t>Parámetro gamma del algoritmo de ETS</a:t>
            </a:r>
            <a:r>
              <a:rPr lang="es-ES" dirty="0"/>
              <a:t>    Devuelve el parámetro de valor de estacionalidad (un valor más alto otorga más peso al período estacional reciente).</a:t>
            </a:r>
          </a:p>
          <a:p>
            <a:r>
              <a:rPr lang="es-ES" b="1" dirty="0"/>
              <a:t>Métrica MASE</a:t>
            </a:r>
            <a:r>
              <a:rPr lang="es-ES" dirty="0"/>
              <a:t>    Devuelve la métrica de errores elevados absolutos medios (es una medición de la precisión de los pronósticos).</a:t>
            </a:r>
          </a:p>
          <a:p>
            <a:r>
              <a:rPr lang="es-ES" b="1" dirty="0"/>
              <a:t>Métrica SMAPE</a:t>
            </a:r>
            <a:r>
              <a:rPr lang="es-ES" dirty="0"/>
              <a:t>    Devuelve la métrica simétrica de errores porcentuales absolutos medios (es una medición de precisión basada en errores de porcentaje).</a:t>
            </a:r>
          </a:p>
          <a:p>
            <a:r>
              <a:rPr lang="es-ES" b="1" dirty="0"/>
              <a:t>Métrica MAE</a:t>
            </a:r>
            <a:r>
              <a:rPr lang="es-ES" dirty="0"/>
              <a:t>    Devuelve la métrica simétrica de errores porcentuales absolutos medios (es una medición de precisión basada en errores de porcentaje).</a:t>
            </a:r>
          </a:p>
          <a:p>
            <a:r>
              <a:rPr lang="es-ES" b="1" dirty="0"/>
              <a:t>Métrica ECM</a:t>
            </a:r>
            <a:r>
              <a:rPr lang="es-ES" dirty="0"/>
              <a:t>    Devuelve la métrica raíz de errores cuadráticos medios (es una medición de las diferencias entre los valores pronosticados y los valores observados.</a:t>
            </a:r>
          </a:p>
          <a:p>
            <a:r>
              <a:rPr lang="es-ES" b="1" dirty="0"/>
              <a:t>Tamaño de paso detectado</a:t>
            </a:r>
            <a:r>
              <a:rPr lang="es-ES" dirty="0"/>
              <a:t>    Devuelve el tamaño de paso detectado en la línea de tiempo histórica.</a:t>
            </a:r>
          </a:p>
          <a:p>
            <a:endParaRPr lang="es-ES" dirty="0"/>
          </a:p>
        </p:txBody>
      </p:sp>
    </p:spTree>
    <p:extLst>
      <p:ext uri="{BB962C8B-B14F-4D97-AF65-F5344CB8AC3E}">
        <p14:creationId xmlns:p14="http://schemas.microsoft.com/office/powerpoint/2010/main" val="114194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PRONOSTICO.LINEAL</a:t>
            </a:r>
            <a:endParaRPr lang="es-ES" dirty="0"/>
          </a:p>
        </p:txBody>
      </p:sp>
      <p:sp>
        <p:nvSpPr>
          <p:cNvPr id="3" name="Marcador de contenido 2"/>
          <p:cNvSpPr>
            <a:spLocks noGrp="1"/>
          </p:cNvSpPr>
          <p:nvPr>
            <p:ph idx="1"/>
          </p:nvPr>
        </p:nvSpPr>
        <p:spPr/>
        <p:txBody>
          <a:bodyPr>
            <a:normAutofit fontScale="92500"/>
          </a:bodyPr>
          <a:lstStyle/>
          <a:p>
            <a:r>
              <a:rPr lang="es-ES" dirty="0"/>
              <a:t>El nuevo valor se pronostica usando una </a:t>
            </a:r>
            <a:r>
              <a:rPr lang="es-ES" b="1" dirty="0"/>
              <a:t>regresión lineal</a:t>
            </a:r>
            <a:r>
              <a:rPr lang="es-ES" dirty="0"/>
              <a:t>. </a:t>
            </a:r>
          </a:p>
          <a:p>
            <a:r>
              <a:rPr lang="es-ES" dirty="0"/>
              <a:t>Esta función se puede usar para realizar </a:t>
            </a:r>
            <a:r>
              <a:rPr lang="es-ES" b="1" dirty="0"/>
              <a:t>previsiones de ventas</a:t>
            </a:r>
            <a:r>
              <a:rPr lang="es-ES" dirty="0"/>
              <a:t>, establecer </a:t>
            </a:r>
            <a:r>
              <a:rPr lang="es-ES" b="1" dirty="0"/>
              <a:t>requisitos de inventario </a:t>
            </a:r>
            <a:r>
              <a:rPr lang="es-ES" dirty="0"/>
              <a:t>o </a:t>
            </a:r>
            <a:r>
              <a:rPr lang="es-ES" b="1" dirty="0"/>
              <a:t>tendencias de los consumidores</a:t>
            </a:r>
            <a:r>
              <a:rPr lang="es-ES" dirty="0"/>
              <a:t>.</a:t>
            </a:r>
          </a:p>
          <a:p>
            <a:r>
              <a:rPr lang="es-ES" b="1" dirty="0"/>
              <a:t>Sintaxis</a:t>
            </a:r>
          </a:p>
          <a:p>
            <a:r>
              <a:rPr lang="es-ES" dirty="0"/>
              <a:t>PRONOSTICO.LINEAL(x, </a:t>
            </a:r>
            <a:r>
              <a:rPr lang="es-ES" dirty="0" err="1"/>
              <a:t>conocido_y</a:t>
            </a:r>
            <a:r>
              <a:rPr lang="es-ES" dirty="0"/>
              <a:t>, </a:t>
            </a:r>
            <a:r>
              <a:rPr lang="es-ES" dirty="0" err="1"/>
              <a:t>conocido_x</a:t>
            </a:r>
            <a:r>
              <a:rPr lang="es-ES" dirty="0"/>
              <a:t>)</a:t>
            </a:r>
          </a:p>
          <a:p>
            <a:r>
              <a:rPr lang="es-ES" b="1" dirty="0"/>
              <a:t>X</a:t>
            </a:r>
            <a:r>
              <a:rPr lang="es-ES" dirty="0"/>
              <a:t>    Obligatorio. Es el punto de datos cuyo valor se desea predecir.</a:t>
            </a:r>
          </a:p>
          <a:p>
            <a:r>
              <a:rPr lang="es-ES" b="1" dirty="0" err="1"/>
              <a:t>Conocido_y</a:t>
            </a:r>
            <a:r>
              <a:rPr lang="es-ES" dirty="0"/>
              <a:t>    Obligatorio. Es la matriz o rango de datos dependientes.</a:t>
            </a:r>
          </a:p>
          <a:p>
            <a:r>
              <a:rPr lang="es-ES" b="1" dirty="0" err="1"/>
              <a:t>Conocido_x</a:t>
            </a:r>
            <a:r>
              <a:rPr lang="es-ES" dirty="0"/>
              <a:t>    Obligatorio. Es la matriz o rango de datos independientes.</a:t>
            </a:r>
          </a:p>
          <a:p>
            <a:endParaRPr lang="es-ES" dirty="0"/>
          </a:p>
        </p:txBody>
      </p:sp>
    </p:spTree>
    <p:extLst>
      <p:ext uri="{BB962C8B-B14F-4D97-AF65-F5344CB8AC3E}">
        <p14:creationId xmlns:p14="http://schemas.microsoft.com/office/powerpoint/2010/main" val="330043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 2016</a:t>
            </a:r>
            <a:endParaRPr lang="es-ES" dirty="0"/>
          </a:p>
        </p:txBody>
      </p:sp>
      <p:sp>
        <p:nvSpPr>
          <p:cNvPr id="3" name="Marcador de contenido 2"/>
          <p:cNvSpPr>
            <a:spLocks noGrp="1"/>
          </p:cNvSpPr>
          <p:nvPr>
            <p:ph idx="1"/>
          </p:nvPr>
        </p:nvSpPr>
        <p:spPr/>
        <p:txBody>
          <a:bodyPr/>
          <a:lstStyle/>
          <a:p>
            <a:r>
              <a:rPr lang="es-ES" dirty="0"/>
              <a:t>Si tiene datos históricos de duración definida, puede usarlos para crear una previsión. </a:t>
            </a:r>
          </a:p>
          <a:p>
            <a:r>
              <a:rPr lang="es-ES" dirty="0"/>
              <a:t>Cuando crea una previsión, Excel crea una nueva hoja de cálculo con una tabla de los valores históricos y pronosticados y un gráfico que muestra dichos datos. </a:t>
            </a:r>
          </a:p>
          <a:p>
            <a:r>
              <a:rPr lang="es-ES" dirty="0"/>
              <a:t>Una previsión puede ayudarle a predecir aspectos, como las ventas futuras, los requisitos de inventario o las tendencias de los consumidores.</a:t>
            </a:r>
          </a:p>
        </p:txBody>
      </p:sp>
    </p:spTree>
    <p:extLst>
      <p:ext uri="{BB962C8B-B14F-4D97-AF65-F5344CB8AC3E}">
        <p14:creationId xmlns:p14="http://schemas.microsoft.com/office/powerpoint/2010/main" val="319683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 2016</a:t>
            </a:r>
            <a:endParaRPr lang="es-ES" dirty="0"/>
          </a:p>
        </p:txBody>
      </p:sp>
      <p:sp>
        <p:nvSpPr>
          <p:cNvPr id="5" name="Marcador de contenido 4"/>
          <p:cNvSpPr>
            <a:spLocks noGrp="1"/>
          </p:cNvSpPr>
          <p:nvPr>
            <p:ph sz="half" idx="1"/>
          </p:nvPr>
        </p:nvSpPr>
        <p:spPr>
          <a:xfrm>
            <a:off x="838199" y="1825625"/>
            <a:ext cx="5898931" cy="4351338"/>
          </a:xfrm>
        </p:spPr>
        <p:txBody>
          <a:bodyPr/>
          <a:lstStyle/>
          <a:p>
            <a:r>
              <a:rPr lang="es-ES" b="1" dirty="0"/>
              <a:t>Paso 1: </a:t>
            </a:r>
            <a:r>
              <a:rPr lang="es-ES" dirty="0"/>
              <a:t>En una hoja de cálculo, escriba dos series de datos que se corresponden la una a la otra:</a:t>
            </a:r>
          </a:p>
          <a:p>
            <a:pPr lvl="1"/>
            <a:r>
              <a:rPr lang="es-ES" dirty="0"/>
              <a:t>Una serie con entradas de fecha u hora para la escala de tiempo </a:t>
            </a:r>
            <a:r>
              <a:rPr lang="es-ES" sz="1200" b="1" dirty="0">
                <a:solidFill>
                  <a:srgbClr val="FF0000"/>
                </a:solidFill>
              </a:rPr>
              <a:t>(1)</a:t>
            </a:r>
          </a:p>
          <a:p>
            <a:pPr lvl="1"/>
            <a:r>
              <a:rPr lang="es-ES" dirty="0"/>
              <a:t>Una serie con los valores correspondientes </a:t>
            </a:r>
            <a:r>
              <a:rPr lang="es-ES" sz="1200" b="1" dirty="0">
                <a:solidFill>
                  <a:srgbClr val="FF0000"/>
                </a:solidFill>
              </a:rPr>
              <a:t>(2)</a:t>
            </a:r>
          </a:p>
          <a:p>
            <a:pPr lvl="1"/>
            <a:r>
              <a:rPr lang="es-ES" dirty="0"/>
              <a:t>Estos valores se pronosticarán para fechas futuras.</a:t>
            </a:r>
          </a:p>
          <a:p>
            <a:endParaRPr lang="es-ES" dirty="0"/>
          </a:p>
        </p:txBody>
      </p:sp>
      <p:pic>
        <p:nvPicPr>
          <p:cNvPr id="7" name="Marcador de conteni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02078" y="1381033"/>
            <a:ext cx="2777040" cy="5373999"/>
          </a:xfrm>
        </p:spPr>
      </p:pic>
      <p:grpSp>
        <p:nvGrpSpPr>
          <p:cNvPr id="8" name="Grupo 7"/>
          <p:cNvGrpSpPr/>
          <p:nvPr/>
        </p:nvGrpSpPr>
        <p:grpSpPr>
          <a:xfrm>
            <a:off x="8180184" y="3441225"/>
            <a:ext cx="333375" cy="314325"/>
            <a:chOff x="10267950" y="3324225"/>
            <a:chExt cx="333375" cy="314325"/>
          </a:xfrm>
        </p:grpSpPr>
        <p:sp>
          <p:nvSpPr>
            <p:cNvPr id="9" name="Elipse 8"/>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1" name="Grupo 10"/>
          <p:cNvGrpSpPr/>
          <p:nvPr/>
        </p:nvGrpSpPr>
        <p:grpSpPr>
          <a:xfrm>
            <a:off x="9024977" y="3426610"/>
            <a:ext cx="333375" cy="314325"/>
            <a:chOff x="10267950" y="3324225"/>
            <a:chExt cx="333375" cy="314325"/>
          </a:xfrm>
        </p:grpSpPr>
        <p:sp>
          <p:nvSpPr>
            <p:cNvPr id="12" name="Elipse 1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2</a:t>
              </a:r>
            </a:p>
          </p:txBody>
        </p:sp>
      </p:grpSp>
    </p:spTree>
    <p:extLst>
      <p:ext uri="{BB962C8B-B14F-4D97-AF65-F5344CB8AC3E}">
        <p14:creationId xmlns:p14="http://schemas.microsoft.com/office/powerpoint/2010/main" val="328565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 2016</a:t>
            </a:r>
            <a:endParaRPr lang="es-ES" dirty="0"/>
          </a:p>
        </p:txBody>
      </p:sp>
      <p:sp>
        <p:nvSpPr>
          <p:cNvPr id="3" name="Marcador de contenido 2"/>
          <p:cNvSpPr>
            <a:spLocks noGrp="1"/>
          </p:cNvSpPr>
          <p:nvPr>
            <p:ph sz="half" idx="1"/>
          </p:nvPr>
        </p:nvSpPr>
        <p:spPr>
          <a:xfrm>
            <a:off x="838199" y="1825625"/>
            <a:ext cx="10401301" cy="1317625"/>
          </a:xfrm>
        </p:spPr>
        <p:txBody>
          <a:bodyPr>
            <a:normAutofit lnSpcReduction="10000"/>
          </a:bodyPr>
          <a:lstStyle/>
          <a:p>
            <a:r>
              <a:rPr lang="es-ES" b="1" dirty="0"/>
              <a:t>Paso 2: </a:t>
            </a:r>
            <a:r>
              <a:rPr lang="es-ES" dirty="0"/>
              <a:t>Seleccione las series de datos </a:t>
            </a:r>
            <a:r>
              <a:rPr lang="es-ES" sz="1200" b="1" dirty="0">
                <a:solidFill>
                  <a:srgbClr val="FF0000"/>
                </a:solidFill>
              </a:rPr>
              <a:t>(1)</a:t>
            </a:r>
            <a:r>
              <a:rPr lang="es-ES" dirty="0"/>
              <a:t>.</a:t>
            </a:r>
          </a:p>
          <a:p>
            <a:r>
              <a:rPr lang="es-ES" b="1" dirty="0"/>
              <a:t>Paso 3: </a:t>
            </a:r>
            <a:r>
              <a:rPr lang="es-ES" dirty="0"/>
              <a:t>En la pestaña </a:t>
            </a:r>
            <a:r>
              <a:rPr lang="es-ES" b="1" dirty="0"/>
              <a:t>Datos</a:t>
            </a:r>
            <a:r>
              <a:rPr lang="es-ES" dirty="0"/>
              <a:t>, en el grupo </a:t>
            </a:r>
            <a:r>
              <a:rPr lang="es-ES" b="1" dirty="0"/>
              <a:t>Previsión</a:t>
            </a:r>
            <a:r>
              <a:rPr lang="es-ES" dirty="0"/>
              <a:t> haga clic en la opción </a:t>
            </a:r>
            <a:r>
              <a:rPr lang="es-ES" b="1" dirty="0"/>
              <a:t>Previsión </a:t>
            </a:r>
            <a:r>
              <a:rPr lang="es-ES" sz="1200" b="1" dirty="0">
                <a:solidFill>
                  <a:srgbClr val="FF0000"/>
                </a:solidFill>
              </a:rPr>
              <a:t>(2)</a:t>
            </a:r>
            <a:r>
              <a:rPr lang="es-ES" dirty="0"/>
              <a:t>.</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47825" y="3206747"/>
            <a:ext cx="8429625" cy="3414631"/>
          </a:xfrm>
        </p:spPr>
      </p:pic>
      <p:grpSp>
        <p:nvGrpSpPr>
          <p:cNvPr id="6" name="Grupo 5"/>
          <p:cNvGrpSpPr/>
          <p:nvPr/>
        </p:nvGrpSpPr>
        <p:grpSpPr>
          <a:xfrm>
            <a:off x="2473066" y="6163404"/>
            <a:ext cx="333375" cy="314325"/>
            <a:chOff x="10267950" y="3324225"/>
            <a:chExt cx="333375" cy="314325"/>
          </a:xfrm>
        </p:grpSpPr>
        <p:sp>
          <p:nvSpPr>
            <p:cNvPr id="7" name="Elipse 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8159412" y="4298826"/>
            <a:ext cx="333375" cy="314325"/>
            <a:chOff x="10420350" y="3476625"/>
            <a:chExt cx="333375" cy="314325"/>
          </a:xfrm>
        </p:grpSpPr>
        <p:sp>
          <p:nvSpPr>
            <p:cNvPr id="10" name="Elipse 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spTree>
    <p:extLst>
      <p:ext uri="{BB962C8B-B14F-4D97-AF65-F5344CB8AC3E}">
        <p14:creationId xmlns:p14="http://schemas.microsoft.com/office/powerpoint/2010/main" val="295374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 2016</a:t>
            </a:r>
            <a:endParaRPr lang="es-ES" dirty="0"/>
          </a:p>
        </p:txBody>
      </p:sp>
      <p:sp>
        <p:nvSpPr>
          <p:cNvPr id="10" name="Marcador de contenido 9"/>
          <p:cNvSpPr>
            <a:spLocks noGrp="1"/>
          </p:cNvSpPr>
          <p:nvPr>
            <p:ph sz="half" idx="1"/>
          </p:nvPr>
        </p:nvSpPr>
        <p:spPr/>
        <p:txBody>
          <a:bodyPr>
            <a:normAutofit fontScale="92500" lnSpcReduction="10000"/>
          </a:bodyPr>
          <a:lstStyle/>
          <a:p>
            <a:r>
              <a:rPr lang="es-ES" b="1" dirty="0"/>
              <a:t>Paso 4: </a:t>
            </a:r>
          </a:p>
          <a:p>
            <a:r>
              <a:rPr lang="es-ES" dirty="0"/>
              <a:t>Se abre el cuadro de dialogo </a:t>
            </a:r>
            <a:r>
              <a:rPr lang="es-ES" b="1" dirty="0"/>
              <a:t>Crear hoja de cálculo de pronóstico </a:t>
            </a:r>
            <a:r>
              <a:rPr lang="es-ES" sz="1200" b="1" dirty="0">
                <a:solidFill>
                  <a:srgbClr val="FF0000"/>
                </a:solidFill>
              </a:rPr>
              <a:t>(1)</a:t>
            </a:r>
            <a:r>
              <a:rPr lang="es-ES" dirty="0"/>
              <a:t>. </a:t>
            </a:r>
          </a:p>
          <a:p>
            <a:r>
              <a:rPr lang="es-ES" dirty="0"/>
              <a:t>Elija un gráfico de líneas o un gráfico de columnas para la representación visual de la previsión </a:t>
            </a:r>
            <a:r>
              <a:rPr lang="es-ES" sz="1200" b="1" dirty="0">
                <a:solidFill>
                  <a:srgbClr val="FF0000"/>
                </a:solidFill>
              </a:rPr>
              <a:t>(2)</a:t>
            </a:r>
            <a:r>
              <a:rPr lang="es-ES" dirty="0"/>
              <a:t>.</a:t>
            </a:r>
          </a:p>
          <a:p>
            <a:r>
              <a:rPr lang="es-ES" dirty="0"/>
              <a:t>En el cuadro </a:t>
            </a:r>
            <a:r>
              <a:rPr lang="es-ES" b="1" dirty="0"/>
              <a:t>Fin de la previsión</a:t>
            </a:r>
            <a:r>
              <a:rPr lang="es-ES" dirty="0"/>
              <a:t>, seleccione una fecha de finalización </a:t>
            </a:r>
            <a:r>
              <a:rPr lang="es-ES" sz="1300" b="1" dirty="0">
                <a:solidFill>
                  <a:srgbClr val="FF0000"/>
                </a:solidFill>
              </a:rPr>
              <a:t>(3).</a:t>
            </a:r>
            <a:endParaRPr lang="es-ES" sz="1300" dirty="0"/>
          </a:p>
          <a:p>
            <a:r>
              <a:rPr lang="es-ES" dirty="0"/>
              <a:t>Haga clic en </a:t>
            </a:r>
            <a:r>
              <a:rPr lang="es-ES" b="1" dirty="0"/>
              <a:t>Crear </a:t>
            </a:r>
            <a:r>
              <a:rPr lang="es-ES" sz="1300" b="1" dirty="0">
                <a:solidFill>
                  <a:srgbClr val="FF0000"/>
                </a:solidFill>
              </a:rPr>
              <a:t>(4)</a:t>
            </a:r>
            <a:r>
              <a:rPr lang="es-ES" dirty="0"/>
              <a:t>.</a:t>
            </a:r>
          </a:p>
        </p:txBody>
      </p:sp>
      <p:pic>
        <p:nvPicPr>
          <p:cNvPr id="11" name="Marcador de contenido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06010"/>
            <a:ext cx="5181600" cy="3390568"/>
          </a:xfrm>
        </p:spPr>
      </p:pic>
      <p:grpSp>
        <p:nvGrpSpPr>
          <p:cNvPr id="5" name="Grupo 4"/>
          <p:cNvGrpSpPr/>
          <p:nvPr/>
        </p:nvGrpSpPr>
        <p:grpSpPr>
          <a:xfrm>
            <a:off x="8596312" y="2390342"/>
            <a:ext cx="333375" cy="314325"/>
            <a:chOff x="10420350" y="3476625"/>
            <a:chExt cx="333375" cy="314325"/>
          </a:xfrm>
        </p:grpSpPr>
        <p:sp>
          <p:nvSpPr>
            <p:cNvPr id="6" name="Elipse 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1</a:t>
              </a:r>
            </a:p>
          </p:txBody>
        </p:sp>
      </p:grpSp>
      <p:grpSp>
        <p:nvGrpSpPr>
          <p:cNvPr id="12" name="Grupo 11"/>
          <p:cNvGrpSpPr/>
          <p:nvPr/>
        </p:nvGrpSpPr>
        <p:grpSpPr>
          <a:xfrm>
            <a:off x="10869151" y="2428442"/>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2</a:t>
              </a:r>
            </a:p>
          </p:txBody>
        </p:sp>
      </p:grpSp>
      <p:grpSp>
        <p:nvGrpSpPr>
          <p:cNvPr id="15" name="Grupo 14"/>
          <p:cNvGrpSpPr/>
          <p:nvPr/>
        </p:nvGrpSpPr>
        <p:grpSpPr>
          <a:xfrm>
            <a:off x="9182241" y="4851076"/>
            <a:ext cx="333375" cy="314325"/>
            <a:chOff x="10420350" y="3476625"/>
            <a:chExt cx="333375" cy="314325"/>
          </a:xfrm>
        </p:grpSpPr>
        <p:sp>
          <p:nvSpPr>
            <p:cNvPr id="16" name="Elipse 1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3</a:t>
              </a:r>
            </a:p>
          </p:txBody>
        </p:sp>
      </p:grpSp>
      <p:grpSp>
        <p:nvGrpSpPr>
          <p:cNvPr id="18" name="Grupo 17"/>
          <p:cNvGrpSpPr/>
          <p:nvPr/>
        </p:nvGrpSpPr>
        <p:grpSpPr>
          <a:xfrm>
            <a:off x="9996792" y="5182146"/>
            <a:ext cx="333375" cy="314325"/>
            <a:chOff x="10420350" y="3476625"/>
            <a:chExt cx="333375" cy="314325"/>
          </a:xfrm>
        </p:grpSpPr>
        <p:sp>
          <p:nvSpPr>
            <p:cNvPr id="19" name="Elipse 18"/>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4</a:t>
              </a:r>
            </a:p>
          </p:txBody>
        </p:sp>
      </p:grpSp>
    </p:spTree>
    <p:extLst>
      <p:ext uri="{BB962C8B-B14F-4D97-AF65-F5344CB8AC3E}">
        <p14:creationId xmlns:p14="http://schemas.microsoft.com/office/powerpoint/2010/main" val="71899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Resultado</a:t>
            </a:r>
          </a:p>
        </p:txBody>
      </p:sp>
      <p:pic>
        <p:nvPicPr>
          <p:cNvPr id="7" name="Marcador de contenido 6"/>
          <p:cNvPicPr>
            <a:picLocks noGrp="1" noChangeAspect="1"/>
          </p:cNvPicPr>
          <p:nvPr>
            <p:ph idx="1"/>
          </p:nvPr>
        </p:nvPicPr>
        <p:blipFill>
          <a:blip r:embed="rId2"/>
          <a:stretch>
            <a:fillRect/>
          </a:stretch>
        </p:blipFill>
        <p:spPr>
          <a:xfrm>
            <a:off x="1374812" y="2122100"/>
            <a:ext cx="9229725" cy="4162425"/>
          </a:xfrm>
          <a:prstGeom prst="rect">
            <a:avLst/>
          </a:prstGeom>
        </p:spPr>
      </p:pic>
    </p:spTree>
    <p:extLst>
      <p:ext uri="{BB962C8B-B14F-4D97-AF65-F5344CB8AC3E}">
        <p14:creationId xmlns:p14="http://schemas.microsoft.com/office/powerpoint/2010/main" val="199867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Crear una previsión en Excel 2016</a:t>
            </a:r>
            <a:endParaRPr lang="es-ES" dirty="0"/>
          </a:p>
        </p:txBody>
      </p:sp>
      <p:pic>
        <p:nvPicPr>
          <p:cNvPr id="9" name="Marcador de contenido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5289" y="1825625"/>
            <a:ext cx="4415422" cy="4351338"/>
          </a:xfrm>
        </p:spPr>
      </p:pic>
      <p:sp>
        <p:nvSpPr>
          <p:cNvPr id="8" name="Marcador de contenido 7"/>
          <p:cNvSpPr>
            <a:spLocks noGrp="1"/>
          </p:cNvSpPr>
          <p:nvPr>
            <p:ph sz="half" idx="1"/>
          </p:nvPr>
        </p:nvSpPr>
        <p:spPr>
          <a:xfrm>
            <a:off x="838200" y="1825624"/>
            <a:ext cx="5181600" cy="4638237"/>
          </a:xfrm>
        </p:spPr>
        <p:txBody>
          <a:bodyPr>
            <a:normAutofit/>
          </a:bodyPr>
          <a:lstStyle/>
          <a:p>
            <a:r>
              <a:rPr lang="es-ES" dirty="0"/>
              <a:t>Haga clic en </a:t>
            </a:r>
            <a:r>
              <a:rPr lang="es-ES" b="1" dirty="0"/>
              <a:t>Opciones</a:t>
            </a:r>
            <a:r>
              <a:rPr lang="es-ES" dirty="0"/>
              <a:t> para personalizar su previsión </a:t>
            </a:r>
            <a:r>
              <a:rPr lang="es-ES" sz="1200" b="1" dirty="0">
                <a:solidFill>
                  <a:srgbClr val="FF0000"/>
                </a:solidFill>
              </a:rPr>
              <a:t>(1)</a:t>
            </a:r>
            <a:r>
              <a:rPr lang="es-ES" dirty="0"/>
              <a:t>.</a:t>
            </a:r>
          </a:p>
          <a:p>
            <a:r>
              <a:rPr lang="es-ES" dirty="0"/>
              <a:t>Opciones de previsión:</a:t>
            </a:r>
          </a:p>
          <a:p>
            <a:pPr lvl="1"/>
            <a:r>
              <a:rPr lang="es-ES" b="1" dirty="0"/>
              <a:t>Inicio del pronóstico</a:t>
            </a:r>
          </a:p>
          <a:p>
            <a:pPr lvl="1"/>
            <a:r>
              <a:rPr lang="es-ES" b="1" dirty="0"/>
              <a:t>Intervalo de confianza</a:t>
            </a:r>
            <a:r>
              <a:rPr lang="es-ES" dirty="0"/>
              <a:t> </a:t>
            </a:r>
          </a:p>
          <a:p>
            <a:pPr lvl="1"/>
            <a:r>
              <a:rPr lang="es-ES" b="1" dirty="0"/>
              <a:t>Estacionalidad</a:t>
            </a:r>
            <a:r>
              <a:rPr lang="es-ES" dirty="0"/>
              <a:t> </a:t>
            </a:r>
          </a:p>
          <a:p>
            <a:pPr lvl="1"/>
            <a:r>
              <a:rPr lang="es-ES" b="1" dirty="0"/>
              <a:t>Intervalo de escala de tiempo</a:t>
            </a:r>
          </a:p>
          <a:p>
            <a:pPr lvl="1"/>
            <a:r>
              <a:rPr lang="es-ES" b="1" dirty="0"/>
              <a:t>Intervalo de valores</a:t>
            </a:r>
            <a:r>
              <a:rPr lang="es-ES" dirty="0"/>
              <a:t> </a:t>
            </a:r>
          </a:p>
          <a:p>
            <a:pPr lvl="1"/>
            <a:r>
              <a:rPr lang="es-ES" b="1" dirty="0"/>
              <a:t>Rellenar los puntos que faltan con</a:t>
            </a:r>
            <a:r>
              <a:rPr lang="es-ES" dirty="0"/>
              <a:t> </a:t>
            </a:r>
          </a:p>
          <a:p>
            <a:pPr lvl="1"/>
            <a:r>
              <a:rPr lang="es-ES" b="1" dirty="0"/>
              <a:t>Duplicar agregados con</a:t>
            </a:r>
          </a:p>
          <a:p>
            <a:pPr lvl="1"/>
            <a:r>
              <a:rPr lang="es-ES" b="1" dirty="0"/>
              <a:t>Incluir estadísticas de previsión</a:t>
            </a:r>
            <a:r>
              <a:rPr lang="es-ES" dirty="0"/>
              <a:t> </a:t>
            </a:r>
          </a:p>
          <a:p>
            <a:pPr lvl="1"/>
            <a:endParaRPr lang="es-ES" dirty="0"/>
          </a:p>
        </p:txBody>
      </p:sp>
      <p:grpSp>
        <p:nvGrpSpPr>
          <p:cNvPr id="10" name="Grupo 9"/>
          <p:cNvGrpSpPr/>
          <p:nvPr/>
        </p:nvGrpSpPr>
        <p:grpSpPr>
          <a:xfrm>
            <a:off x="6388601" y="4481749"/>
            <a:ext cx="333375" cy="314325"/>
            <a:chOff x="10267950" y="3324225"/>
            <a:chExt cx="333375" cy="314325"/>
          </a:xfrm>
        </p:grpSpPr>
        <p:sp>
          <p:nvSpPr>
            <p:cNvPr id="11" name="Elipse 10"/>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spTree>
    <p:extLst>
      <p:ext uri="{BB962C8B-B14F-4D97-AF65-F5344CB8AC3E}">
        <p14:creationId xmlns:p14="http://schemas.microsoft.com/office/powerpoint/2010/main" val="177251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Fórmulas que se usan en la previsión de los datos</a:t>
            </a:r>
            <a:endParaRPr lang="es-ES" dirty="0"/>
          </a:p>
        </p:txBody>
      </p:sp>
      <p:sp>
        <p:nvSpPr>
          <p:cNvPr id="6" name="Marcador de contenido 5"/>
          <p:cNvSpPr>
            <a:spLocks noGrp="1"/>
          </p:cNvSpPr>
          <p:nvPr>
            <p:ph idx="1"/>
          </p:nvPr>
        </p:nvSpPr>
        <p:spPr/>
        <p:txBody>
          <a:bodyPr/>
          <a:lstStyle/>
          <a:p>
            <a:r>
              <a:rPr lang="es-ES" dirty="0"/>
              <a:t>PRONOSTICO.ETS()</a:t>
            </a:r>
          </a:p>
          <a:p>
            <a:r>
              <a:rPr lang="es-ES" dirty="0"/>
              <a:t>PRONOSTICO.ETS.CONFINT()</a:t>
            </a:r>
          </a:p>
          <a:p>
            <a:r>
              <a:rPr lang="es-ES" dirty="0"/>
              <a:t>PRONOSTICO.ETS.ESTACIONALIDAD()</a:t>
            </a:r>
          </a:p>
          <a:p>
            <a:r>
              <a:rPr lang="es-ES" dirty="0"/>
              <a:t>PRONOSTICO.ETS.STAT()</a:t>
            </a:r>
          </a:p>
          <a:p>
            <a:r>
              <a:rPr lang="es-ES" dirty="0"/>
              <a:t>PRONOSTICO.LINEAL()</a:t>
            </a:r>
          </a:p>
          <a:p>
            <a:endParaRPr lang="es-ES" dirty="0"/>
          </a:p>
          <a:p>
            <a:r>
              <a:rPr lang="es-ES" dirty="0"/>
              <a:t>Estas funciones utilizan avanzados algoritmos de aprendizaje automático, tales como </a:t>
            </a:r>
            <a:r>
              <a:rPr lang="es-ES" dirty="0" err="1"/>
              <a:t>Exponential</a:t>
            </a:r>
            <a:r>
              <a:rPr lang="es-ES" dirty="0"/>
              <a:t> Triple </a:t>
            </a:r>
            <a:r>
              <a:rPr lang="es-ES" dirty="0" err="1"/>
              <a:t>Smoothing</a:t>
            </a:r>
            <a:r>
              <a:rPr lang="es-ES" dirty="0"/>
              <a:t> (ETS).</a:t>
            </a:r>
          </a:p>
          <a:p>
            <a:endParaRPr lang="es-ES" dirty="0"/>
          </a:p>
        </p:txBody>
      </p:sp>
    </p:spTree>
    <p:extLst>
      <p:ext uri="{BB962C8B-B14F-4D97-AF65-F5344CB8AC3E}">
        <p14:creationId xmlns:p14="http://schemas.microsoft.com/office/powerpoint/2010/main" val="334703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a:t>
            </a:r>
          </a:p>
        </p:txBody>
      </p:sp>
      <p:sp>
        <p:nvSpPr>
          <p:cNvPr id="3" name="Marcador de contenido 2"/>
          <p:cNvSpPr>
            <a:spLocks noGrp="1"/>
          </p:cNvSpPr>
          <p:nvPr>
            <p:ph idx="1"/>
          </p:nvPr>
        </p:nvSpPr>
        <p:spPr/>
        <p:txBody>
          <a:bodyPr>
            <a:normAutofit fontScale="77500" lnSpcReduction="20000"/>
          </a:bodyPr>
          <a:lstStyle/>
          <a:p>
            <a:r>
              <a:rPr lang="es-ES" dirty="0"/>
              <a:t>Calcula o predice un valor futuro en base a valores (históricos) existentes mediante la versión AAA el algoritmo de Suavizado exponencial triple (ETS). El valor pronosticado es una continuación de los valores históricos de la fecha de destino especificada, que debería ser la continuación de la línea de tiempo. </a:t>
            </a:r>
          </a:p>
          <a:p>
            <a:r>
              <a:rPr lang="es-ES" dirty="0"/>
              <a:t>Esta función se puede usar para realizar previsiones de ventas, establecer requisitos de inventario o tendencias de los consumidores.</a:t>
            </a:r>
          </a:p>
          <a:p>
            <a:r>
              <a:rPr lang="es-ES" dirty="0"/>
              <a:t>Esta función requiere que la línea de tiempo esté organizada con un paso constante entre los diferentes puntos. </a:t>
            </a:r>
            <a:endParaRPr lang="es-ES" b="1" dirty="0"/>
          </a:p>
          <a:p>
            <a:r>
              <a:rPr lang="es-ES" b="1" dirty="0"/>
              <a:t>Sintaxis</a:t>
            </a:r>
          </a:p>
          <a:p>
            <a:r>
              <a:rPr lang="es-ES" dirty="0"/>
              <a:t>PRONOSTICO.ETS(</a:t>
            </a:r>
            <a:r>
              <a:rPr lang="es-ES" dirty="0" err="1"/>
              <a:t>fecha_objetivo</a:t>
            </a:r>
            <a:r>
              <a:rPr lang="es-ES" dirty="0"/>
              <a:t>, valores, línea de tiempo [estacionalidad], [</a:t>
            </a:r>
            <a:r>
              <a:rPr lang="es-ES" dirty="0" err="1"/>
              <a:t>finalización_datos</a:t>
            </a:r>
            <a:r>
              <a:rPr lang="es-ES" dirty="0"/>
              <a:t>], [agregación])</a:t>
            </a:r>
          </a:p>
          <a:p>
            <a:r>
              <a:rPr lang="es-ES" b="1" dirty="0" err="1"/>
              <a:t>Fecha_objetivo</a:t>
            </a:r>
            <a:r>
              <a:rPr lang="es-ES" dirty="0"/>
              <a:t>    Obligatorio. Es el punto de datos cuyo valor se desea predecir.</a:t>
            </a:r>
          </a:p>
          <a:p>
            <a:r>
              <a:rPr lang="es-ES" b="1" dirty="0"/>
              <a:t>Valores</a:t>
            </a:r>
            <a:r>
              <a:rPr lang="es-ES" dirty="0"/>
              <a:t>    Obligatorio. Los valores son los valores históricos para los que desea pronosticar los puntos siguientes.</a:t>
            </a:r>
          </a:p>
        </p:txBody>
      </p:sp>
    </p:spTree>
    <p:extLst>
      <p:ext uri="{BB962C8B-B14F-4D97-AF65-F5344CB8AC3E}">
        <p14:creationId xmlns:p14="http://schemas.microsoft.com/office/powerpoint/2010/main" val="13162940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869</Words>
  <Application>Microsoft Office PowerPoint</Application>
  <PresentationFormat>Panorámica</PresentationFormat>
  <Paragraphs>102</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Cálculo de pronóstico</vt:lpstr>
      <vt:lpstr>Crear una previsión en Excel 2016</vt:lpstr>
      <vt:lpstr>Crear una previsión en Excel 2016</vt:lpstr>
      <vt:lpstr>Crear una previsión en Excel 2016</vt:lpstr>
      <vt:lpstr>Crear una previsión en Excel 2016</vt:lpstr>
      <vt:lpstr>Resultado</vt:lpstr>
      <vt:lpstr>Crear una previsión en Excel 2016</vt:lpstr>
      <vt:lpstr>Fórmulas que se usan en la previsión de los datos</vt:lpstr>
      <vt:lpstr>PRONOSTICO.ETS</vt:lpstr>
      <vt:lpstr>PRONOSTICO.ETS</vt:lpstr>
      <vt:lpstr>PRONOSTICO.ETS</vt:lpstr>
      <vt:lpstr>PRONOSTICO.ETS.CONFINT</vt:lpstr>
      <vt:lpstr>PRONOSTICO.ETS.CONFINT</vt:lpstr>
      <vt:lpstr>PRONOSTICO.ETS.ESTACIONALIDAD</vt:lpstr>
      <vt:lpstr>PRONOSTICO.ETS.ESTACIONALIDAD</vt:lpstr>
      <vt:lpstr>PRONOSTICO.ETS.STAT</vt:lpstr>
      <vt:lpstr>PRONOSTICO.ETS.STAT</vt:lpstr>
      <vt:lpstr>PRONOSTICO.LINEAL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Aguilera Reyna</dc:creator>
  <cp:lastModifiedBy>Diana Aguilera Reyna</cp:lastModifiedBy>
  <cp:revision>44</cp:revision>
  <dcterms:created xsi:type="dcterms:W3CDTF">2017-01-13T10:49:07Z</dcterms:created>
  <dcterms:modified xsi:type="dcterms:W3CDTF">2017-01-23T16:17:12Z</dcterms:modified>
</cp:coreProperties>
</file>