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7" r:id="rId10"/>
    <p:sldId id="264" r:id="rId11"/>
    <p:sldId id="266" r:id="rId12"/>
    <p:sldId id="268" r:id="rId13"/>
    <p:sldId id="269" r:id="rId14"/>
    <p:sldId id="270" r:id="rId15"/>
    <p:sldId id="271" r:id="rId16"/>
    <p:sldId id="273" r:id="rId17"/>
    <p:sldId id="274" r:id="rId18"/>
    <p:sldId id="272" r:id="rId19"/>
    <p:sldId id="27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7E5062B-C643-4CBE-8167-88BD168E192F}" type="datetimeFigureOut">
              <a:rPr lang="es-ES" smtClean="0"/>
              <a:t>24/01/2017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406068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7E5062B-C643-4CBE-8167-88BD168E192F}" type="datetimeFigureOut">
              <a:rPr lang="es-ES" smtClean="0"/>
              <a:t>24/01/2017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37224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7E5062B-C643-4CBE-8167-88BD168E192F}" type="datetimeFigureOut">
              <a:rPr lang="es-ES" smtClean="0"/>
              <a:t>24/01/2017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21143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7E5062B-C643-4CBE-8167-88BD168E192F}" type="datetimeFigureOut">
              <a:rPr lang="es-ES" smtClean="0"/>
              <a:t>24/01/2017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301146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7E5062B-C643-4CBE-8167-88BD168E192F}" type="datetimeFigureOut">
              <a:rPr lang="es-ES" smtClean="0"/>
              <a:t>24/01/2017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161668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7E5062B-C643-4CBE-8167-88BD168E192F}" type="datetimeFigureOut">
              <a:rPr lang="es-ES" smtClean="0"/>
              <a:t>24/01/2017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243922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7E5062B-C643-4CBE-8167-88BD168E192F}" type="datetimeFigureOut">
              <a:rPr lang="es-ES" smtClean="0"/>
              <a:t>24/01/2017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270097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7E5062B-C643-4CBE-8167-88BD168E192F}" type="datetimeFigureOut">
              <a:rPr lang="es-ES" smtClean="0"/>
              <a:t>24/01/2017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322705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7E5062B-C643-4CBE-8167-88BD168E192F}" type="datetimeFigureOut">
              <a:rPr lang="es-ES" smtClean="0"/>
              <a:t>24/01/2017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35517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7E5062B-C643-4CBE-8167-88BD168E192F}" type="datetimeFigureOut">
              <a:rPr lang="es-ES" smtClean="0"/>
              <a:t>24/01/2017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359318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7E5062B-C643-4CBE-8167-88BD168E192F}" type="datetimeFigureOut">
              <a:rPr lang="es-ES" smtClean="0"/>
              <a:t>24/01/2017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EEF455-8217-45AA-9497-0103DA509B54}" type="slidenum">
              <a:rPr lang="es-ES" smtClean="0"/>
              <a:t>‹Nº›</a:t>
            </a:fld>
            <a:endParaRPr lang="es-ES"/>
          </a:p>
        </p:txBody>
      </p:sp>
    </p:spTree>
    <p:extLst>
      <p:ext uri="{BB962C8B-B14F-4D97-AF65-F5344CB8AC3E}">
        <p14:creationId xmlns:p14="http://schemas.microsoft.com/office/powerpoint/2010/main" val="415975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5062B-C643-4CBE-8167-88BD168E192F}" type="datetimeFigureOut">
              <a:rPr lang="es-ES" smtClean="0"/>
              <a:t>24/01/2017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EF455-8217-45AA-9497-0103DA509B54}" type="slidenum">
              <a:rPr lang="es-ES" smtClean="0"/>
              <a:t>‹Nº›</a:t>
            </a:fld>
            <a:endParaRPr lang="es-ES"/>
          </a:p>
        </p:txBody>
      </p:sp>
    </p:spTree>
    <p:extLst>
      <p:ext uri="{BB962C8B-B14F-4D97-AF65-F5344CB8AC3E}">
        <p14:creationId xmlns:p14="http://schemas.microsoft.com/office/powerpoint/2010/main" val="291620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Solver</a:t>
            </a:r>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47242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p:txBody>
          <a:bodyPr/>
          <a:lstStyle/>
          <a:p>
            <a:r>
              <a:rPr lang="es-ES" dirty="0"/>
              <a:t>Paso 3: </a:t>
            </a:r>
          </a:p>
          <a:p>
            <a:pPr lvl="1"/>
            <a:r>
              <a:rPr lang="es-ES" dirty="0"/>
              <a:t> clic en </a:t>
            </a:r>
            <a:r>
              <a:rPr lang="es-ES" b="1" dirty="0" err="1"/>
              <a:t>Máx</a:t>
            </a:r>
            <a:r>
              <a:rPr lang="es-ES" b="1" dirty="0"/>
              <a:t> </a:t>
            </a:r>
            <a:r>
              <a:rPr lang="es-ES" dirty="0"/>
              <a:t>si desea que el valor de la celda objetivo sea el valor máximo posible </a:t>
            </a:r>
            <a:r>
              <a:rPr lang="es-ES" sz="1200" b="1" dirty="0">
                <a:solidFill>
                  <a:srgbClr val="FF0000"/>
                </a:solidFill>
              </a:rPr>
              <a:t>(1)</a:t>
            </a:r>
            <a:r>
              <a:rPr lang="es-ES" dirty="0"/>
              <a:t>.</a:t>
            </a:r>
          </a:p>
          <a:p>
            <a:pPr lvl="1"/>
            <a:r>
              <a:rPr lang="es-ES" dirty="0"/>
              <a:t>Haga clic en </a:t>
            </a:r>
            <a:r>
              <a:rPr lang="es-ES" b="1" dirty="0" err="1"/>
              <a:t>Mín</a:t>
            </a:r>
            <a:r>
              <a:rPr lang="es-ES" b="1" dirty="0"/>
              <a:t> </a:t>
            </a:r>
            <a:r>
              <a:rPr lang="es-ES" dirty="0"/>
              <a:t>si desea que el valor de la celda objetivo sea el valor mínimo posible, </a:t>
            </a:r>
            <a:r>
              <a:rPr lang="es-ES" sz="1200" b="1" dirty="0">
                <a:solidFill>
                  <a:srgbClr val="FF0000"/>
                </a:solidFill>
              </a:rPr>
              <a:t>(2)</a:t>
            </a:r>
            <a:r>
              <a:rPr lang="es-ES" dirty="0"/>
              <a:t>. </a:t>
            </a:r>
          </a:p>
          <a:p>
            <a:pPr lvl="1"/>
            <a:r>
              <a:rPr lang="es-ES" dirty="0"/>
              <a:t>Haga clic en </a:t>
            </a:r>
            <a:r>
              <a:rPr lang="es-ES" b="1" dirty="0"/>
              <a:t>Valor de </a:t>
            </a:r>
            <a:r>
              <a:rPr lang="es-ES" dirty="0"/>
              <a:t>si desea que la celda objetivo tenga un valor determinado </a:t>
            </a:r>
            <a:r>
              <a:rPr lang="es-ES" sz="1200" b="1" dirty="0">
                <a:solidFill>
                  <a:srgbClr val="FF0000"/>
                </a:solidFill>
              </a:rPr>
              <a:t>(3)</a:t>
            </a:r>
            <a:r>
              <a:rPr lang="es-ES" b="1" dirty="0">
                <a:solidFill>
                  <a:srgbClr val="FF0000"/>
                </a:solidFill>
              </a:rPr>
              <a:t> </a:t>
            </a:r>
            <a:r>
              <a:rPr lang="es-ES" dirty="0"/>
              <a:t>y luego escriba el valor en el cuadro </a:t>
            </a:r>
            <a:r>
              <a:rPr lang="es-ES" sz="1200" b="1" dirty="0">
                <a:solidFill>
                  <a:srgbClr val="FF0000"/>
                </a:solidFill>
              </a:rPr>
              <a:t>(4)</a:t>
            </a:r>
            <a:r>
              <a:rPr lang="es-ES" dirty="0"/>
              <a:t>.</a:t>
            </a:r>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9741" y="1783156"/>
            <a:ext cx="4654059" cy="4907620"/>
          </a:xfrm>
        </p:spPr>
      </p:pic>
      <p:grpSp>
        <p:nvGrpSpPr>
          <p:cNvPr id="5" name="Grupo 4"/>
          <p:cNvGrpSpPr/>
          <p:nvPr/>
        </p:nvGrpSpPr>
        <p:grpSpPr>
          <a:xfrm>
            <a:off x="10250422" y="2509230"/>
            <a:ext cx="333375" cy="314325"/>
            <a:chOff x="10420350" y="3476625"/>
            <a:chExt cx="333375" cy="314325"/>
          </a:xfrm>
        </p:grpSpPr>
        <p:sp>
          <p:nvSpPr>
            <p:cNvPr id="6" name="Elipse 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4</a:t>
              </a:r>
            </a:p>
          </p:txBody>
        </p:sp>
      </p:grpSp>
      <p:grpSp>
        <p:nvGrpSpPr>
          <p:cNvPr id="9" name="Grupo 8"/>
          <p:cNvGrpSpPr/>
          <p:nvPr/>
        </p:nvGrpSpPr>
        <p:grpSpPr>
          <a:xfrm>
            <a:off x="7303053" y="2729806"/>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2" name="Grupo 11"/>
          <p:cNvGrpSpPr/>
          <p:nvPr/>
        </p:nvGrpSpPr>
        <p:grpSpPr>
          <a:xfrm>
            <a:off x="8020048" y="2715191"/>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5" name="Grupo 14"/>
          <p:cNvGrpSpPr/>
          <p:nvPr/>
        </p:nvGrpSpPr>
        <p:grpSpPr>
          <a:xfrm>
            <a:off x="8693394" y="2718064"/>
            <a:ext cx="333375" cy="314325"/>
            <a:chOff x="10420350" y="3476625"/>
            <a:chExt cx="333375" cy="314325"/>
          </a:xfrm>
        </p:grpSpPr>
        <p:sp>
          <p:nvSpPr>
            <p:cNvPr id="16" name="Elipse 1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275129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785624" y="1496685"/>
            <a:ext cx="6381307" cy="4351338"/>
          </a:xfrm>
        </p:spPr>
        <p:txBody>
          <a:bodyPr>
            <a:normAutofit/>
          </a:bodyPr>
          <a:lstStyle/>
          <a:p>
            <a:r>
              <a:rPr lang="es-ES" sz="2700" dirty="0"/>
              <a:t>Paso 4: En el cuadro </a:t>
            </a:r>
            <a:r>
              <a:rPr lang="es-ES" sz="2700" b="1" dirty="0"/>
              <a:t>Cambiando las celdas de variables</a:t>
            </a:r>
            <a:r>
              <a:rPr lang="es-ES" sz="2700" dirty="0"/>
              <a:t>, escriba un nombre o una referencia para cada rango de celda de variable de decisión. Separe con comas las referencias no adyacentes. Las celdas de variables deben estar directa o indirectamente relacionadas con la celda objetivo. Se puede especificar un máximo de 200 celdas de variables.</a:t>
            </a:r>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277" y="5119579"/>
            <a:ext cx="5496692" cy="1562318"/>
          </a:xfrm>
          <a:prstGeom prst="rect">
            <a:avLst/>
          </a:prstGeom>
        </p:spPr>
      </p:pic>
      <p:pic>
        <p:nvPicPr>
          <p:cNvPr id="19" name="Marcador de contenido 1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13742" y="1325895"/>
            <a:ext cx="4139966" cy="4351338"/>
          </a:xfrm>
        </p:spPr>
      </p:pic>
      <p:grpSp>
        <p:nvGrpSpPr>
          <p:cNvPr id="21" name="Grupo 20"/>
          <p:cNvGrpSpPr/>
          <p:nvPr/>
        </p:nvGrpSpPr>
        <p:grpSpPr>
          <a:xfrm>
            <a:off x="8528086" y="2294601"/>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3642902" y="6367572"/>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303506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785624" y="1496685"/>
            <a:ext cx="6381307" cy="3139110"/>
          </a:xfrm>
        </p:spPr>
        <p:txBody>
          <a:bodyPr>
            <a:normAutofit/>
          </a:bodyPr>
          <a:lstStyle/>
          <a:p>
            <a:r>
              <a:rPr lang="es-ES" sz="2700" dirty="0"/>
              <a:t>Paso 5: </a:t>
            </a:r>
            <a:r>
              <a:rPr lang="es-ES" dirty="0"/>
              <a:t>En el cuadro </a:t>
            </a:r>
            <a:r>
              <a:rPr lang="es-ES" b="1" dirty="0"/>
              <a:t>Sujeto a las restricciones</a:t>
            </a:r>
            <a:r>
              <a:rPr lang="es-ES" dirty="0"/>
              <a:t>, realice lo siguiente para especificar todas las restricciones que desee aplicar.</a:t>
            </a:r>
          </a:p>
          <a:p>
            <a:pPr lvl="1"/>
            <a:r>
              <a:rPr lang="es-ES" dirty="0"/>
              <a:t>En el cuadro de diálogo </a:t>
            </a:r>
            <a:r>
              <a:rPr lang="es-ES" b="1" dirty="0"/>
              <a:t>Parámetros de Solver</a:t>
            </a:r>
            <a:r>
              <a:rPr lang="es-ES" dirty="0"/>
              <a:t>, haga clic en </a:t>
            </a:r>
            <a:r>
              <a:rPr lang="es-ES" b="1" dirty="0"/>
              <a:t>Agregar</a:t>
            </a:r>
            <a:r>
              <a:rPr lang="es-ES" dirty="0"/>
              <a:t>.</a:t>
            </a:r>
          </a:p>
          <a:p>
            <a:pPr lvl="1"/>
            <a:r>
              <a:rPr lang="es-ES" dirty="0"/>
              <a:t>Se muestra el cuadro de dialogo </a:t>
            </a:r>
            <a:r>
              <a:rPr lang="es-ES" b="1" dirty="0"/>
              <a:t>Agregar restricción</a:t>
            </a:r>
            <a:r>
              <a:rPr lang="es-ES" dirty="0"/>
              <a:t>.</a:t>
            </a:r>
          </a:p>
          <a:p>
            <a:endParaRPr lang="es-ES" sz="2700" dirty="0"/>
          </a:p>
        </p:txBody>
      </p:sp>
      <p:pic>
        <p:nvPicPr>
          <p:cNvPr id="19" name="Marcador de contenido 1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13742" y="1325895"/>
            <a:ext cx="4139966" cy="4351338"/>
          </a:xfrm>
        </p:spPr>
      </p:pic>
      <p:grpSp>
        <p:nvGrpSpPr>
          <p:cNvPr id="21" name="Grupo 20"/>
          <p:cNvGrpSpPr/>
          <p:nvPr/>
        </p:nvGrpSpPr>
        <p:grpSpPr>
          <a:xfrm>
            <a:off x="8474924" y="2933646"/>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11369059" y="2738825"/>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pic>
        <p:nvPicPr>
          <p:cNvPr id="4" name="Imagen 3"/>
          <p:cNvPicPr>
            <a:picLocks noChangeAspect="1"/>
          </p:cNvPicPr>
          <p:nvPr/>
        </p:nvPicPr>
        <p:blipFill>
          <a:blip r:embed="rId3"/>
          <a:stretch>
            <a:fillRect/>
          </a:stretch>
        </p:blipFill>
        <p:spPr>
          <a:xfrm>
            <a:off x="3214056" y="4816442"/>
            <a:ext cx="3952875" cy="1438275"/>
          </a:xfrm>
          <a:prstGeom prst="rect">
            <a:avLst/>
          </a:prstGeom>
        </p:spPr>
      </p:pic>
      <p:grpSp>
        <p:nvGrpSpPr>
          <p:cNvPr id="13" name="Grupo 12"/>
          <p:cNvGrpSpPr/>
          <p:nvPr/>
        </p:nvGrpSpPr>
        <p:grpSpPr>
          <a:xfrm>
            <a:off x="4857118" y="4816442"/>
            <a:ext cx="333375" cy="314325"/>
            <a:chOff x="10420350" y="3476625"/>
            <a:chExt cx="333375" cy="314325"/>
          </a:xfrm>
        </p:grpSpPr>
        <p:sp>
          <p:nvSpPr>
            <p:cNvPr id="14" name="Elipse 13"/>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384313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contenido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0183" y="2153384"/>
            <a:ext cx="5181600" cy="3080469"/>
          </a:xfrm>
        </p:spPr>
      </p:pic>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413485" y="1517950"/>
            <a:ext cx="6381307" cy="4351338"/>
          </a:xfrm>
        </p:spPr>
        <p:txBody>
          <a:bodyPr>
            <a:normAutofit fontScale="92500" lnSpcReduction="10000"/>
          </a:bodyPr>
          <a:lstStyle/>
          <a:p>
            <a:pPr lvl="1"/>
            <a:r>
              <a:rPr lang="es-ES" sz="2700" dirty="0"/>
              <a:t>Paso 5: </a:t>
            </a:r>
            <a:r>
              <a:rPr lang="es-ES" dirty="0"/>
              <a:t>En el cuadro </a:t>
            </a:r>
            <a:r>
              <a:rPr lang="es-ES" b="1" dirty="0"/>
              <a:t>Referencia de la celda</a:t>
            </a:r>
            <a:r>
              <a:rPr lang="es-ES" dirty="0"/>
              <a:t>, escriba la referencia de celda o el nombre del rango de celdas para los que desea restringir el valor.</a:t>
            </a:r>
          </a:p>
          <a:p>
            <a:pPr lvl="1"/>
            <a:r>
              <a:rPr lang="es-ES" dirty="0"/>
              <a:t>Haga clic en la relación (</a:t>
            </a:r>
            <a:r>
              <a:rPr lang="es-ES" b="1" dirty="0"/>
              <a:t>&lt;=</a:t>
            </a:r>
            <a:r>
              <a:rPr lang="es-ES" dirty="0"/>
              <a:t>, </a:t>
            </a:r>
            <a:r>
              <a:rPr lang="es-ES" b="1" dirty="0"/>
              <a:t>=</a:t>
            </a:r>
            <a:r>
              <a:rPr lang="es-ES" dirty="0"/>
              <a:t>, </a:t>
            </a:r>
            <a:r>
              <a:rPr lang="es-ES" b="1" dirty="0"/>
              <a:t>&gt;=</a:t>
            </a:r>
            <a:r>
              <a:rPr lang="es-ES" dirty="0"/>
              <a:t>, </a:t>
            </a:r>
            <a:r>
              <a:rPr lang="es-ES" b="1" dirty="0" err="1"/>
              <a:t>int</a:t>
            </a:r>
            <a:r>
              <a:rPr lang="es-ES" dirty="0"/>
              <a:t>, </a:t>
            </a:r>
            <a:r>
              <a:rPr lang="es-ES" b="1" dirty="0" err="1"/>
              <a:t>bin</a:t>
            </a:r>
            <a:r>
              <a:rPr lang="es-ES" dirty="0"/>
              <a:t> o </a:t>
            </a:r>
            <a:r>
              <a:rPr lang="es-ES" b="1" dirty="0" err="1"/>
              <a:t>dif</a:t>
            </a:r>
            <a:r>
              <a:rPr lang="es-ES" dirty="0"/>
              <a:t> ) que desea establecer entre la celda a la cual se hace referencia y la restricción.</a:t>
            </a:r>
          </a:p>
          <a:p>
            <a:pPr lvl="1"/>
            <a:r>
              <a:rPr lang="es-ES" dirty="0"/>
              <a:t>Si hace clic en </a:t>
            </a:r>
            <a:r>
              <a:rPr lang="es-ES" b="1" dirty="0" err="1"/>
              <a:t>int</a:t>
            </a:r>
            <a:r>
              <a:rPr lang="es-ES" dirty="0"/>
              <a:t>, aparece </a:t>
            </a:r>
            <a:r>
              <a:rPr lang="es-ES" b="1" dirty="0" err="1"/>
              <a:t>integer</a:t>
            </a:r>
            <a:r>
              <a:rPr lang="es-ES" dirty="0"/>
              <a:t> en el cuadro </a:t>
            </a:r>
            <a:r>
              <a:rPr lang="es-ES" b="1" dirty="0"/>
              <a:t>Restricción</a:t>
            </a:r>
            <a:r>
              <a:rPr lang="es-ES" dirty="0"/>
              <a:t>. Si hace clic en </a:t>
            </a:r>
            <a:r>
              <a:rPr lang="es-ES" b="1" dirty="0" err="1"/>
              <a:t>bin</a:t>
            </a:r>
            <a:r>
              <a:rPr lang="es-ES" dirty="0"/>
              <a:t>, aparece </a:t>
            </a:r>
            <a:r>
              <a:rPr lang="es-ES" b="1" dirty="0" err="1"/>
              <a:t>binary</a:t>
            </a:r>
            <a:r>
              <a:rPr lang="es-ES" dirty="0"/>
              <a:t> en el cuadro </a:t>
            </a:r>
            <a:r>
              <a:rPr lang="es-ES" b="1" dirty="0"/>
              <a:t>Restricción</a:t>
            </a:r>
            <a:r>
              <a:rPr lang="es-ES" dirty="0"/>
              <a:t>. Si hace clic en </a:t>
            </a:r>
            <a:r>
              <a:rPr lang="es-ES" b="1" dirty="0" err="1"/>
              <a:t>dif</a:t>
            </a:r>
            <a:r>
              <a:rPr lang="es-ES" dirty="0"/>
              <a:t>, aparece </a:t>
            </a:r>
            <a:r>
              <a:rPr lang="es-ES" b="1" dirty="0" err="1"/>
              <a:t>alldifferent</a:t>
            </a:r>
            <a:r>
              <a:rPr lang="es-ES" dirty="0"/>
              <a:t> en el cuadro de diálogo </a:t>
            </a:r>
            <a:r>
              <a:rPr lang="es-ES" b="1" dirty="0"/>
              <a:t>Restricción</a:t>
            </a:r>
            <a:r>
              <a:rPr lang="es-ES" dirty="0"/>
              <a:t>.</a:t>
            </a:r>
          </a:p>
          <a:p>
            <a:pPr lvl="1"/>
            <a:r>
              <a:rPr lang="es-ES" dirty="0"/>
              <a:t>Si elige &lt;=, =, o &gt;= para la relación en el cuadro </a:t>
            </a:r>
            <a:r>
              <a:rPr lang="es-ES" b="1" dirty="0"/>
              <a:t>Restricción</a:t>
            </a:r>
            <a:r>
              <a:rPr lang="es-ES" dirty="0"/>
              <a:t>, escriba un número, una referencia de celda o nombre o una fórmula. </a:t>
            </a:r>
          </a:p>
          <a:p>
            <a:endParaRPr lang="es-ES" sz="2700" dirty="0"/>
          </a:p>
        </p:txBody>
      </p:sp>
      <p:grpSp>
        <p:nvGrpSpPr>
          <p:cNvPr id="21" name="Grupo 20"/>
          <p:cNvGrpSpPr/>
          <p:nvPr/>
        </p:nvGrpSpPr>
        <p:grpSpPr>
          <a:xfrm>
            <a:off x="9591724" y="2520991"/>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9" name="Grupo 8"/>
          <p:cNvGrpSpPr/>
          <p:nvPr/>
        </p:nvGrpSpPr>
        <p:grpSpPr>
          <a:xfrm>
            <a:off x="11187112" y="2509249"/>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7" name="Grupo 16"/>
          <p:cNvGrpSpPr/>
          <p:nvPr/>
        </p:nvGrpSpPr>
        <p:grpSpPr>
          <a:xfrm>
            <a:off x="9545978" y="4329947"/>
            <a:ext cx="333375" cy="314325"/>
            <a:chOff x="10267950" y="3324225"/>
            <a:chExt cx="333375" cy="314325"/>
          </a:xfrm>
        </p:grpSpPr>
        <p:sp>
          <p:nvSpPr>
            <p:cNvPr id="18" name="Elipse 1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313696" y="3362325"/>
              <a:ext cx="256801" cy="261610"/>
            </a:xfrm>
            <a:prstGeom prst="rect">
              <a:avLst/>
            </a:prstGeom>
            <a:noFill/>
          </p:spPr>
          <p:txBody>
            <a:bodyPr wrap="none" rtlCol="0">
              <a:spAutoFit/>
            </a:bodyPr>
            <a:lstStyle/>
            <a:p>
              <a:pPr algn="ctr"/>
              <a:r>
                <a:rPr lang="es-ES" sz="1100" dirty="0">
                  <a:solidFill>
                    <a:srgbClr val="FF0000"/>
                  </a:solidFill>
                </a:rPr>
                <a:t>2</a:t>
              </a:r>
            </a:p>
          </p:txBody>
        </p:sp>
      </p:grpSp>
      <p:grpSp>
        <p:nvGrpSpPr>
          <p:cNvPr id="24" name="Grupo 23"/>
          <p:cNvGrpSpPr/>
          <p:nvPr/>
        </p:nvGrpSpPr>
        <p:grpSpPr>
          <a:xfrm>
            <a:off x="10605537" y="4344562"/>
            <a:ext cx="333375" cy="314325"/>
            <a:chOff x="10267950" y="3324225"/>
            <a:chExt cx="333375" cy="314325"/>
          </a:xfrm>
        </p:grpSpPr>
        <p:sp>
          <p:nvSpPr>
            <p:cNvPr id="25" name="Elipse 2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p:cNvSpPr txBox="1"/>
            <p:nvPr/>
          </p:nvSpPr>
          <p:spPr>
            <a:xfrm>
              <a:off x="10313695"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27" name="Grupo 26"/>
          <p:cNvGrpSpPr/>
          <p:nvPr/>
        </p:nvGrpSpPr>
        <p:grpSpPr>
          <a:xfrm>
            <a:off x="8431266" y="4315332"/>
            <a:ext cx="333375" cy="314325"/>
            <a:chOff x="10267950" y="3324225"/>
            <a:chExt cx="333375" cy="314325"/>
          </a:xfrm>
        </p:grpSpPr>
        <p:sp>
          <p:nvSpPr>
            <p:cNvPr id="28" name="Elipse 2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394690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contenido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0182" y="2153384"/>
            <a:ext cx="5181600" cy="3080469"/>
          </a:xfrm>
        </p:spPr>
      </p:pic>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413486" y="1517950"/>
            <a:ext cx="5849092" cy="4351338"/>
          </a:xfrm>
        </p:spPr>
        <p:txBody>
          <a:bodyPr>
            <a:normAutofit/>
          </a:bodyPr>
          <a:lstStyle/>
          <a:p>
            <a:pPr lvl="1"/>
            <a:r>
              <a:rPr lang="es-ES" sz="2700" dirty="0"/>
              <a:t>Paso 6: </a:t>
            </a:r>
            <a:r>
              <a:rPr lang="es-ES" dirty="0"/>
              <a:t>Siga uno de los procedimientos siguientes: </a:t>
            </a:r>
          </a:p>
          <a:p>
            <a:pPr lvl="2"/>
            <a:r>
              <a:rPr lang="es-ES" dirty="0"/>
              <a:t>Para aceptar una restricción y agregar otra, haga clic en </a:t>
            </a:r>
            <a:r>
              <a:rPr lang="es-ES" b="1" dirty="0"/>
              <a:t>Agregar </a:t>
            </a:r>
            <a:r>
              <a:rPr lang="es-ES" sz="1200" b="1" dirty="0">
                <a:solidFill>
                  <a:srgbClr val="FF0000"/>
                </a:solidFill>
              </a:rPr>
              <a:t>(1)</a:t>
            </a:r>
            <a:r>
              <a:rPr lang="es-ES" dirty="0"/>
              <a:t>.</a:t>
            </a:r>
          </a:p>
          <a:p>
            <a:pPr lvl="2"/>
            <a:r>
              <a:rPr lang="es-ES" dirty="0"/>
              <a:t>Para aceptar la restricción y volver al cuadro de diálogo </a:t>
            </a:r>
            <a:r>
              <a:rPr lang="es-ES" b="1" dirty="0"/>
              <a:t>Parámetros de Solver</a:t>
            </a:r>
            <a:r>
              <a:rPr lang="es-ES" dirty="0"/>
              <a:t>, haga clic en </a:t>
            </a:r>
            <a:r>
              <a:rPr lang="es-ES" b="1" dirty="0"/>
              <a:t>Aceptar </a:t>
            </a:r>
            <a:r>
              <a:rPr lang="es-ES" sz="1200" b="1" dirty="0">
                <a:solidFill>
                  <a:srgbClr val="FF0000"/>
                </a:solidFill>
              </a:rPr>
              <a:t>(2)</a:t>
            </a:r>
            <a:r>
              <a:rPr lang="es-ES" dirty="0"/>
              <a:t>.  </a:t>
            </a:r>
          </a:p>
          <a:p>
            <a:pPr lvl="2"/>
            <a:r>
              <a:rPr lang="es-ES" dirty="0"/>
              <a:t>Haga clic en </a:t>
            </a:r>
            <a:r>
              <a:rPr lang="es-ES" b="1" dirty="0"/>
              <a:t>Cancelar</a:t>
            </a:r>
            <a:r>
              <a:rPr lang="es-ES" dirty="0"/>
              <a:t> si no desea crear la restricción </a:t>
            </a:r>
            <a:r>
              <a:rPr lang="es-ES" sz="1200" b="1" dirty="0">
                <a:solidFill>
                  <a:srgbClr val="FF0000"/>
                </a:solidFill>
              </a:rPr>
              <a:t>(3)</a:t>
            </a:r>
            <a:r>
              <a:rPr lang="es-ES" dirty="0"/>
              <a:t>.</a:t>
            </a:r>
          </a:p>
          <a:p>
            <a:endParaRPr lang="es-ES" sz="2700" dirty="0"/>
          </a:p>
        </p:txBody>
      </p:sp>
      <p:grpSp>
        <p:nvGrpSpPr>
          <p:cNvPr id="17" name="Grupo 16"/>
          <p:cNvGrpSpPr/>
          <p:nvPr/>
        </p:nvGrpSpPr>
        <p:grpSpPr>
          <a:xfrm>
            <a:off x="7695551" y="4760510"/>
            <a:ext cx="333375" cy="314325"/>
            <a:chOff x="10267950" y="3324225"/>
            <a:chExt cx="333375" cy="314325"/>
          </a:xfrm>
        </p:grpSpPr>
        <p:sp>
          <p:nvSpPr>
            <p:cNvPr id="18" name="Elipse 1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313696" y="3362325"/>
              <a:ext cx="256801" cy="261610"/>
            </a:xfrm>
            <a:prstGeom prst="rect">
              <a:avLst/>
            </a:prstGeom>
            <a:noFill/>
          </p:spPr>
          <p:txBody>
            <a:bodyPr wrap="none" rtlCol="0">
              <a:spAutoFit/>
            </a:bodyPr>
            <a:lstStyle/>
            <a:p>
              <a:pPr algn="ctr"/>
              <a:r>
                <a:rPr lang="es-ES" sz="1100" dirty="0">
                  <a:solidFill>
                    <a:srgbClr val="FF0000"/>
                  </a:solidFill>
                </a:rPr>
                <a:t>2</a:t>
              </a:r>
            </a:p>
          </p:txBody>
        </p:sp>
      </p:grpSp>
      <p:grpSp>
        <p:nvGrpSpPr>
          <p:cNvPr id="24" name="Grupo 23"/>
          <p:cNvGrpSpPr/>
          <p:nvPr/>
        </p:nvGrpSpPr>
        <p:grpSpPr>
          <a:xfrm>
            <a:off x="10286350" y="4745895"/>
            <a:ext cx="333375" cy="314325"/>
            <a:chOff x="10267950" y="3324225"/>
            <a:chExt cx="333375" cy="314325"/>
          </a:xfrm>
        </p:grpSpPr>
        <p:sp>
          <p:nvSpPr>
            <p:cNvPr id="25" name="Elipse 2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p:cNvSpPr txBox="1"/>
            <p:nvPr/>
          </p:nvSpPr>
          <p:spPr>
            <a:xfrm>
              <a:off x="10313695"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27" name="Grupo 26"/>
          <p:cNvGrpSpPr/>
          <p:nvPr/>
        </p:nvGrpSpPr>
        <p:grpSpPr>
          <a:xfrm>
            <a:off x="9074295" y="4760511"/>
            <a:ext cx="333375" cy="314325"/>
            <a:chOff x="10267950" y="3324225"/>
            <a:chExt cx="333375" cy="314325"/>
          </a:xfrm>
        </p:grpSpPr>
        <p:sp>
          <p:nvSpPr>
            <p:cNvPr id="28" name="Elipse 2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218981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9507" y="1666358"/>
            <a:ext cx="4590236" cy="4840320"/>
          </a:xfrm>
        </p:spPr>
      </p:pic>
      <p:sp>
        <p:nvSpPr>
          <p:cNvPr id="3" name="Marcador de contenido 2"/>
          <p:cNvSpPr>
            <a:spLocks noGrp="1"/>
          </p:cNvSpPr>
          <p:nvPr>
            <p:ph sz="half" idx="1"/>
          </p:nvPr>
        </p:nvSpPr>
        <p:spPr>
          <a:xfrm>
            <a:off x="413485" y="1517950"/>
            <a:ext cx="6381307" cy="4351338"/>
          </a:xfrm>
        </p:spPr>
        <p:txBody>
          <a:bodyPr>
            <a:normAutofit/>
          </a:bodyPr>
          <a:lstStyle/>
          <a:p>
            <a:r>
              <a:rPr lang="es-ES" sz="2700" dirty="0"/>
              <a:t>Paso 7: Para cambiar una restricción:</a:t>
            </a:r>
          </a:p>
          <a:p>
            <a:pPr lvl="1"/>
            <a:r>
              <a:rPr lang="es-ES" dirty="0"/>
              <a:t>En el cuadro de diálogo </a:t>
            </a:r>
            <a:r>
              <a:rPr lang="es-ES" b="1" dirty="0"/>
              <a:t>Parámetros de Solver</a:t>
            </a:r>
            <a:r>
              <a:rPr lang="es-ES" dirty="0"/>
              <a:t>, haga clic en la restricción que desee cambiar o eliminar </a:t>
            </a:r>
            <a:r>
              <a:rPr lang="es-ES" sz="1200" b="1" dirty="0">
                <a:solidFill>
                  <a:srgbClr val="FF0000"/>
                </a:solidFill>
              </a:rPr>
              <a:t>(1)</a:t>
            </a:r>
            <a:r>
              <a:rPr lang="es-ES" dirty="0"/>
              <a:t>.</a:t>
            </a:r>
          </a:p>
          <a:p>
            <a:pPr lvl="1"/>
            <a:r>
              <a:rPr lang="es-ES" dirty="0"/>
              <a:t>Haga clic en </a:t>
            </a:r>
            <a:r>
              <a:rPr lang="es-ES" b="1" dirty="0"/>
              <a:t>Cambiar</a:t>
            </a:r>
            <a:r>
              <a:rPr lang="es-ES" dirty="0"/>
              <a:t> </a:t>
            </a:r>
            <a:r>
              <a:rPr lang="es-ES" sz="1200" b="1" dirty="0">
                <a:solidFill>
                  <a:srgbClr val="FF0000"/>
                </a:solidFill>
              </a:rPr>
              <a:t>(2) </a:t>
            </a:r>
            <a:r>
              <a:rPr lang="es-ES" dirty="0"/>
              <a:t>y realice los cambios que desee, o haga clic en </a:t>
            </a:r>
            <a:r>
              <a:rPr lang="es-ES" b="1" dirty="0"/>
              <a:t>Eliminar </a:t>
            </a:r>
            <a:r>
              <a:rPr lang="es-ES" dirty="0"/>
              <a:t>si desea eliminarla</a:t>
            </a:r>
            <a:r>
              <a:rPr lang="es-ES" b="1" dirty="0"/>
              <a:t> </a:t>
            </a:r>
            <a:r>
              <a:rPr lang="es-ES" sz="1200" b="1" dirty="0">
                <a:solidFill>
                  <a:srgbClr val="FF0000"/>
                </a:solidFill>
              </a:rPr>
              <a:t>(3)</a:t>
            </a:r>
            <a:r>
              <a:rPr lang="es-ES" dirty="0"/>
              <a:t>.</a:t>
            </a:r>
          </a:p>
          <a:p>
            <a:r>
              <a:rPr lang="es-ES" dirty="0"/>
              <a:t>Paso 8: Para ejecutar haga clic en </a:t>
            </a:r>
            <a:r>
              <a:rPr lang="es-ES" b="1" dirty="0"/>
              <a:t>Resolver</a:t>
            </a:r>
            <a:r>
              <a:rPr lang="es-ES" dirty="0"/>
              <a:t> </a:t>
            </a:r>
            <a:r>
              <a:rPr lang="es-ES" sz="1200" b="1" dirty="0">
                <a:solidFill>
                  <a:srgbClr val="FF0000"/>
                </a:solidFill>
              </a:rPr>
              <a:t>(4)</a:t>
            </a:r>
          </a:p>
          <a:p>
            <a:endParaRPr lang="es-ES" sz="2700" dirty="0"/>
          </a:p>
        </p:txBody>
      </p:sp>
      <p:grpSp>
        <p:nvGrpSpPr>
          <p:cNvPr id="21" name="Grupo 20"/>
          <p:cNvGrpSpPr/>
          <p:nvPr/>
        </p:nvGrpSpPr>
        <p:grpSpPr>
          <a:xfrm>
            <a:off x="9514625" y="6095311"/>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4</a:t>
              </a:r>
            </a:p>
          </p:txBody>
        </p:sp>
      </p:grpSp>
      <p:grpSp>
        <p:nvGrpSpPr>
          <p:cNvPr id="9" name="Grupo 8"/>
          <p:cNvGrpSpPr/>
          <p:nvPr/>
        </p:nvGrpSpPr>
        <p:grpSpPr>
          <a:xfrm>
            <a:off x="8163083" y="3360972"/>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7" name="Grupo 16"/>
          <p:cNvGrpSpPr/>
          <p:nvPr/>
        </p:nvGrpSpPr>
        <p:grpSpPr>
          <a:xfrm>
            <a:off x="11325094" y="3538064"/>
            <a:ext cx="333375" cy="314325"/>
            <a:chOff x="10267950" y="3324225"/>
            <a:chExt cx="333375" cy="314325"/>
          </a:xfrm>
        </p:grpSpPr>
        <p:sp>
          <p:nvSpPr>
            <p:cNvPr id="18" name="Elipse 1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313696" y="3362325"/>
              <a:ext cx="256801" cy="261610"/>
            </a:xfrm>
            <a:prstGeom prst="rect">
              <a:avLst/>
            </a:prstGeom>
            <a:noFill/>
          </p:spPr>
          <p:txBody>
            <a:bodyPr wrap="none" rtlCol="0">
              <a:spAutoFit/>
            </a:bodyPr>
            <a:lstStyle/>
            <a:p>
              <a:pPr algn="ctr"/>
              <a:r>
                <a:rPr lang="es-ES" sz="1100" dirty="0">
                  <a:solidFill>
                    <a:srgbClr val="FF0000"/>
                  </a:solidFill>
                </a:rPr>
                <a:t>2</a:t>
              </a:r>
            </a:p>
          </p:txBody>
        </p:sp>
      </p:grpSp>
      <p:grpSp>
        <p:nvGrpSpPr>
          <p:cNvPr id="24" name="Grupo 23"/>
          <p:cNvGrpSpPr/>
          <p:nvPr/>
        </p:nvGrpSpPr>
        <p:grpSpPr>
          <a:xfrm>
            <a:off x="10469004" y="3837774"/>
            <a:ext cx="333375" cy="314325"/>
            <a:chOff x="10267950" y="3324225"/>
            <a:chExt cx="333375" cy="314325"/>
          </a:xfrm>
        </p:grpSpPr>
        <p:sp>
          <p:nvSpPr>
            <p:cNvPr id="25" name="Elipse 2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p:cNvSpPr txBox="1"/>
            <p:nvPr/>
          </p:nvSpPr>
          <p:spPr>
            <a:xfrm>
              <a:off x="10313695" y="3362325"/>
              <a:ext cx="256802" cy="261610"/>
            </a:xfrm>
            <a:prstGeom prst="rect">
              <a:avLst/>
            </a:prstGeom>
            <a:noFill/>
          </p:spPr>
          <p:txBody>
            <a:bodyPr wrap="none" rtlCol="0">
              <a:spAutoFit/>
            </a:bodyPr>
            <a:lstStyle/>
            <a:p>
              <a:pPr algn="ctr"/>
              <a:r>
                <a:rPr lang="es-ES" sz="1100" dirty="0">
                  <a:solidFill>
                    <a:srgbClr val="FF0000"/>
                  </a:solidFill>
                </a:rPr>
                <a:t>3</a:t>
              </a:r>
            </a:p>
          </p:txBody>
        </p:sp>
      </p:grpSp>
    </p:spTree>
    <p:extLst>
      <p:ext uri="{BB962C8B-B14F-4D97-AF65-F5344CB8AC3E}">
        <p14:creationId xmlns:p14="http://schemas.microsoft.com/office/powerpoint/2010/main" val="95379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413485" y="1517950"/>
            <a:ext cx="6381307" cy="4351338"/>
          </a:xfrm>
        </p:spPr>
        <p:txBody>
          <a:bodyPr>
            <a:normAutofit/>
          </a:bodyPr>
          <a:lstStyle/>
          <a:p>
            <a:r>
              <a:rPr lang="es-ES" dirty="0"/>
              <a:t>Paso 9:</a:t>
            </a:r>
          </a:p>
          <a:p>
            <a:r>
              <a:rPr lang="es-ES" dirty="0"/>
              <a:t>Para mantener los valores de la solución en la hoja de cálculo, en el cuadro de diálogo </a:t>
            </a:r>
            <a:r>
              <a:rPr lang="es-ES" b="1" dirty="0"/>
              <a:t>Resultados de Solver</a:t>
            </a:r>
            <a:r>
              <a:rPr lang="es-ES" dirty="0"/>
              <a:t>, haga clic en </a:t>
            </a:r>
            <a:r>
              <a:rPr lang="es-ES" b="1" dirty="0"/>
              <a:t>Conservar solución de Solver</a:t>
            </a:r>
            <a:r>
              <a:rPr lang="es-ES" dirty="0"/>
              <a:t>.</a:t>
            </a:r>
          </a:p>
          <a:p>
            <a:r>
              <a:rPr lang="es-ES" dirty="0"/>
              <a:t>Para restaurar los valores originales tal como estaban antes de hacer clic en </a:t>
            </a:r>
            <a:r>
              <a:rPr lang="es-ES" b="1" dirty="0"/>
              <a:t>Resolver</a:t>
            </a:r>
            <a:r>
              <a:rPr lang="es-ES" dirty="0"/>
              <a:t>, haga clic en </a:t>
            </a:r>
            <a:r>
              <a:rPr lang="es-ES" b="1" dirty="0"/>
              <a:t>Restaurar valores originales</a:t>
            </a:r>
            <a:r>
              <a:rPr lang="es-ES" dirty="0"/>
              <a:t>.</a:t>
            </a:r>
          </a:p>
          <a:p>
            <a:endParaRPr lang="es-ES" sz="2700" dirty="0"/>
          </a:p>
        </p:txBody>
      </p:sp>
      <p:grpSp>
        <p:nvGrpSpPr>
          <p:cNvPr id="21" name="Grupo 20"/>
          <p:cNvGrpSpPr/>
          <p:nvPr/>
        </p:nvGrpSpPr>
        <p:grpSpPr>
          <a:xfrm>
            <a:off x="2586813" y="5593062"/>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9" name="Grupo 8"/>
          <p:cNvGrpSpPr/>
          <p:nvPr/>
        </p:nvGrpSpPr>
        <p:grpSpPr>
          <a:xfrm>
            <a:off x="9641010" y="5795828"/>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7" name="Grupo 16"/>
          <p:cNvGrpSpPr/>
          <p:nvPr/>
        </p:nvGrpSpPr>
        <p:grpSpPr>
          <a:xfrm>
            <a:off x="5207894" y="5545609"/>
            <a:ext cx="333375" cy="314325"/>
            <a:chOff x="10267950" y="3324225"/>
            <a:chExt cx="333375" cy="314325"/>
          </a:xfrm>
        </p:grpSpPr>
        <p:sp>
          <p:nvSpPr>
            <p:cNvPr id="18" name="Elipse 1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313696" y="3362325"/>
              <a:ext cx="256801" cy="261610"/>
            </a:xfrm>
            <a:prstGeom prst="rect">
              <a:avLst/>
            </a:prstGeom>
            <a:noFill/>
          </p:spPr>
          <p:txBody>
            <a:bodyPr wrap="none" rtlCol="0">
              <a:spAutoFit/>
            </a:bodyPr>
            <a:lstStyle/>
            <a:p>
              <a:pPr algn="ctr"/>
              <a:r>
                <a:rPr lang="es-ES" sz="1100" dirty="0">
                  <a:solidFill>
                    <a:srgbClr val="FF0000"/>
                  </a:solidFill>
                </a:rPr>
                <a:t>2</a:t>
              </a:r>
            </a:p>
          </p:txBody>
        </p:sp>
      </p:grpSp>
      <p:grpSp>
        <p:nvGrpSpPr>
          <p:cNvPr id="24" name="Grupo 23"/>
          <p:cNvGrpSpPr/>
          <p:nvPr/>
        </p:nvGrpSpPr>
        <p:grpSpPr>
          <a:xfrm>
            <a:off x="3018657" y="6095538"/>
            <a:ext cx="333375" cy="314325"/>
            <a:chOff x="10267950" y="3324225"/>
            <a:chExt cx="333375" cy="314325"/>
          </a:xfrm>
        </p:grpSpPr>
        <p:sp>
          <p:nvSpPr>
            <p:cNvPr id="25" name="Elipse 2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p:cNvSpPr txBox="1"/>
            <p:nvPr/>
          </p:nvSpPr>
          <p:spPr>
            <a:xfrm>
              <a:off x="10313695"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27" name="Grupo 26"/>
          <p:cNvGrpSpPr/>
          <p:nvPr/>
        </p:nvGrpSpPr>
        <p:grpSpPr>
          <a:xfrm>
            <a:off x="4103815" y="5712125"/>
            <a:ext cx="333375" cy="314325"/>
            <a:chOff x="10267950" y="3324225"/>
            <a:chExt cx="333375" cy="314325"/>
          </a:xfrm>
        </p:grpSpPr>
        <p:sp>
          <p:nvSpPr>
            <p:cNvPr id="28" name="Elipse 2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3828" y="1517950"/>
            <a:ext cx="5181600" cy="3451426"/>
          </a:xfrm>
        </p:spPr>
      </p:pic>
    </p:spTree>
    <p:extLst>
      <p:ext uri="{BB962C8B-B14F-4D97-AF65-F5344CB8AC3E}">
        <p14:creationId xmlns:p14="http://schemas.microsoft.com/office/powerpoint/2010/main" val="67852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Notas</a:t>
            </a:r>
            <a:r>
              <a:rPr lang="es-ES" dirty="0"/>
              <a:t> </a:t>
            </a:r>
          </a:p>
        </p:txBody>
      </p:sp>
      <p:sp>
        <p:nvSpPr>
          <p:cNvPr id="3" name="Marcador de contenido 2"/>
          <p:cNvSpPr>
            <a:spLocks noGrp="1"/>
          </p:cNvSpPr>
          <p:nvPr>
            <p:ph idx="1"/>
          </p:nvPr>
        </p:nvSpPr>
        <p:spPr/>
        <p:txBody>
          <a:bodyPr>
            <a:normAutofit lnSpcReduction="10000"/>
          </a:bodyPr>
          <a:lstStyle/>
          <a:p>
            <a:pPr lvl="1"/>
            <a:r>
              <a:rPr lang="es-ES" dirty="0"/>
              <a:t>   </a:t>
            </a:r>
          </a:p>
          <a:p>
            <a:pPr lvl="1"/>
            <a:r>
              <a:rPr lang="es-ES" dirty="0"/>
              <a:t>Para interrumpir el proceso de resolución, puede presionar ESC. Microsoft Excel actualiza la hoja de cálculo con los últimos valores encontrados para las celdas de variable de decisión.</a:t>
            </a:r>
          </a:p>
          <a:p>
            <a:pPr lvl="1"/>
            <a:r>
              <a:rPr lang="es-ES" dirty="0"/>
              <a:t>Para crear un informe basado en su solución después de que Solver encuentre una solución, seleccione un tipo de informe en el cuadro </a:t>
            </a:r>
            <a:r>
              <a:rPr lang="es-ES" b="1" dirty="0"/>
              <a:t>Informes</a:t>
            </a:r>
            <a:r>
              <a:rPr lang="es-ES" dirty="0"/>
              <a:t> y haga clic en </a:t>
            </a:r>
            <a:r>
              <a:rPr lang="es-ES" b="1" dirty="0"/>
              <a:t>Aceptar</a:t>
            </a:r>
            <a:r>
              <a:rPr lang="es-ES" dirty="0"/>
              <a:t>. El informe se crea en una nueva hoja de cálculo del libro. Si Solver no encuentra una solución, la opción de crear un informe no está disponible.</a:t>
            </a:r>
          </a:p>
          <a:p>
            <a:pPr lvl="1"/>
            <a:r>
              <a:rPr lang="es-ES" dirty="0"/>
              <a:t>Para guardar los valores de la celda de variable de decisión como un escenario que pueda mostrar más tarde, haga clic en </a:t>
            </a:r>
            <a:r>
              <a:rPr lang="es-ES" b="1" dirty="0"/>
              <a:t>Guardar escenario</a:t>
            </a:r>
            <a:r>
              <a:rPr lang="es-ES" dirty="0"/>
              <a:t> en el cuadro de diálogo </a:t>
            </a:r>
            <a:r>
              <a:rPr lang="es-ES" b="1" dirty="0"/>
              <a:t>Resultados de Solver</a:t>
            </a:r>
            <a:r>
              <a:rPr lang="es-ES" dirty="0"/>
              <a:t> y luego escriba un nombre para el escenario en el cuadro </a:t>
            </a:r>
            <a:r>
              <a:rPr lang="es-ES" b="1" dirty="0"/>
              <a:t>Nombre del escenario</a:t>
            </a:r>
            <a:r>
              <a:rPr lang="es-ES" dirty="0"/>
              <a:t>.</a:t>
            </a:r>
          </a:p>
          <a:p>
            <a:endParaRPr lang="es-ES" dirty="0"/>
          </a:p>
        </p:txBody>
      </p:sp>
    </p:spTree>
    <p:extLst>
      <p:ext uri="{BB962C8B-B14F-4D97-AF65-F5344CB8AC3E}">
        <p14:creationId xmlns:p14="http://schemas.microsoft.com/office/powerpoint/2010/main" val="356517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idx="1"/>
          </p:nvPr>
        </p:nvSpPr>
        <p:spPr/>
        <p:txBody>
          <a:bodyPr>
            <a:normAutofit/>
          </a:bodyPr>
          <a:lstStyle/>
          <a:p>
            <a:endParaRPr lang="es-ES" dirty="0"/>
          </a:p>
          <a:p>
            <a:endParaRPr lang="es-ES" sz="2700" dirty="0"/>
          </a:p>
        </p:txBody>
      </p:sp>
      <p:grpSp>
        <p:nvGrpSpPr>
          <p:cNvPr id="21" name="Grupo 20"/>
          <p:cNvGrpSpPr/>
          <p:nvPr/>
        </p:nvGrpSpPr>
        <p:grpSpPr>
          <a:xfrm>
            <a:off x="4832162" y="5487359"/>
            <a:ext cx="333375" cy="314325"/>
            <a:chOff x="10267950" y="3324225"/>
            <a:chExt cx="333375" cy="314325"/>
          </a:xfrm>
        </p:grpSpPr>
        <p:sp>
          <p:nvSpPr>
            <p:cNvPr id="22" name="Elipse 2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9" name="Grupo 8"/>
          <p:cNvGrpSpPr/>
          <p:nvPr/>
        </p:nvGrpSpPr>
        <p:grpSpPr>
          <a:xfrm>
            <a:off x="3437450" y="5708800"/>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7" name="Grupo 16"/>
          <p:cNvGrpSpPr/>
          <p:nvPr/>
        </p:nvGrpSpPr>
        <p:grpSpPr>
          <a:xfrm>
            <a:off x="931278" y="5618164"/>
            <a:ext cx="333375" cy="314325"/>
            <a:chOff x="10267950" y="3324225"/>
            <a:chExt cx="333375" cy="314325"/>
          </a:xfrm>
        </p:grpSpPr>
        <p:sp>
          <p:nvSpPr>
            <p:cNvPr id="18" name="Elipse 1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313696" y="3362325"/>
              <a:ext cx="256801" cy="261610"/>
            </a:xfrm>
            <a:prstGeom prst="rect">
              <a:avLst/>
            </a:prstGeom>
            <a:noFill/>
          </p:spPr>
          <p:txBody>
            <a:bodyPr wrap="none" rtlCol="0">
              <a:spAutoFit/>
            </a:bodyPr>
            <a:lstStyle/>
            <a:p>
              <a:pPr algn="ctr"/>
              <a:r>
                <a:rPr lang="es-ES" sz="1100" dirty="0">
                  <a:solidFill>
                    <a:srgbClr val="FF0000"/>
                  </a:solidFill>
                </a:rPr>
                <a:t>2</a:t>
              </a:r>
            </a:p>
          </p:txBody>
        </p:sp>
      </p:grpSp>
      <p:grpSp>
        <p:nvGrpSpPr>
          <p:cNvPr id="24" name="Grupo 23"/>
          <p:cNvGrpSpPr/>
          <p:nvPr/>
        </p:nvGrpSpPr>
        <p:grpSpPr>
          <a:xfrm>
            <a:off x="2115821" y="5606422"/>
            <a:ext cx="333375" cy="314325"/>
            <a:chOff x="10267950" y="3324225"/>
            <a:chExt cx="333375" cy="314325"/>
          </a:xfrm>
        </p:grpSpPr>
        <p:sp>
          <p:nvSpPr>
            <p:cNvPr id="25" name="Elipse 2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p:cNvSpPr txBox="1"/>
            <p:nvPr/>
          </p:nvSpPr>
          <p:spPr>
            <a:xfrm>
              <a:off x="10313695" y="3362325"/>
              <a:ext cx="256802" cy="261610"/>
            </a:xfrm>
            <a:prstGeom prst="rect">
              <a:avLst/>
            </a:prstGeom>
            <a:noFill/>
          </p:spPr>
          <p:txBody>
            <a:bodyPr wrap="none" rtlCol="0">
              <a:spAutoFit/>
            </a:bodyPr>
            <a:lstStyle/>
            <a:p>
              <a:pPr algn="ctr"/>
              <a:r>
                <a:rPr lang="es-ES" sz="1100" dirty="0">
                  <a:solidFill>
                    <a:srgbClr val="FF0000"/>
                  </a:solidFill>
                </a:rPr>
                <a:t>3</a:t>
              </a:r>
            </a:p>
          </p:txBody>
        </p:sp>
      </p:grpSp>
      <p:grpSp>
        <p:nvGrpSpPr>
          <p:cNvPr id="27" name="Grupo 26"/>
          <p:cNvGrpSpPr/>
          <p:nvPr/>
        </p:nvGrpSpPr>
        <p:grpSpPr>
          <a:xfrm>
            <a:off x="4364496" y="5546574"/>
            <a:ext cx="333375" cy="314325"/>
            <a:chOff x="10267950" y="3324225"/>
            <a:chExt cx="333375" cy="314325"/>
          </a:xfrm>
        </p:grpSpPr>
        <p:sp>
          <p:nvSpPr>
            <p:cNvPr id="28" name="Elipse 2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410127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284" y="2039689"/>
            <a:ext cx="7573432" cy="2467319"/>
          </a:xfrm>
        </p:spPr>
      </p:pic>
    </p:spTree>
    <p:extLst>
      <p:ext uri="{BB962C8B-B14F-4D97-AF65-F5344CB8AC3E}">
        <p14:creationId xmlns:p14="http://schemas.microsoft.com/office/powerpoint/2010/main" val="152735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p>
        </p:txBody>
      </p:sp>
      <p:sp>
        <p:nvSpPr>
          <p:cNvPr id="3" name="Marcador de contenido 2"/>
          <p:cNvSpPr>
            <a:spLocks noGrp="1"/>
          </p:cNvSpPr>
          <p:nvPr>
            <p:ph idx="1"/>
          </p:nvPr>
        </p:nvSpPr>
        <p:spPr/>
        <p:txBody>
          <a:bodyPr/>
          <a:lstStyle/>
          <a:p>
            <a:r>
              <a:rPr lang="es-ES" dirty="0"/>
              <a:t>Qué es?</a:t>
            </a:r>
          </a:p>
          <a:p>
            <a:r>
              <a:rPr lang="es-ES" dirty="0"/>
              <a:t>Cómo funciona?</a:t>
            </a:r>
          </a:p>
          <a:p>
            <a:r>
              <a:rPr lang="es-ES" dirty="0"/>
              <a:t>Componentes principales</a:t>
            </a:r>
          </a:p>
          <a:p>
            <a:endParaRPr lang="es-ES" dirty="0"/>
          </a:p>
        </p:txBody>
      </p:sp>
    </p:spTree>
    <p:extLst>
      <p:ext uri="{BB962C8B-B14F-4D97-AF65-F5344CB8AC3E}">
        <p14:creationId xmlns:p14="http://schemas.microsoft.com/office/powerpoint/2010/main" val="173557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a:t>
            </a:r>
          </a:p>
        </p:txBody>
      </p:sp>
      <p:sp>
        <p:nvSpPr>
          <p:cNvPr id="3" name="Marcador de contenido 2"/>
          <p:cNvSpPr>
            <a:spLocks noGrp="1"/>
          </p:cNvSpPr>
          <p:nvPr>
            <p:ph idx="1"/>
          </p:nvPr>
        </p:nvSpPr>
        <p:spPr/>
        <p:txBody>
          <a:bodyPr/>
          <a:lstStyle/>
          <a:p>
            <a:r>
              <a:rPr lang="es-ES" dirty="0">
                <a:effectLst/>
              </a:rPr>
              <a:t>El complemento Solver es similar a la </a:t>
            </a:r>
            <a:r>
              <a:rPr lang="es-ES" b="1" dirty="0">
                <a:effectLst/>
              </a:rPr>
              <a:t>búsqueda de objetivos</a:t>
            </a:r>
            <a:r>
              <a:rPr lang="es-ES" dirty="0">
                <a:effectLst/>
              </a:rPr>
              <a:t>, pero puede aceptar  más variables</a:t>
            </a:r>
            <a:r>
              <a:rPr lang="es-ES" dirty="0"/>
              <a:t>, busca el valor óptimo basado en un número de variables. </a:t>
            </a:r>
            <a:endParaRPr lang="es-ES" dirty="0">
              <a:effectLst/>
            </a:endParaRPr>
          </a:p>
          <a:p>
            <a:endParaRPr lang="es-ES" dirty="0"/>
          </a:p>
        </p:txBody>
      </p:sp>
    </p:spTree>
    <p:extLst>
      <p:ext uri="{BB962C8B-B14F-4D97-AF65-F5344CB8AC3E}">
        <p14:creationId xmlns:p14="http://schemas.microsoft.com/office/powerpoint/2010/main" val="359915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funciona?</a:t>
            </a:r>
          </a:p>
        </p:txBody>
      </p:sp>
      <p:sp>
        <p:nvSpPr>
          <p:cNvPr id="3" name="Marcador de contenido 2"/>
          <p:cNvSpPr>
            <a:spLocks noGrp="1"/>
          </p:cNvSpPr>
          <p:nvPr>
            <p:ph idx="1"/>
          </p:nvPr>
        </p:nvSpPr>
        <p:spPr/>
        <p:txBody>
          <a:bodyPr/>
          <a:lstStyle/>
          <a:p>
            <a:r>
              <a:rPr lang="es-ES" dirty="0"/>
              <a:t>Solver funciona con un grupo de celdas (llamado variables de decisión o celdas de variables simplemente) que se usan en el cálculo de las fórmulas en las celdas de la restricción y objetivo. Solver ajusta los valores en las celdas de variables de decisión para cumplir con los límites de las celdas de la restricción y producir el resultado que desee para la celda objetivo.</a:t>
            </a:r>
          </a:p>
        </p:txBody>
      </p:sp>
    </p:spTree>
    <p:extLst>
      <p:ext uri="{BB962C8B-B14F-4D97-AF65-F5344CB8AC3E}">
        <p14:creationId xmlns:p14="http://schemas.microsoft.com/office/powerpoint/2010/main" val="92959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Solver es un programa de complemento de Microsoft Excel que puede usar para llevar a cabo análisis y si. Use Solver para encontrar un valor óptimo (mínimo o máximo) para una fórmula en una celda, la celda objetivo, que está sujeta a restricciones o limitaciones en los valores de otras celdas de fórmula de una hoja de cálculo. Solver trabaja con un grupo de celdas llamadas celdas de variables de decisión o, simplemente, celdas de variables que se usan para calcular fórmulas en las celdas objetivo y de restricción. Solver ajusta los valores de las celdas de variables de decisión para que cumplan con los límites de las celdas de restricción y den el resultado deseado en la celda objetivo.</a:t>
            </a:r>
          </a:p>
        </p:txBody>
      </p:sp>
    </p:spTree>
    <p:extLst>
      <p:ext uri="{BB962C8B-B14F-4D97-AF65-F5344CB8AC3E}">
        <p14:creationId xmlns:p14="http://schemas.microsoft.com/office/powerpoint/2010/main" val="375547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Componentes principales</a:t>
            </a:r>
          </a:p>
        </p:txBody>
      </p:sp>
      <p:sp>
        <p:nvSpPr>
          <p:cNvPr id="3" name="Marcador de contenido 2"/>
          <p:cNvSpPr>
            <a:spLocks noGrp="1"/>
          </p:cNvSpPr>
          <p:nvPr>
            <p:ph idx="1"/>
          </p:nvPr>
        </p:nvSpPr>
        <p:spPr/>
        <p:txBody>
          <a:bodyPr>
            <a:normAutofit lnSpcReduction="10000"/>
          </a:bodyPr>
          <a:lstStyle/>
          <a:p>
            <a:r>
              <a:rPr lang="es-ES" b="1" dirty="0"/>
              <a:t>Celda objetivo</a:t>
            </a:r>
            <a:r>
              <a:rPr lang="es-ES" dirty="0"/>
              <a:t>. Esta es la celda que representa la meta u objetivo del problema. En nuestro ejemplo, vamos a tratar de tener un horario que no tenga déficit en la dotación de personal. La celda que informa cualquier déficit será la </a:t>
            </a:r>
            <a:r>
              <a:rPr lang="es-ES" b="1" dirty="0"/>
              <a:t>Celda objetivo</a:t>
            </a:r>
            <a:r>
              <a:rPr lang="es-ES" dirty="0"/>
              <a:t>.</a:t>
            </a:r>
          </a:p>
          <a:p>
            <a:r>
              <a:rPr lang="es-ES" b="1" dirty="0"/>
              <a:t>Celdas variables</a:t>
            </a:r>
            <a:r>
              <a:rPr lang="es-ES" dirty="0"/>
              <a:t> son las celdas que se pueden modificar para llegar al resultado deseado. En nuestro ejemplo, esas serán las horas de trabajo de lunes a viernes para todos los empleados.</a:t>
            </a:r>
          </a:p>
          <a:p>
            <a:r>
              <a:rPr lang="es-ES" b="1" dirty="0"/>
              <a:t>Limitaciones</a:t>
            </a:r>
            <a:r>
              <a:rPr lang="es-ES" dirty="0"/>
              <a:t>. Estas son las restricciones o limitaciones a lo que Solver puede hacer para resolver el problema. Por ejemplo, si X empleado no puede trabajar martes, Solver tiene restricciones para la asignación de trabajo en los empleados los martes.</a:t>
            </a:r>
          </a:p>
          <a:p>
            <a:endParaRPr lang="es-ES" dirty="0"/>
          </a:p>
        </p:txBody>
      </p:sp>
    </p:spTree>
    <p:extLst>
      <p:ext uri="{BB962C8B-B14F-4D97-AF65-F5344CB8AC3E}">
        <p14:creationId xmlns:p14="http://schemas.microsoft.com/office/powerpoint/2010/main" val="75379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Métodos de resolución usados por Solver</a:t>
            </a:r>
            <a:endParaRPr lang="es-ES" dirty="0"/>
          </a:p>
        </p:txBody>
      </p:sp>
      <p:sp>
        <p:nvSpPr>
          <p:cNvPr id="3" name="Marcador de contenido 2"/>
          <p:cNvSpPr>
            <a:spLocks noGrp="1"/>
          </p:cNvSpPr>
          <p:nvPr>
            <p:ph idx="1"/>
          </p:nvPr>
        </p:nvSpPr>
        <p:spPr/>
        <p:txBody>
          <a:bodyPr/>
          <a:lstStyle/>
          <a:p>
            <a:r>
              <a:rPr lang="es-ES" b="1" dirty="0"/>
              <a:t>Gradiente reducido generalizado (GRG) no lineal</a:t>
            </a:r>
            <a:r>
              <a:rPr lang="es-ES" dirty="0"/>
              <a:t>    Se usa para problemas suavizados que son no lineales.</a:t>
            </a:r>
          </a:p>
          <a:p>
            <a:r>
              <a:rPr lang="es-ES" b="1" dirty="0"/>
              <a:t>LP Simplex</a:t>
            </a:r>
            <a:r>
              <a:rPr lang="es-ES" dirty="0"/>
              <a:t>    Se usa para problemas lineales.</a:t>
            </a:r>
          </a:p>
          <a:p>
            <a:r>
              <a:rPr lang="es-ES" b="1" dirty="0" err="1"/>
              <a:t>Evolutionary</a:t>
            </a:r>
            <a:r>
              <a:rPr lang="es-ES" dirty="0"/>
              <a:t>    Se usa para problemas no suavizados.</a:t>
            </a:r>
          </a:p>
          <a:p>
            <a:endParaRPr lang="es-ES" dirty="0"/>
          </a:p>
        </p:txBody>
      </p:sp>
    </p:spTree>
    <p:extLst>
      <p:ext uri="{BB962C8B-B14F-4D97-AF65-F5344CB8AC3E}">
        <p14:creationId xmlns:p14="http://schemas.microsoft.com/office/powerpoint/2010/main" val="213449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p:txBody>
          <a:bodyPr/>
          <a:lstStyle/>
          <a:p>
            <a:r>
              <a:rPr lang="es-ES" dirty="0"/>
              <a:t>Paso 1: En la pestaña </a:t>
            </a:r>
            <a:r>
              <a:rPr lang="es-ES" b="1" dirty="0"/>
              <a:t>Datos</a:t>
            </a:r>
            <a:r>
              <a:rPr lang="es-ES" dirty="0"/>
              <a:t> en el grupo </a:t>
            </a:r>
            <a:r>
              <a:rPr lang="es-ES" b="1" dirty="0"/>
              <a:t>Análisis</a:t>
            </a:r>
            <a:r>
              <a:rPr lang="es-ES" dirty="0"/>
              <a:t>, haga clic en </a:t>
            </a:r>
            <a:r>
              <a:rPr lang="es-ES" b="1" dirty="0"/>
              <a:t>Solver</a:t>
            </a:r>
            <a:r>
              <a:rPr lang="es-ES" dirty="0"/>
              <a:t>.</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12781" y="3182079"/>
            <a:ext cx="7364819" cy="2631017"/>
          </a:xfrm>
        </p:spPr>
      </p:pic>
      <p:grpSp>
        <p:nvGrpSpPr>
          <p:cNvPr id="6" name="Grupo 5"/>
          <p:cNvGrpSpPr/>
          <p:nvPr/>
        </p:nvGrpSpPr>
        <p:grpSpPr>
          <a:xfrm>
            <a:off x="4197091" y="3182079"/>
            <a:ext cx="333375" cy="314325"/>
            <a:chOff x="10267950" y="3324225"/>
            <a:chExt cx="333375" cy="314325"/>
          </a:xfrm>
        </p:grpSpPr>
        <p:sp>
          <p:nvSpPr>
            <p:cNvPr id="7" name="Elipse 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9401420" y="4475060"/>
            <a:ext cx="333375" cy="314325"/>
            <a:chOff x="10420350" y="3476625"/>
            <a:chExt cx="333375" cy="314325"/>
          </a:xfrm>
        </p:grpSpPr>
        <p:sp>
          <p:nvSpPr>
            <p:cNvPr id="10" name="Elipse 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2" name="Grupo 11"/>
          <p:cNvGrpSpPr/>
          <p:nvPr/>
        </p:nvGrpSpPr>
        <p:grpSpPr>
          <a:xfrm>
            <a:off x="9113791" y="4068678"/>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75813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Definir y solucionar un problema con Solver</a:t>
            </a:r>
            <a:endParaRPr lang="es-ES" dirty="0"/>
          </a:p>
        </p:txBody>
      </p:sp>
      <p:sp>
        <p:nvSpPr>
          <p:cNvPr id="3" name="Marcador de contenido 2"/>
          <p:cNvSpPr>
            <a:spLocks noGrp="1"/>
          </p:cNvSpPr>
          <p:nvPr>
            <p:ph sz="half" idx="1"/>
          </p:nvPr>
        </p:nvSpPr>
        <p:spPr>
          <a:xfrm>
            <a:off x="682256" y="1591708"/>
            <a:ext cx="5413744" cy="2937761"/>
          </a:xfrm>
        </p:spPr>
        <p:txBody>
          <a:bodyPr/>
          <a:lstStyle/>
          <a:p>
            <a:r>
              <a:rPr lang="es-ES" dirty="0"/>
              <a:t>Paso 2: Se muestra el cuadro de diálogo </a:t>
            </a:r>
            <a:r>
              <a:rPr lang="es-ES" b="1" dirty="0"/>
              <a:t>Parámetros de Solver </a:t>
            </a:r>
            <a:r>
              <a:rPr lang="es-ES" sz="1200" b="1" dirty="0">
                <a:solidFill>
                  <a:srgbClr val="FF0000"/>
                </a:solidFill>
              </a:rPr>
              <a:t>(1)</a:t>
            </a:r>
            <a:r>
              <a:rPr lang="es-ES" dirty="0"/>
              <a:t>.</a:t>
            </a:r>
          </a:p>
          <a:p>
            <a:r>
              <a:rPr lang="es-ES" dirty="0"/>
              <a:t>En el cuadro de texto </a:t>
            </a:r>
            <a:r>
              <a:rPr lang="es-ES" b="1" dirty="0"/>
              <a:t>Establecer objetivo</a:t>
            </a:r>
            <a:r>
              <a:rPr lang="es-ES" dirty="0"/>
              <a:t>, escriba una referencia de celda o un nombre para la celda objetivo </a:t>
            </a:r>
            <a:r>
              <a:rPr lang="es-ES" sz="1200" b="1" dirty="0">
                <a:solidFill>
                  <a:srgbClr val="FF0000"/>
                </a:solidFill>
              </a:rPr>
              <a:t>(2)</a:t>
            </a:r>
            <a:r>
              <a:rPr lang="es-ES" dirty="0"/>
              <a:t>. La celda objetivo debe contener una fórmula.</a:t>
            </a:r>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9740" y="1825625"/>
            <a:ext cx="4654059" cy="4907620"/>
          </a:xfrm>
        </p:spPr>
      </p:pic>
      <p:grpSp>
        <p:nvGrpSpPr>
          <p:cNvPr id="9" name="Grupo 8"/>
          <p:cNvGrpSpPr/>
          <p:nvPr/>
        </p:nvGrpSpPr>
        <p:grpSpPr>
          <a:xfrm>
            <a:off x="8343788" y="1678569"/>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2" name="Grupo 11"/>
          <p:cNvGrpSpPr/>
          <p:nvPr/>
        </p:nvGrpSpPr>
        <p:grpSpPr>
          <a:xfrm>
            <a:off x="9159537" y="2199693"/>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54" y="4564773"/>
            <a:ext cx="5477639" cy="1981477"/>
          </a:xfrm>
          <a:prstGeom prst="rect">
            <a:avLst/>
          </a:prstGeom>
        </p:spPr>
      </p:pic>
      <p:grpSp>
        <p:nvGrpSpPr>
          <p:cNvPr id="19" name="Grupo 18"/>
          <p:cNvGrpSpPr/>
          <p:nvPr/>
        </p:nvGrpSpPr>
        <p:grpSpPr>
          <a:xfrm>
            <a:off x="5353649" y="5917468"/>
            <a:ext cx="333375" cy="314325"/>
            <a:chOff x="10420350" y="3476625"/>
            <a:chExt cx="333375" cy="314325"/>
          </a:xfrm>
        </p:grpSpPr>
        <p:sp>
          <p:nvSpPr>
            <p:cNvPr id="20" name="Elipse 1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390399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966</Words>
  <Application>Microsoft Office PowerPoint</Application>
  <PresentationFormat>Panorámica</PresentationFormat>
  <Paragraphs>97</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Solver</vt:lpstr>
      <vt:lpstr>Contenido</vt:lpstr>
      <vt:lpstr>Qué es?</vt:lpstr>
      <vt:lpstr>Cómo funciona?</vt:lpstr>
      <vt:lpstr>Presentación de PowerPoint</vt:lpstr>
      <vt:lpstr>Componentes principales</vt:lpstr>
      <vt:lpstr>Métodos de resolución usados por Solver</vt:lpstr>
      <vt:lpstr>Definir y solucionar un problema con Solver</vt:lpstr>
      <vt:lpstr>Definir y solucionar un problema con Solver</vt:lpstr>
      <vt:lpstr>Definir y solucionar un problema con Solver</vt:lpstr>
      <vt:lpstr>Definir y solucionar un problema con Solver</vt:lpstr>
      <vt:lpstr>Definir y solucionar un problema con Solver</vt:lpstr>
      <vt:lpstr>Definir y solucionar un problema con Solver</vt:lpstr>
      <vt:lpstr>Definir y solucionar un problema con Solver</vt:lpstr>
      <vt:lpstr>Definir y solucionar un problema con Solver</vt:lpstr>
      <vt:lpstr>Definir y solucionar un problema con Solver</vt:lpstr>
      <vt:lpstr>Notas </vt:lpstr>
      <vt:lpstr>Definir y solucionar un problema con Solver</vt:lpstr>
      <vt:lpstr>Definir y solucionar un problema con Solver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Solver</dc:title>
  <dc:creator>Diana Aguilera Reyna</dc:creator>
  <cp:lastModifiedBy>Diana Aguilera Reyna</cp:lastModifiedBy>
  <cp:revision>32</cp:revision>
  <dcterms:created xsi:type="dcterms:W3CDTF">2017-01-13T10:48:14Z</dcterms:created>
  <dcterms:modified xsi:type="dcterms:W3CDTF">2017-01-24T08:19:14Z</dcterms:modified>
</cp:coreProperties>
</file>