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m-vindo" id="{E75E278A-FF0E-49A4-B170-79828D63BBAD}">
          <p14:sldIdLst>
            <p14:sldId id="256"/>
          </p14:sldIdLst>
        </p14:section>
        <p14:section name="Estrutura, Modificação, Anotar, Trabalhar em Conjunto, Diga-me o que pretende fazer" id="{B9B51309-D148-4332-87C2-07BE32FBCA3B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Saiba Mai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D24726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20B07A-6E79-467C-B481-9D15707DB0CA}" type="datetime1">
              <a:rPr lang="pt-PT" smtClean="0"/>
              <a:t>15-07-2020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6CBFBC-EE84-47AD-9C16-11249B617058}" type="datetime1">
              <a:rPr lang="pt-PT" noProof="0" smtClean="0"/>
              <a:t>15-07-2020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639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PT" sz="1800" noProof="0" dirty="0"/>
          </a:p>
        </p:txBody>
      </p:sp>
      <p:cxnSp>
        <p:nvCxnSpPr>
          <p:cNvPr id="12" name="Conexão Reta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Clique para editar os estilos do texto de Modelo Global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6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03843EF1-3D4B-47AF-B4E5-B75DF83FC66F}" type="datetime1">
              <a:rPr lang="pt-PT" noProof="0" smtClean="0"/>
              <a:t>15-07-2020</a:t>
            </a:fld>
            <a:endParaRPr lang="pt-PT" noProof="0" dirty="0"/>
          </a:p>
        </p:txBody>
      </p:sp>
      <p:sp>
        <p:nvSpPr>
          <p:cNvPr id="7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8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 dirty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Clique para editar os estilos do texto de Modelo Global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Quinto nível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PT" sz="1800" noProof="0" dirty="0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704FC1B-FC30-441F-915B-9D342A76E226}" type="datetime1">
              <a:rPr lang="pt-PT" noProof="0" smtClean="0"/>
              <a:t>15-07-2020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cxnSp>
        <p:nvCxnSpPr>
          <p:cNvPr id="8" name="Conexão Reta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pt-PT" sz="4800" dirty="0">
                <a:solidFill>
                  <a:schemeClr val="bg1"/>
                </a:solidFill>
              </a:rPr>
              <a:t>Laboratórios Integrados 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PT" sz="2400" dirty="0">
                <a:solidFill>
                  <a:schemeClr val="bg1"/>
                </a:solidFill>
                <a:latin typeface="+mj-lt"/>
              </a:rPr>
              <a:t>Mestrado Engenharia Eletrónica e de Computadores</a:t>
            </a:r>
          </a:p>
        </p:txBody>
      </p:sp>
      <p:pic>
        <p:nvPicPr>
          <p:cNvPr id="7" name="Imagem 6" descr="Uma imagem com desenho&#10;&#10;Descrição gerada automaticamente">
            <a:extLst>
              <a:ext uri="{FF2B5EF4-FFF2-40B4-BE49-F238E27FC236}">
                <a16:creationId xmlns:a16="http://schemas.microsoft.com/office/drawing/2014/main" id="{E9946749-211A-49AF-B298-56841A75F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467" y="4447967"/>
            <a:ext cx="2305050" cy="19907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BA0F2E0-34BA-4A63-BC8D-382ADB03A513}"/>
              </a:ext>
            </a:extLst>
          </p:cNvPr>
          <p:cNvSpPr txBox="1"/>
          <p:nvPr/>
        </p:nvSpPr>
        <p:spPr>
          <a:xfrm>
            <a:off x="855620" y="4981664"/>
            <a:ext cx="4873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>
                    <a:lumMod val="95000"/>
                  </a:schemeClr>
                </a:solidFill>
              </a:rPr>
              <a:t>Grupo 1</a:t>
            </a:r>
          </a:p>
          <a:p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Cláudia Pereira, nº 13289</a:t>
            </a:r>
          </a:p>
          <a:p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Luís Martins, nº 17985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9216" cy="640080"/>
          </a:xfrm>
        </p:spPr>
        <p:txBody>
          <a:bodyPr rtlCol="0">
            <a:noAutofit/>
          </a:bodyPr>
          <a:lstStyle/>
          <a:p>
            <a:r>
              <a:rPr lang="pt-PT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Módulo de interface gráfico com o utilizador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E81BF-9A94-4BA7-B6FF-935F67B0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FF9B45"/>
                </a:solidFill>
              </a:rPr>
              <a:t>Módulo de Imagem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B00EE4-1F07-4E3A-84FC-91FEA204DC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157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EB1C9-B492-406F-BD68-99B1C7B1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FF9B45"/>
                </a:solidFill>
              </a:rPr>
              <a:t>Módulo de som - </a:t>
            </a:r>
            <a:r>
              <a:rPr lang="pt-PT" dirty="0" err="1">
                <a:solidFill>
                  <a:srgbClr val="FF9B45"/>
                </a:solidFill>
              </a:rPr>
              <a:t>Dataset</a:t>
            </a:r>
            <a:endParaRPr lang="pt-PT" dirty="0">
              <a:solidFill>
                <a:srgbClr val="FF9B45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0478F8-9943-4923-BA3F-8004A8048073}"/>
              </a:ext>
            </a:extLst>
          </p:cNvPr>
          <p:cNvSpPr txBox="1"/>
          <p:nvPr/>
        </p:nvSpPr>
        <p:spPr>
          <a:xfrm>
            <a:off x="874643" y="1789042"/>
            <a:ext cx="2482026" cy="1702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err="1"/>
              <a:t>Dataset</a:t>
            </a:r>
            <a:endParaRPr lang="pt-PT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8 Grupos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8 Comandos de voz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20 Repetições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ADC47C-D2CB-40C8-967E-8DFA18B4562C}"/>
              </a:ext>
            </a:extLst>
          </p:cNvPr>
          <p:cNvSpPr txBox="1"/>
          <p:nvPr/>
        </p:nvSpPr>
        <p:spPr>
          <a:xfrm>
            <a:off x="874643" y="3868630"/>
            <a:ext cx="4623189" cy="1702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/>
              <a:t>Data </a:t>
            </a:r>
            <a:r>
              <a:rPr lang="pt-PT" b="1" dirty="0" err="1"/>
              <a:t>Augmentation</a:t>
            </a:r>
            <a:endParaRPr lang="pt-PT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Data-</a:t>
            </a:r>
            <a:r>
              <a:rPr lang="pt-PT" dirty="0" err="1"/>
              <a:t>shift</a:t>
            </a:r>
            <a:r>
              <a:rPr lang="pt-PT" dirty="0"/>
              <a:t> (</a:t>
            </a:r>
            <a:r>
              <a:rPr lang="pt-PT" dirty="0" err="1"/>
              <a:t>NumPY</a:t>
            </a:r>
            <a:r>
              <a:rPr lang="pt-PT" dirty="0"/>
              <a:t> – </a:t>
            </a:r>
            <a:r>
              <a:rPr lang="pt-PT" dirty="0" err="1"/>
              <a:t>roll</a:t>
            </a:r>
            <a:r>
              <a:rPr lang="pt-PT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11 Iterações, múltiplos de 4410 amostras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Numero final de clipes – 14.080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BEB66ED-4D2A-449F-99CF-9C091EC3BEBC}"/>
              </a:ext>
            </a:extLst>
          </p:cNvPr>
          <p:cNvSpPr txBox="1"/>
          <p:nvPr/>
        </p:nvSpPr>
        <p:spPr>
          <a:xfrm>
            <a:off x="6096000" y="1789043"/>
            <a:ext cx="2895344" cy="1702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/>
              <a:t>Formato ficheiros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WAV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16 bits,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Amostragem - 44100Hz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A4422C-5329-46D9-9082-5B125432D6B8}"/>
              </a:ext>
            </a:extLst>
          </p:cNvPr>
          <p:cNvSpPr txBox="1"/>
          <p:nvPr/>
        </p:nvSpPr>
        <p:spPr>
          <a:xfrm>
            <a:off x="6096000" y="3868630"/>
            <a:ext cx="3058851" cy="1702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/>
              <a:t>Extração de caraterísticas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MFCC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Numero coeficientes – 13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Biblioteca - </a:t>
            </a:r>
            <a:r>
              <a:rPr lang="pt-PT" dirty="0" err="1"/>
              <a:t>Librosa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9329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26A39-D5B9-413E-8D32-3DA9B941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FF9B45"/>
                </a:solidFill>
              </a:rPr>
              <a:t>Módulo de som - Treino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40D268-A6E6-47BC-B79B-F8F74A231418}"/>
              </a:ext>
            </a:extLst>
          </p:cNvPr>
          <p:cNvSpPr txBox="1"/>
          <p:nvPr/>
        </p:nvSpPr>
        <p:spPr>
          <a:xfrm>
            <a:off x="521207" y="1654315"/>
            <a:ext cx="8037521" cy="3549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sz="2000" dirty="0"/>
              <a:t>Divisão dos dados em 75% treino e 25% teste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sz="2000" dirty="0"/>
              <a:t>Normalização com função </a:t>
            </a:r>
            <a:r>
              <a:rPr lang="pt-PT" sz="2000" dirty="0" err="1"/>
              <a:t>StandardScaler</a:t>
            </a:r>
            <a:r>
              <a:rPr lang="pt-PT" sz="2000" dirty="0"/>
              <a:t> da biblioteca </a:t>
            </a:r>
            <a:r>
              <a:rPr lang="pt-PT" sz="2000" dirty="0" err="1"/>
              <a:t>Scikit-learn</a:t>
            </a:r>
            <a:endParaRPr lang="pt-PT" sz="2000" dirty="0"/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sz="2000" dirty="0"/>
              <a:t>Classificador – </a:t>
            </a:r>
            <a:r>
              <a:rPr lang="pt-PT" sz="2000" dirty="0" err="1"/>
              <a:t>MLPClassifier</a:t>
            </a:r>
            <a:r>
              <a:rPr lang="pt-PT" sz="2000" dirty="0"/>
              <a:t> da biblioteca </a:t>
            </a:r>
            <a:r>
              <a:rPr lang="pt-PT" sz="2000" dirty="0" err="1"/>
              <a:t>Scikit-learn</a:t>
            </a:r>
            <a:endParaRPr lang="pt-PT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3 camadas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52, 26, 13 – neurónios por camada respetivamente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Função de ativação – </a:t>
            </a:r>
            <a:r>
              <a:rPr lang="pt-PT" dirty="0" err="1"/>
              <a:t>Relu</a:t>
            </a:r>
            <a:endParaRPr lang="pt-PT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Máximo de iterações - 200</a:t>
            </a:r>
          </a:p>
        </p:txBody>
      </p:sp>
    </p:spTree>
    <p:extLst>
      <p:ext uri="{BB962C8B-B14F-4D97-AF65-F5344CB8AC3E}">
        <p14:creationId xmlns:p14="http://schemas.microsoft.com/office/powerpoint/2010/main" val="183088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B38A7-EB02-4328-A19A-BA8EE26F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Módulo de som – Resultados treino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53DA32-CBDD-4BA6-9407-A5403310AB7C}"/>
              </a:ext>
            </a:extLst>
          </p:cNvPr>
          <p:cNvPicPr/>
          <p:nvPr/>
        </p:nvPicPr>
        <p:blipFill rotWithShape="1">
          <a:blip r:embed="rId2"/>
          <a:srcRect l="5815" t="35302" r="53317" b="19983"/>
          <a:stretch/>
        </p:blipFill>
        <p:spPr bwMode="auto">
          <a:xfrm>
            <a:off x="888102" y="3626739"/>
            <a:ext cx="4505325" cy="27832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BCA603-B26E-4166-A68A-22EC1DDC1311}"/>
              </a:ext>
            </a:extLst>
          </p:cNvPr>
          <p:cNvPicPr/>
          <p:nvPr/>
        </p:nvPicPr>
        <p:blipFill rotWithShape="1">
          <a:blip r:embed="rId3"/>
          <a:srcRect l="6313" t="46206" r="72090" b="31163"/>
          <a:stretch/>
        </p:blipFill>
        <p:spPr bwMode="auto">
          <a:xfrm>
            <a:off x="7241486" y="1759839"/>
            <a:ext cx="3429000" cy="1866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5F9A70F-4CE8-4DD9-864A-D02F11C14E5B}"/>
              </a:ext>
            </a:extLst>
          </p:cNvPr>
          <p:cNvPicPr/>
          <p:nvPr/>
        </p:nvPicPr>
        <p:blipFill rotWithShape="1">
          <a:blip r:embed="rId4"/>
          <a:srcRect l="6145" t="35008" r="54133" b="19984"/>
          <a:stretch/>
        </p:blipFill>
        <p:spPr bwMode="auto">
          <a:xfrm>
            <a:off x="6703323" y="3626739"/>
            <a:ext cx="4505325" cy="27832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FC755B1-564F-4CDB-8584-FA793AF8B119}"/>
              </a:ext>
            </a:extLst>
          </p:cNvPr>
          <p:cNvPicPr/>
          <p:nvPr/>
        </p:nvPicPr>
        <p:blipFill rotWithShape="1">
          <a:blip r:embed="rId5"/>
          <a:srcRect l="6146" t="35596" r="72178" b="42278"/>
          <a:stretch/>
        </p:blipFill>
        <p:spPr bwMode="auto">
          <a:xfrm>
            <a:off x="1521514" y="1759839"/>
            <a:ext cx="3238500" cy="1866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1AF6D3D-431B-4E0C-BD4C-C494F0530E73}"/>
              </a:ext>
            </a:extLst>
          </p:cNvPr>
          <p:cNvSpPr txBox="1"/>
          <p:nvPr/>
        </p:nvSpPr>
        <p:spPr>
          <a:xfrm>
            <a:off x="8291380" y="141623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Comandos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E77A35-43B1-4727-BDA8-A7C03937C87D}"/>
              </a:ext>
            </a:extLst>
          </p:cNvPr>
          <p:cNvSpPr txBox="1"/>
          <p:nvPr/>
        </p:nvSpPr>
        <p:spPr>
          <a:xfrm>
            <a:off x="2517035" y="141623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Utilizador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35213A4E-A567-4E59-97D5-5E1521999A93}"/>
              </a:ext>
            </a:extLst>
          </p:cNvPr>
          <p:cNvCxnSpPr>
            <a:cxnSpLocks/>
          </p:cNvCxnSpPr>
          <p:nvPr/>
        </p:nvCxnSpPr>
        <p:spPr>
          <a:xfrm flipH="1">
            <a:off x="6069910" y="1600904"/>
            <a:ext cx="26090" cy="4635004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4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60397-F425-46AF-B7DB-4D98DDC1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FF9B45"/>
                </a:solidFill>
              </a:rPr>
              <a:t>Módulo de som – Previsão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1F9006-6A2F-4447-9905-6F189069C114}"/>
              </a:ext>
            </a:extLst>
          </p:cNvPr>
          <p:cNvSpPr txBox="1"/>
          <p:nvPr/>
        </p:nvSpPr>
        <p:spPr>
          <a:xfrm>
            <a:off x="1966839" y="1582340"/>
            <a:ext cx="543148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dirty="0"/>
              <a:t>Clipe áudio recolhido com duração 2,3 segundos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dirty="0"/>
              <a:t>Método de recolha – “</a:t>
            </a:r>
            <a:r>
              <a:rPr lang="pt-PT" dirty="0" err="1"/>
              <a:t>Sliding</a:t>
            </a:r>
            <a:r>
              <a:rPr lang="pt-PT" dirty="0"/>
              <a:t> </a:t>
            </a:r>
            <a:r>
              <a:rPr lang="pt-PT" dirty="0" err="1"/>
              <a:t>window</a:t>
            </a:r>
            <a:r>
              <a:rPr lang="pt-PT" dirty="0"/>
              <a:t>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deslocações de 0,1 segundos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dirty="0"/>
              <a:t>Processamento de dados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13 MFCC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Normalização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/>
              <a:t>Previsão com modelo gravado durante o treino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689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4C01220-B4B4-4917-8A64-2C0A8D6049F1}"/>
              </a:ext>
            </a:extLst>
          </p:cNvPr>
          <p:cNvSpPr txBox="1"/>
          <p:nvPr/>
        </p:nvSpPr>
        <p:spPr>
          <a:xfrm>
            <a:off x="4748227" y="3044279"/>
            <a:ext cx="2695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b="1" dirty="0">
                <a:solidFill>
                  <a:srgbClr val="FF9B45"/>
                </a:solidFill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4008237899"/>
      </p:ext>
    </p:extLst>
  </p:cSld>
  <p:clrMapOvr>
    <a:masterClrMapping/>
  </p:clrMapOvr>
</p:sld>
</file>

<file path=ppt/theme/theme1.xml><?xml version="1.0" encoding="utf-8"?>
<a:theme xmlns:a="http://schemas.openxmlformats.org/drawingml/2006/main" name="Bem-vindo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52_TF10001108.potx" id="{3793D530-9557-4B14-8733-11DB0A2239B9}" vid="{B0338133-69E1-48A0-845B-9EDFF6AC1A6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Bem-vindo ao PowerPoint 2016</Template>
  <TotalTime>0</TotalTime>
  <Words>185</Words>
  <Application>Microsoft Office PowerPoint</Application>
  <PresentationFormat>Ecrã Panorâmico</PresentationFormat>
  <Paragraphs>46</Paragraphs>
  <Slides>8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Segoe UI</vt:lpstr>
      <vt:lpstr>Segoe UI Light</vt:lpstr>
      <vt:lpstr>Bem-vindoDoc</vt:lpstr>
      <vt:lpstr>Laboratórios Integrados II</vt:lpstr>
      <vt:lpstr>Módulo de interface gráfico com o utilizador</vt:lpstr>
      <vt:lpstr>Módulo de Imagem</vt:lpstr>
      <vt:lpstr>Módulo de som - Dataset</vt:lpstr>
      <vt:lpstr>Módulo de som - Treino</vt:lpstr>
      <vt:lpstr>Módulo de som – Resultados treino</vt:lpstr>
      <vt:lpstr>Módulo de som – Previsão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2020-01-13T21:42:10Z</dcterms:created>
  <dcterms:modified xsi:type="dcterms:W3CDTF">2020-07-15T14:23:01Z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