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290" r:id="rId2"/>
    <p:sldId id="419" r:id="rId3"/>
    <p:sldId id="413" r:id="rId4"/>
    <p:sldId id="417" r:id="rId5"/>
    <p:sldId id="420" r:id="rId6"/>
    <p:sldId id="421" r:id="rId7"/>
    <p:sldId id="423" r:id="rId8"/>
    <p:sldId id="424" r:id="rId9"/>
    <p:sldId id="415" r:id="rId10"/>
    <p:sldId id="416" r:id="rId11"/>
    <p:sldId id="427" r:id="rId12"/>
    <p:sldId id="428" r:id="rId13"/>
    <p:sldId id="425" r:id="rId14"/>
    <p:sldId id="426" r:id="rId15"/>
    <p:sldId id="429" r:id="rId16"/>
    <p:sldId id="431" r:id="rId17"/>
    <p:sldId id="432" r:id="rId18"/>
    <p:sldId id="433" r:id="rId19"/>
    <p:sldId id="434" r:id="rId20"/>
    <p:sldId id="430" r:id="rId21"/>
    <p:sldId id="414" r:id="rId22"/>
  </p:sldIdLst>
  <p:sldSz cx="12192000" cy="6858000"/>
  <p:notesSz cx="7302500" cy="9586913"/>
  <p:custDataLst>
    <p:tags r:id="rId25"/>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8EDAB4"/>
    <a:srgbClr val="FF9393"/>
    <a:srgbClr val="0C161F"/>
    <a:srgbClr val="FFCCFF"/>
    <a:srgbClr val="CCCCFF"/>
    <a:srgbClr val="CCECFF"/>
    <a:srgbClr val="ABDDC8"/>
    <a:srgbClr val="C6E0D3"/>
    <a:srgbClr val="85C5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634" autoAdjust="0"/>
  </p:normalViewPr>
  <p:slideViewPr>
    <p:cSldViewPr snapToObjects="1">
      <p:cViewPr varScale="1">
        <p:scale>
          <a:sx n="91" d="100"/>
          <a:sy n="91" d="100"/>
        </p:scale>
        <p:origin x="370"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2" d="100"/>
          <a:sy n="62" d="100"/>
        </p:scale>
        <p:origin x="3139"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26210163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406400" y="685800"/>
            <a:ext cx="65024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4142230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6400" y="6858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a:t>
            </a:fld>
            <a:endParaRPr lang="en-US"/>
          </a:p>
        </p:txBody>
      </p:sp>
    </p:spTree>
    <p:extLst>
      <p:ext uri="{BB962C8B-B14F-4D97-AF65-F5344CB8AC3E}">
        <p14:creationId xmlns:p14="http://schemas.microsoft.com/office/powerpoint/2010/main" val="223485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708013"/>
            <a:ext cx="10363200" cy="1470025"/>
          </a:xfrm>
        </p:spPr>
        <p:txBody>
          <a:bodyPr/>
          <a:lstStyle>
            <a:lvl1pPr>
              <a:defRPr>
                <a:latin typeface="Calibri" pitchFamily="34" charset="0"/>
              </a:defRPr>
            </a:lvl1pPr>
          </a:lstStyle>
          <a:p>
            <a:r>
              <a:rPr lang="en-US" altLang="zh-CN" dirty="0" err="1"/>
              <a:t>jj</a:t>
            </a:r>
            <a:endParaRPr lang="en-US" dirty="0"/>
          </a:p>
        </p:txBody>
      </p:sp>
      <p:sp>
        <p:nvSpPr>
          <p:cNvPr id="3" name="Subtitle 2"/>
          <p:cNvSpPr>
            <a:spLocks noGrp="1"/>
          </p:cNvSpPr>
          <p:nvPr>
            <p:ph type="subTitle" idx="1"/>
          </p:nvPr>
        </p:nvSpPr>
        <p:spPr>
          <a:xfrm>
            <a:off x="914400" y="3886200"/>
            <a:ext cx="10236656"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352" y="228601"/>
            <a:ext cx="2914649"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9167" y="228601"/>
            <a:ext cx="8544984"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29168" y="228600"/>
            <a:ext cx="11662833" cy="762000"/>
          </a:xfrm>
        </p:spPr>
        <p:txBody>
          <a:bodyPr/>
          <a:lstStyle/>
          <a:p>
            <a:r>
              <a:rPr lang="en-US"/>
              <a:t>Click to edit Master title style</a:t>
            </a:r>
          </a:p>
        </p:txBody>
      </p:sp>
      <p:sp>
        <p:nvSpPr>
          <p:cNvPr id="3" name="Content Placeholder 2"/>
          <p:cNvSpPr>
            <a:spLocks noGrp="1"/>
          </p:cNvSpPr>
          <p:nvPr>
            <p:ph sz="half" idx="1"/>
          </p:nvPr>
        </p:nvSpPr>
        <p:spPr>
          <a:xfrm>
            <a:off x="850901" y="1362075"/>
            <a:ext cx="5162551"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16651" y="1362076"/>
            <a:ext cx="5162549"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16651" y="3924301"/>
            <a:ext cx="5162549"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168" y="228600"/>
            <a:ext cx="11662833" cy="762000"/>
          </a:xfrm>
        </p:spPr>
        <p:txBody>
          <a:bodyPr/>
          <a:lstStyle/>
          <a:p>
            <a:r>
              <a:rPr lang="en-US"/>
              <a:t>Click to edit Master title style</a:t>
            </a:r>
          </a:p>
        </p:txBody>
      </p:sp>
      <p:sp>
        <p:nvSpPr>
          <p:cNvPr id="3" name="Text Placeholder 2"/>
          <p:cNvSpPr>
            <a:spLocks noGrp="1"/>
          </p:cNvSpPr>
          <p:nvPr>
            <p:ph type="body" sz="half" idx="1"/>
          </p:nvPr>
        </p:nvSpPr>
        <p:spPr>
          <a:xfrm>
            <a:off x="850901" y="1362075"/>
            <a:ext cx="5162551"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6651" y="1362075"/>
            <a:ext cx="5162549"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6025" y="435678"/>
            <a:ext cx="10122791" cy="762000"/>
          </a:xfrm>
        </p:spPr>
        <p:txBody>
          <a:bodyPr/>
          <a:lstStyle>
            <a:lvl1pPr>
              <a:defRPr baseline="0">
                <a:ea typeface="黑体" pitchFamily="49"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sz="2800" baseline="0">
                <a:ea typeface="黑体" pitchFamily="49" charset="-122"/>
              </a:defRPr>
            </a:lvl1pPr>
            <a:lvl2pPr>
              <a:defRPr sz="2400" baseline="0">
                <a:ea typeface="黑体" pitchFamily="49" charset="-122"/>
              </a:defRPr>
            </a:lvl2pPr>
            <a:lvl3pPr>
              <a:defRPr baseline="0">
                <a:ea typeface="黑体" pitchFamily="49" charset="-122"/>
              </a:defRPr>
            </a:lvl3pPr>
            <a:lvl4pPr>
              <a:defRPr baseline="0">
                <a:ea typeface="黑体" pitchFamily="49" charset="-122"/>
              </a:defRPr>
            </a:lvl4pPr>
            <a:lvl5pPr>
              <a:defRPr baseline="0">
                <a:ea typeface="黑体"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0901" y="1362075"/>
            <a:ext cx="5162551"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6651" y="1362075"/>
            <a:ext cx="5162549"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7017" y="445070"/>
            <a:ext cx="10121900" cy="762000"/>
          </a:xfrm>
        </p:spPr>
        <p:txBody>
          <a:body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98787" y="371182"/>
            <a:ext cx="101219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529167" y="1362075"/>
            <a:ext cx="10528300"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12192000" cy="228600"/>
          </a:xfrm>
          <a:prstGeom prst="rect">
            <a:avLst/>
          </a:prstGeom>
          <a:solidFill>
            <a:srgbClr val="990000"/>
          </a:solidFill>
          <a:ln w="9525">
            <a:noFill/>
            <a:miter lim="800000"/>
            <a:headEnd/>
            <a:tailEnd/>
          </a:ln>
          <a:effectLst/>
        </p:spPr>
        <p:txBody>
          <a:bodyPr wrap="none" anchor="ctr"/>
          <a:lstStyle/>
          <a:p>
            <a:pPr algn="ctr">
              <a:defRPr/>
            </a:pPr>
            <a:endParaRPr lang="en-US" sz="2400" b="0">
              <a:latin typeface="Times New Roman" pitchFamily="18" charset="0"/>
            </a:endParaRPr>
          </a:p>
        </p:txBody>
      </p:sp>
      <p:sp>
        <p:nvSpPr>
          <p:cNvPr id="7" name="Text Box 5"/>
          <p:cNvSpPr txBox="1">
            <a:spLocks noChangeArrowheads="1"/>
          </p:cNvSpPr>
          <p:nvPr/>
        </p:nvSpPr>
        <p:spPr bwMode="auto">
          <a:xfrm>
            <a:off x="5969727" y="-26988"/>
            <a:ext cx="6256869"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Quant Group 9, </a:t>
            </a:r>
            <a:r>
              <a:rPr lang="en-US" altLang="zh-CN" sz="1200" dirty="0" err="1">
                <a:solidFill>
                  <a:schemeClr val="bg1"/>
                </a:solidFill>
                <a:latin typeface="Times New Roman" pitchFamily="18" charset="0"/>
              </a:rPr>
              <a:t>UCAS</a:t>
            </a:r>
            <a:endParaRPr lang="en-US" altLang="zh-CN" sz="1200" dirty="0">
              <a:solidFill>
                <a:schemeClr val="bg1"/>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hf sldNum="0" hdr="0" ft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9215" y="1295400"/>
            <a:ext cx="9230281" cy="1219200"/>
          </a:xfrm>
        </p:spPr>
        <p:txBody>
          <a:bodyPr/>
          <a:lstStyle/>
          <a:p>
            <a:r>
              <a:rPr lang="zh-CN" altLang="en-US" dirty="0">
                <a:ea typeface="黑体" pitchFamily="49" charset="-122"/>
              </a:rPr>
              <a:t>基于布林线的沪深</a:t>
            </a:r>
            <a:r>
              <a:rPr lang="en-US" altLang="zh-CN" dirty="0">
                <a:ea typeface="黑体" pitchFamily="49" charset="-122"/>
              </a:rPr>
              <a:t>300</a:t>
            </a:r>
            <a:r>
              <a:rPr lang="zh-CN" altLang="en-US" dirty="0">
                <a:ea typeface="黑体" pitchFamily="49" charset="-122"/>
              </a:rPr>
              <a:t>量化交易策略</a:t>
            </a:r>
            <a:endParaRPr lang="en-US" dirty="0">
              <a:ea typeface="黑体" pitchFamily="49" charset="-122"/>
            </a:endParaRPr>
          </a:p>
        </p:txBody>
      </p:sp>
      <p:sp>
        <p:nvSpPr>
          <p:cNvPr id="5" name="副标题 4">
            <a:extLst>
              <a:ext uri="{FF2B5EF4-FFF2-40B4-BE49-F238E27FC236}">
                <a16:creationId xmlns:a16="http://schemas.microsoft.com/office/drawing/2014/main" id="{E8551993-E541-4F6E-8AFA-05DAE9FA3411}"/>
              </a:ext>
            </a:extLst>
          </p:cNvPr>
          <p:cNvSpPr>
            <a:spLocks noGrp="1"/>
          </p:cNvSpPr>
          <p:nvPr>
            <p:ph type="subTitle" idx="1"/>
          </p:nvPr>
        </p:nvSpPr>
        <p:spPr>
          <a:xfrm>
            <a:off x="1139215" y="2975994"/>
            <a:ext cx="4509655" cy="1143000"/>
          </a:xfrm>
        </p:spPr>
        <p:txBody>
          <a:bodyPr/>
          <a:lstStyle/>
          <a:p>
            <a:r>
              <a:rPr lang="zh-CN" altLang="en-US" dirty="0"/>
              <a:t>第九组</a:t>
            </a:r>
            <a:endParaRPr lang="en-US" altLang="zh-CN" dirty="0"/>
          </a:p>
          <a:p>
            <a:r>
              <a:rPr lang="zh-CN" altLang="en-US" dirty="0"/>
              <a:t>李辰剑 张宇昊 张金俊</a:t>
            </a:r>
            <a:endParaRPr lang="en-US" altLang="zh-CN" dirty="0"/>
          </a:p>
          <a:p>
            <a:r>
              <a:rPr lang="zh-CN" altLang="en-US" dirty="0"/>
              <a:t>顾峻瑜 申博文 鹄成华</a:t>
            </a:r>
          </a:p>
        </p:txBody>
      </p:sp>
      <p:pic>
        <p:nvPicPr>
          <p:cNvPr id="6" name="图片 5">
            <a:extLst>
              <a:ext uri="{FF2B5EF4-FFF2-40B4-BE49-F238E27FC236}">
                <a16:creationId xmlns:a16="http://schemas.microsoft.com/office/drawing/2014/main" id="{C1521D01-9FF9-4424-B5E1-24AF05E0C1D1}"/>
              </a:ext>
            </a:extLst>
          </p:cNvPr>
          <p:cNvPicPr>
            <a:picLocks noChangeAspect="1"/>
          </p:cNvPicPr>
          <p:nvPr/>
        </p:nvPicPr>
        <p:blipFill rotWithShape="1">
          <a:blip r:embed="rId3">
            <a:extLst>
              <a:ext uri="{28A0092B-C50C-407E-A947-70E740481C1C}">
                <a14:useLocalDpi xmlns:a14="http://schemas.microsoft.com/office/drawing/2010/main" val="0"/>
              </a:ext>
            </a:extLst>
          </a:blip>
          <a:srcRect t="33263" r="45187" b="41488"/>
          <a:stretch/>
        </p:blipFill>
        <p:spPr>
          <a:xfrm>
            <a:off x="5257800" y="3919570"/>
            <a:ext cx="6019800" cy="1731626"/>
          </a:xfrm>
          <a:prstGeom prst="rect">
            <a:avLst/>
          </a:prstGeom>
        </p:spPr>
      </p:pic>
    </p:spTree>
    <p:extLst>
      <p:ext uri="{BB962C8B-B14F-4D97-AF65-F5344CB8AC3E}">
        <p14:creationId xmlns:p14="http://schemas.microsoft.com/office/powerpoint/2010/main" val="223748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214552-A6A8-4CF3-B1B3-DEAF6F4AA195}"/>
              </a:ext>
            </a:extLst>
          </p:cNvPr>
          <p:cNvSpPr/>
          <p:nvPr/>
        </p:nvSpPr>
        <p:spPr bwMode="auto">
          <a:xfrm>
            <a:off x="0" y="-25167"/>
            <a:ext cx="12192000" cy="6883167"/>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3" name="内容占位符 2">
            <a:extLst>
              <a:ext uri="{FF2B5EF4-FFF2-40B4-BE49-F238E27FC236}">
                <a16:creationId xmlns:a16="http://schemas.microsoft.com/office/drawing/2014/main" id="{DDE58DB3-600E-4003-AF41-CA53FE33C2AF}"/>
              </a:ext>
            </a:extLst>
          </p:cNvPr>
          <p:cNvSpPr>
            <a:spLocks noGrp="1"/>
          </p:cNvSpPr>
          <p:nvPr>
            <p:ph idx="1"/>
          </p:nvPr>
        </p:nvSpPr>
        <p:spPr/>
        <p:txBody>
          <a:bodyPr/>
          <a:lstStyle/>
          <a:p>
            <a:endParaRPr lang="zh-CN" altLang="en-US" dirty="0"/>
          </a:p>
        </p:txBody>
      </p:sp>
      <p:pic>
        <p:nvPicPr>
          <p:cNvPr id="11" name="图片 10">
            <a:extLst>
              <a:ext uri="{FF2B5EF4-FFF2-40B4-BE49-F238E27FC236}">
                <a16:creationId xmlns:a16="http://schemas.microsoft.com/office/drawing/2014/main" id="{8778D02D-D6AD-44AD-8081-8A802D152D22}"/>
              </a:ext>
            </a:extLst>
          </p:cNvPr>
          <p:cNvPicPr>
            <a:picLocks noChangeAspect="1"/>
          </p:cNvPicPr>
          <p:nvPr/>
        </p:nvPicPr>
        <p:blipFill rotWithShape="1">
          <a:blip r:embed="rId2">
            <a:extLst>
              <a:ext uri="{28A0092B-C50C-407E-A947-70E740481C1C}">
                <a14:useLocalDpi xmlns:a14="http://schemas.microsoft.com/office/drawing/2010/main" val="0"/>
              </a:ext>
            </a:extLst>
          </a:blip>
          <a:srcRect b="40622"/>
          <a:stretch/>
        </p:blipFill>
        <p:spPr>
          <a:xfrm>
            <a:off x="8388" y="1172143"/>
            <a:ext cx="12173251" cy="4513714"/>
          </a:xfrm>
          <a:prstGeom prst="rect">
            <a:avLst/>
          </a:prstGeom>
        </p:spPr>
      </p:pic>
      <p:sp>
        <p:nvSpPr>
          <p:cNvPr id="12" name="标题 1">
            <a:extLst>
              <a:ext uri="{FF2B5EF4-FFF2-40B4-BE49-F238E27FC236}">
                <a16:creationId xmlns:a16="http://schemas.microsoft.com/office/drawing/2014/main" id="{8FE51190-67D0-407A-A11C-46217609B3C9}"/>
              </a:ext>
            </a:extLst>
          </p:cNvPr>
          <p:cNvSpPr>
            <a:spLocks noGrp="1"/>
          </p:cNvSpPr>
          <p:nvPr>
            <p:ph type="title"/>
          </p:nvPr>
        </p:nvSpPr>
        <p:spPr>
          <a:xfrm>
            <a:off x="441071" y="267268"/>
            <a:ext cx="10122791" cy="762000"/>
          </a:xfrm>
        </p:spPr>
        <p:txBody>
          <a:bodyPr/>
          <a:lstStyle/>
          <a:p>
            <a:r>
              <a:rPr lang="zh-CN" altLang="en-US" b="0" dirty="0"/>
              <a:t>沪深</a:t>
            </a:r>
            <a:r>
              <a:rPr lang="en-US" altLang="zh-CN" b="0" dirty="0"/>
              <a:t>300  </a:t>
            </a:r>
            <a:r>
              <a:rPr lang="en-US" altLang="zh-CN" b="0" i="1" dirty="0"/>
              <a:t>2005</a:t>
            </a:r>
            <a:r>
              <a:rPr lang="en-US" altLang="zh-CN" b="0" dirty="0"/>
              <a:t>~2023</a:t>
            </a:r>
            <a:endParaRPr lang="zh-CN" altLang="en-US" b="0" dirty="0"/>
          </a:p>
        </p:txBody>
      </p:sp>
    </p:spTree>
    <p:extLst>
      <p:ext uri="{BB962C8B-B14F-4D97-AF65-F5344CB8AC3E}">
        <p14:creationId xmlns:p14="http://schemas.microsoft.com/office/powerpoint/2010/main" val="1168342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214552-A6A8-4CF3-B1B3-DEAF6F4AA195}"/>
              </a:ext>
            </a:extLst>
          </p:cNvPr>
          <p:cNvSpPr/>
          <p:nvPr/>
        </p:nvSpPr>
        <p:spPr bwMode="auto">
          <a:xfrm>
            <a:off x="0" y="-25167"/>
            <a:ext cx="12192000" cy="6883167"/>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3" name="内容占位符 2">
            <a:extLst>
              <a:ext uri="{FF2B5EF4-FFF2-40B4-BE49-F238E27FC236}">
                <a16:creationId xmlns:a16="http://schemas.microsoft.com/office/drawing/2014/main" id="{DDE58DB3-600E-4003-AF41-CA53FE33C2AF}"/>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D8399C45-BB43-4789-B539-60A3E5B73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167"/>
            <a:ext cx="10982392" cy="6858000"/>
          </a:xfrm>
          <a:prstGeom prst="rect">
            <a:avLst/>
          </a:prstGeom>
        </p:spPr>
      </p:pic>
      <p:pic>
        <p:nvPicPr>
          <p:cNvPr id="11" name="图片 10">
            <a:extLst>
              <a:ext uri="{FF2B5EF4-FFF2-40B4-BE49-F238E27FC236}">
                <a16:creationId xmlns:a16="http://schemas.microsoft.com/office/drawing/2014/main" id="{8778D02D-D6AD-44AD-8081-8A802D152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556"/>
            <a:ext cx="10982392" cy="6858000"/>
          </a:xfrm>
          <a:prstGeom prst="rect">
            <a:avLst/>
          </a:prstGeom>
        </p:spPr>
      </p:pic>
      <p:pic>
        <p:nvPicPr>
          <p:cNvPr id="7" name="图片 6">
            <a:extLst>
              <a:ext uri="{FF2B5EF4-FFF2-40B4-BE49-F238E27FC236}">
                <a16:creationId xmlns:a16="http://schemas.microsoft.com/office/drawing/2014/main" id="{9F2CE81A-73D2-4164-8326-88659468A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0334"/>
            <a:ext cx="10982392" cy="6858000"/>
          </a:xfrm>
          <a:prstGeom prst="rect">
            <a:avLst/>
          </a:prstGeom>
        </p:spPr>
      </p:pic>
    </p:spTree>
    <p:extLst>
      <p:ext uri="{BB962C8B-B14F-4D97-AF65-F5344CB8AC3E}">
        <p14:creationId xmlns:p14="http://schemas.microsoft.com/office/powerpoint/2010/main" val="3350052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214552-A6A8-4CF3-B1B3-DEAF6F4AA195}"/>
              </a:ext>
            </a:extLst>
          </p:cNvPr>
          <p:cNvSpPr/>
          <p:nvPr/>
        </p:nvSpPr>
        <p:spPr bwMode="auto">
          <a:xfrm>
            <a:off x="0" y="-25167"/>
            <a:ext cx="12192000" cy="6883167"/>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pic>
        <p:nvPicPr>
          <p:cNvPr id="5" name="图片 4">
            <a:extLst>
              <a:ext uri="{FF2B5EF4-FFF2-40B4-BE49-F238E27FC236}">
                <a16:creationId xmlns:a16="http://schemas.microsoft.com/office/drawing/2014/main" id="{D8399C45-BB43-4789-B539-60A3E5B73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167"/>
            <a:ext cx="10982392" cy="6858000"/>
          </a:xfrm>
          <a:prstGeom prst="rect">
            <a:avLst/>
          </a:prstGeom>
        </p:spPr>
      </p:pic>
      <p:sp>
        <p:nvSpPr>
          <p:cNvPr id="2" name="矩形 1">
            <a:extLst>
              <a:ext uri="{FF2B5EF4-FFF2-40B4-BE49-F238E27FC236}">
                <a16:creationId xmlns:a16="http://schemas.microsoft.com/office/drawing/2014/main" id="{E7BE1D79-A13A-4428-B8CA-50C9DFFBA252}"/>
              </a:ext>
            </a:extLst>
          </p:cNvPr>
          <p:cNvSpPr/>
          <p:nvPr/>
        </p:nvSpPr>
        <p:spPr bwMode="auto">
          <a:xfrm>
            <a:off x="6781800" y="533400"/>
            <a:ext cx="762000" cy="457200"/>
          </a:xfrm>
          <a:prstGeom prst="rect">
            <a:avLst/>
          </a:prstGeom>
          <a:noFill/>
          <a:ln w="5715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 name="矩形 9">
            <a:extLst>
              <a:ext uri="{FF2B5EF4-FFF2-40B4-BE49-F238E27FC236}">
                <a16:creationId xmlns:a16="http://schemas.microsoft.com/office/drawing/2014/main" id="{23DD72C4-DDDB-44D2-AA59-177380F33036}"/>
              </a:ext>
            </a:extLst>
          </p:cNvPr>
          <p:cNvSpPr/>
          <p:nvPr/>
        </p:nvSpPr>
        <p:spPr bwMode="auto">
          <a:xfrm>
            <a:off x="2971800" y="1170264"/>
            <a:ext cx="990600" cy="457200"/>
          </a:xfrm>
          <a:prstGeom prst="rect">
            <a:avLst/>
          </a:prstGeom>
          <a:noFill/>
          <a:ln w="5715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381999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214552-A6A8-4CF3-B1B3-DEAF6F4AA195}"/>
              </a:ext>
            </a:extLst>
          </p:cNvPr>
          <p:cNvSpPr/>
          <p:nvPr/>
        </p:nvSpPr>
        <p:spPr bwMode="auto">
          <a:xfrm>
            <a:off x="0" y="-25167"/>
            <a:ext cx="12192000" cy="6883167"/>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3" name="内容占位符 2">
            <a:extLst>
              <a:ext uri="{FF2B5EF4-FFF2-40B4-BE49-F238E27FC236}">
                <a16:creationId xmlns:a16="http://schemas.microsoft.com/office/drawing/2014/main" id="{DDE58DB3-600E-4003-AF41-CA53FE33C2AF}"/>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D8399C45-BB43-4789-B539-60A3E5B73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167"/>
            <a:ext cx="10982392" cy="6858000"/>
          </a:xfrm>
          <a:prstGeom prst="rect">
            <a:avLst/>
          </a:prstGeom>
        </p:spPr>
      </p:pic>
      <p:sp>
        <p:nvSpPr>
          <p:cNvPr id="2" name="矩形 1">
            <a:extLst>
              <a:ext uri="{FF2B5EF4-FFF2-40B4-BE49-F238E27FC236}">
                <a16:creationId xmlns:a16="http://schemas.microsoft.com/office/drawing/2014/main" id="{E7BE1D79-A13A-4428-B8CA-50C9DFFBA252}"/>
              </a:ext>
            </a:extLst>
          </p:cNvPr>
          <p:cNvSpPr/>
          <p:nvPr/>
        </p:nvSpPr>
        <p:spPr bwMode="auto">
          <a:xfrm>
            <a:off x="6781800" y="533400"/>
            <a:ext cx="762000" cy="457200"/>
          </a:xfrm>
          <a:prstGeom prst="rect">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cxnSp>
        <p:nvCxnSpPr>
          <p:cNvPr id="7" name="直接箭头连接符 6">
            <a:extLst>
              <a:ext uri="{FF2B5EF4-FFF2-40B4-BE49-F238E27FC236}">
                <a16:creationId xmlns:a16="http://schemas.microsoft.com/office/drawing/2014/main" id="{2211DC5B-FBC5-4CC5-87E6-6E1B48E65A92}"/>
              </a:ext>
            </a:extLst>
          </p:cNvPr>
          <p:cNvCxnSpPr>
            <a:cxnSpLocks/>
          </p:cNvCxnSpPr>
          <p:nvPr/>
        </p:nvCxnSpPr>
        <p:spPr bwMode="auto">
          <a:xfrm>
            <a:off x="2362200" y="2895600"/>
            <a:ext cx="457200" cy="320180"/>
          </a:xfrm>
          <a:prstGeom prst="straightConnector1">
            <a:avLst/>
          </a:prstGeom>
          <a:noFill/>
          <a:ln w="25400" cap="flat" cmpd="sng" algn="ctr">
            <a:solidFill>
              <a:srgbClr val="CC0000"/>
            </a:solidFill>
            <a:prstDash val="solid"/>
            <a:round/>
            <a:headEnd type="none" w="med" len="med"/>
            <a:tailEnd type="triangle"/>
          </a:ln>
          <a:effectLst/>
        </p:spPr>
      </p:cxnSp>
      <p:sp>
        <p:nvSpPr>
          <p:cNvPr id="9" name="文本框 8">
            <a:extLst>
              <a:ext uri="{FF2B5EF4-FFF2-40B4-BE49-F238E27FC236}">
                <a16:creationId xmlns:a16="http://schemas.microsoft.com/office/drawing/2014/main" id="{84890F91-8643-42EC-B053-B6FC61B14C2B}"/>
              </a:ext>
            </a:extLst>
          </p:cNvPr>
          <p:cNvSpPr txBox="1"/>
          <p:nvPr/>
        </p:nvSpPr>
        <p:spPr>
          <a:xfrm>
            <a:off x="435333" y="2503768"/>
            <a:ext cx="2518833" cy="830997"/>
          </a:xfrm>
          <a:prstGeom prst="rect">
            <a:avLst/>
          </a:prstGeom>
          <a:noFill/>
        </p:spPr>
        <p:txBody>
          <a:bodyPr wrap="square" rtlCol="0">
            <a:spAutoFit/>
          </a:bodyPr>
          <a:lstStyle/>
          <a:p>
            <a:r>
              <a:rPr lang="zh-CN" altLang="en-US" dirty="0">
                <a:latin typeface="Calibri" pitchFamily="34" charset="0"/>
              </a:rPr>
              <a:t>未考虑做空，</a:t>
            </a:r>
            <a:endParaRPr lang="en-US" altLang="zh-CN" dirty="0">
              <a:latin typeface="Calibri" pitchFamily="34" charset="0"/>
            </a:endParaRPr>
          </a:p>
          <a:p>
            <a:r>
              <a:rPr lang="zh-CN" altLang="en-US" dirty="0">
                <a:latin typeface="Calibri" pitchFamily="34" charset="0"/>
              </a:rPr>
              <a:t>仍有潜力</a:t>
            </a:r>
          </a:p>
        </p:txBody>
      </p:sp>
      <p:cxnSp>
        <p:nvCxnSpPr>
          <p:cNvPr id="8" name="直接箭头连接符 7">
            <a:extLst>
              <a:ext uri="{FF2B5EF4-FFF2-40B4-BE49-F238E27FC236}">
                <a16:creationId xmlns:a16="http://schemas.microsoft.com/office/drawing/2014/main" id="{5806D71A-34E0-470F-8B86-EB53EAF8AE03}"/>
              </a:ext>
            </a:extLst>
          </p:cNvPr>
          <p:cNvCxnSpPr/>
          <p:nvPr/>
        </p:nvCxnSpPr>
        <p:spPr bwMode="auto">
          <a:xfrm>
            <a:off x="2362200" y="2743200"/>
            <a:ext cx="1600200" cy="228600"/>
          </a:xfrm>
          <a:prstGeom prst="straightConnector1">
            <a:avLst/>
          </a:prstGeom>
          <a:noFill/>
          <a:ln w="25400" cap="flat" cmpd="sng" algn="ctr">
            <a:solidFill>
              <a:srgbClr val="CC0000"/>
            </a:solidFill>
            <a:prstDash val="solid"/>
            <a:round/>
            <a:headEnd type="none" w="med" len="med"/>
            <a:tailEnd type="triangle"/>
          </a:ln>
          <a:effectLst/>
        </p:spPr>
      </p:cxnSp>
      <p:sp>
        <p:nvSpPr>
          <p:cNvPr id="10" name="矩形 9">
            <a:extLst>
              <a:ext uri="{FF2B5EF4-FFF2-40B4-BE49-F238E27FC236}">
                <a16:creationId xmlns:a16="http://schemas.microsoft.com/office/drawing/2014/main" id="{E17F0470-0704-4447-925E-8F9D535756C9}"/>
              </a:ext>
            </a:extLst>
          </p:cNvPr>
          <p:cNvSpPr/>
          <p:nvPr/>
        </p:nvSpPr>
        <p:spPr bwMode="auto">
          <a:xfrm>
            <a:off x="2960458" y="1145097"/>
            <a:ext cx="1001942" cy="457200"/>
          </a:xfrm>
          <a:prstGeom prst="rect">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2983044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B4767-631A-4791-9306-9C1AA7DC70D8}"/>
              </a:ext>
            </a:extLst>
          </p:cNvPr>
          <p:cNvSpPr>
            <a:spLocks noGrp="1"/>
          </p:cNvSpPr>
          <p:nvPr>
            <p:ph type="title"/>
          </p:nvPr>
        </p:nvSpPr>
        <p:spPr/>
        <p:txBody>
          <a:bodyPr/>
          <a:lstStyle/>
          <a:p>
            <a:r>
              <a:rPr lang="zh-CN" altLang="en-US" dirty="0"/>
              <a:t>如何抓住市场下跌趋势进行做空？</a:t>
            </a:r>
          </a:p>
        </p:txBody>
      </p:sp>
      <p:sp>
        <p:nvSpPr>
          <p:cNvPr id="6" name="内容占位符 5">
            <a:extLst>
              <a:ext uri="{FF2B5EF4-FFF2-40B4-BE49-F238E27FC236}">
                <a16:creationId xmlns:a16="http://schemas.microsoft.com/office/drawing/2014/main" id="{9DCB91E5-E582-4F56-9CE1-D810499569B9}"/>
              </a:ext>
            </a:extLst>
          </p:cNvPr>
          <p:cNvSpPr>
            <a:spLocks noGrp="1"/>
          </p:cNvSpPr>
          <p:nvPr>
            <p:ph idx="1"/>
          </p:nvPr>
        </p:nvSpPr>
        <p:spPr/>
        <p:txBody>
          <a:bodyPr/>
          <a:lstStyle/>
          <a:p>
            <a:r>
              <a:rPr lang="zh-CN" altLang="en-US" dirty="0"/>
              <a:t>抓住市场趋势，反向操作，进行做空</a:t>
            </a:r>
            <a:endParaRPr lang="en-US" altLang="zh-CN" dirty="0"/>
          </a:p>
          <a:p>
            <a:pPr lvl="1"/>
            <a:r>
              <a:rPr lang="zh-CN" altLang="en-US" dirty="0"/>
              <a:t>当最低价低于</a:t>
            </a:r>
            <a:r>
              <a:rPr lang="en-US" altLang="zh-CN" dirty="0"/>
              <a:t>down</a:t>
            </a:r>
            <a:r>
              <a:rPr lang="zh-CN" altLang="en-US" dirty="0"/>
              <a:t>时融券做空</a:t>
            </a:r>
            <a:endParaRPr lang="en-US" altLang="zh-CN" dirty="0"/>
          </a:p>
          <a:p>
            <a:pPr lvl="1"/>
            <a:r>
              <a:rPr lang="en-US" altLang="zh-CN" dirty="0"/>
              <a:t>A</a:t>
            </a:r>
            <a:r>
              <a:rPr lang="zh-CN" altLang="en-US" dirty="0"/>
              <a:t>股反着买，别墅靠大海（</a:t>
            </a:r>
            <a:r>
              <a:rPr lang="en-US" altLang="zh-CN" dirty="0" err="1"/>
              <a:t>bushi</a:t>
            </a:r>
            <a:endParaRPr lang="en-US" altLang="zh-CN" dirty="0"/>
          </a:p>
          <a:p>
            <a:pPr lvl="1"/>
            <a:endParaRPr lang="en-US" altLang="zh-CN" dirty="0"/>
          </a:p>
          <a:p>
            <a:r>
              <a:rPr lang="zh-CN" altLang="en-US" dirty="0"/>
              <a:t>为减小平仓风险，做空时仓位逐渐减小</a:t>
            </a:r>
            <a:endParaRPr lang="en-US" altLang="zh-CN" dirty="0"/>
          </a:p>
          <a:p>
            <a:pPr lvl="1"/>
            <a:r>
              <a:rPr lang="zh-CN" altLang="en-US" dirty="0"/>
              <a:t>止盈</a:t>
            </a:r>
            <a:endParaRPr lang="en-US" altLang="zh-CN" dirty="0"/>
          </a:p>
          <a:p>
            <a:pPr lvl="1"/>
            <a:endParaRPr lang="en-US" altLang="zh-CN" dirty="0"/>
          </a:p>
          <a:p>
            <a:r>
              <a:rPr lang="zh-CN" altLang="en-US" dirty="0"/>
              <a:t>对基本参数进行优化</a:t>
            </a:r>
            <a:endParaRPr lang="en-US" altLang="zh-CN" dirty="0"/>
          </a:p>
        </p:txBody>
      </p:sp>
    </p:spTree>
    <p:extLst>
      <p:ext uri="{BB962C8B-B14F-4D97-AF65-F5344CB8AC3E}">
        <p14:creationId xmlns:p14="http://schemas.microsoft.com/office/powerpoint/2010/main" val="3531789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E9FC68B7-1249-444D-84ED-0A3BD62E2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759" y="2438400"/>
            <a:ext cx="12192000" cy="3048000"/>
          </a:xfrm>
          <a:prstGeom prst="rect">
            <a:avLst/>
          </a:prstGeom>
        </p:spPr>
      </p:pic>
      <p:sp>
        <p:nvSpPr>
          <p:cNvPr id="9" name="文本框 8">
            <a:extLst>
              <a:ext uri="{FF2B5EF4-FFF2-40B4-BE49-F238E27FC236}">
                <a16:creationId xmlns:a16="http://schemas.microsoft.com/office/drawing/2014/main" id="{6C4CE1DF-54E5-42DC-AAFF-580C2A59313E}"/>
              </a:ext>
            </a:extLst>
          </p:cNvPr>
          <p:cNvSpPr txBox="1"/>
          <p:nvPr/>
        </p:nvSpPr>
        <p:spPr>
          <a:xfrm>
            <a:off x="9927566" y="2888773"/>
            <a:ext cx="2381075" cy="1938992"/>
          </a:xfrm>
          <a:prstGeom prst="rect">
            <a:avLst/>
          </a:prstGeom>
          <a:noFill/>
        </p:spPr>
        <p:txBody>
          <a:bodyPr wrap="square" rtlCol="0">
            <a:spAutoFit/>
          </a:bodyPr>
          <a:lstStyle/>
          <a:p>
            <a:r>
              <a:rPr lang="zh-CN" altLang="en-US" dirty="0">
                <a:latin typeface="Calibri" pitchFamily="34" charset="0"/>
              </a:rPr>
              <a:t>做多</a:t>
            </a:r>
            <a:r>
              <a:rPr lang="en-US" altLang="zh-CN" dirty="0">
                <a:latin typeface="Calibri" pitchFamily="34" charset="0"/>
              </a:rPr>
              <a:t>+</a:t>
            </a:r>
            <a:r>
              <a:rPr lang="zh-CN" altLang="en-US" dirty="0">
                <a:latin typeface="Calibri" pitchFamily="34" charset="0"/>
              </a:rPr>
              <a:t>做空</a:t>
            </a:r>
            <a:r>
              <a:rPr lang="en-US" altLang="zh-CN" dirty="0">
                <a:latin typeface="Calibri" pitchFamily="34" charset="0"/>
              </a:rPr>
              <a:t> </a:t>
            </a:r>
          </a:p>
          <a:p>
            <a:r>
              <a:rPr lang="zh-CN" altLang="en-US" dirty="0">
                <a:latin typeface="Calibri" pitchFamily="34" charset="0"/>
              </a:rPr>
              <a:t>年化收益 </a:t>
            </a:r>
            <a:r>
              <a:rPr lang="en-US" altLang="zh-CN" dirty="0">
                <a:latin typeface="Calibri" pitchFamily="34" charset="0"/>
              </a:rPr>
              <a:t>9.62%</a:t>
            </a:r>
          </a:p>
          <a:p>
            <a:r>
              <a:rPr lang="zh-CN" altLang="en-US" dirty="0">
                <a:latin typeface="Calibri" pitchFamily="34" charset="0"/>
              </a:rPr>
              <a:t>         超额 </a:t>
            </a:r>
            <a:r>
              <a:rPr lang="en-US" altLang="zh-CN" dirty="0">
                <a:latin typeface="Calibri" pitchFamily="34" charset="0"/>
              </a:rPr>
              <a:t>7.66%</a:t>
            </a:r>
          </a:p>
          <a:p>
            <a:r>
              <a:rPr lang="zh-CN" altLang="en-US" dirty="0">
                <a:latin typeface="Calibri" pitchFamily="34" charset="0"/>
              </a:rPr>
              <a:t>超额夏普 </a:t>
            </a:r>
            <a:r>
              <a:rPr lang="en-US" altLang="zh-CN" dirty="0">
                <a:latin typeface="Calibri" pitchFamily="34" charset="0"/>
              </a:rPr>
              <a:t>0.47</a:t>
            </a:r>
          </a:p>
          <a:p>
            <a:r>
              <a:rPr lang="zh-CN" altLang="en-US" dirty="0">
                <a:latin typeface="Calibri" pitchFamily="34" charset="0"/>
              </a:rPr>
              <a:t>最大回撤 </a:t>
            </a:r>
            <a:r>
              <a:rPr lang="en-US" altLang="zh-CN" dirty="0">
                <a:latin typeface="Calibri" pitchFamily="34" charset="0"/>
              </a:rPr>
              <a:t>26.2%</a:t>
            </a:r>
            <a:endParaRPr lang="zh-CN" altLang="en-US" dirty="0">
              <a:latin typeface="Calibri" pitchFamily="34" charset="0"/>
            </a:endParaRPr>
          </a:p>
        </p:txBody>
      </p:sp>
      <p:sp>
        <p:nvSpPr>
          <p:cNvPr id="10" name="文本框 9">
            <a:extLst>
              <a:ext uri="{FF2B5EF4-FFF2-40B4-BE49-F238E27FC236}">
                <a16:creationId xmlns:a16="http://schemas.microsoft.com/office/drawing/2014/main" id="{5BC032E0-E940-44DD-8E72-ACA715833EDC}"/>
              </a:ext>
            </a:extLst>
          </p:cNvPr>
          <p:cNvSpPr txBox="1"/>
          <p:nvPr/>
        </p:nvSpPr>
        <p:spPr>
          <a:xfrm>
            <a:off x="9906000" y="304800"/>
            <a:ext cx="2381074" cy="2616101"/>
          </a:xfrm>
          <a:prstGeom prst="rect">
            <a:avLst/>
          </a:prstGeom>
          <a:noFill/>
        </p:spPr>
        <p:txBody>
          <a:bodyPr wrap="square" rtlCol="0">
            <a:spAutoFit/>
          </a:bodyPr>
          <a:lstStyle/>
          <a:p>
            <a:r>
              <a:rPr lang="zh-CN" altLang="en-US" dirty="0">
                <a:solidFill>
                  <a:schemeClr val="bg1">
                    <a:lumMod val="50000"/>
                  </a:schemeClr>
                </a:solidFill>
                <a:latin typeface="Calibri" pitchFamily="34" charset="0"/>
              </a:rPr>
              <a:t>未做空数据</a:t>
            </a:r>
            <a:endParaRPr lang="en-US" altLang="zh-CN" dirty="0">
              <a:solidFill>
                <a:schemeClr val="bg1">
                  <a:lumMod val="50000"/>
                </a:schemeClr>
              </a:solidFill>
              <a:latin typeface="Calibri" pitchFamily="34" charset="0"/>
            </a:endParaRPr>
          </a:p>
          <a:p>
            <a:r>
              <a:rPr lang="zh-CN" altLang="en-US" dirty="0">
                <a:solidFill>
                  <a:schemeClr val="bg1">
                    <a:lumMod val="50000"/>
                  </a:schemeClr>
                </a:solidFill>
                <a:latin typeface="Calibri" pitchFamily="34" charset="0"/>
              </a:rPr>
              <a:t>年化收益 </a:t>
            </a:r>
            <a:r>
              <a:rPr lang="en-US" altLang="zh-CN" dirty="0">
                <a:solidFill>
                  <a:schemeClr val="bg1">
                    <a:lumMod val="50000"/>
                  </a:schemeClr>
                </a:solidFill>
                <a:latin typeface="Calibri" pitchFamily="34" charset="0"/>
              </a:rPr>
              <a:t>6.98%</a:t>
            </a:r>
          </a:p>
          <a:p>
            <a:r>
              <a:rPr lang="en-US" altLang="zh-CN" dirty="0">
                <a:solidFill>
                  <a:schemeClr val="bg1">
                    <a:lumMod val="50000"/>
                  </a:schemeClr>
                </a:solidFill>
                <a:latin typeface="Calibri" pitchFamily="34" charset="0"/>
              </a:rPr>
              <a:t>         </a:t>
            </a:r>
            <a:r>
              <a:rPr lang="zh-CN" altLang="en-US" dirty="0">
                <a:solidFill>
                  <a:schemeClr val="bg1">
                    <a:lumMod val="50000"/>
                  </a:schemeClr>
                </a:solidFill>
                <a:latin typeface="Calibri" pitchFamily="34" charset="0"/>
              </a:rPr>
              <a:t>超额 </a:t>
            </a:r>
            <a:r>
              <a:rPr lang="en-US" altLang="zh-CN" dirty="0">
                <a:solidFill>
                  <a:schemeClr val="bg1">
                    <a:lumMod val="50000"/>
                  </a:schemeClr>
                </a:solidFill>
                <a:latin typeface="Calibri" pitchFamily="34" charset="0"/>
              </a:rPr>
              <a:t>5.02%</a:t>
            </a:r>
          </a:p>
          <a:p>
            <a:r>
              <a:rPr lang="zh-CN" altLang="en-US" dirty="0">
                <a:solidFill>
                  <a:schemeClr val="bg1">
                    <a:lumMod val="50000"/>
                  </a:schemeClr>
                </a:solidFill>
                <a:latin typeface="Calibri" pitchFamily="34" charset="0"/>
              </a:rPr>
              <a:t>     夏普比 </a:t>
            </a:r>
            <a:r>
              <a:rPr lang="en-US" altLang="zh-CN" dirty="0">
                <a:solidFill>
                  <a:schemeClr val="bg1">
                    <a:lumMod val="50000"/>
                  </a:schemeClr>
                </a:solidFill>
                <a:latin typeface="Calibri" pitchFamily="34" charset="0"/>
              </a:rPr>
              <a:t>0.4</a:t>
            </a:r>
          </a:p>
          <a:p>
            <a:r>
              <a:rPr lang="zh-CN" altLang="en-US" dirty="0">
                <a:solidFill>
                  <a:schemeClr val="bg1">
                    <a:lumMod val="50000"/>
                  </a:schemeClr>
                </a:solidFill>
                <a:latin typeface="Calibri" pitchFamily="34" charset="0"/>
              </a:rPr>
              <a:t>最大回撤 </a:t>
            </a:r>
            <a:r>
              <a:rPr lang="en-US" altLang="zh-CN" dirty="0">
                <a:solidFill>
                  <a:schemeClr val="bg1">
                    <a:lumMod val="50000"/>
                  </a:schemeClr>
                </a:solidFill>
                <a:latin typeface="Calibri" pitchFamily="34" charset="0"/>
              </a:rPr>
              <a:t>26.3%</a:t>
            </a:r>
          </a:p>
          <a:p>
            <a:r>
              <a:rPr lang="en-US" altLang="zh-CN" sz="2000" b="0" dirty="0">
                <a:latin typeface="Calibri" pitchFamily="34" charset="0"/>
              </a:rPr>
              <a:t>*</a:t>
            </a:r>
            <a:r>
              <a:rPr lang="zh-CN" altLang="en-US" sz="2000" b="0" dirty="0">
                <a:latin typeface="Calibri" pitchFamily="34" charset="0"/>
              </a:rPr>
              <a:t>回测尺度</a:t>
            </a:r>
            <a:endParaRPr lang="en-US" altLang="zh-CN" sz="2000" b="0" dirty="0">
              <a:latin typeface="Calibri" pitchFamily="34" charset="0"/>
            </a:endParaRPr>
          </a:p>
          <a:p>
            <a:r>
              <a:rPr lang="en-US" altLang="zh-CN" sz="2000" b="0" i="1" dirty="0">
                <a:latin typeface="Calibri" pitchFamily="34" charset="0"/>
              </a:rPr>
              <a:t>2010</a:t>
            </a:r>
            <a:r>
              <a:rPr lang="en-US" altLang="zh-CN" sz="2000" b="0" dirty="0">
                <a:latin typeface="Calibri" pitchFamily="34" charset="0"/>
              </a:rPr>
              <a:t>~2023</a:t>
            </a:r>
            <a:endParaRPr lang="zh-CN" altLang="en-US" b="0" dirty="0">
              <a:latin typeface="Calibri" pitchFamily="34" charset="0"/>
            </a:endParaRPr>
          </a:p>
        </p:txBody>
      </p:sp>
    </p:spTree>
    <p:extLst>
      <p:ext uri="{BB962C8B-B14F-4D97-AF65-F5344CB8AC3E}">
        <p14:creationId xmlns:p14="http://schemas.microsoft.com/office/powerpoint/2010/main" val="116609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0ADAA-67B5-4A1C-A9EF-97D3FD3A4A32}"/>
              </a:ext>
            </a:extLst>
          </p:cNvPr>
          <p:cNvSpPr>
            <a:spLocks noGrp="1"/>
          </p:cNvSpPr>
          <p:nvPr>
            <p:ph type="title"/>
          </p:nvPr>
        </p:nvSpPr>
        <p:spPr/>
        <p:txBody>
          <a:bodyPr/>
          <a:lstStyle/>
          <a:p>
            <a:r>
              <a:rPr lang="zh-CN" altLang="en-US" dirty="0"/>
              <a:t>能否进一步优化策略？</a:t>
            </a:r>
          </a:p>
        </p:txBody>
      </p:sp>
      <p:sp>
        <p:nvSpPr>
          <p:cNvPr id="3" name="内容占位符 2">
            <a:extLst>
              <a:ext uri="{FF2B5EF4-FFF2-40B4-BE49-F238E27FC236}">
                <a16:creationId xmlns:a16="http://schemas.microsoft.com/office/drawing/2014/main" id="{3FDCD526-0902-489F-8FA5-79F21786C817}"/>
              </a:ext>
            </a:extLst>
          </p:cNvPr>
          <p:cNvSpPr>
            <a:spLocks noGrp="1"/>
          </p:cNvSpPr>
          <p:nvPr>
            <p:ph idx="1"/>
          </p:nvPr>
        </p:nvSpPr>
        <p:spPr/>
        <p:txBody>
          <a:bodyPr/>
          <a:lstStyle/>
          <a:p>
            <a:r>
              <a:rPr lang="zh-CN" altLang="en-US" b="0" dirty="0"/>
              <a:t>思考：市场可以分为趋势</a:t>
            </a:r>
            <a:r>
              <a:rPr lang="en-US" altLang="zh-CN" b="0" dirty="0"/>
              <a:t>+</a:t>
            </a:r>
            <a:r>
              <a:rPr lang="zh-CN" altLang="en-US" b="0" dirty="0"/>
              <a:t>波动</a:t>
            </a:r>
            <a:endParaRPr lang="en-US" altLang="zh-CN" b="0" dirty="0"/>
          </a:p>
          <a:p>
            <a:r>
              <a:rPr lang="zh-CN" altLang="en-US" b="0" dirty="0"/>
              <a:t>传统</a:t>
            </a:r>
            <a:r>
              <a:rPr lang="en-US" altLang="zh-CN" b="0" dirty="0" err="1"/>
              <a:t>bolling</a:t>
            </a:r>
            <a:r>
              <a:rPr lang="zh-CN" altLang="en-US" b="0" dirty="0"/>
              <a:t>直接计算波动，将大趋势也计算进去了</a:t>
            </a:r>
            <a:endParaRPr lang="en-US" altLang="zh-CN" b="0" dirty="0"/>
          </a:p>
          <a:p>
            <a:endParaRPr lang="en-US" altLang="zh-CN" b="0" dirty="0"/>
          </a:p>
          <a:p>
            <a:r>
              <a:rPr lang="zh-CN" altLang="en-US" b="0" dirty="0"/>
              <a:t>如果能将</a:t>
            </a:r>
            <a:r>
              <a:rPr lang="zh-CN" altLang="en-US" dirty="0"/>
              <a:t>趋势排除</a:t>
            </a:r>
            <a:r>
              <a:rPr lang="zh-CN" altLang="en-US" b="0" dirty="0"/>
              <a:t>之后计算波动，就能计算出更“准”的布林线！</a:t>
            </a:r>
          </a:p>
        </p:txBody>
      </p:sp>
    </p:spTree>
    <p:extLst>
      <p:ext uri="{BB962C8B-B14F-4D97-AF65-F5344CB8AC3E}">
        <p14:creationId xmlns:p14="http://schemas.microsoft.com/office/powerpoint/2010/main" val="2481138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908BE-4A92-4719-89FB-5351910AA998}"/>
              </a:ext>
            </a:extLst>
          </p:cNvPr>
          <p:cNvSpPr>
            <a:spLocks noGrp="1"/>
          </p:cNvSpPr>
          <p:nvPr>
            <p:ph type="title"/>
          </p:nvPr>
        </p:nvSpPr>
        <p:spPr/>
        <p:txBody>
          <a:bodyPr/>
          <a:lstStyle/>
          <a:p>
            <a:r>
              <a:rPr lang="en-US" altLang="zh-CN" dirty="0"/>
              <a:t>Magic Bolling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7AF3489-B594-40CE-A109-D34CF0971FD8}"/>
                  </a:ext>
                </a:extLst>
              </p:cNvPr>
              <p:cNvSpPr>
                <a:spLocks noGrp="1"/>
              </p:cNvSpPr>
              <p:nvPr>
                <p:ph idx="1"/>
              </p:nvPr>
            </p:nvSpPr>
            <p:spPr/>
            <p:txBody>
              <a:bodyPr/>
              <a:lstStyle/>
              <a:p>
                <a:r>
                  <a:rPr lang="en-US" altLang="zh-CN" dirty="0"/>
                  <a:t>Step 1:</a:t>
                </a:r>
              </a:p>
              <a:p>
                <a:pPr lvl="1"/>
                <a:r>
                  <a:rPr lang="zh-CN" altLang="en-US" dirty="0"/>
                  <a:t>计算近二十天的股价变化趋势</a:t>
                </a:r>
                <a:endParaRPr lang="en-US" altLang="zh-CN" dirty="0"/>
              </a:p>
              <a:p>
                <a:pPr lvl="1"/>
                <a:r>
                  <a:rPr lang="zh-CN" altLang="en-US" dirty="0"/>
                  <a:t>最小二乘法拟合 </a:t>
                </a:r>
                <a14:m>
                  <m:oMath xmlns:m="http://schemas.openxmlformats.org/officeDocument/2006/math">
                    <m:r>
                      <m:rPr>
                        <m:sty m:val="p"/>
                      </m:rPr>
                      <a:rPr lang="en-US" altLang="zh-CN" b="0" i="0" smtClean="0">
                        <a:latin typeface="Cambria Math" panose="02040503050406030204" pitchFamily="18" charset="0"/>
                      </a:rPr>
                      <m:t>close</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zh-CN" altLang="en-US" i="1">
                        <a:latin typeface="Cambria Math" panose="02040503050406030204" pitchFamily="18" charset="0"/>
                      </a:rPr>
                      <m:t>，</m:t>
                    </m:r>
                    <m:r>
                      <m:rPr>
                        <m:sty m:val="p"/>
                      </m:rPr>
                      <a:rPr lang="en-US" altLang="zh-CN" b="0" i="0" smtClean="0">
                        <a:latin typeface="Cambria Math" panose="02040503050406030204" pitchFamily="18" charset="0"/>
                      </a:rPr>
                      <m:t>trend</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endParaRPr lang="en-US" altLang="zh-CN" dirty="0"/>
              </a:p>
              <a:p>
                <a:pPr lvl="1"/>
                <a:r>
                  <a:rPr lang="zh-CN" altLang="en-US" dirty="0"/>
                  <a:t>扣除趋势</a:t>
                </a:r>
                <a14:m>
                  <m:oMath xmlns:m="http://schemas.openxmlformats.org/officeDocument/2006/math">
                    <m:acc>
                      <m:accPr>
                        <m:chr m:val="̃"/>
                        <m:ctrlPr>
                          <a:rPr lang="zh-CN" altLang="en-US" i="1" smtClean="0">
                            <a:latin typeface="Cambria Math" panose="02040503050406030204" pitchFamily="18" charset="0"/>
                          </a:rPr>
                        </m:ctrlPr>
                      </m:accPr>
                      <m:e>
                        <m:r>
                          <m:rPr>
                            <m:sty m:val="p"/>
                          </m:rPr>
                          <a:rPr lang="en-US" altLang="zh-CN" i="0">
                            <a:latin typeface="Cambria Math" panose="02040503050406030204" pitchFamily="18" charset="0"/>
                          </a:rPr>
                          <m:t>c</m:t>
                        </m:r>
                        <m:r>
                          <m:rPr>
                            <m:sty m:val="p"/>
                          </m:rPr>
                          <a:rPr lang="en-US" altLang="zh-CN" b="0" i="0" smtClean="0">
                            <a:latin typeface="Cambria Math" panose="02040503050406030204" pitchFamily="18" charset="0"/>
                          </a:rPr>
                          <m:t>lose</m:t>
                        </m:r>
                      </m:e>
                    </m:acc>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close</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trend</m:t>
                    </m:r>
                  </m:oMath>
                </a14:m>
                <a:endParaRPr lang="en-US" altLang="zh-CN" dirty="0"/>
              </a:p>
              <a:p>
                <a:r>
                  <a:rPr lang="en-US" altLang="zh-CN" dirty="0"/>
                  <a:t>Step 2:</a:t>
                </a:r>
              </a:p>
              <a:p>
                <a:pPr lvl="1"/>
                <a:r>
                  <a:rPr lang="zh-CN" altLang="en-US" dirty="0"/>
                  <a:t>计算扣除趋势后的标准差</a:t>
                </a:r>
                <a14:m>
                  <m:oMath xmlns:m="http://schemas.openxmlformats.org/officeDocument/2006/math">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m:rPr>
                                <m:sty m:val="p"/>
                              </m:rPr>
                              <a:rPr lang="en-US" altLang="zh-CN" b="0" i="0" smtClean="0">
                                <a:latin typeface="Cambria Math" panose="02040503050406030204" pitchFamily="18" charset="0"/>
                              </a:rPr>
                              <m:t>std</m:t>
                            </m:r>
                          </m:e>
                        </m:acc>
                      </m:e>
                      <m:sub>
                        <m:r>
                          <a:rPr lang="en-US" altLang="zh-CN" b="0" i="1" smtClean="0">
                            <a:latin typeface="Cambria Math" panose="02040503050406030204" pitchFamily="18" charset="0"/>
                          </a:rPr>
                          <m:t>𝑁</m:t>
                        </m:r>
                      </m:sub>
                    </m:sSub>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std</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zh-CN" altLang="en-US" i="1">
                                <a:latin typeface="Cambria Math" panose="02040503050406030204" pitchFamily="18" charset="0"/>
                              </a:rPr>
                            </m:ctrlPr>
                          </m:accPr>
                          <m:e>
                            <m:r>
                              <m:rPr>
                                <m:sty m:val="p"/>
                              </m:rPr>
                              <a:rPr lang="en-US" altLang="zh-CN" i="0">
                                <a:latin typeface="Cambria Math" panose="02040503050406030204" pitchFamily="18" charset="0"/>
                              </a:rPr>
                              <m:t>close</m:t>
                            </m:r>
                          </m:e>
                        </m:acc>
                      </m:e>
                      <m:sub>
                        <m:r>
                          <a:rPr lang="en-US" altLang="zh-CN" b="0" i="1" smtClean="0">
                            <a:latin typeface="Cambria Math" panose="02040503050406030204" pitchFamily="18" charset="0"/>
                          </a:rPr>
                          <m:t>𝑁</m:t>
                        </m:r>
                      </m:sub>
                    </m:sSub>
                    <m:r>
                      <a:rPr lang="en-US" altLang="zh-CN" b="0" i="0" smtClean="0">
                        <a:latin typeface="Cambria Math" panose="02040503050406030204" pitchFamily="18" charset="0"/>
                      </a:rPr>
                      <m:t>)</m:t>
                    </m:r>
                  </m:oMath>
                </a14:m>
                <a:endParaRPr lang="en-US" altLang="zh-CN" dirty="0"/>
              </a:p>
              <a:p>
                <a:r>
                  <a:rPr lang="en-US" altLang="zh-CN" dirty="0"/>
                  <a:t>Step 3: </a:t>
                </a:r>
              </a:p>
              <a:p>
                <a:pPr lvl="1"/>
                <a:r>
                  <a:rPr lang="zh-CN" altLang="en-US" dirty="0"/>
                  <a:t>通过均价</a:t>
                </a:r>
                <a:r>
                  <a:rPr lang="en-US" altLang="zh-CN" dirty="0"/>
                  <a:t>±</a:t>
                </a:r>
                <a:r>
                  <a:rPr lang="zh-CN" altLang="en-US" dirty="0"/>
                  <a:t>标准差计算</a:t>
                </a:r>
                <a:r>
                  <a:rPr lang="en-US" altLang="zh-CN" dirty="0"/>
                  <a:t>magic </a:t>
                </a:r>
                <a:r>
                  <a:rPr lang="en-US" altLang="zh-CN" dirty="0" err="1"/>
                  <a:t>bolling</a:t>
                </a:r>
                <a:endParaRPr lang="en-US" altLang="zh-CN" dirty="0"/>
              </a:p>
              <a:p>
                <a:pPr lvl="1"/>
                <a14:m>
                  <m:oMath xmlns:m="http://schemas.openxmlformats.org/officeDocument/2006/math">
                    <m:r>
                      <m:rPr>
                        <m:sty m:val="p"/>
                      </m:rPr>
                      <a:rPr lang="en-US" altLang="zh-CN" b="0" smtClean="0">
                        <a:latin typeface="Cambria Math" panose="02040503050406030204" pitchFamily="18" charset="0"/>
                      </a:rPr>
                      <m:t>mid</m:t>
                    </m:r>
                    <m:r>
                      <a:rPr lang="en-US" altLang="zh-CN" b="0">
                        <a:latin typeface="Cambria Math" panose="02040503050406030204" pitchFamily="18" charset="0"/>
                      </a:rPr>
                      <m:t>=</m:t>
                    </m:r>
                    <m:r>
                      <m:rPr>
                        <m:sty m:val="p"/>
                      </m:rPr>
                      <a:rPr lang="en-US" altLang="zh-CN" b="0">
                        <a:latin typeface="Cambria Math" panose="02040503050406030204" pitchFamily="18" charset="0"/>
                      </a:rPr>
                      <m:t>SMA</m:t>
                    </m:r>
                    <m:r>
                      <a:rPr lang="en-US" altLang="zh-CN" b="0">
                        <a:latin typeface="Cambria Math" panose="02040503050406030204" pitchFamily="18" charset="0"/>
                      </a:rPr>
                      <m:t>(</m:t>
                    </m:r>
                    <m:r>
                      <a:rPr lang="en-US" altLang="zh-CN" b="0" i="1">
                        <a:latin typeface="Cambria Math" panose="02040503050406030204" pitchFamily="18" charset="0"/>
                      </a:rPr>
                      <m:t>𝑁</m:t>
                    </m:r>
                    <m:r>
                      <a:rPr lang="en-US" altLang="zh-CN" b="0">
                        <a:latin typeface="Cambria Math" panose="02040503050406030204" pitchFamily="18" charset="0"/>
                      </a:rPr>
                      <m:t>)</m:t>
                    </m:r>
                  </m:oMath>
                </a14:m>
                <a:endParaRPr lang="en-US" altLang="zh-CN" b="0" dirty="0"/>
              </a:p>
              <a:p>
                <a:pPr lvl="1"/>
                <a14:m>
                  <m:oMath xmlns:m="http://schemas.openxmlformats.org/officeDocument/2006/math">
                    <m:acc>
                      <m:accPr>
                        <m:chr m:val="̃"/>
                        <m:ctrlPr>
                          <a:rPr lang="en-US" altLang="zh-CN" b="0" i="1" smtClean="0">
                            <a:latin typeface="Cambria Math" panose="02040503050406030204" pitchFamily="18" charset="0"/>
                          </a:rPr>
                        </m:ctrlPr>
                      </m:accPr>
                      <m:e>
                        <m:r>
                          <m:rPr>
                            <m:sty m:val="p"/>
                          </m:rPr>
                          <a:rPr lang="en-US" altLang="zh-CN" b="0" i="0" smtClean="0">
                            <a:latin typeface="Cambria Math" panose="02040503050406030204" pitchFamily="18" charset="0"/>
                          </a:rPr>
                          <m:t>up</m:t>
                        </m:r>
                      </m:e>
                    </m:acc>
                    <m:r>
                      <a:rPr lang="en-US" altLang="zh-CN" b="0">
                        <a:latin typeface="Cambria Math" panose="02040503050406030204" pitchFamily="18" charset="0"/>
                      </a:rPr>
                      <m:t>=</m:t>
                    </m:r>
                    <m:r>
                      <m:rPr>
                        <m:sty m:val="p"/>
                      </m:rPr>
                      <a:rPr lang="en-US" altLang="zh-CN" b="0">
                        <a:latin typeface="Cambria Math" panose="02040503050406030204" pitchFamily="18" charset="0"/>
                      </a:rPr>
                      <m:t>mid</m:t>
                    </m:r>
                    <m:r>
                      <a:rPr lang="en-US" altLang="zh-CN" b="0">
                        <a:latin typeface="Cambria Math" panose="02040503050406030204" pitchFamily="18" charset="0"/>
                      </a:rPr>
                      <m:t>+</m:t>
                    </m:r>
                    <m:r>
                      <a:rPr lang="en-US" altLang="zh-CN" b="0" i="1">
                        <a:latin typeface="Cambria Math" panose="02040503050406030204" pitchFamily="18" charset="0"/>
                      </a:rPr>
                      <m:t>𝑀</m:t>
                    </m:r>
                    <m:r>
                      <a:rPr lang="en-US" altLang="zh-CN" b="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m:rPr>
                                <m:sty m:val="p"/>
                              </m:rPr>
                              <a:rPr lang="en-US" altLang="zh-CN">
                                <a:latin typeface="Cambria Math" panose="02040503050406030204" pitchFamily="18" charset="0"/>
                              </a:rPr>
                              <m:t>std</m:t>
                            </m:r>
                          </m:e>
                        </m:acc>
                      </m:e>
                      <m:sub>
                        <m:r>
                          <a:rPr lang="en-US" altLang="zh-CN" i="1">
                            <a:latin typeface="Cambria Math" panose="02040503050406030204" pitchFamily="18" charset="0"/>
                          </a:rPr>
                          <m:t>𝑁</m:t>
                        </m:r>
                      </m:sub>
                    </m:sSub>
                  </m:oMath>
                </a14:m>
                <a:endParaRPr lang="en-US" altLang="zh-CN" b="0" dirty="0"/>
              </a:p>
              <a:p>
                <a:pPr lvl="1"/>
                <a14:m>
                  <m:oMath xmlns:m="http://schemas.openxmlformats.org/officeDocument/2006/math">
                    <m:acc>
                      <m:accPr>
                        <m:chr m:val="̃"/>
                        <m:ctrlPr>
                          <a:rPr lang="en-US" altLang="zh-CN" i="1">
                            <a:latin typeface="Cambria Math" panose="02040503050406030204" pitchFamily="18" charset="0"/>
                          </a:rPr>
                        </m:ctrlPr>
                      </m:accPr>
                      <m:e>
                        <m:r>
                          <m:rPr>
                            <m:sty m:val="p"/>
                          </m:rPr>
                          <a:rPr lang="en-US" altLang="zh-CN" b="0" i="0" smtClean="0">
                            <a:latin typeface="Cambria Math" panose="02040503050406030204" pitchFamily="18" charset="0"/>
                          </a:rPr>
                          <m:t>down</m:t>
                        </m:r>
                      </m:e>
                    </m:acc>
                    <m:r>
                      <a:rPr lang="en-US" altLang="zh-CN" b="0">
                        <a:latin typeface="Cambria Math" panose="02040503050406030204" pitchFamily="18" charset="0"/>
                      </a:rPr>
                      <m:t>=</m:t>
                    </m:r>
                    <m:r>
                      <m:rPr>
                        <m:sty m:val="p"/>
                      </m:rPr>
                      <a:rPr lang="en-US" altLang="zh-CN" b="0">
                        <a:latin typeface="Cambria Math" panose="02040503050406030204" pitchFamily="18" charset="0"/>
                      </a:rPr>
                      <m:t>mid</m:t>
                    </m:r>
                    <m:r>
                      <a:rPr lang="en-US" altLang="zh-CN" b="0">
                        <a:latin typeface="Cambria Math" panose="02040503050406030204" pitchFamily="18" charset="0"/>
                      </a:rPr>
                      <m:t>+</m:t>
                    </m:r>
                    <m:r>
                      <a:rPr lang="en-US" altLang="zh-CN" b="0" i="1">
                        <a:latin typeface="Cambria Math" panose="02040503050406030204" pitchFamily="18" charset="0"/>
                      </a:rPr>
                      <m:t>𝑀</m:t>
                    </m:r>
                    <m:r>
                      <a:rPr lang="en-US" altLang="zh-CN" b="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m:rPr>
                                <m:sty m:val="p"/>
                              </m:rPr>
                              <a:rPr lang="en-US" altLang="zh-CN">
                                <a:latin typeface="Cambria Math" panose="02040503050406030204" pitchFamily="18" charset="0"/>
                              </a:rPr>
                              <m:t>std</m:t>
                            </m:r>
                          </m:e>
                        </m:acc>
                      </m:e>
                      <m:sub>
                        <m:r>
                          <a:rPr lang="en-US" altLang="zh-CN" i="1">
                            <a:latin typeface="Cambria Math" panose="02040503050406030204" pitchFamily="18" charset="0"/>
                          </a:rPr>
                          <m:t>𝑁</m:t>
                        </m:r>
                      </m:sub>
                    </m:sSub>
                  </m:oMath>
                </a14:m>
                <a:endParaRPr lang="en-US" altLang="zh-CN" b="0" dirty="0"/>
              </a:p>
              <a:p>
                <a:pPr lvl="1"/>
                <a:endParaRPr lang="zh-CN" altLang="en-US" dirty="0"/>
              </a:p>
            </p:txBody>
          </p:sp>
        </mc:Choice>
        <mc:Fallback xmlns="">
          <p:sp>
            <p:nvSpPr>
              <p:cNvPr id="3" name="内容占位符 2">
                <a:extLst>
                  <a:ext uri="{FF2B5EF4-FFF2-40B4-BE49-F238E27FC236}">
                    <a16:creationId xmlns:a16="http://schemas.microsoft.com/office/drawing/2014/main" id="{97AF3489-B594-40CE-A109-D34CF0971FD8}"/>
                  </a:ext>
                </a:extLst>
              </p:cNvPr>
              <p:cNvSpPr>
                <a:spLocks noGrp="1" noRot="1" noChangeAspect="1" noMove="1" noResize="1" noEditPoints="1" noAdjustHandles="1" noChangeArrowheads="1" noChangeShapeType="1" noTextEdit="1"/>
              </p:cNvSpPr>
              <p:nvPr>
                <p:ph idx="1"/>
              </p:nvPr>
            </p:nvSpPr>
            <p:spPr>
              <a:blipFill>
                <a:blip r:embed="rId2"/>
                <a:stretch>
                  <a:fillRect l="-232" t="-1103" b="-24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4360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0887336-2A86-4CDE-A4A9-E6069FAE2D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36663"/>
            <a:ext cx="11817352" cy="2954337"/>
          </a:xfrm>
        </p:spPr>
      </p:pic>
      <p:sp>
        <p:nvSpPr>
          <p:cNvPr id="6" name="文本框 5">
            <a:extLst>
              <a:ext uri="{FF2B5EF4-FFF2-40B4-BE49-F238E27FC236}">
                <a16:creationId xmlns:a16="http://schemas.microsoft.com/office/drawing/2014/main" id="{4AEF9C28-7203-4B0D-A9BC-4B3DB42C4413}"/>
              </a:ext>
            </a:extLst>
          </p:cNvPr>
          <p:cNvSpPr txBox="1"/>
          <p:nvPr/>
        </p:nvSpPr>
        <p:spPr>
          <a:xfrm>
            <a:off x="9926128" y="1727141"/>
            <a:ext cx="2381075" cy="1938992"/>
          </a:xfrm>
          <a:prstGeom prst="rect">
            <a:avLst/>
          </a:prstGeom>
          <a:noFill/>
        </p:spPr>
        <p:txBody>
          <a:bodyPr wrap="square" rtlCol="0">
            <a:spAutoFit/>
          </a:bodyPr>
          <a:lstStyle/>
          <a:p>
            <a:r>
              <a:rPr lang="en-US" altLang="zh-CN" dirty="0">
                <a:latin typeface="Calibri" pitchFamily="34" charset="0"/>
              </a:rPr>
              <a:t>Magic</a:t>
            </a:r>
            <a:r>
              <a:rPr lang="zh-CN" altLang="en-US" dirty="0">
                <a:latin typeface="Calibri" pitchFamily="34" charset="0"/>
              </a:rPr>
              <a:t> </a:t>
            </a:r>
            <a:r>
              <a:rPr lang="en-US" altLang="zh-CN" dirty="0">
                <a:latin typeface="Calibri" pitchFamily="34" charset="0"/>
              </a:rPr>
              <a:t>Bolling</a:t>
            </a:r>
          </a:p>
          <a:p>
            <a:r>
              <a:rPr lang="zh-CN" altLang="en-US" dirty="0">
                <a:latin typeface="Calibri" pitchFamily="34" charset="0"/>
              </a:rPr>
              <a:t>年化收益 </a:t>
            </a:r>
            <a:r>
              <a:rPr lang="en-US" altLang="zh-CN" dirty="0">
                <a:solidFill>
                  <a:srgbClr val="C00000"/>
                </a:solidFill>
                <a:latin typeface="Calibri" pitchFamily="34" charset="0"/>
              </a:rPr>
              <a:t>9.04%</a:t>
            </a:r>
          </a:p>
          <a:p>
            <a:r>
              <a:rPr lang="zh-CN" altLang="en-US" dirty="0">
                <a:latin typeface="Calibri" pitchFamily="34" charset="0"/>
              </a:rPr>
              <a:t>         超额 </a:t>
            </a:r>
            <a:r>
              <a:rPr lang="en-US" altLang="zh-CN" dirty="0">
                <a:solidFill>
                  <a:srgbClr val="C00000"/>
                </a:solidFill>
                <a:latin typeface="Calibri" pitchFamily="34" charset="0"/>
              </a:rPr>
              <a:t>7.06%</a:t>
            </a:r>
          </a:p>
          <a:p>
            <a:r>
              <a:rPr lang="zh-CN" altLang="en-US" dirty="0">
                <a:latin typeface="Calibri" pitchFamily="34" charset="0"/>
              </a:rPr>
              <a:t>超额夏普 </a:t>
            </a:r>
            <a:r>
              <a:rPr lang="en-US" altLang="zh-CN" dirty="0">
                <a:solidFill>
                  <a:srgbClr val="C00000"/>
                </a:solidFill>
                <a:latin typeface="Calibri" pitchFamily="34" charset="0"/>
              </a:rPr>
              <a:t>0.76</a:t>
            </a:r>
          </a:p>
          <a:p>
            <a:r>
              <a:rPr lang="zh-CN" altLang="en-US" dirty="0">
                <a:latin typeface="Calibri" pitchFamily="34" charset="0"/>
              </a:rPr>
              <a:t>最大回撤 </a:t>
            </a:r>
            <a:r>
              <a:rPr lang="en-US" altLang="zh-CN" dirty="0">
                <a:solidFill>
                  <a:srgbClr val="C00000"/>
                </a:solidFill>
                <a:latin typeface="Calibri" pitchFamily="34" charset="0"/>
              </a:rPr>
              <a:t>13.5%</a:t>
            </a:r>
            <a:endParaRPr lang="zh-CN" altLang="en-US" dirty="0">
              <a:solidFill>
                <a:srgbClr val="C00000"/>
              </a:solidFill>
              <a:latin typeface="Calibri" pitchFamily="34" charset="0"/>
            </a:endParaRPr>
          </a:p>
        </p:txBody>
      </p:sp>
      <p:sp>
        <p:nvSpPr>
          <p:cNvPr id="2" name="标题 1">
            <a:extLst>
              <a:ext uri="{FF2B5EF4-FFF2-40B4-BE49-F238E27FC236}">
                <a16:creationId xmlns:a16="http://schemas.microsoft.com/office/drawing/2014/main" id="{78D20E84-AEBD-49A8-B115-70C41D822A6D}"/>
              </a:ext>
            </a:extLst>
          </p:cNvPr>
          <p:cNvSpPr>
            <a:spLocks noGrp="1"/>
          </p:cNvSpPr>
          <p:nvPr>
            <p:ph type="title"/>
          </p:nvPr>
        </p:nvSpPr>
        <p:spPr/>
        <p:txBody>
          <a:bodyPr/>
          <a:lstStyle/>
          <a:p>
            <a:r>
              <a:rPr lang="zh-CN" altLang="en-US" dirty="0"/>
              <a:t>回测结果</a:t>
            </a:r>
            <a:r>
              <a:rPr lang="zh-CN" altLang="en-US" b="0" dirty="0"/>
              <a:t>（</a:t>
            </a:r>
            <a:r>
              <a:rPr lang="en-US" altLang="zh-CN" b="0" dirty="0"/>
              <a:t>Magic Bolling, </a:t>
            </a:r>
            <a:r>
              <a:rPr lang="zh-CN" altLang="en-US" b="0" dirty="0"/>
              <a:t>仅做多）</a:t>
            </a:r>
          </a:p>
        </p:txBody>
      </p:sp>
      <p:sp>
        <p:nvSpPr>
          <p:cNvPr id="7" name="内容占位符 2">
            <a:extLst>
              <a:ext uri="{FF2B5EF4-FFF2-40B4-BE49-F238E27FC236}">
                <a16:creationId xmlns:a16="http://schemas.microsoft.com/office/drawing/2014/main" id="{811D2AC4-6E77-4B42-B6D4-D2A1BF03CD2E}"/>
              </a:ext>
            </a:extLst>
          </p:cNvPr>
          <p:cNvSpPr txBox="1">
            <a:spLocks/>
          </p:cNvSpPr>
          <p:nvPr/>
        </p:nvSpPr>
        <p:spPr bwMode="auto">
          <a:xfrm>
            <a:off x="685800" y="4332542"/>
            <a:ext cx="10528300" cy="16110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baseline="0">
                <a:solidFill>
                  <a:schemeClr val="tx1"/>
                </a:solidFill>
                <a:latin typeface="Calibri" pitchFamily="34" charset="0"/>
                <a:ea typeface="黑体" pitchFamily="49" charset="-122"/>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aseline="0">
                <a:solidFill>
                  <a:schemeClr val="tx1"/>
                </a:solidFill>
                <a:latin typeface="Calibri" pitchFamily="34" charset="0"/>
                <a:ea typeface="黑体" pitchFamily="49" charset="-122"/>
              </a:defRPr>
            </a:lvl2pPr>
            <a:lvl3pPr marL="1143000" indent="-228600" algn="l" rtl="0" eaLnBrk="1" fontAlgn="base" hangingPunct="1">
              <a:spcBef>
                <a:spcPct val="20000"/>
              </a:spcBef>
              <a:spcAft>
                <a:spcPct val="0"/>
              </a:spcAft>
              <a:buSzPct val="80000"/>
              <a:buFont typeface="Wingdings" pitchFamily="2" charset="2"/>
              <a:buChar char="§"/>
              <a:defRPr sz="2000" baseline="0">
                <a:solidFill>
                  <a:schemeClr val="tx1"/>
                </a:solidFill>
                <a:latin typeface="Calibri" pitchFamily="34" charset="0"/>
                <a:ea typeface="黑体" pitchFamily="49" charset="-122"/>
              </a:defRPr>
            </a:lvl3pPr>
            <a:lvl4pPr marL="1600200" indent="-228600" algn="l" rtl="0" eaLnBrk="1" fontAlgn="base" hangingPunct="1">
              <a:spcBef>
                <a:spcPct val="20000"/>
              </a:spcBef>
              <a:spcAft>
                <a:spcPct val="0"/>
              </a:spcAft>
              <a:buChar char="–"/>
              <a:defRPr sz="2000" baseline="0">
                <a:solidFill>
                  <a:schemeClr val="tx1"/>
                </a:solidFill>
                <a:latin typeface="Calibri" pitchFamily="34" charset="0"/>
                <a:ea typeface="黑体" pitchFamily="49" charset="-122"/>
              </a:defRPr>
            </a:lvl4pPr>
            <a:lvl5pPr marL="2057400" indent="-228600" algn="l" rtl="0" eaLnBrk="1" fontAlgn="base" hangingPunct="1">
              <a:spcBef>
                <a:spcPct val="20000"/>
              </a:spcBef>
              <a:spcAft>
                <a:spcPct val="0"/>
              </a:spcAft>
              <a:buChar char="»"/>
              <a:defRPr sz="2000" baseline="0">
                <a:solidFill>
                  <a:schemeClr val="tx1"/>
                </a:solidFill>
                <a:latin typeface="Calibri"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kern="0" dirty="0"/>
              <a:t>收益不减，且风险大大降低</a:t>
            </a:r>
            <a:endParaRPr lang="en-US" altLang="zh-CN" kern="0" dirty="0"/>
          </a:p>
          <a:p>
            <a:pPr lvl="1"/>
            <a:r>
              <a:rPr lang="zh-CN" altLang="en-US" kern="0" dirty="0"/>
              <a:t>夏普，回撤显著优化</a:t>
            </a:r>
            <a:endParaRPr lang="en-US" altLang="zh-CN" kern="0" dirty="0"/>
          </a:p>
          <a:p>
            <a:r>
              <a:rPr lang="en-US" altLang="zh-CN" kern="0" dirty="0"/>
              <a:t>Magic Bolling</a:t>
            </a:r>
            <a:r>
              <a:rPr lang="zh-CN" altLang="en-US" kern="0" dirty="0"/>
              <a:t>逃顶效率非常高</a:t>
            </a:r>
            <a:endParaRPr lang="en-US" altLang="zh-CN" kern="0" dirty="0"/>
          </a:p>
          <a:p>
            <a:pPr lvl="1"/>
            <a:endParaRPr lang="zh-CN" altLang="en-US" b="0" kern="0" dirty="0"/>
          </a:p>
        </p:txBody>
      </p:sp>
    </p:spTree>
    <p:extLst>
      <p:ext uri="{BB962C8B-B14F-4D97-AF65-F5344CB8AC3E}">
        <p14:creationId xmlns:p14="http://schemas.microsoft.com/office/powerpoint/2010/main" val="2423866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119D3867-9C86-4182-B87D-622BF3C1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691" y="990600"/>
            <a:ext cx="12192000" cy="3048000"/>
          </a:xfrm>
          <a:prstGeom prst="rect">
            <a:avLst/>
          </a:prstGeom>
        </p:spPr>
      </p:pic>
      <p:sp>
        <p:nvSpPr>
          <p:cNvPr id="2" name="标题 1">
            <a:extLst>
              <a:ext uri="{FF2B5EF4-FFF2-40B4-BE49-F238E27FC236}">
                <a16:creationId xmlns:a16="http://schemas.microsoft.com/office/drawing/2014/main" id="{FC7B263A-68AC-4763-AA92-14DEE3CE0A85}"/>
              </a:ext>
            </a:extLst>
          </p:cNvPr>
          <p:cNvSpPr>
            <a:spLocks noGrp="1"/>
          </p:cNvSpPr>
          <p:nvPr>
            <p:ph type="title"/>
          </p:nvPr>
        </p:nvSpPr>
        <p:spPr/>
        <p:txBody>
          <a:bodyPr/>
          <a:lstStyle/>
          <a:p>
            <a:r>
              <a:rPr lang="zh-CN" altLang="en-US" dirty="0"/>
              <a:t>不做空</a:t>
            </a:r>
            <a:r>
              <a:rPr lang="en-US" altLang="zh-CN" dirty="0"/>
              <a:t>vs</a:t>
            </a:r>
            <a:r>
              <a:rPr lang="zh-CN" altLang="en-US" dirty="0"/>
              <a:t>做空</a:t>
            </a:r>
          </a:p>
        </p:txBody>
      </p:sp>
      <p:sp>
        <p:nvSpPr>
          <p:cNvPr id="11" name="内容占位符 10">
            <a:extLst>
              <a:ext uri="{FF2B5EF4-FFF2-40B4-BE49-F238E27FC236}">
                <a16:creationId xmlns:a16="http://schemas.microsoft.com/office/drawing/2014/main" id="{A6E6D3FB-37F7-4B25-BB3A-8E3E7AA20E75}"/>
              </a:ext>
            </a:extLst>
          </p:cNvPr>
          <p:cNvSpPr>
            <a:spLocks noGrp="1"/>
          </p:cNvSpPr>
          <p:nvPr>
            <p:ph idx="1"/>
          </p:nvPr>
        </p:nvSpPr>
        <p:spPr>
          <a:xfrm>
            <a:off x="685800" y="4274885"/>
            <a:ext cx="10528300" cy="2143124"/>
          </a:xfrm>
        </p:spPr>
        <p:txBody>
          <a:bodyPr/>
          <a:lstStyle/>
          <a:p>
            <a:r>
              <a:rPr lang="en-US" altLang="zh-CN" dirty="0"/>
              <a:t>                  </a:t>
            </a:r>
            <a:r>
              <a:rPr lang="zh-CN" altLang="en-US" dirty="0"/>
              <a:t>年化收益        夏普比         最大回撤</a:t>
            </a:r>
            <a:endParaRPr lang="en-US" altLang="zh-CN" dirty="0"/>
          </a:p>
          <a:p>
            <a:r>
              <a:rPr lang="zh-CN" altLang="en-US" dirty="0"/>
              <a:t>仅做多          </a:t>
            </a:r>
            <a:r>
              <a:rPr lang="en-US" altLang="zh-CN" dirty="0"/>
              <a:t>9.04%           </a:t>
            </a:r>
            <a:r>
              <a:rPr lang="en-US" altLang="zh-CN" dirty="0">
                <a:solidFill>
                  <a:srgbClr val="FF0000"/>
                </a:solidFill>
              </a:rPr>
              <a:t>0.76</a:t>
            </a:r>
            <a:r>
              <a:rPr lang="en-US" altLang="zh-CN" dirty="0"/>
              <a:t>                </a:t>
            </a:r>
            <a:r>
              <a:rPr lang="en-US" altLang="zh-CN" dirty="0">
                <a:solidFill>
                  <a:srgbClr val="FF0000"/>
                </a:solidFill>
              </a:rPr>
              <a:t>13.5%</a:t>
            </a:r>
          </a:p>
          <a:p>
            <a:r>
              <a:rPr lang="en-US" altLang="zh-CN" dirty="0"/>
              <a:t>  +</a:t>
            </a:r>
            <a:r>
              <a:rPr lang="zh-CN" altLang="en-US" dirty="0"/>
              <a:t>做空        </a:t>
            </a:r>
            <a:r>
              <a:rPr lang="en-US" altLang="zh-CN" dirty="0">
                <a:solidFill>
                  <a:srgbClr val="FF0000"/>
                </a:solidFill>
              </a:rPr>
              <a:t>10.82%</a:t>
            </a:r>
            <a:r>
              <a:rPr lang="en-US" altLang="zh-CN" dirty="0"/>
              <a:t>           0.74                17.4%</a:t>
            </a:r>
          </a:p>
          <a:p>
            <a:endParaRPr lang="en-US" altLang="zh-CN" dirty="0"/>
          </a:p>
          <a:p>
            <a:r>
              <a:rPr lang="zh-CN" altLang="en-US" dirty="0"/>
              <a:t>做空带来更多收益，但也（略微）增加了波动！</a:t>
            </a:r>
            <a:endParaRPr lang="en-US" altLang="zh-CN" dirty="0"/>
          </a:p>
          <a:p>
            <a:endParaRPr lang="zh-CN" altLang="en-US" dirty="0"/>
          </a:p>
        </p:txBody>
      </p:sp>
    </p:spTree>
    <p:extLst>
      <p:ext uri="{BB962C8B-B14F-4D97-AF65-F5344CB8AC3E}">
        <p14:creationId xmlns:p14="http://schemas.microsoft.com/office/powerpoint/2010/main" val="92011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85C03-602E-4342-8F80-AE5C01D8AD09}"/>
              </a:ext>
            </a:extLst>
          </p:cNvPr>
          <p:cNvSpPr>
            <a:spLocks noGrp="1"/>
          </p:cNvSpPr>
          <p:nvPr>
            <p:ph type="title"/>
          </p:nvPr>
        </p:nvSpPr>
        <p:spPr/>
        <p:txBody>
          <a:bodyPr/>
          <a:lstStyle/>
          <a:p>
            <a:r>
              <a:rPr lang="zh-CN" altLang="en-US" dirty="0"/>
              <a:t>不同的策略</a:t>
            </a:r>
          </a:p>
        </p:txBody>
      </p:sp>
      <p:sp>
        <p:nvSpPr>
          <p:cNvPr id="3" name="内容占位符 2">
            <a:extLst>
              <a:ext uri="{FF2B5EF4-FFF2-40B4-BE49-F238E27FC236}">
                <a16:creationId xmlns:a16="http://schemas.microsoft.com/office/drawing/2014/main" id="{46EB7A3A-AA69-4F2C-93C0-7465B794130B}"/>
              </a:ext>
            </a:extLst>
          </p:cNvPr>
          <p:cNvSpPr>
            <a:spLocks noGrp="1"/>
          </p:cNvSpPr>
          <p:nvPr>
            <p:ph idx="1"/>
          </p:nvPr>
        </p:nvSpPr>
        <p:spPr/>
        <p:txBody>
          <a:bodyPr/>
          <a:lstStyle/>
          <a:p>
            <a:r>
              <a:rPr lang="en-US" altLang="zh-CN" dirty="0" err="1"/>
              <a:t>MACD</a:t>
            </a:r>
            <a:r>
              <a:rPr lang="en-US" altLang="zh-CN" dirty="0"/>
              <a:t>, </a:t>
            </a:r>
            <a:r>
              <a:rPr lang="en-US" altLang="zh-CN" dirty="0" err="1"/>
              <a:t>TRIX</a:t>
            </a:r>
            <a:r>
              <a:rPr lang="en-US" altLang="zh-CN" dirty="0"/>
              <a:t>, </a:t>
            </a:r>
            <a:r>
              <a:rPr lang="en-US" altLang="zh-CN" dirty="0" err="1"/>
              <a:t>bolling</a:t>
            </a:r>
            <a:r>
              <a:rPr lang="en-US" altLang="zh-CN" dirty="0"/>
              <a:t>, </a:t>
            </a:r>
            <a:r>
              <a:rPr lang="zh-CN" altLang="en-US" dirty="0"/>
              <a:t>时变夏普比</a:t>
            </a:r>
            <a:r>
              <a:rPr lang="en-US" altLang="zh-CN" dirty="0"/>
              <a:t>…</a:t>
            </a:r>
          </a:p>
          <a:p>
            <a:r>
              <a:rPr lang="zh-CN" altLang="en-US" dirty="0"/>
              <a:t>问题：如何结合不同指标的信号？</a:t>
            </a:r>
            <a:endParaRPr lang="en-US" altLang="zh-CN" dirty="0"/>
          </a:p>
          <a:p>
            <a:pPr lvl="1"/>
            <a:r>
              <a:rPr lang="zh-CN" altLang="en-US" dirty="0"/>
              <a:t>直接相乘？投票？</a:t>
            </a:r>
            <a:endParaRPr lang="en-US" altLang="zh-CN" dirty="0"/>
          </a:p>
          <a:p>
            <a:pPr lvl="1"/>
            <a:r>
              <a:rPr lang="zh-CN" altLang="en-US" dirty="0"/>
              <a:t>都是趋势策略，有一定相关性！</a:t>
            </a:r>
            <a:endParaRPr lang="en-US" altLang="zh-CN" dirty="0"/>
          </a:p>
          <a:p>
            <a:r>
              <a:rPr lang="zh-CN" altLang="en-US" dirty="0"/>
              <a:t>观察：简单</a:t>
            </a:r>
            <a:r>
              <a:rPr lang="en-US" altLang="zh-CN" dirty="0" err="1"/>
              <a:t>MACD</a:t>
            </a:r>
            <a:r>
              <a:rPr lang="zh-CN" altLang="en-US" dirty="0"/>
              <a:t>和</a:t>
            </a:r>
            <a:r>
              <a:rPr lang="en-US" altLang="zh-CN" dirty="0" err="1"/>
              <a:t>TRIX</a:t>
            </a:r>
            <a:r>
              <a:rPr lang="zh-CN" altLang="en-US" dirty="0"/>
              <a:t>夏普比一般</a:t>
            </a:r>
            <a:endParaRPr lang="en-US" altLang="zh-CN" dirty="0"/>
          </a:p>
          <a:p>
            <a:endParaRPr lang="en-US" altLang="zh-CN" dirty="0"/>
          </a:p>
          <a:p>
            <a:r>
              <a:rPr lang="en-US" altLang="zh-CN" dirty="0">
                <a:solidFill>
                  <a:srgbClr val="C00000"/>
                </a:solidFill>
              </a:rPr>
              <a:t>=&gt;</a:t>
            </a:r>
            <a:r>
              <a:rPr lang="zh-CN" altLang="en-US" dirty="0">
                <a:solidFill>
                  <a:srgbClr val="C00000"/>
                </a:solidFill>
              </a:rPr>
              <a:t>基于收益数据，选择仅基于布林线的趋势策略</a:t>
            </a:r>
          </a:p>
        </p:txBody>
      </p:sp>
    </p:spTree>
    <p:extLst>
      <p:ext uri="{BB962C8B-B14F-4D97-AF65-F5344CB8AC3E}">
        <p14:creationId xmlns:p14="http://schemas.microsoft.com/office/powerpoint/2010/main" val="1760565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0B236-03EF-4633-BCAC-1BDEA71EE465}"/>
              </a:ext>
            </a:extLst>
          </p:cNvPr>
          <p:cNvSpPr>
            <a:spLocks noGrp="1"/>
          </p:cNvSpPr>
          <p:nvPr>
            <p:ph type="title"/>
          </p:nvPr>
        </p:nvSpPr>
        <p:spPr/>
        <p:txBody>
          <a:bodyPr/>
          <a:lstStyle/>
          <a:p>
            <a:r>
              <a:rPr lang="zh-CN" altLang="en-US" dirty="0"/>
              <a:t>策略优势</a:t>
            </a:r>
          </a:p>
        </p:txBody>
      </p:sp>
      <p:sp>
        <p:nvSpPr>
          <p:cNvPr id="3" name="内容占位符 2">
            <a:extLst>
              <a:ext uri="{FF2B5EF4-FFF2-40B4-BE49-F238E27FC236}">
                <a16:creationId xmlns:a16="http://schemas.microsoft.com/office/drawing/2014/main" id="{45AA8050-CA93-485E-B743-FFEDF67B0B9D}"/>
              </a:ext>
            </a:extLst>
          </p:cNvPr>
          <p:cNvSpPr>
            <a:spLocks noGrp="1"/>
          </p:cNvSpPr>
          <p:nvPr>
            <p:ph idx="1"/>
          </p:nvPr>
        </p:nvSpPr>
        <p:spPr/>
        <p:txBody>
          <a:bodyPr/>
          <a:lstStyle/>
          <a:p>
            <a:r>
              <a:rPr lang="zh-CN" altLang="en-US" dirty="0"/>
              <a:t>优势：参数少，过拟合风险小，更可能在未来市场上持续盈利</a:t>
            </a:r>
            <a:endParaRPr lang="en-US" altLang="zh-CN" dirty="0"/>
          </a:p>
          <a:p>
            <a:pPr lvl="1"/>
            <a:r>
              <a:rPr lang="zh-CN" altLang="en-US" dirty="0"/>
              <a:t>简单策略更稳定、鲁棒性更好</a:t>
            </a:r>
            <a:endParaRPr lang="en-US" altLang="zh-CN" dirty="0"/>
          </a:p>
          <a:p>
            <a:pPr lvl="1"/>
            <a:endParaRPr lang="en-US" altLang="zh-CN" dirty="0"/>
          </a:p>
          <a:p>
            <a:r>
              <a:rPr lang="zh-CN" altLang="en-US" dirty="0"/>
              <a:t>采用魔改的</a:t>
            </a:r>
            <a:r>
              <a:rPr lang="en-US" altLang="zh-CN" dirty="0" err="1"/>
              <a:t>bolling</a:t>
            </a:r>
            <a:r>
              <a:rPr lang="zh-CN" altLang="en-US"/>
              <a:t>线，更好地理解趋势，效果</a:t>
            </a:r>
            <a:r>
              <a:rPr lang="zh-CN" altLang="en-US" dirty="0"/>
              <a:t>比传统布林线更好</a:t>
            </a:r>
            <a:endParaRPr lang="en-US" altLang="zh-CN" dirty="0"/>
          </a:p>
        </p:txBody>
      </p:sp>
    </p:spTree>
    <p:extLst>
      <p:ext uri="{BB962C8B-B14F-4D97-AF65-F5344CB8AC3E}">
        <p14:creationId xmlns:p14="http://schemas.microsoft.com/office/powerpoint/2010/main" val="1107074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2A5CB-75B3-493D-A7F6-B1401ED47422}"/>
              </a:ext>
            </a:extLst>
          </p:cNvPr>
          <p:cNvSpPr>
            <a:spLocks noGrp="1"/>
          </p:cNvSpPr>
          <p:nvPr>
            <p:ph type="title"/>
          </p:nvPr>
        </p:nvSpPr>
        <p:spPr>
          <a:xfrm>
            <a:off x="4876800" y="3048000"/>
            <a:ext cx="2590800" cy="762000"/>
          </a:xfrm>
        </p:spPr>
        <p:txBody>
          <a:bodyPr/>
          <a:lstStyle/>
          <a:p>
            <a:r>
              <a:rPr lang="en-US" altLang="zh-CN" dirty="0"/>
              <a:t>Thank you!</a:t>
            </a:r>
            <a:endParaRPr lang="zh-CN" altLang="en-US" dirty="0"/>
          </a:p>
        </p:txBody>
      </p:sp>
    </p:spTree>
    <p:extLst>
      <p:ext uri="{BB962C8B-B14F-4D97-AF65-F5344CB8AC3E}">
        <p14:creationId xmlns:p14="http://schemas.microsoft.com/office/powerpoint/2010/main" val="68798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23E5B-70D8-401F-AB54-3E85FBF7B219}"/>
              </a:ext>
            </a:extLst>
          </p:cNvPr>
          <p:cNvSpPr>
            <a:spLocks noGrp="1"/>
          </p:cNvSpPr>
          <p:nvPr>
            <p:ph type="title"/>
          </p:nvPr>
        </p:nvSpPr>
        <p:spPr/>
        <p:txBody>
          <a:bodyPr/>
          <a:lstStyle/>
          <a:p>
            <a:r>
              <a:rPr lang="en-US" altLang="zh-CN" dirty="0"/>
              <a:t>Bolling</a:t>
            </a:r>
            <a:r>
              <a:rPr lang="zh-CN" altLang="en-US" dirty="0"/>
              <a:t>线（回顾）</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795861A-8275-4F4E-A907-743BE9F88C8D}"/>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mid</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SMA</m:t>
                      </m:r>
                      <m:r>
                        <a:rPr lang="en-US" altLang="zh-CN" b="0" i="0" smtClean="0">
                          <a:latin typeface="Cambria Math" panose="02040503050406030204" pitchFamily="18" charset="0"/>
                        </a:rPr>
                        <m:t>(</m:t>
                      </m:r>
                      <m:r>
                        <a:rPr lang="en-US" altLang="zh-CN" b="0" i="1" smtClean="0">
                          <a:latin typeface="Cambria Math" panose="02040503050406030204" pitchFamily="18" charset="0"/>
                        </a:rPr>
                        <m:t>𝑁</m:t>
                      </m:r>
                      <m:r>
                        <a:rPr lang="en-US" altLang="zh-CN" b="0" i="0" smtClean="0">
                          <a:latin typeface="Cambria Math" panose="02040503050406030204" pitchFamily="18" charset="0"/>
                        </a:rPr>
                        <m:t>)</m:t>
                      </m:r>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up</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mid</m:t>
                      </m:r>
                      <m:r>
                        <a:rPr lang="en-US" altLang="zh-CN" b="0" i="0" smtClean="0">
                          <a:latin typeface="Cambria Math" panose="02040503050406030204" pitchFamily="18" charset="0"/>
                        </a:rPr>
                        <m:t>+</m:t>
                      </m:r>
                      <m:r>
                        <a:rPr lang="en-US" altLang="zh-CN" b="0" i="1" smtClean="0">
                          <a:latin typeface="Cambria Math" panose="02040503050406030204" pitchFamily="18" charset="0"/>
                        </a:rPr>
                        <m:t>𝑀</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d</m:t>
                          </m:r>
                        </m:e>
                        <m:sub>
                          <m:r>
                            <a:rPr lang="en-US" altLang="zh-CN" b="0" i="1" smtClean="0">
                              <a:latin typeface="Cambria Math" panose="02040503050406030204" pitchFamily="18" charset="0"/>
                            </a:rPr>
                            <m:t>𝑁</m:t>
                          </m:r>
                        </m:sub>
                      </m:sSub>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down</m:t>
                      </m:r>
                      <m:r>
                        <a:rPr lang="en-US" altLang="zh-CN" b="0" i="0">
                          <a:latin typeface="Cambria Math" panose="02040503050406030204" pitchFamily="18" charset="0"/>
                        </a:rPr>
                        <m:t>=</m:t>
                      </m:r>
                      <m:r>
                        <m:rPr>
                          <m:sty m:val="p"/>
                        </m:rPr>
                        <a:rPr lang="en-US" altLang="zh-CN" b="0" i="0">
                          <a:latin typeface="Cambria Math" panose="02040503050406030204" pitchFamily="18" charset="0"/>
                        </a:rPr>
                        <m:t>mid</m:t>
                      </m:r>
                      <m:r>
                        <a:rPr lang="en-US" altLang="zh-CN" b="0" i="0">
                          <a:latin typeface="Cambria Math" panose="02040503050406030204" pitchFamily="18" charset="0"/>
                        </a:rPr>
                        <m:t>+</m:t>
                      </m:r>
                      <m:r>
                        <a:rPr lang="en-US" altLang="zh-CN" b="0" i="1">
                          <a:latin typeface="Cambria Math" panose="02040503050406030204" pitchFamily="18" charset="0"/>
                        </a:rPr>
                        <m:t>𝑀</m:t>
                      </m:r>
                      <m:r>
                        <a:rPr lang="en-US" altLang="zh-CN" b="0" i="0">
                          <a:latin typeface="Cambria Math" panose="02040503050406030204" pitchFamily="18" charset="0"/>
                        </a:rPr>
                        <m:t>⋅</m:t>
                      </m:r>
                      <m:r>
                        <m:rPr>
                          <m:sty m:val="p"/>
                        </m:rPr>
                        <a:rPr lang="en-US" altLang="zh-CN" b="0" i="0">
                          <a:latin typeface="Cambria Math" panose="02040503050406030204" pitchFamily="18" charset="0"/>
                        </a:rPr>
                        <m:t>st</m:t>
                      </m:r>
                      <m:sSub>
                        <m:sSubPr>
                          <m:ctrlPr>
                            <a:rPr lang="en-US" altLang="zh-CN" b="0" i="1">
                              <a:latin typeface="Cambria Math" panose="02040503050406030204" pitchFamily="18" charset="0"/>
                            </a:rPr>
                          </m:ctrlPr>
                        </m:sSubPr>
                        <m:e>
                          <m:r>
                            <m:rPr>
                              <m:sty m:val="p"/>
                            </m:rPr>
                            <a:rPr lang="en-US" altLang="zh-CN" b="0" i="0">
                              <a:latin typeface="Cambria Math" panose="02040503050406030204" pitchFamily="18" charset="0"/>
                            </a:rPr>
                            <m:t>d</m:t>
                          </m:r>
                        </m:e>
                        <m:sub>
                          <m:r>
                            <a:rPr lang="en-US" altLang="zh-CN" b="0" i="1">
                              <a:latin typeface="Cambria Math" panose="02040503050406030204" pitchFamily="18" charset="0"/>
                            </a:rPr>
                            <m:t>𝑁</m:t>
                          </m:r>
                        </m:sub>
                      </m:sSub>
                    </m:oMath>
                  </m:oMathPara>
                </a14:m>
                <a:endParaRPr lang="en-US" altLang="zh-CN" b="0" dirty="0"/>
              </a:p>
              <a:p>
                <a:pPr marL="0" indent="0">
                  <a:buNone/>
                </a:pPr>
                <a:endParaRPr lang="en-US" altLang="zh-CN" b="0" dirty="0"/>
              </a:p>
              <a:p>
                <a:r>
                  <a:rPr lang="zh-CN" altLang="en-US" b="0" dirty="0"/>
                  <a:t>上轨：均值加上</a:t>
                </a:r>
                <a:r>
                  <a:rPr lang="en-US" altLang="zh-CN" b="0" dirty="0"/>
                  <a:t>2</a:t>
                </a:r>
                <a:r>
                  <a:rPr lang="zh-CN" altLang="en-US" b="0" dirty="0"/>
                  <a:t>倍的标准差，下轨：均值减两倍的标准差</a:t>
                </a:r>
                <a:endParaRPr lang="en-US" altLang="zh-CN" b="0" dirty="0"/>
              </a:p>
              <a:p>
                <a:pPr lvl="1"/>
                <a:r>
                  <a:rPr lang="zh-CN" altLang="en-US" dirty="0"/>
                  <a:t>当</a:t>
                </a:r>
                <a:r>
                  <a:rPr lang="en-US" altLang="zh-CN" dirty="0"/>
                  <a:t>M=2</a:t>
                </a:r>
                <a:r>
                  <a:rPr lang="zh-CN" altLang="en-US" dirty="0"/>
                  <a:t>时的情形</a:t>
                </a:r>
                <a:endParaRPr lang="en-US" altLang="zh-CN" dirty="0"/>
              </a:p>
              <a:p>
                <a:pPr lvl="1"/>
                <a:r>
                  <a:rPr lang="zh-CN" altLang="en-US" b="0" dirty="0"/>
                  <a:t>实际策略中使用</a:t>
                </a:r>
                <a:r>
                  <a:rPr lang="en-US" altLang="zh-CN" b="0" dirty="0"/>
                  <a:t>2.2</a:t>
                </a:r>
                <a:r>
                  <a:rPr lang="zh-CN" altLang="en-US" b="0" dirty="0"/>
                  <a:t>倍标准差</a:t>
                </a:r>
                <a:endParaRPr lang="en-US" altLang="zh-CN" b="0" dirty="0"/>
              </a:p>
              <a:p>
                <a:r>
                  <a:rPr lang="zh-CN" altLang="en-US" b="0" dirty="0"/>
                  <a:t>统计学概念：置信区间！</a:t>
                </a:r>
                <a:endParaRPr lang="en-US" altLang="zh-CN" b="0" dirty="0"/>
              </a:p>
              <a:p>
                <a:pPr lvl="1"/>
                <a:r>
                  <a:rPr lang="zh-CN" altLang="en-US" b="0" dirty="0"/>
                  <a:t>上轨之上的概率为</a:t>
                </a:r>
                <a:r>
                  <a:rPr lang="en-US" altLang="zh-CN" b="0" dirty="0"/>
                  <a:t>2.5%</a:t>
                </a:r>
                <a:r>
                  <a:rPr lang="zh-CN" altLang="en-US" b="0" dirty="0"/>
                  <a:t>，下轨之下的概率为</a:t>
                </a:r>
                <a:r>
                  <a:rPr lang="en-US" altLang="zh-CN" b="0" dirty="0"/>
                  <a:t>2.5%</a:t>
                </a:r>
                <a:r>
                  <a:rPr lang="zh-CN" altLang="en-US" b="0" dirty="0"/>
                  <a:t>，上轨下轨之间的概率为</a:t>
                </a:r>
                <a:r>
                  <a:rPr lang="en-US" altLang="zh-CN" b="0" dirty="0"/>
                  <a:t>95%</a:t>
                </a:r>
                <a:r>
                  <a:rPr lang="zh-CN" altLang="en-US" b="0" dirty="0"/>
                  <a:t>，价格在大概率下处于上下轨之间。</a:t>
                </a:r>
                <a:br>
                  <a:rPr lang="en-US" altLang="zh-CN" b="0" dirty="0"/>
                </a:br>
                <a:endParaRPr lang="zh-CN" altLang="en-US" b="0" dirty="0"/>
              </a:p>
            </p:txBody>
          </p:sp>
        </mc:Choice>
        <mc:Fallback xmlns="">
          <p:sp>
            <p:nvSpPr>
              <p:cNvPr id="3" name="内容占位符 2">
                <a:extLst>
                  <a:ext uri="{FF2B5EF4-FFF2-40B4-BE49-F238E27FC236}">
                    <a16:creationId xmlns:a16="http://schemas.microsoft.com/office/drawing/2014/main" id="{7795861A-8275-4F4E-A907-743BE9F88C8D}"/>
                  </a:ext>
                </a:extLst>
              </p:cNvPr>
              <p:cNvSpPr>
                <a:spLocks noGrp="1" noRot="1" noChangeAspect="1" noMove="1" noResize="1" noEditPoints="1" noAdjustHandles="1" noChangeArrowheads="1" noChangeShapeType="1" noTextEdit="1"/>
              </p:cNvSpPr>
              <p:nvPr>
                <p:ph idx="1"/>
              </p:nvPr>
            </p:nvSpPr>
            <p:spPr>
              <a:blipFill>
                <a:blip r:embed="rId2"/>
                <a:stretch>
                  <a:fillRect l="-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665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23E5B-70D8-401F-AB54-3E85FBF7B219}"/>
              </a:ext>
            </a:extLst>
          </p:cNvPr>
          <p:cNvSpPr>
            <a:spLocks noGrp="1"/>
          </p:cNvSpPr>
          <p:nvPr>
            <p:ph type="title"/>
          </p:nvPr>
        </p:nvSpPr>
        <p:spPr/>
        <p:txBody>
          <a:bodyPr/>
          <a:lstStyle/>
          <a:p>
            <a:r>
              <a:rPr lang="en-US" altLang="zh-CN" dirty="0"/>
              <a:t>Bolling</a:t>
            </a:r>
            <a:r>
              <a:rPr lang="zh-CN" altLang="en-US" dirty="0"/>
              <a:t>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795861A-8275-4F4E-A907-743BE9F88C8D}"/>
                  </a:ext>
                </a:extLst>
              </p:cNvPr>
              <p:cNvSpPr>
                <a:spLocks noGrp="1"/>
              </p:cNvSpPr>
              <p:nvPr>
                <p:ph idx="1"/>
              </p:nvPr>
            </p:nvSpPr>
            <p:spPr>
              <a:xfrm>
                <a:off x="529167" y="1362075"/>
                <a:ext cx="10528300" cy="4972050"/>
              </a:xfrm>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mid</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SMA</m:t>
                      </m:r>
                      <m:r>
                        <a:rPr lang="en-US" altLang="zh-CN" b="0" i="0" smtClean="0">
                          <a:latin typeface="Cambria Math" panose="02040503050406030204" pitchFamily="18" charset="0"/>
                        </a:rPr>
                        <m:t>(</m:t>
                      </m:r>
                      <m:r>
                        <a:rPr lang="en-US" altLang="zh-CN" b="0" i="1" smtClean="0">
                          <a:latin typeface="Cambria Math" panose="02040503050406030204" pitchFamily="18" charset="0"/>
                        </a:rPr>
                        <m:t>𝑁</m:t>
                      </m:r>
                      <m:r>
                        <a:rPr lang="en-US" altLang="zh-CN" b="0" i="0" smtClean="0">
                          <a:latin typeface="Cambria Math" panose="02040503050406030204" pitchFamily="18" charset="0"/>
                        </a:rPr>
                        <m:t>)</m:t>
                      </m:r>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up</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mid</m:t>
                      </m:r>
                      <m:r>
                        <a:rPr lang="en-US" altLang="zh-CN" b="0" i="0" smtClean="0">
                          <a:latin typeface="Cambria Math" panose="02040503050406030204" pitchFamily="18" charset="0"/>
                        </a:rPr>
                        <m:t>+</m:t>
                      </m:r>
                      <m:r>
                        <a:rPr lang="en-US" altLang="zh-CN" b="0" i="1" smtClean="0">
                          <a:latin typeface="Cambria Math" panose="02040503050406030204" pitchFamily="18" charset="0"/>
                        </a:rPr>
                        <m:t>𝑀</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d</m:t>
                          </m:r>
                        </m:e>
                        <m:sub>
                          <m:r>
                            <a:rPr lang="en-US" altLang="zh-CN" b="0" i="1" smtClean="0">
                              <a:latin typeface="Cambria Math" panose="02040503050406030204" pitchFamily="18" charset="0"/>
                            </a:rPr>
                            <m:t>𝑁</m:t>
                          </m:r>
                        </m:sub>
                      </m:sSub>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down</m:t>
                      </m:r>
                      <m:r>
                        <a:rPr lang="en-US" altLang="zh-CN" b="0" i="0">
                          <a:latin typeface="Cambria Math" panose="02040503050406030204" pitchFamily="18" charset="0"/>
                        </a:rPr>
                        <m:t>=</m:t>
                      </m:r>
                      <m:r>
                        <m:rPr>
                          <m:sty m:val="p"/>
                        </m:rPr>
                        <a:rPr lang="en-US" altLang="zh-CN" b="0" i="0">
                          <a:latin typeface="Cambria Math" panose="02040503050406030204" pitchFamily="18" charset="0"/>
                        </a:rPr>
                        <m:t>mid</m:t>
                      </m:r>
                      <m:r>
                        <a:rPr lang="en-US" altLang="zh-CN" b="0" i="0">
                          <a:latin typeface="Cambria Math" panose="02040503050406030204" pitchFamily="18" charset="0"/>
                        </a:rPr>
                        <m:t>+</m:t>
                      </m:r>
                      <m:r>
                        <a:rPr lang="en-US" altLang="zh-CN" b="0" i="1">
                          <a:latin typeface="Cambria Math" panose="02040503050406030204" pitchFamily="18" charset="0"/>
                        </a:rPr>
                        <m:t>𝑀</m:t>
                      </m:r>
                      <m:r>
                        <a:rPr lang="en-US" altLang="zh-CN" b="0" i="0">
                          <a:latin typeface="Cambria Math" panose="02040503050406030204" pitchFamily="18" charset="0"/>
                        </a:rPr>
                        <m:t>⋅</m:t>
                      </m:r>
                      <m:r>
                        <m:rPr>
                          <m:sty m:val="p"/>
                        </m:rPr>
                        <a:rPr lang="en-US" altLang="zh-CN" b="0" i="0">
                          <a:latin typeface="Cambria Math" panose="02040503050406030204" pitchFamily="18" charset="0"/>
                        </a:rPr>
                        <m:t>st</m:t>
                      </m:r>
                      <m:sSub>
                        <m:sSubPr>
                          <m:ctrlPr>
                            <a:rPr lang="en-US" altLang="zh-CN" b="0" i="1">
                              <a:latin typeface="Cambria Math" panose="02040503050406030204" pitchFamily="18" charset="0"/>
                            </a:rPr>
                          </m:ctrlPr>
                        </m:sSubPr>
                        <m:e>
                          <m:r>
                            <m:rPr>
                              <m:sty m:val="p"/>
                            </m:rPr>
                            <a:rPr lang="en-US" altLang="zh-CN" b="0" i="0">
                              <a:latin typeface="Cambria Math" panose="02040503050406030204" pitchFamily="18" charset="0"/>
                            </a:rPr>
                            <m:t>d</m:t>
                          </m:r>
                        </m:e>
                        <m:sub>
                          <m:r>
                            <a:rPr lang="en-US" altLang="zh-CN" b="0" i="1">
                              <a:latin typeface="Cambria Math" panose="02040503050406030204" pitchFamily="18" charset="0"/>
                            </a:rPr>
                            <m:t>𝑁</m:t>
                          </m:r>
                        </m:sub>
                      </m:sSub>
                    </m:oMath>
                  </m:oMathPara>
                </a14:m>
                <a:endParaRPr lang="en-US" altLang="zh-CN" b="0" dirty="0"/>
              </a:p>
              <a:p>
                <a:br>
                  <a:rPr lang="en-US" altLang="zh-CN" b="0" dirty="0"/>
                </a:br>
                <a:endParaRPr lang="zh-CN" altLang="en-US" b="0" dirty="0"/>
              </a:p>
            </p:txBody>
          </p:sp>
        </mc:Choice>
        <mc:Fallback xmlns="">
          <p:sp>
            <p:nvSpPr>
              <p:cNvPr id="3" name="内容占位符 2">
                <a:extLst>
                  <a:ext uri="{FF2B5EF4-FFF2-40B4-BE49-F238E27FC236}">
                    <a16:creationId xmlns:a16="http://schemas.microsoft.com/office/drawing/2014/main" id="{7795861A-8275-4F4E-A907-743BE9F88C8D}"/>
                  </a:ext>
                </a:extLst>
              </p:cNvPr>
              <p:cNvSpPr>
                <a:spLocks noGrp="1" noRot="1" noChangeAspect="1" noMove="1" noResize="1" noEditPoints="1" noAdjustHandles="1" noChangeArrowheads="1" noChangeShapeType="1" noTextEdit="1"/>
              </p:cNvSpPr>
              <p:nvPr>
                <p:ph idx="1"/>
              </p:nvPr>
            </p:nvSpPr>
            <p:spPr>
              <a:xfrm>
                <a:off x="529167" y="1362075"/>
                <a:ext cx="10528300" cy="4972050"/>
              </a:xfrm>
              <a:blipFill>
                <a:blip r:embed="rId2"/>
                <a:stretch>
                  <a:fillRect l="-232"/>
                </a:stretch>
              </a:blipFill>
            </p:spPr>
            <p:txBody>
              <a:bodyPr/>
              <a:lstStyle/>
              <a:p>
                <a:r>
                  <a:rPr lang="zh-CN" altLang="en-US">
                    <a:noFill/>
                  </a:rPr>
                  <a:t> </a:t>
                </a:r>
              </a:p>
            </p:txBody>
          </p:sp>
        </mc:Fallback>
      </mc:AlternateContent>
      <p:pic>
        <p:nvPicPr>
          <p:cNvPr id="1028" name="Picture 4" descr="undefined">
            <a:extLst>
              <a:ext uri="{FF2B5EF4-FFF2-40B4-BE49-F238E27FC236}">
                <a16:creationId xmlns:a16="http://schemas.microsoft.com/office/drawing/2014/main" id="{3169BBAF-D349-40B9-94F7-1FDED2A2AC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8889"/>
          <a:stretch/>
        </p:blipFill>
        <p:spPr bwMode="auto">
          <a:xfrm>
            <a:off x="1560327" y="2843755"/>
            <a:ext cx="8574087"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32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23E5B-70D8-401F-AB54-3E85FBF7B219}"/>
              </a:ext>
            </a:extLst>
          </p:cNvPr>
          <p:cNvSpPr>
            <a:spLocks noGrp="1"/>
          </p:cNvSpPr>
          <p:nvPr>
            <p:ph type="title"/>
          </p:nvPr>
        </p:nvSpPr>
        <p:spPr/>
        <p:txBody>
          <a:bodyPr/>
          <a:lstStyle/>
          <a:p>
            <a:r>
              <a:rPr lang="en-US" altLang="zh-CN" dirty="0"/>
              <a:t>Model - BOLL</a:t>
            </a:r>
            <a:endParaRPr lang="zh-CN" altLang="en-US" dirty="0"/>
          </a:p>
        </p:txBody>
      </p:sp>
      <p:sp>
        <p:nvSpPr>
          <p:cNvPr id="3" name="内容占位符 2">
            <a:extLst>
              <a:ext uri="{FF2B5EF4-FFF2-40B4-BE49-F238E27FC236}">
                <a16:creationId xmlns:a16="http://schemas.microsoft.com/office/drawing/2014/main" id="{7795861A-8275-4F4E-A907-743BE9F88C8D}"/>
              </a:ext>
            </a:extLst>
          </p:cNvPr>
          <p:cNvSpPr>
            <a:spLocks noGrp="1"/>
          </p:cNvSpPr>
          <p:nvPr>
            <p:ph idx="1"/>
          </p:nvPr>
        </p:nvSpPr>
        <p:spPr>
          <a:xfrm>
            <a:off x="529166" y="1362075"/>
            <a:ext cx="11129434" cy="4972050"/>
          </a:xfrm>
        </p:spPr>
        <p:txBody>
          <a:bodyPr/>
          <a:lstStyle/>
          <a:p>
            <a:r>
              <a:rPr lang="zh-CN" altLang="en-US" i="0" dirty="0">
                <a:solidFill>
                  <a:srgbClr val="3E3E3E"/>
                </a:solidFill>
                <a:effectLst/>
                <a:latin typeface="Hiragino Sans GB"/>
              </a:rPr>
              <a:t>趋势突破</a:t>
            </a:r>
            <a:endParaRPr lang="en-US" altLang="zh-CN" i="0" dirty="0">
              <a:solidFill>
                <a:srgbClr val="3E3E3E"/>
              </a:solidFill>
              <a:effectLst/>
              <a:latin typeface="Hiragino Sans GB"/>
            </a:endParaRPr>
          </a:p>
          <a:p>
            <a:r>
              <a:rPr lang="en-US" altLang="zh-CN" b="0" i="0" dirty="0">
                <a:solidFill>
                  <a:srgbClr val="3E3E3E"/>
                </a:solidFill>
                <a:effectLst/>
                <a:latin typeface="Hiragino Sans GB"/>
              </a:rPr>
              <a:t>BOLL</a:t>
            </a:r>
            <a:r>
              <a:rPr lang="zh-CN" altLang="en-US" b="0" i="0" dirty="0">
                <a:solidFill>
                  <a:srgbClr val="3E3E3E"/>
                </a:solidFill>
                <a:effectLst/>
                <a:latin typeface="Hiragino Sans GB"/>
              </a:rPr>
              <a:t>中上轨是上涨趋势的关键位置，下轨就是下跌趋势的关键位置</a:t>
            </a:r>
            <a:endParaRPr lang="en-US" altLang="zh-CN" b="0" i="0" dirty="0">
              <a:solidFill>
                <a:srgbClr val="3E3E3E"/>
              </a:solidFill>
              <a:effectLst/>
              <a:latin typeface="Hiragino Sans GB"/>
            </a:endParaRPr>
          </a:p>
          <a:p>
            <a:r>
              <a:rPr lang="zh-CN" altLang="en-US" b="0" i="0" dirty="0">
                <a:solidFill>
                  <a:srgbClr val="3E3E3E"/>
                </a:solidFill>
                <a:effectLst/>
                <a:latin typeface="Hiragino Sans GB"/>
              </a:rPr>
              <a:t>而一旦涨过或者跌破这些关键位置，我们可以顺势而为</a:t>
            </a:r>
            <a:endParaRPr lang="en-US" altLang="zh-CN" b="0" dirty="0">
              <a:solidFill>
                <a:srgbClr val="3E3E3E"/>
              </a:solidFill>
              <a:latin typeface="Hiragino Sans GB"/>
            </a:endParaRPr>
          </a:p>
          <a:p>
            <a:pPr lvl="1"/>
            <a:r>
              <a:rPr lang="zh-CN" altLang="en-US" b="0" i="0" dirty="0">
                <a:solidFill>
                  <a:srgbClr val="3E3E3E"/>
                </a:solidFill>
                <a:effectLst/>
                <a:latin typeface="Hiragino Sans GB"/>
              </a:rPr>
              <a:t>一旦涨过上轨则说明市场进入强势上涨阶段，一旦跌破下轨则说明市场进入弱势下跌阶段。</a:t>
            </a:r>
            <a:br>
              <a:rPr lang="zh-CN" altLang="en-US" b="0" i="0" dirty="0">
                <a:solidFill>
                  <a:srgbClr val="3E3E3E"/>
                </a:solidFill>
                <a:effectLst/>
                <a:latin typeface="Hiragino Sans GB"/>
              </a:rPr>
            </a:br>
            <a:endParaRPr lang="zh-CN" altLang="en-US" b="0" i="0" dirty="0">
              <a:solidFill>
                <a:srgbClr val="3E3E3E"/>
              </a:solidFill>
              <a:effectLst/>
              <a:latin typeface="Hiragino Sans GB"/>
            </a:endParaRPr>
          </a:p>
          <a:p>
            <a:r>
              <a:rPr lang="zh-CN" altLang="en-US" b="0" i="0" dirty="0">
                <a:solidFill>
                  <a:srgbClr val="3E3E3E"/>
                </a:solidFill>
                <a:effectLst/>
                <a:latin typeface="Hiragino Sans GB"/>
              </a:rPr>
              <a:t>这种趋势突破的交易思想就是说永远只买强势上涨的股票，卖出弱势下跌的股票，即买涨不买跌。</a:t>
            </a:r>
          </a:p>
          <a:p>
            <a:endParaRPr lang="en-US" altLang="zh-CN" dirty="0"/>
          </a:p>
        </p:txBody>
      </p:sp>
    </p:spTree>
    <p:extLst>
      <p:ext uri="{BB962C8B-B14F-4D97-AF65-F5344CB8AC3E}">
        <p14:creationId xmlns:p14="http://schemas.microsoft.com/office/powerpoint/2010/main" val="215480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23E5B-70D8-401F-AB54-3E85FBF7B219}"/>
              </a:ext>
            </a:extLst>
          </p:cNvPr>
          <p:cNvSpPr>
            <a:spLocks noGrp="1"/>
          </p:cNvSpPr>
          <p:nvPr>
            <p:ph type="title"/>
          </p:nvPr>
        </p:nvSpPr>
        <p:spPr/>
        <p:txBody>
          <a:bodyPr/>
          <a:lstStyle/>
          <a:p>
            <a:r>
              <a:rPr lang="en-US" altLang="zh-CN" dirty="0"/>
              <a:t>Model - BOLL</a:t>
            </a:r>
            <a:endParaRPr lang="zh-CN" altLang="en-US" dirty="0"/>
          </a:p>
        </p:txBody>
      </p:sp>
      <p:sp>
        <p:nvSpPr>
          <p:cNvPr id="3" name="内容占位符 2">
            <a:extLst>
              <a:ext uri="{FF2B5EF4-FFF2-40B4-BE49-F238E27FC236}">
                <a16:creationId xmlns:a16="http://schemas.microsoft.com/office/drawing/2014/main" id="{7795861A-8275-4F4E-A907-743BE9F88C8D}"/>
              </a:ext>
            </a:extLst>
          </p:cNvPr>
          <p:cNvSpPr>
            <a:spLocks noGrp="1"/>
          </p:cNvSpPr>
          <p:nvPr>
            <p:ph idx="1"/>
          </p:nvPr>
        </p:nvSpPr>
        <p:spPr/>
        <p:txBody>
          <a:bodyPr/>
          <a:lstStyle/>
          <a:p>
            <a:r>
              <a:rPr lang="zh-CN" altLang="en-US" b="1" i="0" dirty="0">
                <a:solidFill>
                  <a:srgbClr val="3E3E3E"/>
                </a:solidFill>
                <a:effectLst/>
                <a:latin typeface="Hiragino Sans GB"/>
              </a:rPr>
              <a:t>股价偏离</a:t>
            </a:r>
            <a:r>
              <a:rPr lang="zh-CN" altLang="en-US" dirty="0">
                <a:solidFill>
                  <a:srgbClr val="3E3E3E"/>
                </a:solidFill>
                <a:latin typeface="Hiragino Sans GB"/>
              </a:rPr>
              <a:t>置信</a:t>
            </a:r>
            <a:r>
              <a:rPr lang="zh-CN" altLang="en-US" b="1" i="0" dirty="0">
                <a:solidFill>
                  <a:srgbClr val="3E3E3E"/>
                </a:solidFill>
                <a:effectLst/>
                <a:latin typeface="Hiragino Sans GB"/>
              </a:rPr>
              <a:t>区间？</a:t>
            </a:r>
            <a:endParaRPr lang="en-US" altLang="zh-CN" b="1" i="0" dirty="0">
              <a:solidFill>
                <a:srgbClr val="3E3E3E"/>
              </a:solidFill>
              <a:effectLst/>
              <a:latin typeface="Hiragino Sans GB"/>
            </a:endParaRPr>
          </a:p>
          <a:p>
            <a:r>
              <a:rPr lang="zh-CN" altLang="en-US" b="0" i="0" dirty="0">
                <a:solidFill>
                  <a:schemeClr val="bg1">
                    <a:lumMod val="75000"/>
                  </a:schemeClr>
                </a:solidFill>
                <a:effectLst/>
                <a:latin typeface="Hiragino Sans GB"/>
              </a:rPr>
              <a:t>股价在上轨之上时，股价超过信赖上界，意味股价将会下跌回调到信赖区间；股价在下轨之下时，股价低于信赖下界，意味股价将会上涨拉升到信赖区间。</a:t>
            </a:r>
            <a:endParaRPr lang="en-US" altLang="zh-CN" b="0" i="0" dirty="0">
              <a:solidFill>
                <a:schemeClr val="bg1">
                  <a:lumMod val="75000"/>
                </a:schemeClr>
              </a:solidFill>
              <a:effectLst/>
              <a:latin typeface="Hiragino Sans GB"/>
            </a:endParaRPr>
          </a:p>
          <a:p>
            <a:endParaRPr lang="en-US" altLang="zh-CN" b="0" dirty="0">
              <a:solidFill>
                <a:schemeClr val="bg1">
                  <a:lumMod val="75000"/>
                </a:schemeClr>
              </a:solidFill>
              <a:latin typeface="Hiragino Sans GB"/>
            </a:endParaRPr>
          </a:p>
          <a:p>
            <a:r>
              <a:rPr lang="zh-CN" altLang="en-US" b="0" i="0" dirty="0">
                <a:solidFill>
                  <a:schemeClr val="bg1">
                    <a:lumMod val="75000"/>
                  </a:schemeClr>
                </a:solidFill>
                <a:effectLst/>
                <a:latin typeface="Hiragino Sans GB"/>
              </a:rPr>
              <a:t>跌到下轨以下时，我们买入，涨到上轨以上时，我买卖出，做到高抛低吸。</a:t>
            </a:r>
            <a:endParaRPr lang="en-US" altLang="zh-CN" dirty="0">
              <a:solidFill>
                <a:schemeClr val="bg1">
                  <a:lumMod val="75000"/>
                </a:schemeClr>
              </a:solidFill>
            </a:endParaRPr>
          </a:p>
        </p:txBody>
      </p:sp>
    </p:spTree>
    <p:extLst>
      <p:ext uri="{BB962C8B-B14F-4D97-AF65-F5344CB8AC3E}">
        <p14:creationId xmlns:p14="http://schemas.microsoft.com/office/powerpoint/2010/main" val="74562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DEE90-5406-0E22-10C2-34B4407E51AF}"/>
              </a:ext>
            </a:extLst>
          </p:cNvPr>
          <p:cNvSpPr>
            <a:spLocks noGrp="1"/>
          </p:cNvSpPr>
          <p:nvPr>
            <p:ph type="title"/>
          </p:nvPr>
        </p:nvSpPr>
        <p:spPr/>
        <p:txBody>
          <a:bodyPr/>
          <a:lstStyle/>
          <a:p>
            <a:r>
              <a:rPr lang="zh-CN" altLang="en-US" dirty="0"/>
              <a:t>基于</a:t>
            </a:r>
            <a:r>
              <a:rPr lang="en-US" altLang="zh-CN" dirty="0"/>
              <a:t>BOLL</a:t>
            </a:r>
            <a:r>
              <a:rPr lang="zh-CN" altLang="en-US" dirty="0"/>
              <a:t>的策略</a:t>
            </a:r>
          </a:p>
        </p:txBody>
      </p:sp>
      <p:sp>
        <p:nvSpPr>
          <p:cNvPr id="3" name="内容占位符 2">
            <a:extLst>
              <a:ext uri="{FF2B5EF4-FFF2-40B4-BE49-F238E27FC236}">
                <a16:creationId xmlns:a16="http://schemas.microsoft.com/office/drawing/2014/main" id="{157FC5C3-4A10-8C79-E98D-341F5EBA3537}"/>
              </a:ext>
            </a:extLst>
          </p:cNvPr>
          <p:cNvSpPr>
            <a:spLocks noGrp="1"/>
          </p:cNvSpPr>
          <p:nvPr>
            <p:ph idx="1"/>
          </p:nvPr>
        </p:nvSpPr>
        <p:spPr/>
        <p:txBody>
          <a:bodyPr/>
          <a:lstStyle/>
          <a:p>
            <a:r>
              <a:rPr lang="en-US" altLang="zh-CN" dirty="0"/>
              <a:t>BOLL</a:t>
            </a:r>
            <a:r>
              <a:rPr lang="zh-CN" altLang="en-US" dirty="0"/>
              <a:t>突破策略</a:t>
            </a:r>
            <a:endParaRPr lang="en-US" altLang="zh-CN" dirty="0"/>
          </a:p>
          <a:p>
            <a:endParaRPr lang="en-US" altLang="zh-CN" b="1" i="0" dirty="0">
              <a:solidFill>
                <a:srgbClr val="000000"/>
              </a:solidFill>
              <a:effectLst/>
              <a:latin typeface="var(--jp-content-font-family)"/>
            </a:endParaRPr>
          </a:p>
          <a:p>
            <a:pPr algn="l"/>
            <a:r>
              <a:rPr lang="en-US" altLang="zh-CN" b="1" i="0" dirty="0">
                <a:solidFill>
                  <a:srgbClr val="000000"/>
                </a:solidFill>
                <a:effectLst/>
                <a:latin typeface="var(--jp-content-font-family)"/>
              </a:rPr>
              <a:t>K</a:t>
            </a:r>
            <a:r>
              <a:rPr lang="zh-CN" altLang="en-US" b="1" i="0" dirty="0">
                <a:solidFill>
                  <a:srgbClr val="000000"/>
                </a:solidFill>
                <a:effectLst/>
                <a:latin typeface="var(--jp-content-font-family)"/>
              </a:rPr>
              <a:t>线过程中突破日线</a:t>
            </a:r>
            <a:r>
              <a:rPr lang="en-US" altLang="zh-CN" b="1" i="0" dirty="0">
                <a:solidFill>
                  <a:srgbClr val="000000"/>
                </a:solidFill>
                <a:effectLst/>
                <a:latin typeface="var(--jp-content-font-family)"/>
              </a:rPr>
              <a:t>BOLL</a:t>
            </a:r>
            <a:endParaRPr lang="zh-CN" altLang="en-US" b="1" i="0" dirty="0">
              <a:solidFill>
                <a:srgbClr val="000000"/>
              </a:solidFill>
              <a:effectLst/>
              <a:latin typeface="var(--jp-content-font-family)"/>
            </a:endParaRPr>
          </a:p>
          <a:p>
            <a:pPr algn="l"/>
            <a:r>
              <a:rPr lang="zh-CN" altLang="en-US" b="0" i="0" dirty="0">
                <a:solidFill>
                  <a:srgbClr val="000000"/>
                </a:solidFill>
                <a:effectLst/>
                <a:latin typeface="var(--jp-content-font-family)"/>
              </a:rPr>
              <a:t>将昨日收盘价高于上轨改成昨天最高价高于上轨也就是说昨日只有存在高于上轨的情况即买入，卖出还是保留收盘价比对下轨，因为我们希望不要轻易被洗出去</a:t>
            </a:r>
          </a:p>
          <a:p>
            <a:endParaRPr lang="zh-CN" altLang="en-US" dirty="0"/>
          </a:p>
        </p:txBody>
      </p:sp>
    </p:spTree>
    <p:extLst>
      <p:ext uri="{BB962C8B-B14F-4D97-AF65-F5344CB8AC3E}">
        <p14:creationId xmlns:p14="http://schemas.microsoft.com/office/powerpoint/2010/main" val="46128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88408-364C-0BAD-2403-8F99E068CEEA}"/>
              </a:ext>
            </a:extLst>
          </p:cNvPr>
          <p:cNvSpPr>
            <a:spLocks noGrp="1"/>
          </p:cNvSpPr>
          <p:nvPr>
            <p:ph type="title"/>
          </p:nvPr>
        </p:nvSpPr>
        <p:spPr/>
        <p:txBody>
          <a:bodyPr/>
          <a:lstStyle/>
          <a:p>
            <a:r>
              <a:rPr lang="zh-CN" altLang="en-US" dirty="0"/>
              <a:t>最简单策略</a:t>
            </a:r>
          </a:p>
        </p:txBody>
      </p:sp>
      <p:sp>
        <p:nvSpPr>
          <p:cNvPr id="3" name="内容占位符 2">
            <a:extLst>
              <a:ext uri="{FF2B5EF4-FFF2-40B4-BE49-F238E27FC236}">
                <a16:creationId xmlns:a16="http://schemas.microsoft.com/office/drawing/2014/main" id="{6D92E679-0202-890F-214E-2A1237F9C701}"/>
              </a:ext>
            </a:extLst>
          </p:cNvPr>
          <p:cNvSpPr>
            <a:spLocks noGrp="1"/>
          </p:cNvSpPr>
          <p:nvPr>
            <p:ph idx="1"/>
          </p:nvPr>
        </p:nvSpPr>
        <p:spPr/>
        <p:txBody>
          <a:bodyPr/>
          <a:lstStyle/>
          <a:p>
            <a:pPr marL="0" indent="0">
              <a:buNone/>
            </a:pPr>
            <a:r>
              <a:rPr lang="zh-CN" altLang="en-US" b="0" dirty="0">
                <a:solidFill>
                  <a:srgbClr val="333333"/>
                </a:solidFill>
                <a:effectLst/>
                <a:latin typeface="Consolas" panose="020B0609020204030204" pitchFamily="49" charset="0"/>
              </a:rPr>
              <a:t>   </a:t>
            </a:r>
          </a:p>
          <a:p>
            <a:r>
              <a:rPr lang="zh-CN" altLang="en-US" b="0" dirty="0">
                <a:solidFill>
                  <a:srgbClr val="777777"/>
                </a:solidFill>
                <a:effectLst/>
                <a:latin typeface="Consolas" panose="020B0609020204030204" pitchFamily="49" charset="0"/>
              </a:rPr>
              <a:t>    </a:t>
            </a:r>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如果</a:t>
            </a:r>
            <a:r>
              <a:rPr lang="en-US" altLang="zh-CN" b="0" i="1" dirty="0">
                <a:solidFill>
                  <a:srgbClr val="AAAAAA"/>
                </a:solidFill>
                <a:effectLst/>
                <a:latin typeface="Consolas" panose="020B0609020204030204" pitchFamily="49" charset="0"/>
              </a:rPr>
              <a:t>p</a:t>
            </a:r>
            <a:r>
              <a:rPr lang="zh-CN" altLang="en-US" b="0" i="1" dirty="0">
                <a:solidFill>
                  <a:srgbClr val="AAAAAA"/>
                </a:solidFill>
                <a:effectLst/>
                <a:latin typeface="Consolas" panose="020B0609020204030204" pitchFamily="49" charset="0"/>
              </a:rPr>
              <a:t>小于</a:t>
            </a:r>
            <a:r>
              <a:rPr lang="en-US" altLang="zh-CN" b="0" i="1" dirty="0">
                <a:solidFill>
                  <a:srgbClr val="AAAAAA"/>
                </a:solidFill>
                <a:effectLst/>
                <a:latin typeface="Consolas" panose="020B0609020204030204" pitchFamily="49" charset="0"/>
              </a:rPr>
              <a:t>down</a:t>
            </a:r>
            <a:r>
              <a:rPr lang="zh-CN" altLang="en-US" b="0" i="1" dirty="0">
                <a:solidFill>
                  <a:srgbClr val="AAAAAA"/>
                </a:solidFill>
                <a:effectLst/>
                <a:latin typeface="Consolas" panose="020B0609020204030204" pitchFamily="49" charset="0"/>
              </a:rPr>
              <a:t>，且没有持仓，则 买入</a:t>
            </a:r>
            <a:endParaRPr lang="zh-CN" altLang="en-US" b="0" dirty="0">
              <a:solidFill>
                <a:srgbClr val="333333"/>
              </a:solidFill>
              <a:effectLst/>
              <a:latin typeface="Consolas" panose="020B0609020204030204" pitchFamily="49" charset="0"/>
            </a:endParaRPr>
          </a:p>
          <a:p>
            <a:r>
              <a:rPr lang="zh-CN" altLang="en-US" b="0" dirty="0">
                <a:solidFill>
                  <a:srgbClr val="777777"/>
                </a:solidFill>
                <a:effectLst/>
                <a:latin typeface="Consolas" panose="020B0609020204030204" pitchFamily="49" charset="0"/>
              </a:rPr>
              <a:t>    </a:t>
            </a:r>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如果</a:t>
            </a:r>
            <a:r>
              <a:rPr lang="en-US" altLang="zh-CN" b="0" i="1" dirty="0">
                <a:solidFill>
                  <a:srgbClr val="AAAAAA"/>
                </a:solidFill>
                <a:effectLst/>
                <a:latin typeface="Consolas" panose="020B0609020204030204" pitchFamily="49" charset="0"/>
              </a:rPr>
              <a:t>p</a:t>
            </a:r>
            <a:r>
              <a:rPr lang="zh-CN" altLang="en-US" b="0" i="1" dirty="0">
                <a:solidFill>
                  <a:srgbClr val="AAAAAA"/>
                </a:solidFill>
                <a:effectLst/>
                <a:latin typeface="Consolas" panose="020B0609020204030204" pitchFamily="49" charset="0"/>
              </a:rPr>
              <a:t>大于</a:t>
            </a:r>
            <a:r>
              <a:rPr lang="en-US" altLang="zh-CN" b="0" i="1" dirty="0">
                <a:solidFill>
                  <a:srgbClr val="AAAAAA"/>
                </a:solidFill>
                <a:effectLst/>
                <a:latin typeface="Consolas" panose="020B0609020204030204" pitchFamily="49" charset="0"/>
              </a:rPr>
              <a:t>up</a:t>
            </a:r>
            <a:r>
              <a:rPr lang="zh-CN" altLang="en-US" b="0" i="1" dirty="0">
                <a:solidFill>
                  <a:srgbClr val="AAAAAA"/>
                </a:solidFill>
                <a:effectLst/>
                <a:latin typeface="Consolas" panose="020B0609020204030204" pitchFamily="49" charset="0"/>
              </a:rPr>
              <a:t>，且有持仓，则 卖出</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333333"/>
                </a:solidFill>
                <a:effectLst/>
                <a:latin typeface="Consolas" panose="020B0609020204030204" pitchFamily="49" charset="0"/>
              </a:rPr>
              <a:t>if  </a:t>
            </a:r>
            <a:r>
              <a:rPr lang="en-US" altLang="zh-CN" b="0" dirty="0">
                <a:solidFill>
                  <a:srgbClr val="FF0000"/>
                </a:solidFill>
                <a:effectLst/>
                <a:latin typeface="Consolas" panose="020B0609020204030204" pitchFamily="49" charset="0"/>
              </a:rPr>
              <a:t>high</a:t>
            </a:r>
            <a:r>
              <a:rPr lang="en-US" altLang="zh-CN" b="0" dirty="0">
                <a:solidFill>
                  <a:srgbClr val="333333"/>
                </a:solidFill>
                <a:effectLst/>
                <a:latin typeface="Consolas" panose="020B0609020204030204" pitchFamily="49" charset="0"/>
              </a:rPr>
              <a:t>&gt;up and </a:t>
            </a:r>
            <a:r>
              <a:rPr lang="en-US" altLang="zh-CN" b="0" dirty="0">
                <a:solidFill>
                  <a:srgbClr val="4B69C6"/>
                </a:solidFill>
                <a:effectLst/>
                <a:latin typeface="Consolas" panose="020B0609020204030204" pitchFamily="49" charset="0"/>
              </a:rPr>
              <a:t>amount</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0:</a:t>
            </a:r>
          </a:p>
          <a:p>
            <a:r>
              <a:rPr lang="en-US" altLang="zh-CN" b="0" dirty="0">
                <a:solidFill>
                  <a:srgbClr val="333333"/>
                </a:solidFill>
                <a:effectLst/>
                <a:latin typeface="Consolas" panose="020B0609020204030204" pitchFamily="49" charset="0"/>
              </a:rPr>
              <a:t>        </a:t>
            </a:r>
            <a:r>
              <a:rPr lang="en-US" altLang="zh-CN" b="0" dirty="0" err="1">
                <a:solidFill>
                  <a:srgbClr val="333333"/>
                </a:solidFill>
                <a:effectLst/>
                <a:latin typeface="Consolas" panose="020B0609020204030204" pitchFamily="49" charset="0"/>
              </a:rPr>
              <a:t>order_value</a:t>
            </a:r>
            <a:r>
              <a:rPr lang="en-US" altLang="zh-CN" b="0" dirty="0">
                <a:solidFill>
                  <a:srgbClr val="333333"/>
                </a:solidFill>
                <a:effectLst/>
                <a:latin typeface="Consolas" panose="020B0609020204030204" pitchFamily="49" charset="0"/>
              </a:rPr>
              <a:t>(</a:t>
            </a:r>
            <a:r>
              <a:rPr lang="en-US" altLang="zh-CN" b="0" dirty="0" err="1">
                <a:solidFill>
                  <a:srgbClr val="333333"/>
                </a:solidFill>
                <a:effectLst/>
                <a:latin typeface="Consolas" panose="020B0609020204030204" pitchFamily="49" charset="0"/>
              </a:rPr>
              <a:t>g.security,cash</a:t>
            </a:r>
            <a:r>
              <a:rPr lang="en-US" altLang="zh-CN" b="0" dirty="0">
                <a:solidFill>
                  <a:srgbClr val="333333"/>
                </a:solidFill>
                <a:effectLst/>
                <a:latin typeface="Consolas" panose="020B0609020204030204" pitchFamily="49" charset="0"/>
              </a:rPr>
              <a:t>) </a:t>
            </a:r>
          </a:p>
          <a:p>
            <a:r>
              <a:rPr lang="en-US" altLang="zh-CN" b="0" dirty="0">
                <a:solidFill>
                  <a:srgbClr val="333333"/>
                </a:solidFill>
                <a:effectLst/>
                <a:latin typeface="Consolas" panose="020B0609020204030204" pitchFamily="49" charset="0"/>
              </a:rPr>
              <a:t>    </a:t>
            </a:r>
            <a:r>
              <a:rPr lang="en-US" altLang="zh-CN" b="0" dirty="0" err="1">
                <a:solidFill>
                  <a:srgbClr val="333333"/>
                </a:solidFill>
                <a:effectLst/>
                <a:latin typeface="Consolas" panose="020B0609020204030204" pitchFamily="49" charset="0"/>
              </a:rPr>
              <a:t>elif</a:t>
            </a:r>
            <a:r>
              <a:rPr lang="en-US" altLang="zh-CN" b="0" dirty="0">
                <a:solidFill>
                  <a:srgbClr val="333333"/>
                </a:solidFill>
                <a:effectLst/>
                <a:latin typeface="Consolas" panose="020B0609020204030204" pitchFamily="49" charset="0"/>
              </a:rPr>
              <a:t> </a:t>
            </a:r>
            <a:r>
              <a:rPr lang="en-US" altLang="zh-CN" b="0" dirty="0">
                <a:solidFill>
                  <a:srgbClr val="339966"/>
                </a:solidFill>
                <a:effectLst/>
                <a:latin typeface="Consolas" panose="020B0609020204030204" pitchFamily="49" charset="0"/>
              </a:rPr>
              <a:t>close</a:t>
            </a:r>
            <a:r>
              <a:rPr lang="en-US" altLang="zh-CN" b="0" dirty="0">
                <a:solidFill>
                  <a:srgbClr val="333333"/>
                </a:solidFill>
                <a:effectLst/>
                <a:latin typeface="Consolas" panose="020B0609020204030204" pitchFamily="49" charset="0"/>
              </a:rPr>
              <a:t>&lt;down and </a:t>
            </a:r>
            <a:r>
              <a:rPr lang="en-US" altLang="zh-CN" b="0" dirty="0">
                <a:solidFill>
                  <a:schemeClr val="accent1">
                    <a:lumMod val="75000"/>
                  </a:schemeClr>
                </a:solidFill>
                <a:effectLst/>
                <a:latin typeface="Consolas" panose="020B0609020204030204" pitchFamily="49" charset="0"/>
              </a:rPr>
              <a:t>amount</a:t>
            </a:r>
            <a:r>
              <a:rPr lang="en-US" altLang="zh-CN" b="0" dirty="0">
                <a:solidFill>
                  <a:srgbClr val="333333"/>
                </a:solidFill>
                <a:effectLst/>
                <a:latin typeface="Consolas" panose="020B0609020204030204" pitchFamily="49" charset="0"/>
              </a:rPr>
              <a:t> &gt; 0:</a:t>
            </a:r>
          </a:p>
          <a:p>
            <a:r>
              <a:rPr lang="en-US" altLang="zh-CN" b="0" dirty="0">
                <a:solidFill>
                  <a:srgbClr val="333333"/>
                </a:solidFill>
                <a:effectLst/>
                <a:latin typeface="Consolas" panose="020B0609020204030204" pitchFamily="49" charset="0"/>
              </a:rPr>
              <a:t>        </a:t>
            </a:r>
            <a:r>
              <a:rPr lang="en-US" altLang="zh-CN" b="0" dirty="0" err="1">
                <a:solidFill>
                  <a:srgbClr val="333333"/>
                </a:solidFill>
                <a:effectLst/>
                <a:latin typeface="Consolas" panose="020B0609020204030204" pitchFamily="49" charset="0"/>
              </a:rPr>
              <a:t>order_target</a:t>
            </a:r>
            <a:r>
              <a:rPr lang="en-US" altLang="zh-CN" b="0" dirty="0">
                <a:solidFill>
                  <a:srgbClr val="333333"/>
                </a:solidFill>
                <a:effectLst/>
                <a:latin typeface="Consolas" panose="020B0609020204030204" pitchFamily="49" charset="0"/>
              </a:rPr>
              <a:t>(g.security,0)</a:t>
            </a:r>
          </a:p>
          <a:p>
            <a:endParaRPr lang="zh-CN" altLang="en-US" dirty="0"/>
          </a:p>
        </p:txBody>
      </p:sp>
    </p:spTree>
    <p:extLst>
      <p:ext uri="{BB962C8B-B14F-4D97-AF65-F5344CB8AC3E}">
        <p14:creationId xmlns:p14="http://schemas.microsoft.com/office/powerpoint/2010/main" val="363450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E69015-04D5-47C8-B777-4E05F26F2F81}"/>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DDE58DB3-600E-4003-AF41-CA53FE33C2AF}"/>
              </a:ext>
            </a:extLst>
          </p:cNvPr>
          <p:cNvSpPr>
            <a:spLocks noGrp="1"/>
          </p:cNvSpPr>
          <p:nvPr>
            <p:ph idx="1"/>
          </p:nvPr>
        </p:nvSpPr>
        <p:spPr/>
        <p:txBody>
          <a:bodyPr/>
          <a:lstStyle/>
          <a:p>
            <a:r>
              <a:rPr lang="zh-CN" altLang="en-US" dirty="0"/>
              <a:t>夏普比，年化收益如何？</a:t>
            </a:r>
          </a:p>
        </p:txBody>
      </p:sp>
    </p:spTree>
    <p:extLst>
      <p:ext uri="{BB962C8B-B14F-4D97-AF65-F5344CB8AC3E}">
        <p14:creationId xmlns:p14="http://schemas.microsoft.com/office/powerpoint/2010/main" val="12039141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0000FF"/>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13574</TotalTime>
  <Words>954</Words>
  <Application>Microsoft Office PowerPoint</Application>
  <PresentationFormat>宽屏</PresentationFormat>
  <Paragraphs>116</Paragraphs>
  <Slides>21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Hiragino Sans GB</vt:lpstr>
      <vt:lpstr>var(--jp-content-font-family)</vt:lpstr>
      <vt:lpstr>黑体</vt:lpstr>
      <vt:lpstr>宋体</vt:lpstr>
      <vt:lpstr>Arial</vt:lpstr>
      <vt:lpstr>Arial Narrow</vt:lpstr>
      <vt:lpstr>Calibri</vt:lpstr>
      <vt:lpstr>Cambria Math</vt:lpstr>
      <vt:lpstr>Consolas</vt:lpstr>
      <vt:lpstr>Times New Roman</vt:lpstr>
      <vt:lpstr>Wingdings</vt:lpstr>
      <vt:lpstr>Wingdings 2</vt:lpstr>
      <vt:lpstr>template2007</vt:lpstr>
      <vt:lpstr>基于布林线的沪深300量化交易策略</vt:lpstr>
      <vt:lpstr>不同的策略</vt:lpstr>
      <vt:lpstr>Bolling线（回顾）</vt:lpstr>
      <vt:lpstr>Bolling线</vt:lpstr>
      <vt:lpstr>Model - BOLL</vt:lpstr>
      <vt:lpstr>Model - BOLL</vt:lpstr>
      <vt:lpstr>基于BOLL的策略</vt:lpstr>
      <vt:lpstr>最简单策略</vt:lpstr>
      <vt:lpstr>Evaluation</vt:lpstr>
      <vt:lpstr>沪深300  2005~2023</vt:lpstr>
      <vt:lpstr>PowerPoint 演示文稿</vt:lpstr>
      <vt:lpstr>PowerPoint 演示文稿</vt:lpstr>
      <vt:lpstr>PowerPoint 演示文稿</vt:lpstr>
      <vt:lpstr>如何抓住市场下跌趋势进行做空？</vt:lpstr>
      <vt:lpstr>PowerPoint 演示文稿</vt:lpstr>
      <vt:lpstr>能否进一步优化策略？</vt:lpstr>
      <vt:lpstr>Magic Bolling</vt:lpstr>
      <vt:lpstr>回测结果（Magic Bolling, 仅做多）</vt:lpstr>
      <vt:lpstr>不做空vs做空</vt:lpstr>
      <vt:lpstr>策略优势</vt:lpstr>
      <vt:lpstr>Thank you!</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dc:description>Redesign of slides created by Randal E. Bryant and David R. O'Hallaron</dc:description>
  <cp:lastModifiedBy>Lee Colin</cp:lastModifiedBy>
  <cp:revision>1154</cp:revision>
  <cp:lastPrinted>2010-01-19T15:27:43Z</cp:lastPrinted>
  <dcterms:created xsi:type="dcterms:W3CDTF">2011-01-12T20:24:02Z</dcterms:created>
  <dcterms:modified xsi:type="dcterms:W3CDTF">2023-05-26T05:30:40Z</dcterms:modified>
</cp:coreProperties>
</file>