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74" r:id="rId5"/>
    <p:sldId id="273" r:id="rId6"/>
    <p:sldId id="280" r:id="rId7"/>
    <p:sldId id="281" r:id="rId8"/>
    <p:sldId id="282" r:id="rId9"/>
    <p:sldId id="284" r:id="rId10"/>
    <p:sldId id="269" r:id="rId11"/>
    <p:sldId id="283" r:id="rId12"/>
    <p:sldId id="288" r:id="rId13"/>
    <p:sldId id="289" r:id="rId14"/>
    <p:sldId id="264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422" y="53"/>
      </p:cViewPr>
      <p:guideLst>
        <p:guide pos="3850"/>
        <p:guide pos="600"/>
        <p:guide orient="horz"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 title="副标题"/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 title="副标题"/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101" name="文本占位符 2" title="副标题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cxnSp>
        <p:nvCxnSpPr>
          <p:cNvPr id="21" name="直接连接符​​(S)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内容占位符 3"/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6" name="组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101" name="文本占位符 2" title="副标题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cxnSp>
        <p:nvCxnSpPr>
          <p:cNvPr id="21" name="直接连接符​​(S)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/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直角三角形 23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/>
          <p:cNvCxnSpPr/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标题 1" title="标题 "/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  <a:endParaRPr lang="zh-CN" altLang="en-US" noProof="0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/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平行四边形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/>
          <p:cNvCxnSpPr/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1073384" y="237744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8" name="内容占位符 3" title="项目符号"/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  <a:endParaRPr lang="zh-CN" altLang="en-US" noProof="0"/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  <a:endParaRPr lang="zh-CN" altLang="en-US" noProof="0"/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  <a:endParaRPr lang="zh-CN" altLang="en-US" noProof="0"/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文本占位符 4"/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0" name="内容占位符 5" title="项目符号"/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  <a:endParaRPr lang="zh-CN" altLang="en-US" noProof="0"/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  <a:endParaRPr lang="zh-CN" altLang="en-US" noProof="0"/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  <a:endParaRPr lang="zh-CN" altLang="en-US" noProof="0"/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文本占位符 4" title="副标题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8" name="组 27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  <a:endParaRPr lang="zh-CN" altLang="en-US" noProof="0" dirty="0"/>
          </a:p>
        </p:txBody>
      </p:sp>
      <p:sp>
        <p:nvSpPr>
          <p:cNvPr id="20" name="图表占位符 2" title="图表"/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/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6" name="组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/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  <a:endParaRPr lang="zh-CN" altLang="en-US" noProof="0" dirty="0"/>
          </a:p>
        </p:txBody>
      </p:sp>
      <p:cxnSp>
        <p:nvCxnSpPr>
          <p:cNvPr id="6" name="直接连接符​​(S) 5"/>
          <p:cNvCxnSpPr/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  <a:endParaRPr lang="zh-CN" altLang="en-US" noProof="0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  <a:endParaRPr lang="zh-CN" altLang="en-US" noProof="0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  <a:endParaRPr lang="zh-CN" altLang="en-US" noProof="0" dirty="0"/>
          </a:p>
        </p:txBody>
      </p:sp>
      <p:sp>
        <p:nvSpPr>
          <p:cNvPr id="13" name="文本占位符 21"/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  <a:endParaRPr lang="zh-CN" altLang="en-US" noProof="0" dirty="0"/>
          </a:p>
        </p:txBody>
      </p:sp>
      <p:sp>
        <p:nvSpPr>
          <p:cNvPr id="14" name="形状 4157"/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/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/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/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/>
          <p:cNvGrpSpPr/>
          <p:nvPr/>
        </p:nvGrpSpPr>
        <p:grpSpPr>
          <a:xfrm>
            <a:off x="2787170" y="2855631"/>
            <a:ext cx="2236510" cy="1118752"/>
            <a:chOff x="2787170" y="2902286"/>
            <a:chExt cx="2236510" cy="1118752"/>
          </a:xfrm>
        </p:grpSpPr>
        <p:sp>
          <p:nvSpPr>
            <p:cNvPr id="20" name="文本框 19"/>
            <p:cNvSpPr txBox="1"/>
            <p:nvPr/>
          </p:nvSpPr>
          <p:spPr>
            <a:xfrm>
              <a:off x="3238428" y="2902286"/>
              <a:ext cx="11512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FR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87170" y="3713261"/>
              <a:ext cx="2236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FABRIKAM RESIDENCES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五子棋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Gobang</a:t>
            </a:r>
            <a:endParaRPr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16" title="建筑物图像"/>
          <p:cNvPicPr>
            <a:picLocks noChangeAspect="1"/>
          </p:cNvPicPr>
          <p:nvPr/>
        </p:nvPicPr>
        <p:blipFill>
          <a:blip r:embed="rId1"/>
          <a:srcRect l="20784" r="20784"/>
          <a:stretch>
            <a:fillRect/>
          </a:stretch>
        </p:blipFill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0" name="六边形 9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35884" y="3075056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4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陈孟卓</a:t>
            </a:r>
            <a:endParaRPr lang="zh-CN" altLang="en-US" sz="4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重难点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795" y="1729740"/>
            <a:ext cx="3352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/>
              <a:t>1. MVC</a:t>
            </a:r>
            <a:r>
              <a:rPr lang="zh-CN" altLang="en-US" sz="3600"/>
              <a:t>架构分开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18795" y="3362960"/>
            <a:ext cx="23590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/>
              <a:t>2.</a:t>
            </a:r>
            <a:r>
              <a:rPr lang="zh-CN" altLang="en-US" sz="3600"/>
              <a:t>输赢</a:t>
            </a:r>
            <a:r>
              <a:rPr lang="zh-CN" altLang="en-US" sz="3600"/>
              <a:t>判定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518795" y="5168265"/>
            <a:ext cx="23729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 b="1"/>
              <a:t>3.</a:t>
            </a:r>
            <a:r>
              <a:rPr lang="zh-CN" altLang="en-US" sz="3600" b="1"/>
              <a:t>人机部分</a:t>
            </a:r>
            <a:endParaRPr lang="zh-CN" altLang="en-US" sz="3600" b="1"/>
          </a:p>
        </p:txBody>
      </p:sp>
      <p:sp>
        <p:nvSpPr>
          <p:cNvPr id="8" name="文本框 7"/>
          <p:cNvSpPr txBox="1"/>
          <p:nvPr/>
        </p:nvSpPr>
        <p:spPr>
          <a:xfrm>
            <a:off x="1113155" y="2714625"/>
            <a:ext cx="3811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控制器</a:t>
            </a:r>
            <a:r>
              <a:rPr lang="en-US" altLang="zh-CN"/>
              <a:t>-C</a:t>
            </a:r>
            <a:r>
              <a:rPr lang="zh-CN" altLang="en-US"/>
              <a:t>，棋盘</a:t>
            </a:r>
            <a:r>
              <a:rPr lang="en-US" altLang="zh-CN"/>
              <a:t>-V</a:t>
            </a:r>
            <a:r>
              <a:rPr lang="zh-CN" altLang="en-US"/>
              <a:t>，两个主要</a:t>
            </a:r>
            <a:r>
              <a:rPr lang="zh-CN" altLang="en-US"/>
              <a:t>界面</a:t>
            </a:r>
            <a:r>
              <a:rPr lang="en-US" altLang="zh-CN"/>
              <a:t>-M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113155" y="44710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数组到棋盘的映射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24835" y="5107305"/>
            <a:ext cx="2404745" cy="767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16345" y="1181100"/>
            <a:ext cx="49834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找到玩家下一步权值最大的位置，实现堵的功能</a:t>
            </a:r>
            <a:endParaRPr lang="zh-CN" altLang="en-US"/>
          </a:p>
          <a:p>
            <a:r>
              <a:rPr lang="zh-CN" altLang="en-US"/>
              <a:t>首先用</a:t>
            </a:r>
            <a:r>
              <a:rPr lang="en-US" altLang="zh-CN"/>
              <a:t>HashMap</a:t>
            </a:r>
            <a:r>
              <a:rPr lang="zh-CN" altLang="en-US"/>
              <a:t>预定义一个权值计算规则</a:t>
            </a:r>
            <a:endParaRPr lang="zh-CN" altLang="en-US"/>
          </a:p>
          <a:p>
            <a:r>
              <a:rPr lang="zh-CN" altLang="en-US"/>
              <a:t>从左到右</a:t>
            </a:r>
            <a:endParaRPr lang="zh-CN" altLang="en-US"/>
          </a:p>
          <a:p>
            <a:r>
              <a:rPr lang="zh-CN" altLang="en-US"/>
              <a:t>从右到左</a:t>
            </a:r>
            <a:endParaRPr lang="zh-CN" altLang="en-US"/>
          </a:p>
          <a:p>
            <a:r>
              <a:rPr lang="zh-CN" altLang="en-US"/>
              <a:t>从上到下</a:t>
            </a:r>
            <a:endParaRPr lang="zh-CN" altLang="en-US"/>
          </a:p>
          <a:p>
            <a:r>
              <a:rPr lang="zh-CN" altLang="en-US"/>
              <a:t>从下到上</a:t>
            </a:r>
            <a:endParaRPr lang="zh-CN" altLang="en-US"/>
          </a:p>
          <a:p>
            <a:r>
              <a:rPr lang="zh-CN" altLang="en-US"/>
              <a:t>四个对角线方向</a:t>
            </a:r>
            <a:endParaRPr lang="zh-CN" altLang="en-US"/>
          </a:p>
          <a:p>
            <a:r>
              <a:rPr lang="zh-CN" altLang="en-US"/>
              <a:t>依次扫一遍</a:t>
            </a:r>
            <a:endParaRPr lang="zh-CN" altLang="en-US"/>
          </a:p>
          <a:p>
            <a:r>
              <a:rPr lang="zh-CN" altLang="en-US"/>
              <a:t>最后在棋盘上玩家权值最大的地方下棋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345" y="3778250"/>
            <a:ext cx="280035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课外扩展学习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795" y="1729740"/>
            <a:ext cx="15240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/>
              <a:t>1. MVC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18795" y="2591435"/>
            <a:ext cx="3543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/>
              <a:t>2.</a:t>
            </a:r>
            <a:r>
              <a:rPr lang="en-US" altLang="zh-CN" sz="3600"/>
              <a:t>JavaFx</a:t>
            </a:r>
            <a:r>
              <a:rPr lang="zh-CN" altLang="en-US" sz="3600"/>
              <a:t>界面绘制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518795" y="3533775"/>
            <a:ext cx="64738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/>
              <a:t>3.</a:t>
            </a:r>
            <a:r>
              <a:rPr lang="zh-CN" altLang="en-US" sz="3600"/>
              <a:t>学习了五子棋的简单人机逻辑</a:t>
            </a:r>
            <a:endParaRPr lang="zh-CN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0" name="组 19" descr="分组文本中的公司缩写和名称"/>
          <p:cNvGrpSpPr/>
          <p:nvPr/>
        </p:nvGrpSpPr>
        <p:grpSpPr>
          <a:xfrm>
            <a:off x="2787171" y="2855631"/>
            <a:ext cx="2236510" cy="1118752"/>
            <a:chOff x="2787171" y="2902286"/>
            <a:chExt cx="2236510" cy="1118752"/>
          </a:xfrm>
        </p:grpSpPr>
        <p:sp>
          <p:nvSpPr>
            <p:cNvPr id="21" name="文本框 20"/>
            <p:cNvSpPr txBox="1"/>
            <p:nvPr/>
          </p:nvSpPr>
          <p:spPr>
            <a:xfrm>
              <a:off x="3238428" y="2902286"/>
              <a:ext cx="11512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FR</a:t>
              </a:r>
              <a:endParaRPr lang="en-US" altLang="zh-CN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87171" y="3713261"/>
              <a:ext cx="2236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FABRIKAM RESIDENCES</a:t>
              </a:r>
              <a:endPara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6822928" y="3465945"/>
            <a:ext cx="3445782" cy="288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陈孟卓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/>
              <a:t>mengzhuo.happy@gmail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.com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/>
          </p:nvPr>
        </p:nvSpPr>
        <p:spPr>
          <a:xfrm>
            <a:off x="6822928" y="4635499"/>
            <a:ext cx="3923729" cy="247458"/>
          </a:xfrm>
        </p:spPr>
        <p:txBody>
          <a:bodyPr rtlCol="0"/>
          <a:lstStyle/>
          <a:p>
            <a:r>
              <a:rPr lang="en-US" altLang="zh-CN" dirty="0"/>
              <a:t>QQ 1278263215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占位符 16" title="建筑物图像"/>
          <p:cNvPicPr>
            <a:picLocks noChangeAspect="1"/>
          </p:cNvPicPr>
          <p:nvPr/>
        </p:nvPicPr>
        <p:blipFill>
          <a:blip r:embed="rId1"/>
          <a:srcRect l="20784" r="20784"/>
          <a:stretch>
            <a:fillRect/>
          </a:stretch>
        </p:blipFill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3" name="六边形 12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35884" y="3075056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4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陈孟卓</a:t>
            </a:r>
            <a:endParaRPr lang="zh-CN" altLang="en-US" sz="4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占位符 1"/>
          <p:cNvSpPr/>
          <p:nvPr>
            <p:ph type="body" sz="quarter" idx="16"/>
          </p:nvPr>
        </p:nvSpPr>
        <p:spPr>
          <a:xfrm>
            <a:off x="6822929" y="3871201"/>
            <a:ext cx="3445782" cy="288000"/>
          </a:xfrm>
        </p:spPr>
        <p:txBody>
          <a:bodyPr/>
          <a:p>
            <a:r>
              <a:rPr altLang="zh-CN"/>
              <a:t>2019141460093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2869" y="1756739"/>
            <a:ext cx="939849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实现了开始一局游戏前的游戏设置功能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自主选择棋盘行列数，增加趣味性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实现了</a:t>
            </a: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PvP</a:t>
            </a:r>
            <a:r>
              <a:rPr lang="zh-CN" altLang="en-US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PvE</a:t>
            </a:r>
            <a:r>
              <a:rPr lang="zh-CN" altLang="en-US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两种模式</a:t>
            </a:r>
            <a:endParaRPr lang="zh-CN" altLang="en-US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友好的用户</a:t>
            </a: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zh-CN" altLang="en-US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界面</a:t>
            </a:r>
            <a:endParaRPr lang="zh-CN" altLang="en-US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优美的棋盘</a:t>
            </a: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UI</a:t>
            </a:r>
            <a:endParaRPr lang="en-US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界面及功能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1856740"/>
            <a:ext cx="6367145" cy="39185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77480" y="1356995"/>
            <a:ext cx="385064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默认为</a:t>
            </a:r>
            <a:r>
              <a:rPr lang="en-US" altLang="zh-CN" sz="3200"/>
              <a:t>15</a:t>
            </a:r>
            <a:r>
              <a:rPr lang="zh-CN" altLang="en-US" sz="3200"/>
              <a:t>×</a:t>
            </a:r>
            <a:r>
              <a:rPr lang="en-US" altLang="zh-CN" sz="3200"/>
              <a:t>15</a:t>
            </a:r>
            <a:r>
              <a:rPr lang="zh-CN" altLang="en-US" sz="3200"/>
              <a:t>的棋盘</a:t>
            </a:r>
            <a:endParaRPr lang="zh-CN" altLang="en-US" sz="3200"/>
          </a:p>
          <a:p>
            <a:r>
              <a:rPr lang="zh-CN" altLang="en-US" sz="3200"/>
              <a:t>默认黑棋先手</a:t>
            </a:r>
            <a:endParaRPr lang="zh-CN" altLang="en-US" sz="3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10" y="2486025"/>
            <a:ext cx="3980180" cy="4172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界面及功能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16190" y="1435100"/>
            <a:ext cx="465455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默认为</a:t>
            </a:r>
            <a:r>
              <a:rPr lang="en-US" altLang="zh-CN" sz="3200"/>
              <a:t>15</a:t>
            </a:r>
            <a:r>
              <a:rPr lang="zh-CN" altLang="en-US" sz="3200"/>
              <a:t>×</a:t>
            </a:r>
            <a:r>
              <a:rPr lang="en-US" altLang="zh-CN" sz="3200"/>
              <a:t>15</a:t>
            </a:r>
            <a:r>
              <a:rPr lang="zh-CN" altLang="en-US" sz="3200"/>
              <a:t>的棋盘</a:t>
            </a:r>
            <a:endParaRPr lang="zh-CN" altLang="en-US" sz="3200"/>
          </a:p>
          <a:p>
            <a:r>
              <a:rPr lang="zh-CN" altLang="en-US" sz="3200"/>
              <a:t>默认黑棋先手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可以自主选择行列线数</a:t>
            </a:r>
            <a:endParaRPr lang="zh-CN" altLang="en-US" sz="3200"/>
          </a:p>
          <a:p>
            <a:r>
              <a:rPr lang="zh-CN" altLang="en-US" sz="3200"/>
              <a:t>当</a:t>
            </a:r>
            <a:r>
              <a:rPr lang="en-US" altLang="zh-CN" sz="3200"/>
              <a:t>X=Y=</a:t>
            </a:r>
            <a:r>
              <a:rPr lang="zh-CN" altLang="en-US" sz="3200"/>
              <a:t>奇数自动绘制天元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1356995"/>
            <a:ext cx="3692525" cy="2272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0" y="589280"/>
            <a:ext cx="2416175" cy="2767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4196715"/>
            <a:ext cx="3692525" cy="2272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20" y="3629660"/>
            <a:ext cx="2979420" cy="3091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PVE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356995"/>
            <a:ext cx="4370705" cy="2689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315" y="609600"/>
            <a:ext cx="2978785" cy="2978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75" y="3813175"/>
            <a:ext cx="3044825" cy="304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5" y="4046855"/>
            <a:ext cx="4370705" cy="26898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75445" y="1945005"/>
            <a:ext cx="2611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黑方</a:t>
            </a:r>
            <a:r>
              <a:rPr lang="en-US" altLang="zh-CN" sz="2800"/>
              <a:t>AI</a:t>
            </a:r>
            <a:r>
              <a:rPr lang="zh-CN" altLang="en-US" sz="2800"/>
              <a:t>效果展示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9275445" y="4815205"/>
            <a:ext cx="2611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白</a:t>
            </a:r>
            <a:r>
              <a:rPr lang="zh-CN" altLang="en-US" sz="2800"/>
              <a:t>方</a:t>
            </a:r>
            <a:r>
              <a:rPr lang="en-US" altLang="zh-CN" sz="2800"/>
              <a:t>AI</a:t>
            </a:r>
            <a:r>
              <a:rPr lang="zh-CN" altLang="en-US" sz="2800"/>
              <a:t>效果展示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PVP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1248410"/>
            <a:ext cx="3568065" cy="3568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05" y="1248410"/>
            <a:ext cx="3568065" cy="35680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1248410"/>
            <a:ext cx="3568065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/>
              <a:t>程序简单组成结构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095" y="1567180"/>
            <a:ext cx="4562475" cy="4295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4685" y="1567180"/>
            <a:ext cx="482727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MVC</a:t>
            </a:r>
            <a:r>
              <a:rPr lang="zh-CN" altLang="en-US" sz="3600"/>
              <a:t>架构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Controller</a:t>
            </a:r>
            <a:r>
              <a:rPr lang="zh-CN" altLang="en-US" sz="3600"/>
              <a:t>：</a:t>
            </a:r>
            <a:r>
              <a:rPr lang="zh-CN" altLang="en-US" sz="3600"/>
              <a:t>控制部分</a:t>
            </a:r>
            <a:endParaRPr lang="zh-CN" altLang="en-US" sz="3600"/>
          </a:p>
          <a:p>
            <a:r>
              <a:rPr lang="en-US" altLang="zh-CN" sz="3600"/>
              <a:t>Game</a:t>
            </a:r>
            <a:r>
              <a:rPr lang="zh-CN" altLang="en-US" sz="3600"/>
              <a:t>：游戏设置界面</a:t>
            </a:r>
            <a:endParaRPr lang="zh-CN" altLang="en-US" sz="3600"/>
          </a:p>
          <a:p>
            <a:r>
              <a:rPr lang="en-US" altLang="zh-CN" sz="3600"/>
              <a:t>Gobang</a:t>
            </a:r>
            <a:r>
              <a:rPr lang="zh-CN" altLang="en-US" sz="3600"/>
              <a:t>：游戏进行部分</a:t>
            </a:r>
            <a:endParaRPr lang="zh-CN" altLang="en-US" sz="3600"/>
          </a:p>
          <a:p>
            <a:r>
              <a:rPr lang="en-US" altLang="zh-CN" sz="3600"/>
              <a:t>Robot</a:t>
            </a:r>
            <a:r>
              <a:rPr lang="zh-CN" altLang="en-US" sz="3600"/>
              <a:t>：人工智障部分</a:t>
            </a:r>
            <a:endParaRPr lang="zh-CN" altLang="en-US" sz="3600"/>
          </a:p>
          <a:p>
            <a:r>
              <a:rPr lang="en-US" altLang="zh-CN" sz="3600"/>
              <a:t>chessPane</a:t>
            </a:r>
            <a:r>
              <a:rPr lang="zh-CN" altLang="en-US" sz="3600"/>
              <a:t>：棋盘界面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/>
              <a:t>程序简单组成结构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356995"/>
            <a:ext cx="2832735" cy="5069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95" y="1356360"/>
            <a:ext cx="2365375" cy="5070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70" y="1356360"/>
            <a:ext cx="3990975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/>
              <a:t>程序简单组成结构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1356995"/>
            <a:ext cx="5735320" cy="494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05" y="1371600"/>
            <a:ext cx="3400425" cy="4930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596</Words>
  <Application>WPS 演示</Application>
  <PresentationFormat>宽屏</PresentationFormat>
  <Paragraphs>142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Microsoft YaHei UI</vt:lpstr>
      <vt:lpstr>Times New Roman</vt:lpstr>
      <vt:lpstr>Gill Sans SemiBold</vt:lpstr>
      <vt:lpstr>Calibri Light</vt:lpstr>
      <vt:lpstr>Calibri</vt:lpstr>
      <vt:lpstr>微软雅黑</vt:lpstr>
      <vt:lpstr>Arial Unicode MS</vt:lpstr>
      <vt:lpstr>Segoe Print</vt:lpstr>
      <vt:lpstr>Office 主题</vt:lpstr>
      <vt:lpstr>五子棋</vt:lpstr>
      <vt:lpstr>主要功能</vt:lpstr>
      <vt:lpstr>界面及功能</vt:lpstr>
      <vt:lpstr>界面及功能</vt:lpstr>
      <vt:lpstr>PVE展示</vt:lpstr>
      <vt:lpstr>PVP展示</vt:lpstr>
      <vt:lpstr>程序简单组成结构</vt:lpstr>
      <vt:lpstr>程序简单组成结构</vt:lpstr>
      <vt:lpstr>程序简单组成结构</vt:lpstr>
      <vt:lpstr>重难点</vt:lpstr>
      <vt:lpstr>课外扩展学习应用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极冰&amp;飞羽</cp:lastModifiedBy>
  <cp:revision>16</cp:revision>
  <dcterms:created xsi:type="dcterms:W3CDTF">2019-11-07T02:10:00Z</dcterms:created>
  <dcterms:modified xsi:type="dcterms:W3CDTF">2020-12-18T03:17:14Z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KSOProductBuildVer">
    <vt:lpwstr>2052-11.1.0.9999</vt:lpwstr>
  </property>
</Properties>
</file>