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639" r:id="rId2"/>
    <p:sldId id="583" r:id="rId3"/>
    <p:sldId id="642" r:id="rId4"/>
    <p:sldId id="645" r:id="rId5"/>
    <p:sldId id="584" r:id="rId6"/>
    <p:sldId id="644" r:id="rId7"/>
    <p:sldId id="643" r:id="rId8"/>
    <p:sldId id="646" r:id="rId9"/>
    <p:sldId id="647" r:id="rId10"/>
    <p:sldId id="650" r:id="rId11"/>
    <p:sldId id="651" r:id="rId12"/>
    <p:sldId id="436" r:id="rId13"/>
    <p:sldId id="648" r:id="rId14"/>
    <p:sldId id="433" r:id="rId15"/>
    <p:sldId id="435" r:id="rId16"/>
    <p:sldId id="65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52E0FF"/>
    <a:srgbClr val="57C3EA"/>
    <a:srgbClr val="6CBEE6"/>
    <a:srgbClr val="2EA2DB"/>
    <a:srgbClr val="57BCE6"/>
    <a:srgbClr val="34A6DC"/>
    <a:srgbClr val="FF9900"/>
    <a:srgbClr val="CC5D12"/>
    <a:srgbClr val="84B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455"/>
  </p:normalViewPr>
  <p:slideViewPr>
    <p:cSldViewPr snapToGrid="0" snapToObjects="1">
      <p:cViewPr varScale="1">
        <p:scale>
          <a:sx n="105" d="100"/>
          <a:sy n="105" d="100"/>
        </p:scale>
        <p:origin x="126" y="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FEB92-9794-4C7C-8C57-A93208C9620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79C3-5D69-4D58-AD1C-C5425233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2B92-7896-6246-9CC5-687CE76BB093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A729-FF79-1146-A286-CCEF9A18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40FB4-28D5-45F9-A423-7C82FCEAE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25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526"/>
            <a:ext cx="12192000" cy="2351891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0" y="860931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35DC9-8D54-45EF-A345-7AC5A9ADAFE8}" type="slidenum">
              <a:rPr lang="en-US" altLang="en-US" sz="1200" smtClean="0"/>
              <a:pPr/>
              <a:t>‹#›</a:t>
            </a:fld>
            <a:endParaRPr lang="en-US" altLang="en-US" sz="120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D9D4D0F-0B89-49D7-8B1E-A93CD70A0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4448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7C765-4AE1-424A-B6E6-3E036EBE8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47" name="Title Placeholder 1">
            <a:extLst>
              <a:ext uri="{FF2B5EF4-FFF2-40B4-BE49-F238E27FC236}">
                <a16:creationId xmlns:a16="http://schemas.microsoft.com/office/drawing/2014/main" id="{D2B83DE4-60DC-43FF-A807-226486F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0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22878"/>
            <a:ext cx="12192000" cy="123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3EDF7-D7E7-4268-8C0C-0D74B3422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988383"/>
            <a:ext cx="10972800" cy="488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6, 2023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9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600" b="0" kern="1200">
          <a:solidFill>
            <a:schemeClr val="bg1"/>
          </a:solidFill>
          <a:latin typeface="Microsoft PhagsPa" panose="020B0502040204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2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BED6F4-FCA8-4F6A-83FD-CB6316C27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045" y="2549820"/>
            <a:ext cx="10213910" cy="12047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Extracting Breast Cancer Phenotypes from Clinical Notes: Comparing LLMs with Classical Ontology Methods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01A6A1-24B7-433C-88AA-8451D9EACDA9}"/>
              </a:ext>
            </a:extLst>
          </p:cNvPr>
          <p:cNvSpPr txBox="1">
            <a:spLocks/>
          </p:cNvSpPr>
          <p:nvPr/>
        </p:nvSpPr>
        <p:spPr>
          <a:xfrm>
            <a:off x="1828800" y="4179164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Abdullah Bin Faiz, </a:t>
            </a:r>
            <a:r>
              <a:rPr lang="en-US" dirty="0" err="1">
                <a:solidFill>
                  <a:schemeClr val="tx1"/>
                </a:solidFill>
              </a:rPr>
              <a:t>Arbaz</a:t>
            </a:r>
            <a:r>
              <a:rPr lang="en-US" dirty="0">
                <a:solidFill>
                  <a:schemeClr val="tx1"/>
                </a:solidFill>
              </a:rPr>
              <a:t> Khan Shehzad, Asad Afzal, Momin Tariq, Muhammad Siddiqi, </a:t>
            </a:r>
            <a:r>
              <a:rPr lang="en-US" dirty="0" err="1">
                <a:solidFill>
                  <a:schemeClr val="tx1"/>
                </a:solidFill>
              </a:rPr>
              <a:t>Muddassar</a:t>
            </a:r>
            <a:r>
              <a:rPr lang="en-US" dirty="0">
                <a:solidFill>
                  <a:schemeClr val="tx1"/>
                </a:solidFill>
              </a:rPr>
              <a:t> Farooq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22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International Conference of Artificial Intelligence in Medicine (AIME), 2024</a:t>
            </a:r>
          </a:p>
          <a:p>
            <a:r>
              <a:rPr lang="en-US" sz="2400" dirty="0">
                <a:solidFill>
                  <a:schemeClr val="tx1"/>
                </a:solidFill>
              </a:rPr>
              <a:t>Salt Lake City, Utah, United States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381D0-2A31-495A-BF92-4ABF05B6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F0AE521-D11D-4004-BE03-1D86EE4F477F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4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Inference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0BBA2C-8CA4-4008-A677-A31AE43C1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44" y="1932985"/>
            <a:ext cx="1657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43F59E6-CC75-431B-ACA1-6E5B05C8B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8" y="3648666"/>
            <a:ext cx="15430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9A61A56-4BE5-499E-A1FB-350E8B08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75" y="2966446"/>
            <a:ext cx="1052413" cy="103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651A18B-E940-4225-834B-25381AFB6451}"/>
              </a:ext>
            </a:extLst>
          </p:cNvPr>
          <p:cNvCxnSpPr>
            <a:cxnSpLocks/>
            <a:stCxn id="4" idx="3"/>
            <a:endCxn id="4106" idx="1"/>
          </p:cNvCxnSpPr>
          <p:nvPr/>
        </p:nvCxnSpPr>
        <p:spPr>
          <a:xfrm>
            <a:off x="1989394" y="2571160"/>
            <a:ext cx="710981" cy="91381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2C0ED2B-D3FB-4BAA-A678-303F501C8456}"/>
              </a:ext>
            </a:extLst>
          </p:cNvPr>
          <p:cNvCxnSpPr>
            <a:cxnSpLocks/>
            <a:stCxn id="4102" idx="3"/>
            <a:endCxn id="4106" idx="1"/>
          </p:cNvCxnSpPr>
          <p:nvPr/>
        </p:nvCxnSpPr>
        <p:spPr>
          <a:xfrm flipV="1">
            <a:off x="1924628" y="3484971"/>
            <a:ext cx="775747" cy="801870"/>
          </a:xfrm>
          <a:prstGeom prst="bentConnector3">
            <a:avLst>
              <a:gd name="adj1" fmla="val 5392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16" name="Picture 20">
            <a:extLst>
              <a:ext uri="{FF2B5EF4-FFF2-40B4-BE49-F238E27FC236}">
                <a16:creationId xmlns:a16="http://schemas.microsoft.com/office/drawing/2014/main" id="{F7EB4F86-EE84-4A2C-9B0E-5450B5066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74" y="2684577"/>
            <a:ext cx="1411467" cy="141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AEE48A2D-7CDE-4F65-B83C-823392F1E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491" y="2967037"/>
            <a:ext cx="8667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D7AF894-A40B-4BFF-B351-AEA4CD512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420" y="2344104"/>
            <a:ext cx="1798915" cy="7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2E2FE2-D2A0-4059-BE50-18CBBB9136A8}"/>
              </a:ext>
            </a:extLst>
          </p:cNvPr>
          <p:cNvSpPr/>
          <p:nvPr/>
        </p:nvSpPr>
        <p:spPr>
          <a:xfrm>
            <a:off x="2700375" y="2684577"/>
            <a:ext cx="5092345" cy="143856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22" name="Picture 26">
            <a:extLst>
              <a:ext uri="{FF2B5EF4-FFF2-40B4-BE49-F238E27FC236}">
                <a16:creationId xmlns:a16="http://schemas.microsoft.com/office/drawing/2014/main" id="{113A1C41-117D-4286-8AD4-F44C167F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90" y="1727610"/>
            <a:ext cx="327411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>
            <a:extLst>
              <a:ext uri="{FF2B5EF4-FFF2-40B4-BE49-F238E27FC236}">
                <a16:creationId xmlns:a16="http://schemas.microsoft.com/office/drawing/2014/main" id="{33675C96-5991-4B1E-9B4F-A422A283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024" y="2221026"/>
            <a:ext cx="2202349" cy="8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4">
            <a:extLst>
              <a:ext uri="{FF2B5EF4-FFF2-40B4-BE49-F238E27FC236}">
                <a16:creationId xmlns:a16="http://schemas.microsoft.com/office/drawing/2014/main" id="{DAA82E00-6DD4-4994-8474-0A5D4EC5F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81" y="3192986"/>
            <a:ext cx="983789" cy="5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4">
            <a:extLst>
              <a:ext uri="{FF2B5EF4-FFF2-40B4-BE49-F238E27FC236}">
                <a16:creationId xmlns:a16="http://schemas.microsoft.com/office/drawing/2014/main" id="{9ECBBF20-3E4E-4BFC-91DA-C08AF3D5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702" y="3199266"/>
            <a:ext cx="983789" cy="53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4241EEA-5837-429D-9808-7FFDF64A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397" y="2804873"/>
            <a:ext cx="3374155" cy="11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</p:spPr>
        <p:txBody>
          <a:bodyPr/>
          <a:lstStyle/>
          <a:p>
            <a:r>
              <a:rPr lang="en-US" dirty="0"/>
              <a:t>Clinical Validation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14889-0229-4DBC-970D-6565B8A38685}"/>
              </a:ext>
            </a:extLst>
          </p:cNvPr>
          <p:cNvGrpSpPr/>
          <p:nvPr/>
        </p:nvGrpSpPr>
        <p:grpSpPr>
          <a:xfrm>
            <a:off x="6454022" y="3938645"/>
            <a:ext cx="3526971" cy="1968669"/>
            <a:chOff x="8481181" y="1766447"/>
            <a:chExt cx="3135087" cy="166255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E19509A-6405-4623-9683-D07919422F7F}"/>
                </a:ext>
              </a:extLst>
            </p:cNvPr>
            <p:cNvSpPr/>
            <p:nvPr/>
          </p:nvSpPr>
          <p:spPr>
            <a:xfrm>
              <a:off x="8481181" y="1766447"/>
              <a:ext cx="3135087" cy="166255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130B5D-AB85-4C49-A6CD-87D530544233}"/>
                </a:ext>
              </a:extLst>
            </p:cNvPr>
            <p:cNvSpPr txBox="1"/>
            <p:nvPr/>
          </p:nvSpPr>
          <p:spPr>
            <a:xfrm>
              <a:off x="8481182" y="2031241"/>
              <a:ext cx="3135086" cy="1013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Recall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dirty="0"/>
                <a:t>The portion of labels that were skipped by the system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20A96D-D926-4688-887A-6B6B03A21D5E}"/>
              </a:ext>
            </a:extLst>
          </p:cNvPr>
          <p:cNvGrpSpPr/>
          <p:nvPr/>
        </p:nvGrpSpPr>
        <p:grpSpPr>
          <a:xfrm>
            <a:off x="6454022" y="1776017"/>
            <a:ext cx="3526971" cy="1968669"/>
            <a:chOff x="4715753" y="1766447"/>
            <a:chExt cx="3135087" cy="1662553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9C26221-3845-4730-9580-6B5D036EB7E4}"/>
                </a:ext>
              </a:extLst>
            </p:cNvPr>
            <p:cNvSpPr/>
            <p:nvPr/>
          </p:nvSpPr>
          <p:spPr>
            <a:xfrm>
              <a:off x="4715753" y="1766447"/>
              <a:ext cx="3135087" cy="166255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26D689-358B-440E-A492-7E5B952C0E73}"/>
                </a:ext>
              </a:extLst>
            </p:cNvPr>
            <p:cNvSpPr txBox="1"/>
            <p:nvPr/>
          </p:nvSpPr>
          <p:spPr>
            <a:xfrm>
              <a:off x="4715753" y="2031241"/>
              <a:ext cx="3135086" cy="1013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Precision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dirty="0"/>
                <a:t>The portion of labels that were hallucinations by the system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23B6EB-D61C-44C5-8794-9E33D9BC558C}"/>
              </a:ext>
            </a:extLst>
          </p:cNvPr>
          <p:cNvGrpSpPr/>
          <p:nvPr/>
        </p:nvGrpSpPr>
        <p:grpSpPr>
          <a:xfrm>
            <a:off x="2225522" y="1710828"/>
            <a:ext cx="3526971" cy="4196486"/>
            <a:chOff x="2225522" y="1710828"/>
            <a:chExt cx="3526971" cy="4196486"/>
          </a:xfrm>
        </p:grpSpPr>
        <p:pic>
          <p:nvPicPr>
            <p:cNvPr id="2052" name="Picture 4" descr="Breast-Cancer Icons - Free SVG &amp; PNG Breast-Cancer Images - Noun Project">
              <a:extLst>
                <a:ext uri="{FF2B5EF4-FFF2-40B4-BE49-F238E27FC236}">
                  <a16:creationId xmlns:a16="http://schemas.microsoft.com/office/drawing/2014/main" id="{22C12A10-4814-4CDF-8CCE-059723CD2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8598" y="2221742"/>
              <a:ext cx="1335336" cy="1335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23D66C4-2777-4FA2-B0AA-8E8EE07FD392}"/>
                </a:ext>
              </a:extLst>
            </p:cNvPr>
            <p:cNvSpPr/>
            <p:nvPr/>
          </p:nvSpPr>
          <p:spPr>
            <a:xfrm>
              <a:off x="2225522" y="1710828"/>
              <a:ext cx="3526971" cy="4196486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D96CEA-EC0B-4393-9232-CAD80B17E49A}"/>
                </a:ext>
              </a:extLst>
            </p:cNvPr>
            <p:cNvSpPr txBox="1"/>
            <p:nvPr/>
          </p:nvSpPr>
          <p:spPr>
            <a:xfrm>
              <a:off x="2428723" y="4067992"/>
              <a:ext cx="3135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Manual Validation of 150 notes by 5 Physicians for ground truth labels compared with LLM responses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34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568D822-C9F6-429D-8535-BAFB64E050A7}"/>
              </a:ext>
            </a:extLst>
          </p:cNvPr>
          <p:cNvGrpSpPr/>
          <p:nvPr/>
        </p:nvGrpSpPr>
        <p:grpSpPr>
          <a:xfrm>
            <a:off x="758825" y="3693175"/>
            <a:ext cx="2212623" cy="1199057"/>
            <a:chOff x="4715753" y="1766447"/>
            <a:chExt cx="3135087" cy="166255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A00524B-48E8-4583-B134-331D1D22B76E}"/>
                </a:ext>
              </a:extLst>
            </p:cNvPr>
            <p:cNvSpPr/>
            <p:nvPr/>
          </p:nvSpPr>
          <p:spPr>
            <a:xfrm>
              <a:off x="4715753" y="1766447"/>
              <a:ext cx="3135087" cy="166255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F052178-D508-42A9-8F1C-39BADCD72047}"/>
                </a:ext>
              </a:extLst>
            </p:cNvPr>
            <p:cNvSpPr txBox="1"/>
            <p:nvPr/>
          </p:nvSpPr>
          <p:spPr>
            <a:xfrm>
              <a:off x="4715753" y="2031241"/>
              <a:ext cx="3135086" cy="1280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Performance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dirty="0"/>
                <a:t>ECOG, KARNOFSKY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B473D-2F06-4F53-81CA-FB3886368C60}"/>
              </a:ext>
            </a:extLst>
          </p:cNvPr>
          <p:cNvGrpSpPr/>
          <p:nvPr/>
        </p:nvGrpSpPr>
        <p:grpSpPr>
          <a:xfrm>
            <a:off x="442736" y="2212546"/>
            <a:ext cx="2844799" cy="1201233"/>
            <a:chOff x="5064093" y="1763430"/>
            <a:chExt cx="3135087" cy="166557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155FD09-51AD-49AD-A03A-F9953DE58078}"/>
                </a:ext>
              </a:extLst>
            </p:cNvPr>
            <p:cNvSpPr/>
            <p:nvPr/>
          </p:nvSpPr>
          <p:spPr>
            <a:xfrm>
              <a:off x="5064093" y="1766447"/>
              <a:ext cx="3135087" cy="1662554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04A6E1-94FC-4582-BCBD-931A8DD1E831}"/>
                </a:ext>
              </a:extLst>
            </p:cNvPr>
            <p:cNvSpPr txBox="1"/>
            <p:nvPr/>
          </p:nvSpPr>
          <p:spPr>
            <a:xfrm>
              <a:off x="5064094" y="1763430"/>
              <a:ext cx="3135086" cy="166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Biomarkers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dirty="0"/>
                <a:t>Estrogen/Progesterone Receptors, HER-2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4E52C9A-493F-4E04-B666-FDF5BEB3D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06" y="990298"/>
            <a:ext cx="8499988" cy="5126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8168A4-1C1D-4C0C-9EE5-B98787AAB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06" y="990298"/>
            <a:ext cx="8499988" cy="5126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6AEA08-2D68-441F-B8D4-8DD1CBD60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006" y="990298"/>
            <a:ext cx="8499988" cy="51263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F34DF1-3B8B-4724-9F5E-0EB607AC5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006" y="990298"/>
            <a:ext cx="8499988" cy="51263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61813C-DF6E-40B5-8B54-2E5479C933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006" y="990298"/>
            <a:ext cx="8499988" cy="51263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5AD89-08E6-4023-843C-478D5FD4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7467" y="6356350"/>
            <a:ext cx="2844800" cy="365125"/>
          </a:xfrm>
        </p:spPr>
        <p:txBody>
          <a:bodyPr/>
          <a:lstStyle/>
          <a:p>
            <a:fld id="{88279435-30EF-C241-87D1-8D13B984C0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D04AF-BB0D-4A21-927F-702D4D4A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B4E0FFE-D477-43E2-A4D4-64116A7EE694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3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194 0.00787 " pathEditMode="relative" rAng="0" ptsTypes="AA">
                                      <p:cBhvr>
                                        <p:cTn id="29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39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194 0.00787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3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194 0.00787 " pathEditMode="relative" rAng="0" ptsTypes="AA">
                                      <p:cBhvr>
                                        <p:cTn id="33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39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194 0.00787 " pathEditMode="relative" rAng="0" ptsTypes="AA">
                                      <p:cBhvr>
                                        <p:cTn id="35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194 0.00787 " pathEditMode="relative" rAng="0" ptsTypes="AA">
                                      <p:cBhvr>
                                        <p:cTn id="37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64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D3FF8E-91DC-4DF0-9F0A-3A90F0BA6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93" y="920379"/>
            <a:ext cx="8731855" cy="5266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6BF166-8972-4037-AB89-4D647AA1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93" y="920379"/>
            <a:ext cx="8731855" cy="5266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0F4824-17DD-49C8-A922-BA4F70B21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1593" y="920379"/>
            <a:ext cx="8731855" cy="5266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A9F532-1D9D-4F99-B490-542295C23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593" y="920379"/>
            <a:ext cx="8731855" cy="526619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5AD89-08E6-4023-843C-478D5FD4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7467" y="6356350"/>
            <a:ext cx="2844800" cy="365125"/>
          </a:xfrm>
        </p:spPr>
        <p:txBody>
          <a:bodyPr/>
          <a:lstStyle/>
          <a:p>
            <a:fld id="{88279435-30EF-C241-87D1-8D13B984C0E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D04AF-BB0D-4A21-927F-702D4D4A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B4E0FFE-D477-43E2-A4D4-64116A7EE694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46335-8B37-4B6D-A0F4-4318BF5BED7B}"/>
              </a:ext>
            </a:extLst>
          </p:cNvPr>
          <p:cNvSpPr txBox="1"/>
          <p:nvPr/>
        </p:nvSpPr>
        <p:spPr>
          <a:xfrm>
            <a:off x="5622971" y="15844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59964-AB66-4CA2-B33B-E4E60F97EB1A}"/>
              </a:ext>
            </a:extLst>
          </p:cNvPr>
          <p:cNvSpPr txBox="1"/>
          <p:nvPr/>
        </p:nvSpPr>
        <p:spPr>
          <a:xfrm>
            <a:off x="1915948" y="6124816"/>
            <a:ext cx="7863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sz="1600" i="1" dirty="0"/>
              <a:t> The Ontology system does not hallucinate – meaning it only picks information if it is present</a:t>
            </a:r>
          </a:p>
        </p:txBody>
      </p:sp>
    </p:spTree>
    <p:extLst>
      <p:ext uri="{BB962C8B-B14F-4D97-AF65-F5344CB8AC3E}">
        <p14:creationId xmlns:p14="http://schemas.microsoft.com/office/powerpoint/2010/main" val="412404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5AD89-08E6-4023-843C-478D5FD4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D04AF-BB0D-4A21-927F-702D4D4A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B4E0FFE-D477-43E2-A4D4-64116A7EE694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89C398-9B19-4D9F-95E2-13DD445046B4}"/>
              </a:ext>
            </a:extLst>
          </p:cNvPr>
          <p:cNvSpPr/>
          <p:nvPr/>
        </p:nvSpPr>
        <p:spPr>
          <a:xfrm>
            <a:off x="643467" y="1396842"/>
            <a:ext cx="8601512" cy="801390"/>
          </a:xfrm>
          <a:custGeom>
            <a:avLst/>
            <a:gdLst>
              <a:gd name="connsiteX0" fmla="*/ 0 w 8601512"/>
              <a:gd name="connsiteY0" fmla="*/ 96332 h 577980"/>
              <a:gd name="connsiteX1" fmla="*/ 96332 w 8601512"/>
              <a:gd name="connsiteY1" fmla="*/ 0 h 577980"/>
              <a:gd name="connsiteX2" fmla="*/ 8505180 w 8601512"/>
              <a:gd name="connsiteY2" fmla="*/ 0 h 577980"/>
              <a:gd name="connsiteX3" fmla="*/ 8601512 w 8601512"/>
              <a:gd name="connsiteY3" fmla="*/ 96332 h 577980"/>
              <a:gd name="connsiteX4" fmla="*/ 8601512 w 8601512"/>
              <a:gd name="connsiteY4" fmla="*/ 481648 h 577980"/>
              <a:gd name="connsiteX5" fmla="*/ 8505180 w 8601512"/>
              <a:gd name="connsiteY5" fmla="*/ 577980 h 577980"/>
              <a:gd name="connsiteX6" fmla="*/ 96332 w 8601512"/>
              <a:gd name="connsiteY6" fmla="*/ 577980 h 577980"/>
              <a:gd name="connsiteX7" fmla="*/ 0 w 8601512"/>
              <a:gd name="connsiteY7" fmla="*/ 481648 h 577980"/>
              <a:gd name="connsiteX8" fmla="*/ 0 w 8601512"/>
              <a:gd name="connsiteY8" fmla="*/ 96332 h 5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1512" h="577980">
                <a:moveTo>
                  <a:pt x="0" y="96332"/>
                </a:moveTo>
                <a:cubicBezTo>
                  <a:pt x="0" y="43129"/>
                  <a:pt x="43129" y="0"/>
                  <a:pt x="96332" y="0"/>
                </a:cubicBezTo>
                <a:lnTo>
                  <a:pt x="8505180" y="0"/>
                </a:lnTo>
                <a:cubicBezTo>
                  <a:pt x="8558383" y="0"/>
                  <a:pt x="8601512" y="43129"/>
                  <a:pt x="8601512" y="96332"/>
                </a:cubicBezTo>
                <a:lnTo>
                  <a:pt x="8601512" y="481648"/>
                </a:lnTo>
                <a:cubicBezTo>
                  <a:pt x="8601512" y="534851"/>
                  <a:pt x="8558383" y="577980"/>
                  <a:pt x="8505180" y="577980"/>
                </a:cubicBezTo>
                <a:lnTo>
                  <a:pt x="96332" y="577980"/>
                </a:lnTo>
                <a:cubicBezTo>
                  <a:pt x="43129" y="577980"/>
                  <a:pt x="0" y="534851"/>
                  <a:pt x="0" y="481648"/>
                </a:cubicBezTo>
                <a:lnTo>
                  <a:pt x="0" y="9633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55" tIns="119655" rIns="119655" bIns="11965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dirty="0"/>
              <a:t>Hallucinations</a:t>
            </a:r>
            <a:endParaRPr lang="en-US" sz="32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F64607C-FF69-4EA1-8ADA-163F38ED4B0E}"/>
              </a:ext>
            </a:extLst>
          </p:cNvPr>
          <p:cNvSpPr/>
          <p:nvPr/>
        </p:nvSpPr>
        <p:spPr>
          <a:xfrm>
            <a:off x="643467" y="2201043"/>
            <a:ext cx="8601512" cy="1223963"/>
          </a:xfrm>
          <a:custGeom>
            <a:avLst/>
            <a:gdLst>
              <a:gd name="connsiteX0" fmla="*/ 0 w 8601512"/>
              <a:gd name="connsiteY0" fmla="*/ 0 h 430560"/>
              <a:gd name="connsiteX1" fmla="*/ 8601512 w 8601512"/>
              <a:gd name="connsiteY1" fmla="*/ 0 h 430560"/>
              <a:gd name="connsiteX2" fmla="*/ 8601512 w 8601512"/>
              <a:gd name="connsiteY2" fmla="*/ 430560 h 430560"/>
              <a:gd name="connsiteX3" fmla="*/ 0 w 8601512"/>
              <a:gd name="connsiteY3" fmla="*/ 430560 h 430560"/>
              <a:gd name="connsiteX4" fmla="*/ 0 w 8601512"/>
              <a:gd name="connsiteY4" fmla="*/ 0 h 43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1512" h="430560">
                <a:moveTo>
                  <a:pt x="0" y="0"/>
                </a:moveTo>
                <a:lnTo>
                  <a:pt x="8601512" y="0"/>
                </a:lnTo>
                <a:lnTo>
                  <a:pt x="8601512" y="430560"/>
                </a:lnTo>
                <a:lnTo>
                  <a:pt x="0" y="4305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3098" tIns="25400" rIns="142240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800" kern="1200" dirty="0"/>
              <a:t>The LLM has tendencies to report information that is not present in the notes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B61D4A-BBE1-4F48-AFAD-B58225C21C12}"/>
              </a:ext>
            </a:extLst>
          </p:cNvPr>
          <p:cNvSpPr/>
          <p:nvPr/>
        </p:nvSpPr>
        <p:spPr>
          <a:xfrm>
            <a:off x="643467" y="3425007"/>
            <a:ext cx="8601512" cy="801390"/>
          </a:xfrm>
          <a:custGeom>
            <a:avLst/>
            <a:gdLst>
              <a:gd name="connsiteX0" fmla="*/ 0 w 8601512"/>
              <a:gd name="connsiteY0" fmla="*/ 96332 h 577980"/>
              <a:gd name="connsiteX1" fmla="*/ 96332 w 8601512"/>
              <a:gd name="connsiteY1" fmla="*/ 0 h 577980"/>
              <a:gd name="connsiteX2" fmla="*/ 8505180 w 8601512"/>
              <a:gd name="connsiteY2" fmla="*/ 0 h 577980"/>
              <a:gd name="connsiteX3" fmla="*/ 8601512 w 8601512"/>
              <a:gd name="connsiteY3" fmla="*/ 96332 h 577980"/>
              <a:gd name="connsiteX4" fmla="*/ 8601512 w 8601512"/>
              <a:gd name="connsiteY4" fmla="*/ 481648 h 577980"/>
              <a:gd name="connsiteX5" fmla="*/ 8505180 w 8601512"/>
              <a:gd name="connsiteY5" fmla="*/ 577980 h 577980"/>
              <a:gd name="connsiteX6" fmla="*/ 96332 w 8601512"/>
              <a:gd name="connsiteY6" fmla="*/ 577980 h 577980"/>
              <a:gd name="connsiteX7" fmla="*/ 0 w 8601512"/>
              <a:gd name="connsiteY7" fmla="*/ 481648 h 577980"/>
              <a:gd name="connsiteX8" fmla="*/ 0 w 8601512"/>
              <a:gd name="connsiteY8" fmla="*/ 96332 h 5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1512" h="577980">
                <a:moveTo>
                  <a:pt x="0" y="96332"/>
                </a:moveTo>
                <a:cubicBezTo>
                  <a:pt x="0" y="43129"/>
                  <a:pt x="43129" y="0"/>
                  <a:pt x="96332" y="0"/>
                </a:cubicBezTo>
                <a:lnTo>
                  <a:pt x="8505180" y="0"/>
                </a:lnTo>
                <a:cubicBezTo>
                  <a:pt x="8558383" y="0"/>
                  <a:pt x="8601512" y="43129"/>
                  <a:pt x="8601512" y="96332"/>
                </a:cubicBezTo>
                <a:lnTo>
                  <a:pt x="8601512" y="481648"/>
                </a:lnTo>
                <a:cubicBezTo>
                  <a:pt x="8601512" y="534851"/>
                  <a:pt x="8558383" y="577980"/>
                  <a:pt x="8505180" y="577980"/>
                </a:cubicBezTo>
                <a:lnTo>
                  <a:pt x="96332" y="577980"/>
                </a:lnTo>
                <a:cubicBezTo>
                  <a:pt x="43129" y="577980"/>
                  <a:pt x="0" y="534851"/>
                  <a:pt x="0" y="481648"/>
                </a:cubicBezTo>
                <a:lnTo>
                  <a:pt x="0" y="9633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55" tIns="119655" rIns="119655" bIns="11965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kern="1200" dirty="0"/>
              <a:t>Resource Intensive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9C1EBB-4DA9-4DFB-8618-D179752F17E4}"/>
              </a:ext>
            </a:extLst>
          </p:cNvPr>
          <p:cNvSpPr/>
          <p:nvPr/>
        </p:nvSpPr>
        <p:spPr>
          <a:xfrm>
            <a:off x="643467" y="4226397"/>
            <a:ext cx="8601512" cy="1223963"/>
          </a:xfrm>
          <a:custGeom>
            <a:avLst/>
            <a:gdLst>
              <a:gd name="connsiteX0" fmla="*/ 0 w 8601512"/>
              <a:gd name="connsiteY0" fmla="*/ 0 h 430560"/>
              <a:gd name="connsiteX1" fmla="*/ 8601512 w 8601512"/>
              <a:gd name="connsiteY1" fmla="*/ 0 h 430560"/>
              <a:gd name="connsiteX2" fmla="*/ 8601512 w 8601512"/>
              <a:gd name="connsiteY2" fmla="*/ 430560 h 430560"/>
              <a:gd name="connsiteX3" fmla="*/ 0 w 8601512"/>
              <a:gd name="connsiteY3" fmla="*/ 430560 h 430560"/>
              <a:gd name="connsiteX4" fmla="*/ 0 w 8601512"/>
              <a:gd name="connsiteY4" fmla="*/ 0 h 43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1512" h="430560">
                <a:moveTo>
                  <a:pt x="0" y="0"/>
                </a:moveTo>
                <a:lnTo>
                  <a:pt x="8601512" y="0"/>
                </a:lnTo>
                <a:lnTo>
                  <a:pt x="8601512" y="430560"/>
                </a:lnTo>
                <a:lnTo>
                  <a:pt x="0" y="4305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3098" tIns="25400" rIns="142240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800" kern="1200" dirty="0"/>
              <a:t>LLMs require gigabytes of GPU RAM to load and operate</a:t>
            </a:r>
          </a:p>
        </p:txBody>
      </p:sp>
    </p:spTree>
    <p:extLst>
      <p:ext uri="{BB962C8B-B14F-4D97-AF65-F5344CB8AC3E}">
        <p14:creationId xmlns:p14="http://schemas.microsoft.com/office/powerpoint/2010/main" val="400533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5AD89-08E6-4023-843C-478D5FD4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D04AF-BB0D-4A21-927F-702D4D4A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B4E0FFE-D477-43E2-A4D4-64116A7EE694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DB61CBA-900F-4CC4-AE8F-BFB3F300F171}"/>
              </a:ext>
            </a:extLst>
          </p:cNvPr>
          <p:cNvSpPr/>
          <p:nvPr/>
        </p:nvSpPr>
        <p:spPr>
          <a:xfrm>
            <a:off x="2392671" y="1422970"/>
            <a:ext cx="3423115" cy="2053869"/>
          </a:xfrm>
          <a:custGeom>
            <a:avLst/>
            <a:gdLst>
              <a:gd name="connsiteX0" fmla="*/ 0 w 3423115"/>
              <a:gd name="connsiteY0" fmla="*/ 0 h 2053869"/>
              <a:gd name="connsiteX1" fmla="*/ 3423115 w 3423115"/>
              <a:gd name="connsiteY1" fmla="*/ 0 h 2053869"/>
              <a:gd name="connsiteX2" fmla="*/ 3423115 w 3423115"/>
              <a:gd name="connsiteY2" fmla="*/ 2053869 h 2053869"/>
              <a:gd name="connsiteX3" fmla="*/ 0 w 3423115"/>
              <a:gd name="connsiteY3" fmla="*/ 2053869 h 2053869"/>
              <a:gd name="connsiteX4" fmla="*/ 0 w 3423115"/>
              <a:gd name="connsiteY4" fmla="*/ 0 h 20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15" h="2053869">
                <a:moveTo>
                  <a:pt x="0" y="0"/>
                </a:moveTo>
                <a:lnTo>
                  <a:pt x="3423115" y="0"/>
                </a:lnTo>
                <a:lnTo>
                  <a:pt x="3423115" y="2053869"/>
                </a:lnTo>
                <a:lnTo>
                  <a:pt x="0" y="205386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solidFill>
                  <a:schemeClr val="tx1"/>
                </a:solidFill>
              </a:rPr>
              <a:t>Semantic</a:t>
            </a:r>
            <a:r>
              <a:rPr lang="en-US" sz="2400" kern="1200" dirty="0">
                <a:solidFill>
                  <a:schemeClr val="tx1"/>
                </a:solidFill>
              </a:rPr>
              <a:t> relationship retained</a:t>
            </a:r>
            <a:endParaRPr lang="en-US" sz="2400" kern="12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B6DAE9-46B9-442C-9713-B08F19BDE6EF}"/>
              </a:ext>
            </a:extLst>
          </p:cNvPr>
          <p:cNvSpPr/>
          <p:nvPr/>
        </p:nvSpPr>
        <p:spPr>
          <a:xfrm>
            <a:off x="6158098" y="1422970"/>
            <a:ext cx="3423115" cy="2053869"/>
          </a:xfrm>
          <a:custGeom>
            <a:avLst/>
            <a:gdLst>
              <a:gd name="connsiteX0" fmla="*/ 0 w 3423115"/>
              <a:gd name="connsiteY0" fmla="*/ 0 h 2053869"/>
              <a:gd name="connsiteX1" fmla="*/ 3423115 w 3423115"/>
              <a:gd name="connsiteY1" fmla="*/ 0 h 2053869"/>
              <a:gd name="connsiteX2" fmla="*/ 3423115 w 3423115"/>
              <a:gd name="connsiteY2" fmla="*/ 2053869 h 2053869"/>
              <a:gd name="connsiteX3" fmla="*/ 0 w 3423115"/>
              <a:gd name="connsiteY3" fmla="*/ 2053869 h 2053869"/>
              <a:gd name="connsiteX4" fmla="*/ 0 w 3423115"/>
              <a:gd name="connsiteY4" fmla="*/ 0 h 20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15" h="2053869">
                <a:moveTo>
                  <a:pt x="0" y="0"/>
                </a:moveTo>
                <a:lnTo>
                  <a:pt x="3423115" y="0"/>
                </a:lnTo>
                <a:lnTo>
                  <a:pt x="3423115" y="2053869"/>
                </a:lnTo>
                <a:lnTo>
                  <a:pt x="0" y="205386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No </a:t>
            </a:r>
            <a:r>
              <a:rPr lang="en-US" sz="2400" b="1" kern="1200" dirty="0">
                <a:solidFill>
                  <a:schemeClr val="tx1"/>
                </a:solidFill>
              </a:rPr>
              <a:t>external</a:t>
            </a:r>
            <a:r>
              <a:rPr lang="en-US" sz="2400" kern="1200" dirty="0">
                <a:solidFill>
                  <a:schemeClr val="tx1"/>
                </a:solidFill>
              </a:rPr>
              <a:t> dependencies</a:t>
            </a:r>
            <a:endParaRPr lang="en-US" sz="2400" kern="12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B687C1-1D27-4F39-BD91-5260E4181B08}"/>
              </a:ext>
            </a:extLst>
          </p:cNvPr>
          <p:cNvSpPr/>
          <p:nvPr/>
        </p:nvSpPr>
        <p:spPr>
          <a:xfrm>
            <a:off x="2392671" y="3819150"/>
            <a:ext cx="3423115" cy="2053869"/>
          </a:xfrm>
          <a:custGeom>
            <a:avLst/>
            <a:gdLst>
              <a:gd name="connsiteX0" fmla="*/ 0 w 3423115"/>
              <a:gd name="connsiteY0" fmla="*/ 0 h 2053869"/>
              <a:gd name="connsiteX1" fmla="*/ 3423115 w 3423115"/>
              <a:gd name="connsiteY1" fmla="*/ 0 h 2053869"/>
              <a:gd name="connsiteX2" fmla="*/ 3423115 w 3423115"/>
              <a:gd name="connsiteY2" fmla="*/ 2053869 h 2053869"/>
              <a:gd name="connsiteX3" fmla="*/ 0 w 3423115"/>
              <a:gd name="connsiteY3" fmla="*/ 2053869 h 2053869"/>
              <a:gd name="connsiteX4" fmla="*/ 0 w 3423115"/>
              <a:gd name="connsiteY4" fmla="*/ 0 h 20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15" h="2053869">
                <a:moveTo>
                  <a:pt x="0" y="0"/>
                </a:moveTo>
                <a:lnTo>
                  <a:pt x="3423115" y="0"/>
                </a:lnTo>
                <a:lnTo>
                  <a:pt x="3423115" y="2053869"/>
                </a:lnTo>
                <a:lnTo>
                  <a:pt x="0" y="205386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Process notes </a:t>
            </a:r>
            <a:r>
              <a:rPr lang="en-US" sz="2400" b="1" kern="1200" dirty="0">
                <a:solidFill>
                  <a:schemeClr val="tx1"/>
                </a:solidFill>
              </a:rPr>
              <a:t>faster</a:t>
            </a:r>
            <a:r>
              <a:rPr lang="en-US" sz="2400" kern="1200" dirty="0">
                <a:solidFill>
                  <a:schemeClr val="tx1"/>
                </a:solidFill>
              </a:rPr>
              <a:t> than Ontology system</a:t>
            </a:r>
            <a:endParaRPr lang="en-US" sz="2400" kern="12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368242-E1FA-4CA5-B126-30FAB17AF14A}"/>
              </a:ext>
            </a:extLst>
          </p:cNvPr>
          <p:cNvSpPr/>
          <p:nvPr/>
        </p:nvSpPr>
        <p:spPr>
          <a:xfrm>
            <a:off x="6158098" y="3819150"/>
            <a:ext cx="3423115" cy="2053869"/>
          </a:xfrm>
          <a:custGeom>
            <a:avLst/>
            <a:gdLst>
              <a:gd name="connsiteX0" fmla="*/ 0 w 3423115"/>
              <a:gd name="connsiteY0" fmla="*/ 0 h 2053869"/>
              <a:gd name="connsiteX1" fmla="*/ 3423115 w 3423115"/>
              <a:gd name="connsiteY1" fmla="*/ 0 h 2053869"/>
              <a:gd name="connsiteX2" fmla="*/ 3423115 w 3423115"/>
              <a:gd name="connsiteY2" fmla="*/ 2053869 h 2053869"/>
              <a:gd name="connsiteX3" fmla="*/ 0 w 3423115"/>
              <a:gd name="connsiteY3" fmla="*/ 2053869 h 2053869"/>
              <a:gd name="connsiteX4" fmla="*/ 0 w 3423115"/>
              <a:gd name="connsiteY4" fmla="*/ 0 h 20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15" h="2053869">
                <a:moveTo>
                  <a:pt x="0" y="0"/>
                </a:moveTo>
                <a:lnTo>
                  <a:pt x="3423115" y="0"/>
                </a:lnTo>
                <a:lnTo>
                  <a:pt x="3423115" y="2053869"/>
                </a:lnTo>
                <a:lnTo>
                  <a:pt x="0" y="205386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Ensures </a:t>
            </a:r>
            <a:r>
              <a:rPr lang="en-US" sz="2400" b="1" kern="1200" dirty="0">
                <a:solidFill>
                  <a:schemeClr val="tx1"/>
                </a:solidFill>
              </a:rPr>
              <a:t>security</a:t>
            </a:r>
            <a:r>
              <a:rPr lang="en-US" sz="2400" kern="1200" dirty="0">
                <a:solidFill>
                  <a:schemeClr val="tx1"/>
                </a:solidFill>
              </a:rPr>
              <a:t> and </a:t>
            </a:r>
            <a:r>
              <a:rPr lang="en-US" sz="2400" b="1" kern="1200" dirty="0">
                <a:solidFill>
                  <a:schemeClr val="tx1"/>
                </a:solidFill>
              </a:rPr>
              <a:t>privacy</a:t>
            </a:r>
            <a:r>
              <a:rPr lang="en-US" sz="2400" kern="1200" dirty="0">
                <a:solidFill>
                  <a:schemeClr val="tx1"/>
                </a:solidFill>
              </a:rPr>
              <a:t> of data</a:t>
            </a:r>
            <a:endParaRPr lang="en-US" sz="2400" kern="12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7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5AD89-08E6-4023-843C-478D5FD4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D04AF-BB0D-4A21-927F-702D4D4A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B4E0FFE-D477-43E2-A4D4-64116A7EE694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DB61CBA-900F-4CC4-AE8F-BFB3F300F171}"/>
              </a:ext>
            </a:extLst>
          </p:cNvPr>
          <p:cNvSpPr/>
          <p:nvPr/>
        </p:nvSpPr>
        <p:spPr>
          <a:xfrm>
            <a:off x="2392671" y="1422970"/>
            <a:ext cx="3423115" cy="2053869"/>
          </a:xfrm>
          <a:custGeom>
            <a:avLst/>
            <a:gdLst>
              <a:gd name="connsiteX0" fmla="*/ 0 w 3423115"/>
              <a:gd name="connsiteY0" fmla="*/ 0 h 2053869"/>
              <a:gd name="connsiteX1" fmla="*/ 3423115 w 3423115"/>
              <a:gd name="connsiteY1" fmla="*/ 0 h 2053869"/>
              <a:gd name="connsiteX2" fmla="*/ 3423115 w 3423115"/>
              <a:gd name="connsiteY2" fmla="*/ 2053869 h 2053869"/>
              <a:gd name="connsiteX3" fmla="*/ 0 w 3423115"/>
              <a:gd name="connsiteY3" fmla="*/ 2053869 h 2053869"/>
              <a:gd name="connsiteX4" fmla="*/ 0 w 3423115"/>
              <a:gd name="connsiteY4" fmla="*/ 0 h 20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15" h="2053869">
                <a:moveTo>
                  <a:pt x="0" y="0"/>
                </a:moveTo>
                <a:lnTo>
                  <a:pt x="3423115" y="0"/>
                </a:lnTo>
                <a:lnTo>
                  <a:pt x="3423115" y="2053869"/>
                </a:lnTo>
                <a:lnTo>
                  <a:pt x="0" y="205386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  <a:latin typeface="Microsoft PhagsPa" panose="020B0502040204020203" pitchFamily="34" charset="0"/>
              </a:rPr>
              <a:t>Work on more </a:t>
            </a:r>
            <a:r>
              <a:rPr lang="en-US" sz="2400" b="1" kern="1200" dirty="0">
                <a:solidFill>
                  <a:schemeClr val="tx1"/>
                </a:solidFill>
                <a:latin typeface="Microsoft PhagsPa" panose="020B0502040204020203" pitchFamily="34" charset="0"/>
              </a:rPr>
              <a:t>cancer types </a:t>
            </a:r>
            <a:r>
              <a:rPr lang="en-US" sz="2400" kern="1200" dirty="0">
                <a:solidFill>
                  <a:schemeClr val="tx1"/>
                </a:solidFill>
                <a:latin typeface="Microsoft PhagsPa" panose="020B0502040204020203" pitchFamily="34" charset="0"/>
              </a:rPr>
              <a:t>and</a:t>
            </a:r>
            <a:r>
              <a:rPr lang="en-US" sz="2400" b="1" kern="1200" dirty="0">
                <a:solidFill>
                  <a:schemeClr val="tx1"/>
                </a:solidFill>
                <a:latin typeface="Microsoft PhagsPa" panose="020B0502040204020203" pitchFamily="34" charset="0"/>
              </a:rPr>
              <a:t> diseases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EB6DAE9-46B9-442C-9713-B08F19BDE6EF}"/>
              </a:ext>
            </a:extLst>
          </p:cNvPr>
          <p:cNvSpPr/>
          <p:nvPr/>
        </p:nvSpPr>
        <p:spPr>
          <a:xfrm>
            <a:off x="6158098" y="1422970"/>
            <a:ext cx="3423115" cy="2053869"/>
          </a:xfrm>
          <a:custGeom>
            <a:avLst/>
            <a:gdLst>
              <a:gd name="connsiteX0" fmla="*/ 0 w 3423115"/>
              <a:gd name="connsiteY0" fmla="*/ 0 h 2053869"/>
              <a:gd name="connsiteX1" fmla="*/ 3423115 w 3423115"/>
              <a:gd name="connsiteY1" fmla="*/ 0 h 2053869"/>
              <a:gd name="connsiteX2" fmla="*/ 3423115 w 3423115"/>
              <a:gd name="connsiteY2" fmla="*/ 2053869 h 2053869"/>
              <a:gd name="connsiteX3" fmla="*/ 0 w 3423115"/>
              <a:gd name="connsiteY3" fmla="*/ 2053869 h 2053869"/>
              <a:gd name="connsiteX4" fmla="*/ 0 w 3423115"/>
              <a:gd name="connsiteY4" fmla="*/ 0 h 20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15" h="2053869">
                <a:moveTo>
                  <a:pt x="0" y="0"/>
                </a:moveTo>
                <a:lnTo>
                  <a:pt x="3423115" y="0"/>
                </a:lnTo>
                <a:lnTo>
                  <a:pt x="3423115" y="2053869"/>
                </a:lnTo>
                <a:lnTo>
                  <a:pt x="0" y="205386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Shift to processing on </a:t>
            </a:r>
            <a:r>
              <a:rPr lang="en-US" sz="2400" b="1" kern="1200" dirty="0">
                <a:solidFill>
                  <a:schemeClr val="tx1"/>
                </a:solidFill>
              </a:rPr>
              <a:t>mainstream LLMs</a:t>
            </a:r>
            <a:endParaRPr lang="en-US" sz="2400" b="1" kern="12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0B687C1-1D27-4F39-BD91-5260E4181B08}"/>
              </a:ext>
            </a:extLst>
          </p:cNvPr>
          <p:cNvSpPr/>
          <p:nvPr/>
        </p:nvSpPr>
        <p:spPr>
          <a:xfrm>
            <a:off x="2392671" y="3819150"/>
            <a:ext cx="3423115" cy="2053869"/>
          </a:xfrm>
          <a:custGeom>
            <a:avLst/>
            <a:gdLst>
              <a:gd name="connsiteX0" fmla="*/ 0 w 3423115"/>
              <a:gd name="connsiteY0" fmla="*/ 0 h 2053869"/>
              <a:gd name="connsiteX1" fmla="*/ 3423115 w 3423115"/>
              <a:gd name="connsiteY1" fmla="*/ 0 h 2053869"/>
              <a:gd name="connsiteX2" fmla="*/ 3423115 w 3423115"/>
              <a:gd name="connsiteY2" fmla="*/ 2053869 h 2053869"/>
              <a:gd name="connsiteX3" fmla="*/ 0 w 3423115"/>
              <a:gd name="connsiteY3" fmla="*/ 2053869 h 2053869"/>
              <a:gd name="connsiteX4" fmla="*/ 0 w 3423115"/>
              <a:gd name="connsiteY4" fmla="*/ 0 h 20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15" h="2053869">
                <a:moveTo>
                  <a:pt x="0" y="0"/>
                </a:moveTo>
                <a:lnTo>
                  <a:pt x="3423115" y="0"/>
                </a:lnTo>
                <a:lnTo>
                  <a:pt x="3423115" y="2053869"/>
                </a:lnTo>
                <a:lnTo>
                  <a:pt x="0" y="205386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  <a:latin typeface="Microsoft PhagsPa" panose="020B0502040204020203" pitchFamily="34" charset="0"/>
              </a:rPr>
              <a:t>Reduce hallucination through </a:t>
            </a:r>
            <a:r>
              <a:rPr lang="en-US" sz="2400" b="1" kern="1200" dirty="0" err="1">
                <a:solidFill>
                  <a:schemeClr val="tx1"/>
                </a:solidFill>
                <a:latin typeface="Microsoft PhagsPa" panose="020B0502040204020203" pitchFamily="34" charset="0"/>
              </a:rPr>
              <a:t>ReAct</a:t>
            </a:r>
            <a:r>
              <a:rPr lang="en-US" sz="2400" b="1" kern="1200" dirty="0">
                <a:solidFill>
                  <a:schemeClr val="tx1"/>
                </a:solidFill>
                <a:latin typeface="Microsoft PhagsPa" panose="020B0502040204020203" pitchFamily="34" charset="0"/>
              </a:rPr>
              <a:t> Prompting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368242-E1FA-4CA5-B126-30FAB17AF14A}"/>
              </a:ext>
            </a:extLst>
          </p:cNvPr>
          <p:cNvSpPr/>
          <p:nvPr/>
        </p:nvSpPr>
        <p:spPr>
          <a:xfrm>
            <a:off x="6158098" y="3819150"/>
            <a:ext cx="3423115" cy="2053869"/>
          </a:xfrm>
          <a:custGeom>
            <a:avLst/>
            <a:gdLst>
              <a:gd name="connsiteX0" fmla="*/ 0 w 3423115"/>
              <a:gd name="connsiteY0" fmla="*/ 0 h 2053869"/>
              <a:gd name="connsiteX1" fmla="*/ 3423115 w 3423115"/>
              <a:gd name="connsiteY1" fmla="*/ 0 h 2053869"/>
              <a:gd name="connsiteX2" fmla="*/ 3423115 w 3423115"/>
              <a:gd name="connsiteY2" fmla="*/ 2053869 h 2053869"/>
              <a:gd name="connsiteX3" fmla="*/ 0 w 3423115"/>
              <a:gd name="connsiteY3" fmla="*/ 2053869 h 2053869"/>
              <a:gd name="connsiteX4" fmla="*/ 0 w 3423115"/>
              <a:gd name="connsiteY4" fmla="*/ 0 h 205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3115" h="2053869">
                <a:moveTo>
                  <a:pt x="0" y="0"/>
                </a:moveTo>
                <a:lnTo>
                  <a:pt x="3423115" y="0"/>
                </a:lnTo>
                <a:lnTo>
                  <a:pt x="3423115" y="2053869"/>
                </a:lnTo>
                <a:lnTo>
                  <a:pt x="0" y="205386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/>
            </a:solidFill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1"/>
                </a:solidFill>
              </a:rPr>
              <a:t>Enhance </a:t>
            </a:r>
            <a:r>
              <a:rPr lang="en-US" sz="2400" b="1" dirty="0">
                <a:solidFill>
                  <a:schemeClr val="tx1"/>
                </a:solidFill>
              </a:rPr>
              <a:t>Multi-Document Information Extraction</a:t>
            </a:r>
            <a:endParaRPr lang="en-US" sz="2400" b="1" kern="1200" dirty="0">
              <a:solidFill>
                <a:schemeClr val="tx1"/>
              </a:solidFill>
              <a:latin typeface="Microsoft PhagsP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4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CureMD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1B70FA-0989-490D-83F5-E30FB05AB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127817"/>
            <a:ext cx="1022032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5FDEA-DBD6-4B52-9862-1E9ABD06C5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07578" y="6366474"/>
            <a:ext cx="376844" cy="365125"/>
          </a:xfrm>
        </p:spPr>
        <p:txBody>
          <a:bodyPr/>
          <a:lstStyle/>
          <a:p>
            <a:fld id="{88279435-30EF-C241-87D1-8D13B984C0EB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B253DF6A-84B4-44DA-B3B2-4CA1701A6756}"/>
              </a:ext>
            </a:extLst>
          </p:cNvPr>
          <p:cNvSpPr txBox="1"/>
          <p:nvPr/>
        </p:nvSpPr>
        <p:spPr>
          <a:xfrm>
            <a:off x="2687576" y="1270000"/>
            <a:ext cx="6880346" cy="538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2070"/>
              </a:lnSpc>
            </a:pPr>
            <a:r>
              <a:rPr lang="en-CA" sz="2000" dirty="0">
                <a:solidFill>
                  <a:srgbClr val="221F1F"/>
                </a:solidFill>
                <a:latin typeface="Arial"/>
                <a:cs typeface="Arial"/>
              </a:rPr>
              <a:t>A global, integrated healthcare products &amp; services company</a:t>
            </a:r>
          </a:p>
          <a:p>
            <a:pPr>
              <a:lnSpc>
                <a:spcPts val="207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AE73BB6-7C3A-45BF-836A-F22278CBAD05}"/>
              </a:ext>
            </a:extLst>
          </p:cNvPr>
          <p:cNvSpPr txBox="1"/>
          <p:nvPr/>
        </p:nvSpPr>
        <p:spPr>
          <a:xfrm>
            <a:off x="2607361" y="3452242"/>
            <a:ext cx="807913" cy="6591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tabLst>
                <a:tab pos="330200" algn="l"/>
              </a:tabLst>
            </a:pPr>
            <a:r>
              <a:rPr lang="en-CA" sz="1600" dirty="0">
                <a:solidFill>
                  <a:srgbClr val="0087C9"/>
                </a:solidFill>
                <a:latin typeface="Arial"/>
                <a:cs typeface="Arial"/>
              </a:rPr>
              <a:t>3500+</a:t>
            </a:r>
          </a:p>
          <a:p>
            <a:pPr algn="ctr">
              <a:tabLst>
                <a:tab pos="330200" algn="l"/>
              </a:tabLst>
            </a:pPr>
            <a:r>
              <a:rPr lang="en-CA" sz="1600" dirty="0">
                <a:latin typeface="Arial"/>
                <a:cs typeface="Arial"/>
              </a:rPr>
              <a:t>locations</a:t>
            </a:r>
          </a:p>
          <a:p>
            <a:pPr>
              <a:lnSpc>
                <a:spcPts val="1295"/>
              </a:lnSpc>
            </a:pPr>
            <a:endParaRPr lang="en-CA" sz="1114" dirty="0">
              <a:solidFill>
                <a:srgbClr val="000000"/>
              </a:solidFill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67FB208-BE21-4C8D-ADDD-032A77C6C534}"/>
              </a:ext>
            </a:extLst>
          </p:cNvPr>
          <p:cNvSpPr txBox="1"/>
          <p:nvPr/>
        </p:nvSpPr>
        <p:spPr>
          <a:xfrm>
            <a:off x="4075242" y="5036418"/>
            <a:ext cx="1001877" cy="4924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79409" algn="ctr"/>
            <a:r>
              <a:rPr lang="en-CA" sz="1600" dirty="0">
                <a:solidFill>
                  <a:srgbClr val="0087C9"/>
                </a:solidFill>
                <a:latin typeface="Arial"/>
                <a:cs typeface="Arial"/>
              </a:rPr>
              <a:t>24 million</a:t>
            </a:r>
            <a:r>
              <a:rPr lang="en-CA" sz="160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</a:p>
          <a:p>
            <a:pPr indent="79409" algn="ctr"/>
            <a:r>
              <a:rPr lang="en-CA" sz="1600" dirty="0">
                <a:solidFill>
                  <a:srgbClr val="221F1F"/>
                </a:solidFill>
                <a:latin typeface="Arial"/>
                <a:cs typeface="Arial"/>
              </a:rPr>
              <a:t>patients</a:t>
            </a: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FD32CE0-DC38-4966-B023-2D8424343255}"/>
              </a:ext>
            </a:extLst>
          </p:cNvPr>
          <p:cNvSpPr txBox="1"/>
          <p:nvPr/>
        </p:nvSpPr>
        <p:spPr>
          <a:xfrm>
            <a:off x="5587410" y="3380234"/>
            <a:ext cx="1008112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266700" algn="l"/>
              </a:tabLst>
            </a:pPr>
            <a:r>
              <a:rPr lang="en-CA" sz="1600" dirty="0">
                <a:solidFill>
                  <a:srgbClr val="0087C9"/>
                </a:solidFill>
                <a:latin typeface="Arial"/>
                <a:cs typeface="Arial"/>
              </a:rPr>
              <a:t>32</a:t>
            </a:r>
          </a:p>
          <a:p>
            <a:pPr algn="ctr">
              <a:tabLst>
                <a:tab pos="266700" algn="l"/>
              </a:tabLst>
            </a:pPr>
            <a:r>
              <a:rPr lang="en-CA" sz="1600" dirty="0">
                <a:latin typeface="Arial"/>
                <a:cs typeface="Arial"/>
              </a:rPr>
              <a:t>specialties</a:t>
            </a:r>
            <a:endParaRPr lang="en-CA" sz="1600"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1629430-3B84-43E0-A947-857523B3818E}"/>
              </a:ext>
            </a:extLst>
          </p:cNvPr>
          <p:cNvSpPr txBox="1"/>
          <p:nvPr/>
        </p:nvSpPr>
        <p:spPr>
          <a:xfrm>
            <a:off x="7248915" y="5108426"/>
            <a:ext cx="958596" cy="7643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tabLst>
                <a:tab pos="330200" algn="l"/>
              </a:tabLst>
            </a:pPr>
            <a:r>
              <a:rPr lang="en-CA" sz="1400" dirty="0">
                <a:solidFill>
                  <a:srgbClr val="0087C9"/>
                </a:solidFill>
                <a:latin typeface="Arial"/>
                <a:cs typeface="Arial"/>
              </a:rPr>
              <a:t>2000+</a:t>
            </a:r>
          </a:p>
          <a:p>
            <a:pPr algn="ctr">
              <a:tabLst>
                <a:tab pos="330200" algn="l"/>
              </a:tabLst>
            </a:pPr>
            <a:r>
              <a:rPr lang="en-CA" sz="1400" dirty="0">
                <a:solidFill>
                  <a:srgbClr val="221F1F"/>
                </a:solidFill>
                <a:latin typeface="Arial"/>
                <a:cs typeface="Arial"/>
              </a:rPr>
              <a:t>integrations</a:t>
            </a:r>
          </a:p>
          <a:p>
            <a:pPr>
              <a:lnSpc>
                <a:spcPts val="1300"/>
              </a:lnSpc>
              <a:tabLst>
                <a:tab pos="330200" algn="l"/>
              </a:tabLst>
            </a:pPr>
            <a:endParaRPr lang="en-CA" sz="1114" dirty="0">
              <a:solidFill>
                <a:srgbClr val="0087C9"/>
              </a:solidFill>
              <a:latin typeface="Arial"/>
              <a:cs typeface="Arial"/>
            </a:endParaRPr>
          </a:p>
          <a:p>
            <a:pPr>
              <a:lnSpc>
                <a:spcPts val="1295"/>
              </a:lnSpc>
            </a:pPr>
            <a:endParaRPr lang="en-CA" sz="1114" dirty="0">
              <a:solidFill>
                <a:srgbClr val="000000"/>
              </a:solidFill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C02AC3-6CE7-4556-83AF-82B6324BB517}"/>
              </a:ext>
            </a:extLst>
          </p:cNvPr>
          <p:cNvSpPr txBox="1"/>
          <p:nvPr/>
        </p:nvSpPr>
        <p:spPr>
          <a:xfrm>
            <a:off x="8827770" y="3524250"/>
            <a:ext cx="865622" cy="6715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tabLst>
                <a:tab pos="165100" algn="l"/>
              </a:tabLst>
            </a:pPr>
            <a:r>
              <a:rPr lang="en-CA" sz="1600" dirty="0">
                <a:solidFill>
                  <a:srgbClr val="0087C9"/>
                </a:solidFill>
                <a:latin typeface="Arial"/>
                <a:cs typeface="Arial"/>
              </a:rPr>
              <a:t>12000+</a:t>
            </a:r>
            <a:r>
              <a:rPr lang="en-CA" sz="160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</a:p>
          <a:p>
            <a:pPr algn="ctr">
              <a:tabLst>
                <a:tab pos="165100" algn="l"/>
              </a:tabLst>
            </a:pPr>
            <a:r>
              <a:rPr lang="en-CA" sz="1600" dirty="0">
                <a:solidFill>
                  <a:srgbClr val="221F1F"/>
                </a:solidFill>
                <a:latin typeface="Arial"/>
                <a:cs typeface="Arial"/>
              </a:rPr>
              <a:t>Providers</a:t>
            </a:r>
          </a:p>
          <a:p>
            <a:pPr>
              <a:lnSpc>
                <a:spcPts val="1295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11189-F96D-44F0-85F8-927DC9D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02A7CC34-5697-4D15-84ED-8D38FD142E5F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MedicalMind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5FDEA-DBD6-4B52-9862-1E9ABD06C5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07578" y="6366474"/>
            <a:ext cx="376844" cy="365125"/>
          </a:xfrm>
        </p:spPr>
        <p:txBody>
          <a:bodyPr/>
          <a:lstStyle/>
          <a:p>
            <a:fld id="{88279435-30EF-C241-87D1-8D13B984C0EB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11189-F96D-44F0-85F8-927DC9D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02A7CC34-5697-4D15-84ED-8D38FD142E5F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62E3E5-187F-4334-8D53-55C1840382A6}"/>
              </a:ext>
            </a:extLst>
          </p:cNvPr>
          <p:cNvSpPr txBox="1">
            <a:spLocks/>
          </p:cNvSpPr>
          <p:nvPr/>
        </p:nvSpPr>
        <p:spPr>
          <a:xfrm>
            <a:off x="1010616" y="1768628"/>
            <a:ext cx="4675962" cy="3820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70000"/>
              </a:lnSpc>
              <a:buNone/>
            </a:pPr>
            <a:r>
              <a:rPr lang="en-US" sz="2400" dirty="0">
                <a:latin typeface="Microsoft PhagsPa" panose="020B0502040204020203" pitchFamily="34" charset="0"/>
              </a:rPr>
              <a:t>Data Lakehouse</a:t>
            </a:r>
          </a:p>
          <a:p>
            <a:pPr marL="400050" lvl="1" indent="0">
              <a:lnSpc>
                <a:spcPct val="170000"/>
              </a:lnSpc>
              <a:buNone/>
            </a:pPr>
            <a:endParaRPr lang="en-US" sz="2400" dirty="0">
              <a:latin typeface="Microsoft PhagsPa" panose="020B0502040204020203" pitchFamily="34" charset="0"/>
            </a:endParaRPr>
          </a:p>
          <a:p>
            <a:pPr marL="400050" lvl="1" indent="0">
              <a:lnSpc>
                <a:spcPct val="170000"/>
              </a:lnSpc>
              <a:buNone/>
            </a:pPr>
            <a:r>
              <a:rPr lang="en-US" sz="2400" dirty="0">
                <a:latin typeface="Microsoft PhagsPa" panose="020B0502040204020203" pitchFamily="34" charset="0"/>
              </a:rPr>
              <a:t>Extraction and Curation of Features</a:t>
            </a:r>
          </a:p>
          <a:p>
            <a:pPr marL="400050" lvl="1" indent="0">
              <a:lnSpc>
                <a:spcPct val="170000"/>
              </a:lnSpc>
              <a:buNone/>
            </a:pPr>
            <a:endParaRPr lang="en-US" sz="2400" dirty="0">
              <a:latin typeface="Microsoft PhagsPa" panose="020B0502040204020203" pitchFamily="34" charset="0"/>
            </a:endParaRPr>
          </a:p>
          <a:p>
            <a:pPr marL="400050" lvl="1" indent="0">
              <a:lnSpc>
                <a:spcPct val="170000"/>
              </a:lnSpc>
              <a:buNone/>
            </a:pPr>
            <a:r>
              <a:rPr lang="en-US" sz="2400" dirty="0">
                <a:latin typeface="Microsoft PhagsPa" panose="020B0502040204020203" pitchFamily="34" charset="0"/>
              </a:rPr>
              <a:t>Inference Engine Training and Explanation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4088C5F0-EBEA-4337-826D-578D4D9450BF}"/>
              </a:ext>
            </a:extLst>
          </p:cNvPr>
          <p:cNvSpPr txBox="1"/>
          <p:nvPr/>
        </p:nvSpPr>
        <p:spPr>
          <a:xfrm>
            <a:off x="9831248" y="890156"/>
            <a:ext cx="888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Patient Query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28E123-4CDB-4A61-85D2-0BC82071036E}"/>
              </a:ext>
            </a:extLst>
          </p:cNvPr>
          <p:cNvSpPr/>
          <p:nvPr/>
        </p:nvSpPr>
        <p:spPr>
          <a:xfrm>
            <a:off x="8309554" y="5236325"/>
            <a:ext cx="1448057" cy="731520"/>
          </a:xfrm>
          <a:prstGeom prst="roundRect">
            <a:avLst>
              <a:gd name="adj" fmla="val 19165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/>
                </a:solidFill>
                <a:latin typeface="Microsoft PhagsPa" panose="020B0502040204020203" pitchFamily="34" charset="0"/>
              </a:rPr>
              <a:t>Explainable Model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08057A-587E-461E-8577-347BE5B5B509}"/>
              </a:ext>
            </a:extLst>
          </p:cNvPr>
          <p:cNvSpPr/>
          <p:nvPr/>
        </p:nvSpPr>
        <p:spPr>
          <a:xfrm>
            <a:off x="8309554" y="4180257"/>
            <a:ext cx="1448057" cy="731520"/>
          </a:xfrm>
          <a:prstGeom prst="roundRect">
            <a:avLst>
              <a:gd name="adj" fmla="val 18970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/>
                </a:solidFill>
                <a:latin typeface="Microsoft PhagsPa" panose="020B0502040204020203" pitchFamily="34" charset="0"/>
              </a:rPr>
              <a:t>Inference Engine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07ACD85-68A6-43E8-9917-55F39DBC3814}"/>
              </a:ext>
            </a:extLst>
          </p:cNvPr>
          <p:cNvSpPr/>
          <p:nvPr/>
        </p:nvSpPr>
        <p:spPr>
          <a:xfrm>
            <a:off x="8309554" y="3124188"/>
            <a:ext cx="1448057" cy="731520"/>
          </a:xfrm>
          <a:prstGeom prst="roundRect">
            <a:avLst>
              <a:gd name="adj" fmla="val 13957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/>
                </a:solidFill>
                <a:latin typeface="Microsoft PhagsPa" panose="020B0502040204020203" pitchFamily="34" charset="0"/>
              </a:rPr>
              <a:t>Feature Engineering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2E45D5-C747-4E73-840F-FE17D81A80E3}"/>
              </a:ext>
            </a:extLst>
          </p:cNvPr>
          <p:cNvSpPr/>
          <p:nvPr/>
        </p:nvSpPr>
        <p:spPr>
          <a:xfrm>
            <a:off x="8309554" y="2068119"/>
            <a:ext cx="1448057" cy="731520"/>
          </a:xfrm>
          <a:prstGeom prst="roundRect">
            <a:avLst>
              <a:gd name="adj" fmla="val 12416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/>
                </a:solidFill>
                <a:latin typeface="Microsoft PhagsPa" panose="020B0502040204020203" pitchFamily="34" charset="0"/>
              </a:rPr>
              <a:t>Knowledge Engineering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23EA685-5499-4FFB-B37C-F4E4CAE29A01}"/>
              </a:ext>
            </a:extLst>
          </p:cNvPr>
          <p:cNvSpPr/>
          <p:nvPr/>
        </p:nvSpPr>
        <p:spPr>
          <a:xfrm>
            <a:off x="8309554" y="1270605"/>
            <a:ext cx="1448057" cy="472965"/>
          </a:xfrm>
          <a:prstGeom prst="roundRect">
            <a:avLst>
              <a:gd name="adj" fmla="val 12221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2"/>
                </a:solidFill>
                <a:latin typeface="Microsoft PhagsPa" panose="020B0502040204020203" pitchFamily="34" charset="0"/>
              </a:rPr>
              <a:t>Fetch Data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B8F4B2-C38F-4FE9-A0AF-1A1586DDB7C8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9033583" y="1743570"/>
            <a:ext cx="0" cy="32454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2756CA-EE67-4A31-B2CC-0563974FEAFF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9033583" y="2799639"/>
            <a:ext cx="0" cy="32454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6D8EF7-DFAF-4D54-8DD5-2A2C780133D6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9033583" y="3855708"/>
            <a:ext cx="0" cy="324549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B15DDF-8510-4BD9-99DC-FF64D6DF2A17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9033583" y="4911777"/>
            <a:ext cx="0" cy="324548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4D6BD68-F9C4-4283-B4DB-18905EAFA3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82469" y="1623545"/>
            <a:ext cx="1127086" cy="1459058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3D82EA-14FB-4176-9363-CB653D77B920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7289248" y="2433878"/>
            <a:ext cx="1020306" cy="606637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4E6DD-01D3-487F-ACF8-0018EE10A1A7}"/>
              </a:ext>
            </a:extLst>
          </p:cNvPr>
          <p:cNvSpPr/>
          <p:nvPr/>
        </p:nvSpPr>
        <p:spPr>
          <a:xfrm>
            <a:off x="6188413" y="3202539"/>
            <a:ext cx="606256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Microsoft PhagsPa" panose="020B0502040204020203" pitchFamily="34" charset="0"/>
              </a:rPr>
              <a:t>Data</a:t>
            </a:r>
          </a:p>
          <a:p>
            <a:r>
              <a:rPr lang="en-US" sz="1600" dirty="0">
                <a:latin typeface="Microsoft PhagsPa" panose="020B0502040204020203" pitchFamily="34" charset="0"/>
              </a:rPr>
              <a:t>Lake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28450E-1A99-4BAF-8EFA-08184E7EC85A}"/>
              </a:ext>
            </a:extLst>
          </p:cNvPr>
          <p:cNvCxnSpPr>
            <a:cxnSpLocks/>
          </p:cNvCxnSpPr>
          <p:nvPr/>
        </p:nvCxnSpPr>
        <p:spPr>
          <a:xfrm flipH="1">
            <a:off x="7551876" y="3602847"/>
            <a:ext cx="757679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B1D3B7-D865-4AAC-935D-CD7E2186B5D6}"/>
              </a:ext>
            </a:extLst>
          </p:cNvPr>
          <p:cNvCxnSpPr>
            <a:cxnSpLocks/>
          </p:cNvCxnSpPr>
          <p:nvPr/>
        </p:nvCxnSpPr>
        <p:spPr>
          <a:xfrm rot="10800000">
            <a:off x="7322163" y="3949344"/>
            <a:ext cx="987393" cy="646712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6586D2B-CE6D-4DB5-BD99-950D41BB05D9}"/>
              </a:ext>
            </a:extLst>
          </p:cNvPr>
          <p:cNvCxnSpPr>
            <a:cxnSpLocks/>
          </p:cNvCxnSpPr>
          <p:nvPr/>
        </p:nvCxnSpPr>
        <p:spPr>
          <a:xfrm rot="10800000">
            <a:off x="7182469" y="3949345"/>
            <a:ext cx="1127087" cy="1639921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4F9031F-A28F-4925-9B5D-2C38DFD06EAE}"/>
              </a:ext>
            </a:extLst>
          </p:cNvPr>
          <p:cNvSpPr/>
          <p:nvPr/>
        </p:nvSpPr>
        <p:spPr>
          <a:xfrm>
            <a:off x="10258203" y="2860803"/>
            <a:ext cx="92318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Interface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690DB69-C315-44BC-9987-F3521ADE6FDE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>
            <a:off x="9757611" y="1507088"/>
            <a:ext cx="869974" cy="267986"/>
          </a:xfrm>
          <a:prstGeom prst="bentConnector3">
            <a:avLst>
              <a:gd name="adj1" fmla="val -2553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12B1B06-04E3-4989-B85E-00037C9E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571" y="1887255"/>
            <a:ext cx="810028" cy="8100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EC04719-BF2C-4306-BE38-5C2B04B4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197" y="3140443"/>
            <a:ext cx="756102" cy="7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0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Annotator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5FDEA-DBD6-4B52-9862-1E9ABD06C5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07578" y="6366474"/>
            <a:ext cx="376844" cy="365125"/>
          </a:xfrm>
        </p:spPr>
        <p:txBody>
          <a:bodyPr/>
          <a:lstStyle/>
          <a:p>
            <a:fld id="{88279435-30EF-C241-87D1-8D13B984C0EB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11189-F96D-44F0-85F8-927DC9D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02A7CC34-5697-4D15-84ED-8D38FD142E5F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094F360-0F5F-4DD5-8BA3-2947AD74F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1271" y="1141505"/>
            <a:ext cx="8489458" cy="45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4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A8749A-FF6A-4E81-8D09-3AFA3AF589D4}"/>
              </a:ext>
            </a:extLst>
          </p:cNvPr>
          <p:cNvSpPr/>
          <p:nvPr/>
        </p:nvSpPr>
        <p:spPr>
          <a:xfrm>
            <a:off x="643467" y="1962164"/>
            <a:ext cx="2242346" cy="577980"/>
          </a:xfrm>
          <a:custGeom>
            <a:avLst/>
            <a:gdLst>
              <a:gd name="connsiteX0" fmla="*/ 0 w 8601512"/>
              <a:gd name="connsiteY0" fmla="*/ 96332 h 577980"/>
              <a:gd name="connsiteX1" fmla="*/ 96332 w 8601512"/>
              <a:gd name="connsiteY1" fmla="*/ 0 h 577980"/>
              <a:gd name="connsiteX2" fmla="*/ 8505180 w 8601512"/>
              <a:gd name="connsiteY2" fmla="*/ 0 h 577980"/>
              <a:gd name="connsiteX3" fmla="*/ 8601512 w 8601512"/>
              <a:gd name="connsiteY3" fmla="*/ 96332 h 577980"/>
              <a:gd name="connsiteX4" fmla="*/ 8601512 w 8601512"/>
              <a:gd name="connsiteY4" fmla="*/ 481648 h 577980"/>
              <a:gd name="connsiteX5" fmla="*/ 8505180 w 8601512"/>
              <a:gd name="connsiteY5" fmla="*/ 577980 h 577980"/>
              <a:gd name="connsiteX6" fmla="*/ 96332 w 8601512"/>
              <a:gd name="connsiteY6" fmla="*/ 577980 h 577980"/>
              <a:gd name="connsiteX7" fmla="*/ 0 w 8601512"/>
              <a:gd name="connsiteY7" fmla="*/ 481648 h 577980"/>
              <a:gd name="connsiteX8" fmla="*/ 0 w 8601512"/>
              <a:gd name="connsiteY8" fmla="*/ 96332 h 5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1512" h="577980">
                <a:moveTo>
                  <a:pt x="0" y="96332"/>
                </a:moveTo>
                <a:cubicBezTo>
                  <a:pt x="0" y="43129"/>
                  <a:pt x="43129" y="0"/>
                  <a:pt x="96332" y="0"/>
                </a:cubicBezTo>
                <a:lnTo>
                  <a:pt x="8505180" y="0"/>
                </a:lnTo>
                <a:cubicBezTo>
                  <a:pt x="8558383" y="0"/>
                  <a:pt x="8601512" y="43129"/>
                  <a:pt x="8601512" y="96332"/>
                </a:cubicBezTo>
                <a:lnTo>
                  <a:pt x="8601512" y="481648"/>
                </a:lnTo>
                <a:cubicBezTo>
                  <a:pt x="8601512" y="534851"/>
                  <a:pt x="8558383" y="577980"/>
                  <a:pt x="8505180" y="577980"/>
                </a:cubicBezTo>
                <a:lnTo>
                  <a:pt x="96332" y="577980"/>
                </a:lnTo>
                <a:cubicBezTo>
                  <a:pt x="43129" y="577980"/>
                  <a:pt x="0" y="534851"/>
                  <a:pt x="0" y="481648"/>
                </a:cubicBezTo>
                <a:lnTo>
                  <a:pt x="0" y="96332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55" tIns="119655" rIns="119655" bIns="11965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Omission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2014DE-5B79-4E2C-838F-F289386CEFA6}"/>
              </a:ext>
            </a:extLst>
          </p:cNvPr>
          <p:cNvSpPr/>
          <p:nvPr/>
        </p:nvSpPr>
        <p:spPr>
          <a:xfrm>
            <a:off x="3251200" y="2109584"/>
            <a:ext cx="7290032" cy="430560"/>
          </a:xfrm>
          <a:custGeom>
            <a:avLst/>
            <a:gdLst>
              <a:gd name="connsiteX0" fmla="*/ 0 w 8601512"/>
              <a:gd name="connsiteY0" fmla="*/ 0 h 430560"/>
              <a:gd name="connsiteX1" fmla="*/ 8601512 w 8601512"/>
              <a:gd name="connsiteY1" fmla="*/ 0 h 430560"/>
              <a:gd name="connsiteX2" fmla="*/ 8601512 w 8601512"/>
              <a:gd name="connsiteY2" fmla="*/ 430560 h 430560"/>
              <a:gd name="connsiteX3" fmla="*/ 0 w 8601512"/>
              <a:gd name="connsiteY3" fmla="*/ 430560 h 430560"/>
              <a:gd name="connsiteX4" fmla="*/ 0 w 8601512"/>
              <a:gd name="connsiteY4" fmla="*/ 0 h 43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1512" h="430560">
                <a:moveTo>
                  <a:pt x="0" y="0"/>
                </a:moveTo>
                <a:lnTo>
                  <a:pt x="8601512" y="0"/>
                </a:lnTo>
                <a:lnTo>
                  <a:pt x="8601512" y="430560"/>
                </a:lnTo>
                <a:lnTo>
                  <a:pt x="0" y="4305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3098" tIns="25400" rIns="142240" bIns="25400" numCol="1" spcCol="1270" anchor="t" anchorCtr="0">
            <a:noAutofit/>
          </a:bodyPr>
          <a:lstStyle/>
          <a:p>
            <a:pPr marL="0" lvl="1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000" kern="1200" dirty="0"/>
              <a:t>Failure to pick out </a:t>
            </a:r>
            <a:r>
              <a:rPr lang="en-US" sz="2000" b="1" kern="1200" dirty="0"/>
              <a:t>semantic relationship </a:t>
            </a:r>
            <a:r>
              <a:rPr lang="en-US" sz="2000" kern="1200" dirty="0"/>
              <a:t>within notes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8EC703-F8D0-40AB-8EAE-1E23F07E15EF}"/>
              </a:ext>
            </a:extLst>
          </p:cNvPr>
          <p:cNvSpPr/>
          <p:nvPr/>
        </p:nvSpPr>
        <p:spPr>
          <a:xfrm>
            <a:off x="643467" y="2960380"/>
            <a:ext cx="2242346" cy="577980"/>
          </a:xfrm>
          <a:custGeom>
            <a:avLst/>
            <a:gdLst>
              <a:gd name="connsiteX0" fmla="*/ 0 w 8601512"/>
              <a:gd name="connsiteY0" fmla="*/ 96332 h 577980"/>
              <a:gd name="connsiteX1" fmla="*/ 96332 w 8601512"/>
              <a:gd name="connsiteY1" fmla="*/ 0 h 577980"/>
              <a:gd name="connsiteX2" fmla="*/ 8505180 w 8601512"/>
              <a:gd name="connsiteY2" fmla="*/ 0 h 577980"/>
              <a:gd name="connsiteX3" fmla="*/ 8601512 w 8601512"/>
              <a:gd name="connsiteY3" fmla="*/ 96332 h 577980"/>
              <a:gd name="connsiteX4" fmla="*/ 8601512 w 8601512"/>
              <a:gd name="connsiteY4" fmla="*/ 481648 h 577980"/>
              <a:gd name="connsiteX5" fmla="*/ 8505180 w 8601512"/>
              <a:gd name="connsiteY5" fmla="*/ 577980 h 577980"/>
              <a:gd name="connsiteX6" fmla="*/ 96332 w 8601512"/>
              <a:gd name="connsiteY6" fmla="*/ 577980 h 577980"/>
              <a:gd name="connsiteX7" fmla="*/ 0 w 8601512"/>
              <a:gd name="connsiteY7" fmla="*/ 481648 h 577980"/>
              <a:gd name="connsiteX8" fmla="*/ 0 w 8601512"/>
              <a:gd name="connsiteY8" fmla="*/ 96332 h 5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1512" h="577980">
                <a:moveTo>
                  <a:pt x="0" y="96332"/>
                </a:moveTo>
                <a:cubicBezTo>
                  <a:pt x="0" y="43129"/>
                  <a:pt x="43129" y="0"/>
                  <a:pt x="96332" y="0"/>
                </a:cubicBezTo>
                <a:lnTo>
                  <a:pt x="8505180" y="0"/>
                </a:lnTo>
                <a:cubicBezTo>
                  <a:pt x="8558383" y="0"/>
                  <a:pt x="8601512" y="43129"/>
                  <a:pt x="8601512" y="96332"/>
                </a:cubicBezTo>
                <a:lnTo>
                  <a:pt x="8601512" y="481648"/>
                </a:lnTo>
                <a:cubicBezTo>
                  <a:pt x="8601512" y="534851"/>
                  <a:pt x="8558383" y="577980"/>
                  <a:pt x="8505180" y="577980"/>
                </a:cubicBezTo>
                <a:lnTo>
                  <a:pt x="96332" y="577980"/>
                </a:lnTo>
                <a:cubicBezTo>
                  <a:pt x="43129" y="577980"/>
                  <a:pt x="0" y="534851"/>
                  <a:pt x="0" y="481648"/>
                </a:cubicBezTo>
                <a:lnTo>
                  <a:pt x="0" y="96332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55" tIns="119655" rIns="119655" bIns="11965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Selectivity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2B9009-0F77-45F5-81EE-D42AAD76D60F}"/>
              </a:ext>
            </a:extLst>
          </p:cNvPr>
          <p:cNvSpPr/>
          <p:nvPr/>
        </p:nvSpPr>
        <p:spPr>
          <a:xfrm>
            <a:off x="3251200" y="3107800"/>
            <a:ext cx="7290032" cy="430560"/>
          </a:xfrm>
          <a:custGeom>
            <a:avLst/>
            <a:gdLst>
              <a:gd name="connsiteX0" fmla="*/ 0 w 8601512"/>
              <a:gd name="connsiteY0" fmla="*/ 0 h 430560"/>
              <a:gd name="connsiteX1" fmla="*/ 8601512 w 8601512"/>
              <a:gd name="connsiteY1" fmla="*/ 0 h 430560"/>
              <a:gd name="connsiteX2" fmla="*/ 8601512 w 8601512"/>
              <a:gd name="connsiteY2" fmla="*/ 430560 h 430560"/>
              <a:gd name="connsiteX3" fmla="*/ 0 w 8601512"/>
              <a:gd name="connsiteY3" fmla="*/ 430560 h 430560"/>
              <a:gd name="connsiteX4" fmla="*/ 0 w 8601512"/>
              <a:gd name="connsiteY4" fmla="*/ 0 h 43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1512" h="430560">
                <a:moveTo>
                  <a:pt x="0" y="0"/>
                </a:moveTo>
                <a:lnTo>
                  <a:pt x="8601512" y="0"/>
                </a:lnTo>
                <a:lnTo>
                  <a:pt x="8601512" y="430560"/>
                </a:lnTo>
                <a:lnTo>
                  <a:pt x="0" y="4305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3098" tIns="25400" rIns="142240" bIns="25400" numCol="1" spcCol="1270" anchor="t" anchorCtr="0">
            <a:noAutofit/>
          </a:bodyPr>
          <a:lstStyle/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000" dirty="0"/>
              <a:t>The </a:t>
            </a:r>
            <a:r>
              <a:rPr lang="en-US" sz="2000"/>
              <a:t>s</a:t>
            </a:r>
            <a:r>
              <a:rPr lang="en-US" sz="2000" kern="1200"/>
              <a:t>ystem does not </a:t>
            </a:r>
            <a:r>
              <a:rPr lang="en-US" sz="2000" kern="1200" dirty="0"/>
              <a:t>generalize to </a:t>
            </a:r>
            <a:r>
              <a:rPr lang="en-US" sz="2000" b="1" kern="1200" dirty="0"/>
              <a:t>other phenotypes and diseases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A95E7F-4098-4C66-B27F-66F9319668A8}"/>
              </a:ext>
            </a:extLst>
          </p:cNvPr>
          <p:cNvSpPr/>
          <p:nvPr/>
        </p:nvSpPr>
        <p:spPr>
          <a:xfrm>
            <a:off x="643467" y="3979245"/>
            <a:ext cx="2242346" cy="577980"/>
          </a:xfrm>
          <a:custGeom>
            <a:avLst/>
            <a:gdLst>
              <a:gd name="connsiteX0" fmla="*/ 0 w 8601512"/>
              <a:gd name="connsiteY0" fmla="*/ 96332 h 577980"/>
              <a:gd name="connsiteX1" fmla="*/ 96332 w 8601512"/>
              <a:gd name="connsiteY1" fmla="*/ 0 h 577980"/>
              <a:gd name="connsiteX2" fmla="*/ 8505180 w 8601512"/>
              <a:gd name="connsiteY2" fmla="*/ 0 h 577980"/>
              <a:gd name="connsiteX3" fmla="*/ 8601512 w 8601512"/>
              <a:gd name="connsiteY3" fmla="*/ 96332 h 577980"/>
              <a:gd name="connsiteX4" fmla="*/ 8601512 w 8601512"/>
              <a:gd name="connsiteY4" fmla="*/ 481648 h 577980"/>
              <a:gd name="connsiteX5" fmla="*/ 8505180 w 8601512"/>
              <a:gd name="connsiteY5" fmla="*/ 577980 h 577980"/>
              <a:gd name="connsiteX6" fmla="*/ 96332 w 8601512"/>
              <a:gd name="connsiteY6" fmla="*/ 577980 h 577980"/>
              <a:gd name="connsiteX7" fmla="*/ 0 w 8601512"/>
              <a:gd name="connsiteY7" fmla="*/ 481648 h 577980"/>
              <a:gd name="connsiteX8" fmla="*/ 0 w 8601512"/>
              <a:gd name="connsiteY8" fmla="*/ 96332 h 5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1512" h="577980">
                <a:moveTo>
                  <a:pt x="0" y="96332"/>
                </a:moveTo>
                <a:cubicBezTo>
                  <a:pt x="0" y="43129"/>
                  <a:pt x="43129" y="0"/>
                  <a:pt x="96332" y="0"/>
                </a:cubicBezTo>
                <a:lnTo>
                  <a:pt x="8505180" y="0"/>
                </a:lnTo>
                <a:cubicBezTo>
                  <a:pt x="8558383" y="0"/>
                  <a:pt x="8601512" y="43129"/>
                  <a:pt x="8601512" y="96332"/>
                </a:cubicBezTo>
                <a:lnTo>
                  <a:pt x="8601512" y="481648"/>
                </a:lnTo>
                <a:cubicBezTo>
                  <a:pt x="8601512" y="534851"/>
                  <a:pt x="8558383" y="577980"/>
                  <a:pt x="8505180" y="577980"/>
                </a:cubicBezTo>
                <a:lnTo>
                  <a:pt x="96332" y="577980"/>
                </a:lnTo>
                <a:cubicBezTo>
                  <a:pt x="43129" y="577980"/>
                  <a:pt x="0" y="534851"/>
                  <a:pt x="0" y="481648"/>
                </a:cubicBezTo>
                <a:lnTo>
                  <a:pt x="0" y="96332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55" tIns="119655" rIns="119655" bIns="11965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Processing Time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FAAC2B4-B69F-4341-907C-46C32106ADFB}"/>
              </a:ext>
            </a:extLst>
          </p:cNvPr>
          <p:cNvSpPr/>
          <p:nvPr/>
        </p:nvSpPr>
        <p:spPr>
          <a:xfrm>
            <a:off x="3251201" y="3979245"/>
            <a:ext cx="7290032" cy="618930"/>
          </a:xfrm>
          <a:custGeom>
            <a:avLst/>
            <a:gdLst>
              <a:gd name="connsiteX0" fmla="*/ 0 w 8601512"/>
              <a:gd name="connsiteY0" fmla="*/ 0 h 618930"/>
              <a:gd name="connsiteX1" fmla="*/ 8601512 w 8601512"/>
              <a:gd name="connsiteY1" fmla="*/ 0 h 618930"/>
              <a:gd name="connsiteX2" fmla="*/ 8601512 w 8601512"/>
              <a:gd name="connsiteY2" fmla="*/ 618930 h 618930"/>
              <a:gd name="connsiteX3" fmla="*/ 0 w 8601512"/>
              <a:gd name="connsiteY3" fmla="*/ 618930 h 618930"/>
              <a:gd name="connsiteX4" fmla="*/ 0 w 8601512"/>
              <a:gd name="connsiteY4" fmla="*/ 0 h 61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1512" h="618930">
                <a:moveTo>
                  <a:pt x="0" y="0"/>
                </a:moveTo>
                <a:lnTo>
                  <a:pt x="8601512" y="0"/>
                </a:lnTo>
                <a:lnTo>
                  <a:pt x="8601512" y="618930"/>
                </a:lnTo>
                <a:lnTo>
                  <a:pt x="0" y="6189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3098" tIns="25400" rIns="142240" bIns="25400" numCol="1" spcCol="1270" anchor="t" anchorCtr="0">
            <a:noAutofit/>
          </a:bodyPr>
          <a:lstStyle/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000" kern="1200" dirty="0"/>
              <a:t>Linearly dependent on the </a:t>
            </a:r>
            <a:r>
              <a:rPr lang="en-US" sz="2000" b="1" kern="1200" dirty="0"/>
              <a:t>length of note</a:t>
            </a:r>
            <a:r>
              <a:rPr lang="en-US" sz="2000" kern="1200" dirty="0"/>
              <a:t>, it can take up to a minute to process a note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5934D8-DDB6-4C73-A3DB-F08A71679E50}"/>
              </a:ext>
            </a:extLst>
          </p:cNvPr>
          <p:cNvSpPr/>
          <p:nvPr/>
        </p:nvSpPr>
        <p:spPr>
          <a:xfrm>
            <a:off x="643467" y="5165830"/>
            <a:ext cx="2242346" cy="577980"/>
          </a:xfrm>
          <a:custGeom>
            <a:avLst/>
            <a:gdLst>
              <a:gd name="connsiteX0" fmla="*/ 0 w 8601512"/>
              <a:gd name="connsiteY0" fmla="*/ 96332 h 577980"/>
              <a:gd name="connsiteX1" fmla="*/ 96332 w 8601512"/>
              <a:gd name="connsiteY1" fmla="*/ 0 h 577980"/>
              <a:gd name="connsiteX2" fmla="*/ 8505180 w 8601512"/>
              <a:gd name="connsiteY2" fmla="*/ 0 h 577980"/>
              <a:gd name="connsiteX3" fmla="*/ 8601512 w 8601512"/>
              <a:gd name="connsiteY3" fmla="*/ 96332 h 577980"/>
              <a:gd name="connsiteX4" fmla="*/ 8601512 w 8601512"/>
              <a:gd name="connsiteY4" fmla="*/ 481648 h 577980"/>
              <a:gd name="connsiteX5" fmla="*/ 8505180 w 8601512"/>
              <a:gd name="connsiteY5" fmla="*/ 577980 h 577980"/>
              <a:gd name="connsiteX6" fmla="*/ 96332 w 8601512"/>
              <a:gd name="connsiteY6" fmla="*/ 577980 h 577980"/>
              <a:gd name="connsiteX7" fmla="*/ 0 w 8601512"/>
              <a:gd name="connsiteY7" fmla="*/ 481648 h 577980"/>
              <a:gd name="connsiteX8" fmla="*/ 0 w 8601512"/>
              <a:gd name="connsiteY8" fmla="*/ 96332 h 5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1512" h="577980">
                <a:moveTo>
                  <a:pt x="0" y="96332"/>
                </a:moveTo>
                <a:cubicBezTo>
                  <a:pt x="0" y="43129"/>
                  <a:pt x="43129" y="0"/>
                  <a:pt x="96332" y="0"/>
                </a:cubicBezTo>
                <a:lnTo>
                  <a:pt x="8505180" y="0"/>
                </a:lnTo>
                <a:cubicBezTo>
                  <a:pt x="8558383" y="0"/>
                  <a:pt x="8601512" y="43129"/>
                  <a:pt x="8601512" y="96332"/>
                </a:cubicBezTo>
                <a:lnTo>
                  <a:pt x="8601512" y="481648"/>
                </a:lnTo>
                <a:cubicBezTo>
                  <a:pt x="8601512" y="534851"/>
                  <a:pt x="8558383" y="577980"/>
                  <a:pt x="8505180" y="577980"/>
                </a:cubicBezTo>
                <a:lnTo>
                  <a:pt x="96332" y="577980"/>
                </a:lnTo>
                <a:cubicBezTo>
                  <a:pt x="43129" y="577980"/>
                  <a:pt x="0" y="534851"/>
                  <a:pt x="0" y="481648"/>
                </a:cubicBezTo>
                <a:lnTo>
                  <a:pt x="0" y="96332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55" tIns="119655" rIns="119655" bIns="11965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>
                <a:solidFill>
                  <a:schemeClr val="tx1"/>
                </a:solidFill>
              </a:rPr>
              <a:t>Dependency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47728F-D801-4973-8032-3C4A52D77294}"/>
              </a:ext>
            </a:extLst>
          </p:cNvPr>
          <p:cNvSpPr/>
          <p:nvPr/>
        </p:nvSpPr>
        <p:spPr>
          <a:xfrm>
            <a:off x="3205506" y="5197322"/>
            <a:ext cx="7456901" cy="525299"/>
          </a:xfrm>
          <a:custGeom>
            <a:avLst/>
            <a:gdLst>
              <a:gd name="connsiteX0" fmla="*/ 0 w 8601512"/>
              <a:gd name="connsiteY0" fmla="*/ 0 h 430560"/>
              <a:gd name="connsiteX1" fmla="*/ 8601512 w 8601512"/>
              <a:gd name="connsiteY1" fmla="*/ 0 h 430560"/>
              <a:gd name="connsiteX2" fmla="*/ 8601512 w 8601512"/>
              <a:gd name="connsiteY2" fmla="*/ 430560 h 430560"/>
              <a:gd name="connsiteX3" fmla="*/ 0 w 8601512"/>
              <a:gd name="connsiteY3" fmla="*/ 430560 h 430560"/>
              <a:gd name="connsiteX4" fmla="*/ 0 w 8601512"/>
              <a:gd name="connsiteY4" fmla="*/ 0 h 43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1512" h="430560">
                <a:moveTo>
                  <a:pt x="0" y="0"/>
                </a:moveTo>
                <a:lnTo>
                  <a:pt x="8601512" y="0"/>
                </a:lnTo>
                <a:lnTo>
                  <a:pt x="8601512" y="430560"/>
                </a:lnTo>
                <a:lnTo>
                  <a:pt x="0" y="4305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3098" tIns="25400" rIns="142240" bIns="25400" numCol="1" spcCol="1270" anchor="t" anchorCtr="0">
            <a:noAutofit/>
          </a:bodyPr>
          <a:lstStyle/>
          <a:p>
            <a:pPr marL="0" lvl="1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sz="2000" kern="1200" dirty="0"/>
              <a:t>System uses</a:t>
            </a:r>
            <a:r>
              <a:rPr lang="en-US" sz="2000" dirty="0"/>
              <a:t> the </a:t>
            </a:r>
            <a:r>
              <a:rPr lang="en-US" sz="2000" b="1" kern="1200" dirty="0"/>
              <a:t>NCBO </a:t>
            </a:r>
            <a:r>
              <a:rPr lang="en-US" sz="2000" b="1" kern="1200" dirty="0" err="1"/>
              <a:t>NCIt</a:t>
            </a:r>
            <a:r>
              <a:rPr lang="en-US" sz="2000" b="1" kern="1200" dirty="0"/>
              <a:t> </a:t>
            </a:r>
            <a:r>
              <a:rPr lang="en-US" sz="2000" kern="1200" dirty="0"/>
              <a:t>API</a:t>
            </a:r>
            <a:r>
              <a:rPr lang="en-US" sz="2000" b="1" kern="1200" dirty="0"/>
              <a:t> </a:t>
            </a:r>
            <a:r>
              <a:rPr lang="en-US" sz="2000" kern="1200" dirty="0"/>
              <a:t>for entity annotation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11189-F96D-44F0-85F8-927DC9D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CDE08BC-7705-464F-A722-D84F52D66BFB}"/>
              </a:ext>
            </a:extLst>
          </p:cNvPr>
          <p:cNvSpPr txBox="1">
            <a:spLocks/>
          </p:cNvSpPr>
          <p:nvPr/>
        </p:nvSpPr>
        <p:spPr>
          <a:xfrm>
            <a:off x="5907578" y="6366474"/>
            <a:ext cx="37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79435-30EF-C241-87D1-8D13B984C0E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6E2CC9FB-39B5-4A40-A5ED-F54D13CCC845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32CFE-9224-4A42-B408-02731EF55CC1}"/>
              </a:ext>
            </a:extLst>
          </p:cNvPr>
          <p:cNvSpPr txBox="1"/>
          <p:nvPr/>
        </p:nvSpPr>
        <p:spPr>
          <a:xfrm>
            <a:off x="406400" y="973429"/>
            <a:ext cx="926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Limitations of the ontology system: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BD8B634-AE6E-44CE-9EC3-501A6A9DC2D6}"/>
              </a:ext>
            </a:extLst>
          </p:cNvPr>
          <p:cNvSpPr/>
          <p:nvPr/>
        </p:nvSpPr>
        <p:spPr>
          <a:xfrm>
            <a:off x="643467" y="1962164"/>
            <a:ext cx="2242346" cy="577980"/>
          </a:xfrm>
          <a:custGeom>
            <a:avLst/>
            <a:gdLst>
              <a:gd name="connsiteX0" fmla="*/ 0 w 8601512"/>
              <a:gd name="connsiteY0" fmla="*/ 96332 h 577980"/>
              <a:gd name="connsiteX1" fmla="*/ 96332 w 8601512"/>
              <a:gd name="connsiteY1" fmla="*/ 0 h 577980"/>
              <a:gd name="connsiteX2" fmla="*/ 8505180 w 8601512"/>
              <a:gd name="connsiteY2" fmla="*/ 0 h 577980"/>
              <a:gd name="connsiteX3" fmla="*/ 8601512 w 8601512"/>
              <a:gd name="connsiteY3" fmla="*/ 96332 h 577980"/>
              <a:gd name="connsiteX4" fmla="*/ 8601512 w 8601512"/>
              <a:gd name="connsiteY4" fmla="*/ 481648 h 577980"/>
              <a:gd name="connsiteX5" fmla="*/ 8505180 w 8601512"/>
              <a:gd name="connsiteY5" fmla="*/ 577980 h 577980"/>
              <a:gd name="connsiteX6" fmla="*/ 96332 w 8601512"/>
              <a:gd name="connsiteY6" fmla="*/ 577980 h 577980"/>
              <a:gd name="connsiteX7" fmla="*/ 0 w 8601512"/>
              <a:gd name="connsiteY7" fmla="*/ 481648 h 577980"/>
              <a:gd name="connsiteX8" fmla="*/ 0 w 8601512"/>
              <a:gd name="connsiteY8" fmla="*/ 96332 h 5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1512" h="577980">
                <a:moveTo>
                  <a:pt x="0" y="96332"/>
                </a:moveTo>
                <a:cubicBezTo>
                  <a:pt x="0" y="43129"/>
                  <a:pt x="43129" y="0"/>
                  <a:pt x="96332" y="0"/>
                </a:cubicBezTo>
                <a:lnTo>
                  <a:pt x="8505180" y="0"/>
                </a:lnTo>
                <a:cubicBezTo>
                  <a:pt x="8558383" y="0"/>
                  <a:pt x="8601512" y="43129"/>
                  <a:pt x="8601512" y="96332"/>
                </a:cubicBezTo>
                <a:lnTo>
                  <a:pt x="8601512" y="481648"/>
                </a:lnTo>
                <a:cubicBezTo>
                  <a:pt x="8601512" y="534851"/>
                  <a:pt x="8558383" y="577980"/>
                  <a:pt x="8505180" y="577980"/>
                </a:cubicBezTo>
                <a:lnTo>
                  <a:pt x="96332" y="577980"/>
                </a:lnTo>
                <a:cubicBezTo>
                  <a:pt x="43129" y="577980"/>
                  <a:pt x="0" y="534851"/>
                  <a:pt x="0" y="481648"/>
                </a:cubicBezTo>
                <a:lnTo>
                  <a:pt x="0" y="96332"/>
                </a:ln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55" tIns="119655" rIns="119655" bIns="119655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7.40741E-7 L -0.00013 0.1460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29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4607 L -0.00013 0.2937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8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29375 L -0.00013 0.4669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5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 animBg="1"/>
      <p:bldP spid="12" grpId="0"/>
      <p:bldP spid="13" grpId="0" animBg="1"/>
      <p:bldP spid="18" grpId="0" animBg="1"/>
      <p:bldP spid="19" grpId="0"/>
      <p:bldP spid="10" grpId="0"/>
      <p:bldP spid="21" grpId="0" animBg="1"/>
      <p:bldP spid="21" grpId="1" animBg="1"/>
      <p:bldP spid="21" grpId="2" animBg="1"/>
      <p:bldP spid="2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Limitations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11189-F96D-44F0-85F8-927DC9D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CDE08BC-7705-464F-A722-D84F52D66BFB}"/>
              </a:ext>
            </a:extLst>
          </p:cNvPr>
          <p:cNvSpPr txBox="1">
            <a:spLocks/>
          </p:cNvSpPr>
          <p:nvPr/>
        </p:nvSpPr>
        <p:spPr>
          <a:xfrm>
            <a:off x="5907578" y="6366474"/>
            <a:ext cx="37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79435-30EF-C241-87D1-8D13B984C0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6E2CC9FB-39B5-4A40-A5ED-F54D13CCC845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Rectangle: Beveled 4">
            <a:extLst>
              <a:ext uri="{FF2B5EF4-FFF2-40B4-BE49-F238E27FC236}">
                <a16:creationId xmlns:a16="http://schemas.microsoft.com/office/drawing/2014/main" id="{ED15D7E4-A642-43D5-AE9B-ED989409A58B}"/>
              </a:ext>
            </a:extLst>
          </p:cNvPr>
          <p:cNvSpPr/>
          <p:nvPr/>
        </p:nvSpPr>
        <p:spPr>
          <a:xfrm>
            <a:off x="1816228" y="1333126"/>
            <a:ext cx="8559537" cy="838987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Inaccurate AI Models</a:t>
            </a:r>
          </a:p>
        </p:txBody>
      </p:sp>
      <p:sp>
        <p:nvSpPr>
          <p:cNvPr id="23" name="Rectangle: Beveled 22">
            <a:extLst>
              <a:ext uri="{FF2B5EF4-FFF2-40B4-BE49-F238E27FC236}">
                <a16:creationId xmlns:a16="http://schemas.microsoft.com/office/drawing/2014/main" id="{476578AA-5D24-4B3B-80FC-3C5BCCE3ED61}"/>
              </a:ext>
            </a:extLst>
          </p:cNvPr>
          <p:cNvSpPr/>
          <p:nvPr/>
        </p:nvSpPr>
        <p:spPr>
          <a:xfrm>
            <a:off x="1828800" y="2556639"/>
            <a:ext cx="8559537" cy="838987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Limited Scalability</a:t>
            </a:r>
          </a:p>
        </p:txBody>
      </p:sp>
      <p:sp>
        <p:nvSpPr>
          <p:cNvPr id="24" name="Rectangle: Beveled 23">
            <a:extLst>
              <a:ext uri="{FF2B5EF4-FFF2-40B4-BE49-F238E27FC236}">
                <a16:creationId xmlns:a16="http://schemas.microsoft.com/office/drawing/2014/main" id="{0BD31692-A973-4292-8A30-A7657B69EDC7}"/>
              </a:ext>
            </a:extLst>
          </p:cNvPr>
          <p:cNvSpPr/>
          <p:nvPr/>
        </p:nvSpPr>
        <p:spPr>
          <a:xfrm>
            <a:off x="1828800" y="3780153"/>
            <a:ext cx="8559537" cy="838987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Exponential growth in processing time</a:t>
            </a:r>
          </a:p>
        </p:txBody>
      </p:sp>
      <p:sp>
        <p:nvSpPr>
          <p:cNvPr id="25" name="Rectangle: Beveled 24">
            <a:extLst>
              <a:ext uri="{FF2B5EF4-FFF2-40B4-BE49-F238E27FC236}">
                <a16:creationId xmlns:a16="http://schemas.microsoft.com/office/drawing/2014/main" id="{C63D2F7F-D850-46BF-A3B3-ECA98F048E6E}"/>
              </a:ext>
            </a:extLst>
          </p:cNvPr>
          <p:cNvSpPr/>
          <p:nvPr/>
        </p:nvSpPr>
        <p:spPr>
          <a:xfrm>
            <a:off x="1828800" y="5003667"/>
            <a:ext cx="8559537" cy="838987"/>
          </a:xfrm>
          <a:prstGeom prst="beve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Vulnerability to Failure</a:t>
            </a:r>
          </a:p>
        </p:txBody>
      </p:sp>
      <p:pic>
        <p:nvPicPr>
          <p:cNvPr id="1026" name="Picture 2" descr="Inaccurate Icons - Free SVG &amp; PNG Inaccurate Images - Noun Project">
            <a:extLst>
              <a:ext uri="{FF2B5EF4-FFF2-40B4-BE49-F238E27FC236}">
                <a16:creationId xmlns:a16="http://schemas.microsoft.com/office/drawing/2014/main" id="{0AD3E457-9809-451B-B9D8-86165E45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385" y="1402059"/>
            <a:ext cx="701119" cy="70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15B73-A770-413C-ACA7-EA12DBE08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475" y="2650765"/>
            <a:ext cx="632370" cy="632370"/>
          </a:xfrm>
          <a:prstGeom prst="rect">
            <a:avLst/>
          </a:prstGeom>
        </p:spPr>
      </p:pic>
      <p:pic>
        <p:nvPicPr>
          <p:cNvPr id="1028" name="Picture 4" descr="Time - Free technology icons">
            <a:extLst>
              <a:ext uri="{FF2B5EF4-FFF2-40B4-BE49-F238E27FC236}">
                <a16:creationId xmlns:a16="http://schemas.microsoft.com/office/drawing/2014/main" id="{222252D3-90AB-4F76-9F88-6266FCC5C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245" y="3947444"/>
            <a:ext cx="526016" cy="52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3ABE9E-CCC0-40D6-99EA-201D174819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81" t="29078" r="29092" b="28681"/>
          <a:stretch/>
        </p:blipFill>
        <p:spPr>
          <a:xfrm>
            <a:off x="9532385" y="5115868"/>
            <a:ext cx="590786" cy="6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4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11189-F96D-44F0-85F8-927DC9D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CDE08BC-7705-464F-A722-D84F52D66BFB}"/>
              </a:ext>
            </a:extLst>
          </p:cNvPr>
          <p:cNvSpPr txBox="1">
            <a:spLocks/>
          </p:cNvSpPr>
          <p:nvPr/>
        </p:nvSpPr>
        <p:spPr>
          <a:xfrm>
            <a:off x="5907578" y="6366474"/>
            <a:ext cx="37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79435-30EF-C241-87D1-8D13B984C0E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6E2CC9FB-39B5-4A40-A5ED-F54D13CCC845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62C6F6E-417E-4C6B-9FD7-C3789E59634C}"/>
              </a:ext>
            </a:extLst>
          </p:cNvPr>
          <p:cNvSpPr/>
          <p:nvPr/>
        </p:nvSpPr>
        <p:spPr>
          <a:xfrm>
            <a:off x="643467" y="3671889"/>
            <a:ext cx="8601512" cy="662749"/>
          </a:xfrm>
          <a:custGeom>
            <a:avLst/>
            <a:gdLst>
              <a:gd name="connsiteX0" fmla="*/ 0 w 8601512"/>
              <a:gd name="connsiteY0" fmla="*/ 96332 h 577980"/>
              <a:gd name="connsiteX1" fmla="*/ 96332 w 8601512"/>
              <a:gd name="connsiteY1" fmla="*/ 0 h 577980"/>
              <a:gd name="connsiteX2" fmla="*/ 8505180 w 8601512"/>
              <a:gd name="connsiteY2" fmla="*/ 0 h 577980"/>
              <a:gd name="connsiteX3" fmla="*/ 8601512 w 8601512"/>
              <a:gd name="connsiteY3" fmla="*/ 96332 h 577980"/>
              <a:gd name="connsiteX4" fmla="*/ 8601512 w 8601512"/>
              <a:gd name="connsiteY4" fmla="*/ 481648 h 577980"/>
              <a:gd name="connsiteX5" fmla="*/ 8505180 w 8601512"/>
              <a:gd name="connsiteY5" fmla="*/ 577980 h 577980"/>
              <a:gd name="connsiteX6" fmla="*/ 96332 w 8601512"/>
              <a:gd name="connsiteY6" fmla="*/ 577980 h 577980"/>
              <a:gd name="connsiteX7" fmla="*/ 0 w 8601512"/>
              <a:gd name="connsiteY7" fmla="*/ 481648 h 577980"/>
              <a:gd name="connsiteX8" fmla="*/ 0 w 8601512"/>
              <a:gd name="connsiteY8" fmla="*/ 96332 h 5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1512" h="577980">
                <a:moveTo>
                  <a:pt x="0" y="96332"/>
                </a:moveTo>
                <a:cubicBezTo>
                  <a:pt x="0" y="43129"/>
                  <a:pt x="43129" y="0"/>
                  <a:pt x="96332" y="0"/>
                </a:cubicBezTo>
                <a:lnTo>
                  <a:pt x="8505180" y="0"/>
                </a:lnTo>
                <a:cubicBezTo>
                  <a:pt x="8558383" y="0"/>
                  <a:pt x="8601512" y="43129"/>
                  <a:pt x="8601512" y="96332"/>
                </a:cubicBezTo>
                <a:lnTo>
                  <a:pt x="8601512" y="481648"/>
                </a:lnTo>
                <a:cubicBezTo>
                  <a:pt x="8601512" y="534851"/>
                  <a:pt x="8558383" y="577980"/>
                  <a:pt x="8505180" y="577980"/>
                </a:cubicBezTo>
                <a:lnTo>
                  <a:pt x="96332" y="577980"/>
                </a:lnTo>
                <a:cubicBezTo>
                  <a:pt x="43129" y="577980"/>
                  <a:pt x="0" y="534851"/>
                  <a:pt x="0" y="481648"/>
                </a:cubicBezTo>
                <a:lnTo>
                  <a:pt x="0" y="9633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55" tIns="119655" rIns="119655" bIns="11965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Implement a Retriever</a:t>
            </a:r>
            <a:endParaRPr lang="en-US" sz="2400" kern="12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EE73D24-42BF-4AB0-AF54-3F263E88911C}"/>
              </a:ext>
            </a:extLst>
          </p:cNvPr>
          <p:cNvSpPr/>
          <p:nvPr/>
        </p:nvSpPr>
        <p:spPr>
          <a:xfrm>
            <a:off x="643467" y="4570073"/>
            <a:ext cx="8601512" cy="1330826"/>
          </a:xfrm>
          <a:custGeom>
            <a:avLst/>
            <a:gdLst>
              <a:gd name="connsiteX0" fmla="*/ 0 w 8601512"/>
              <a:gd name="connsiteY0" fmla="*/ 0 h 430560"/>
              <a:gd name="connsiteX1" fmla="*/ 8601512 w 8601512"/>
              <a:gd name="connsiteY1" fmla="*/ 0 h 430560"/>
              <a:gd name="connsiteX2" fmla="*/ 8601512 w 8601512"/>
              <a:gd name="connsiteY2" fmla="*/ 430560 h 430560"/>
              <a:gd name="connsiteX3" fmla="*/ 0 w 8601512"/>
              <a:gd name="connsiteY3" fmla="*/ 430560 h 430560"/>
              <a:gd name="connsiteX4" fmla="*/ 0 w 8601512"/>
              <a:gd name="connsiteY4" fmla="*/ 0 h 43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1512" h="430560">
                <a:moveTo>
                  <a:pt x="0" y="0"/>
                </a:moveTo>
                <a:lnTo>
                  <a:pt x="8601512" y="0"/>
                </a:lnTo>
                <a:lnTo>
                  <a:pt x="8601512" y="430560"/>
                </a:lnTo>
                <a:lnTo>
                  <a:pt x="0" y="4305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3098" tIns="25400" rIns="142240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000" kern="1200" dirty="0"/>
              <a:t>The </a:t>
            </a:r>
            <a:r>
              <a:rPr lang="en-US" sz="2000" b="1" kern="1200" dirty="0"/>
              <a:t>Retrieval Augmented Generator </a:t>
            </a:r>
            <a:r>
              <a:rPr lang="en-US" sz="2000" kern="1200" dirty="0"/>
              <a:t>picks out only the information in the note requested to be processed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dirty="0"/>
              <a:t>Intuition is to process less tokens and reduce hallucinations</a:t>
            </a:r>
            <a:endParaRPr lang="en-US" sz="20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82B254-CDFA-4EE3-B78C-B7AA3C127EC2}"/>
              </a:ext>
            </a:extLst>
          </p:cNvPr>
          <p:cNvSpPr/>
          <p:nvPr/>
        </p:nvSpPr>
        <p:spPr>
          <a:xfrm>
            <a:off x="643467" y="1489782"/>
            <a:ext cx="8601512" cy="694527"/>
          </a:xfrm>
          <a:custGeom>
            <a:avLst/>
            <a:gdLst>
              <a:gd name="connsiteX0" fmla="*/ 0 w 8601512"/>
              <a:gd name="connsiteY0" fmla="*/ 96332 h 577980"/>
              <a:gd name="connsiteX1" fmla="*/ 96332 w 8601512"/>
              <a:gd name="connsiteY1" fmla="*/ 0 h 577980"/>
              <a:gd name="connsiteX2" fmla="*/ 8505180 w 8601512"/>
              <a:gd name="connsiteY2" fmla="*/ 0 h 577980"/>
              <a:gd name="connsiteX3" fmla="*/ 8601512 w 8601512"/>
              <a:gd name="connsiteY3" fmla="*/ 96332 h 577980"/>
              <a:gd name="connsiteX4" fmla="*/ 8601512 w 8601512"/>
              <a:gd name="connsiteY4" fmla="*/ 481648 h 577980"/>
              <a:gd name="connsiteX5" fmla="*/ 8505180 w 8601512"/>
              <a:gd name="connsiteY5" fmla="*/ 577980 h 577980"/>
              <a:gd name="connsiteX6" fmla="*/ 96332 w 8601512"/>
              <a:gd name="connsiteY6" fmla="*/ 577980 h 577980"/>
              <a:gd name="connsiteX7" fmla="*/ 0 w 8601512"/>
              <a:gd name="connsiteY7" fmla="*/ 481648 h 577980"/>
              <a:gd name="connsiteX8" fmla="*/ 0 w 8601512"/>
              <a:gd name="connsiteY8" fmla="*/ 96332 h 5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1512" h="577980">
                <a:moveTo>
                  <a:pt x="0" y="96332"/>
                </a:moveTo>
                <a:cubicBezTo>
                  <a:pt x="0" y="43129"/>
                  <a:pt x="43129" y="0"/>
                  <a:pt x="96332" y="0"/>
                </a:cubicBezTo>
                <a:lnTo>
                  <a:pt x="8505180" y="0"/>
                </a:lnTo>
                <a:cubicBezTo>
                  <a:pt x="8558383" y="0"/>
                  <a:pt x="8601512" y="43129"/>
                  <a:pt x="8601512" y="96332"/>
                </a:cubicBezTo>
                <a:lnTo>
                  <a:pt x="8601512" y="481648"/>
                </a:lnTo>
                <a:cubicBezTo>
                  <a:pt x="8601512" y="534851"/>
                  <a:pt x="8558383" y="577980"/>
                  <a:pt x="8505180" y="577980"/>
                </a:cubicBezTo>
                <a:lnTo>
                  <a:pt x="96332" y="577980"/>
                </a:lnTo>
                <a:cubicBezTo>
                  <a:pt x="43129" y="577980"/>
                  <a:pt x="0" y="534851"/>
                  <a:pt x="0" y="481648"/>
                </a:cubicBezTo>
                <a:lnTo>
                  <a:pt x="0" y="9633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9655" tIns="119655" rIns="119655" bIns="119655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Use a Large Language Model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1212A8-5712-40DA-9F91-3B6F7C4EF5A7}"/>
              </a:ext>
            </a:extLst>
          </p:cNvPr>
          <p:cNvSpPr/>
          <p:nvPr/>
        </p:nvSpPr>
        <p:spPr>
          <a:xfrm>
            <a:off x="739478" y="2342384"/>
            <a:ext cx="8601512" cy="2140077"/>
          </a:xfrm>
          <a:custGeom>
            <a:avLst/>
            <a:gdLst>
              <a:gd name="connsiteX0" fmla="*/ 0 w 8601512"/>
              <a:gd name="connsiteY0" fmla="*/ 0 h 430560"/>
              <a:gd name="connsiteX1" fmla="*/ 8601512 w 8601512"/>
              <a:gd name="connsiteY1" fmla="*/ 0 h 430560"/>
              <a:gd name="connsiteX2" fmla="*/ 8601512 w 8601512"/>
              <a:gd name="connsiteY2" fmla="*/ 430560 h 430560"/>
              <a:gd name="connsiteX3" fmla="*/ 0 w 8601512"/>
              <a:gd name="connsiteY3" fmla="*/ 430560 h 430560"/>
              <a:gd name="connsiteX4" fmla="*/ 0 w 8601512"/>
              <a:gd name="connsiteY4" fmla="*/ 0 h 43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1512" h="430560">
                <a:moveTo>
                  <a:pt x="0" y="0"/>
                </a:moveTo>
                <a:lnTo>
                  <a:pt x="8601512" y="0"/>
                </a:lnTo>
                <a:lnTo>
                  <a:pt x="8601512" y="430560"/>
                </a:lnTo>
                <a:lnTo>
                  <a:pt x="0" y="43056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3098" tIns="25400" rIns="142240" bIns="25400" numCol="1" spcCol="1270" anchor="t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sz="2000" kern="1200" dirty="0"/>
              <a:t>The </a:t>
            </a:r>
            <a:r>
              <a:rPr lang="en-US" sz="2000" b="1" kern="1200" dirty="0"/>
              <a:t>LLM (Llama 3-8B)</a:t>
            </a:r>
            <a:r>
              <a:rPr lang="en-US" sz="2000" kern="1200" dirty="0"/>
              <a:t> will process the note and generate phenotypes in a structured response</a:t>
            </a:r>
          </a:p>
          <a:p>
            <a:pPr marL="685800" lvl="2" indent="-228600" defTabSz="88900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en-US" dirty="0"/>
              <a:t>Handle semantic relationships and dependency issues</a:t>
            </a:r>
            <a:endParaRPr lang="en-US" kern="1200" dirty="0"/>
          </a:p>
        </p:txBody>
      </p:sp>
    </p:spTree>
    <p:extLst>
      <p:ext uri="{BB962C8B-B14F-4D97-AF65-F5344CB8AC3E}">
        <p14:creationId xmlns:p14="http://schemas.microsoft.com/office/powerpoint/2010/main" val="329980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8960A624-797C-45B3-82D3-1FF60D72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46" y="2663951"/>
            <a:ext cx="2743394" cy="19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11189-F96D-44F0-85F8-927DC9D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CDE08BC-7705-464F-A722-D84F52D66BFB}"/>
              </a:ext>
            </a:extLst>
          </p:cNvPr>
          <p:cNvSpPr txBox="1">
            <a:spLocks/>
          </p:cNvSpPr>
          <p:nvPr/>
        </p:nvSpPr>
        <p:spPr>
          <a:xfrm>
            <a:off x="5907578" y="6366474"/>
            <a:ext cx="37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79435-30EF-C241-87D1-8D13B984C0E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6E2CC9FB-39B5-4A40-A5ED-F54D13CCC845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5B5E331B-D496-4650-8C91-C5FB7958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929" y="1964112"/>
            <a:ext cx="6600978" cy="307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C90CB77C-D396-4033-B0AB-381588783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1" y="2818864"/>
            <a:ext cx="1964161" cy="167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DE1DE1A6-6D13-4FF5-A957-67AACE240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750" y="2663951"/>
            <a:ext cx="3518849" cy="205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E93A5F2A-138D-4234-A4C0-D640E6017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696" y="2762684"/>
            <a:ext cx="2765983" cy="215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8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F418280E-D1EE-4208-80AF-17F697306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424" y="1809938"/>
            <a:ext cx="2164348" cy="198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5DFD1C02-A2B4-42CF-B780-8B024E568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96" y="4575934"/>
            <a:ext cx="1556271" cy="137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>
            <a:extLst>
              <a:ext uri="{FF2B5EF4-FFF2-40B4-BE49-F238E27FC236}">
                <a16:creationId xmlns:a16="http://schemas.microsoft.com/office/drawing/2014/main" id="{64E0B900-D652-43A0-8BF6-3B2D2C4F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345" y="1860401"/>
            <a:ext cx="2204312" cy="205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CDDC1399-E587-4B62-B66B-EA2C730D91E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513" y="1825890"/>
            <a:ext cx="1857087" cy="19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Ranking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11189-F96D-44F0-85F8-927DC9D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CDE08BC-7705-464F-A722-D84F52D66BFB}"/>
              </a:ext>
            </a:extLst>
          </p:cNvPr>
          <p:cNvSpPr txBox="1">
            <a:spLocks/>
          </p:cNvSpPr>
          <p:nvPr/>
        </p:nvSpPr>
        <p:spPr>
          <a:xfrm>
            <a:off x="5907578" y="6366474"/>
            <a:ext cx="37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79435-30EF-C241-87D1-8D13B984C0E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6E2CC9FB-39B5-4A40-A5ED-F54D13CCC845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7/4/2024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48228F-9235-4F74-9711-ECFB5D0F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" y="2167729"/>
            <a:ext cx="1514463" cy="135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B27CCB-3FF9-4852-A847-B820DB66A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04"/>
          <a:stretch/>
        </p:blipFill>
        <p:spPr bwMode="auto">
          <a:xfrm>
            <a:off x="1881589" y="1855614"/>
            <a:ext cx="1092143" cy="18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A124DD0-B6B0-44A1-8FC7-20CB214EF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011" y="1847638"/>
            <a:ext cx="1650511" cy="19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44A510FB-4C16-4FF0-8794-E11EDABD4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14"/>
          <a:stretch/>
        </p:blipFill>
        <p:spPr bwMode="auto">
          <a:xfrm>
            <a:off x="3767634" y="1907862"/>
            <a:ext cx="1329559" cy="18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4F9B111-FE0E-4BEC-848D-C46989D1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6" y="2622703"/>
            <a:ext cx="1433282" cy="78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B50BC947-823E-4B07-882B-0D60B0D91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158" y="2607238"/>
            <a:ext cx="1433282" cy="78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>
            <a:extLst>
              <a:ext uri="{FF2B5EF4-FFF2-40B4-BE49-F238E27FC236}">
                <a16:creationId xmlns:a16="http://schemas.microsoft.com/office/drawing/2014/main" id="{47C72DBE-18CF-40A0-8D51-B5233A89D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68" y="2574948"/>
            <a:ext cx="1433282" cy="78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A412E62-DDB7-4DF9-9E68-49A5DE55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5" y="4420110"/>
            <a:ext cx="1458367" cy="144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EE07B615-B2DA-409B-A8BB-F05E5AE9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061" y="2574948"/>
            <a:ext cx="1433282" cy="78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>
            <a:extLst>
              <a:ext uri="{FF2B5EF4-FFF2-40B4-BE49-F238E27FC236}">
                <a16:creationId xmlns:a16="http://schemas.microsoft.com/office/drawing/2014/main" id="{49DDF94F-8728-4F85-9BDA-27A805D2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256" y="2624790"/>
            <a:ext cx="1433282" cy="78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8257152E-E5B5-4D6A-879E-1493E47E1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03" y="4839004"/>
            <a:ext cx="1836031" cy="136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>
            <a:extLst>
              <a:ext uri="{FF2B5EF4-FFF2-40B4-BE49-F238E27FC236}">
                <a16:creationId xmlns:a16="http://schemas.microsoft.com/office/drawing/2014/main" id="{A6A4C84F-46FD-4293-9423-1C74C15B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884" y="4759243"/>
            <a:ext cx="1433282" cy="78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48573C74-033C-4D3A-AF6D-70CA8CEC2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6"/>
          <a:stretch/>
        </p:blipFill>
        <p:spPr bwMode="auto">
          <a:xfrm>
            <a:off x="7479324" y="2193880"/>
            <a:ext cx="2057850" cy="160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8BE1CA0-EF20-4039-8CA9-A8AAB289FB40}"/>
              </a:ext>
            </a:extLst>
          </p:cNvPr>
          <p:cNvCxnSpPr>
            <a:cxnSpLocks/>
          </p:cNvCxnSpPr>
          <p:nvPr/>
        </p:nvCxnSpPr>
        <p:spPr>
          <a:xfrm rot="5400000">
            <a:off x="3371425" y="3152438"/>
            <a:ext cx="2133579" cy="1796118"/>
          </a:xfrm>
          <a:prstGeom prst="bentConnector3">
            <a:avLst>
              <a:gd name="adj1" fmla="val 99703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6E5C1536-8A89-4B64-9B35-65F5052AA0BF}"/>
              </a:ext>
            </a:extLst>
          </p:cNvPr>
          <p:cNvSpPr txBox="1">
            <a:spLocks/>
          </p:cNvSpPr>
          <p:nvPr/>
        </p:nvSpPr>
        <p:spPr>
          <a:xfrm>
            <a:off x="698208" y="113676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Microsoft PhagsPa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Lexical Ranking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5CEE47-C9FC-4E3D-9AD2-9CEDA207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97" y="1816360"/>
            <a:ext cx="2010667" cy="7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0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25678</TotalTime>
  <Words>427</Words>
  <Application>Microsoft Office PowerPoint</Application>
  <PresentationFormat>Widescreen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Microsoft PhagsPa</vt:lpstr>
      <vt:lpstr>1_Office Theme</vt:lpstr>
      <vt:lpstr>Extracting Breast Cancer Phenotypes from Clinical Notes: Comparing LLMs with Classical Ontology Methods</vt:lpstr>
      <vt:lpstr>CureMD</vt:lpstr>
      <vt:lpstr>MedicalMind</vt:lpstr>
      <vt:lpstr>Smart Annotator Workflow</vt:lpstr>
      <vt:lpstr>Motivation</vt:lpstr>
      <vt:lpstr>Impact of Limitations</vt:lpstr>
      <vt:lpstr>Suggested Approach</vt:lpstr>
      <vt:lpstr>Preprocessing Pipeline</vt:lpstr>
      <vt:lpstr>Semantic Ranking</vt:lpstr>
      <vt:lpstr>LLM Inference</vt:lpstr>
      <vt:lpstr>Clinical Validation</vt:lpstr>
      <vt:lpstr>Results</vt:lpstr>
      <vt:lpstr>Results</vt:lpstr>
      <vt:lpstr>Limitations</vt:lpstr>
      <vt:lpstr>Contributions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 Farooq</dc:creator>
  <cp:lastModifiedBy>Abdullah Faiz</cp:lastModifiedBy>
  <cp:revision>1060</cp:revision>
  <cp:lastPrinted>2015-08-28T08:18:18Z</cp:lastPrinted>
  <dcterms:created xsi:type="dcterms:W3CDTF">2014-08-11T07:21:43Z</dcterms:created>
  <dcterms:modified xsi:type="dcterms:W3CDTF">2024-07-04T14:13:34Z</dcterms:modified>
</cp:coreProperties>
</file>