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B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E3A-0C46-C0C4-424E-8A4FC2671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02432-B8DE-D991-A9E1-E8B3FC8B8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4EAF-908B-D6A6-3FAE-86269F09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89C3-DE0D-F5C2-FE1F-C35CB0B3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9C3D-77B4-37C0-E92E-9E6B9696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369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80BA-7237-00EC-5DD5-4655BF05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065D-14AE-AB54-3C12-82D3D73DC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46D1-91D4-2C2D-C913-7F4E78C1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5712-C941-72FD-7D6A-80D4532C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9CB79-C482-80EE-8C37-B0EAD7C3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24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38727-97F1-B184-180F-071C71149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74D4-59DD-3FD2-05DD-AB3DD443E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3258F-4956-9C69-D118-037ED24F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7855-0E30-07E2-1174-22697EDC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38B65-371E-F3B3-47BA-73345D1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612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F53F-B97F-C934-DB01-8CCF1DAF6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B8BA-60B0-66B8-B4D3-7C4FEAC2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10C03-46E9-197F-E9A6-806FE54C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FB62-2B0A-8EF9-A2BB-7E5C4EFC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43F7-8316-558A-49BA-9AF0B25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047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D8D8-1FAD-FA6B-DAC0-40D13790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90DDD-A321-4D8C-4D76-7972B123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6F642-2641-D4C3-6601-AA62C99E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ACE81-F33A-371F-3DA6-68640F24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0B9F-7BDC-226C-17E7-C1FF79A0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897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790-BD12-67F6-8A3A-F8169C8B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EE11-61DB-F83B-5D50-F14A06805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746D9-E6E3-247B-AF2D-C6E7DB8F7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D702-60D7-D804-9433-8CA35F9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D436-9231-D092-AEE9-19B44B82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F6B6D-C96F-8094-567C-D1A81A6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9714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26CB-0447-A574-C778-A91BC6D1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8BCF-1D2D-7203-BB7E-F28601E0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0AC8-9567-5D20-9D87-2CCB2B71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472FF-D0B0-B146-0F29-099794A31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3D159-F892-F012-6CCE-4C1E8108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75F7ED-C732-B800-9F62-A9859444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1C5BB-FD20-D2F3-8605-31024D5A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69E5E-30AB-55BB-33ED-9411C9E9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767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B82E-1D8E-F0F3-B9B2-050A7BCC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24516-36B4-DEE6-4F7D-17EFE9FA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78112-2503-C592-1EBA-A7B3C9E9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5748C-5CF5-88EC-55B6-43504C12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535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ED94F-B633-2DE4-BCA2-D812847A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B1550-72D3-0D99-6A20-71BC46E3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B6BD-E1A9-DAA4-7AC3-92B3DAD9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979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CEBB-3014-B6CF-472E-E355437AE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D59E-F0D0-2EA4-ECDB-1B678009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23622-5383-8797-8909-CDB23AB2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68C1-B9AD-091A-D8B1-46AC9C05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EC1FA-A6D8-8BC0-9FBE-D5029F5A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8EF4-418B-037D-556E-359EB16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91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5FC6-8D10-1DE3-0035-6B5154C8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C5E21-8F71-CA76-3E97-08CA8A315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E2F2-E1D9-99F7-0C70-11FB10AB3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7CB4-AD47-169A-DB34-12332969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58F38-A068-E6DA-6A91-19B3902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6B5DF-47CA-0721-112F-C14CDF45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583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A5E53-4317-AE3A-76DC-AAB4917F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1077F-5433-E6A2-1F67-4D9CBDCBE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9CDF0-396D-060D-D54C-F9CDA41DF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1DEB-F8CE-4507-B644-44AE5CA06AB4}" type="datetimeFigureOut">
              <a:rPr lang="en-PK" smtClean="0"/>
              <a:t>19/12/2024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58B7-F23B-90FF-A471-CF52024DD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91EA-82B2-2390-5DED-9EB75D90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598D-F6E6-4265-92FD-86E104F965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1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04C953-1145-392F-A2E3-62C70FB49FD3}"/>
              </a:ext>
            </a:extLst>
          </p:cNvPr>
          <p:cNvSpPr/>
          <p:nvPr/>
        </p:nvSpPr>
        <p:spPr>
          <a:xfrm>
            <a:off x="1244184" y="85953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155E9-E7EF-4822-2C02-FF36F085BB3C}"/>
              </a:ext>
            </a:extLst>
          </p:cNvPr>
          <p:cNvSpPr txBox="1"/>
          <p:nvPr/>
        </p:nvSpPr>
        <p:spPr>
          <a:xfrm>
            <a:off x="1774469" y="292608"/>
            <a:ext cx="8643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PTMKB – Protein Post-Translational Modification (PTM) </a:t>
            </a:r>
            <a:r>
              <a:rPr lang="en-US" sz="2000" b="1" dirty="0" err="1"/>
              <a:t>Analyser</a:t>
            </a:r>
            <a:r>
              <a:rPr lang="en-US" sz="2000" b="1" dirty="0"/>
              <a:t> and Site Scorer</a:t>
            </a:r>
            <a:endParaRPr lang="en-PK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E4089-D7D7-059B-1623-505865398F4B}"/>
              </a:ext>
            </a:extLst>
          </p:cNvPr>
          <p:cNvSpPr/>
          <p:nvPr/>
        </p:nvSpPr>
        <p:spPr>
          <a:xfrm>
            <a:off x="1244184" y="85953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Data Wrangling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CBE8E-5774-2850-7223-19C9319D9A0C}"/>
              </a:ext>
            </a:extLst>
          </p:cNvPr>
          <p:cNvSpPr/>
          <p:nvPr/>
        </p:nvSpPr>
        <p:spPr>
          <a:xfrm>
            <a:off x="1244184" y="284935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8441EE-2039-DBE9-5267-2637DB256732}"/>
              </a:ext>
            </a:extLst>
          </p:cNvPr>
          <p:cNvSpPr/>
          <p:nvPr/>
        </p:nvSpPr>
        <p:spPr>
          <a:xfrm>
            <a:off x="1244184" y="4839176"/>
            <a:ext cx="9703632" cy="1792224"/>
          </a:xfrm>
          <a:prstGeom prst="roundRect">
            <a:avLst>
              <a:gd name="adj" fmla="val 74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4E9CB-AE3A-DC10-B343-C287CB0A271F}"/>
              </a:ext>
            </a:extLst>
          </p:cNvPr>
          <p:cNvSpPr/>
          <p:nvPr/>
        </p:nvSpPr>
        <p:spPr>
          <a:xfrm>
            <a:off x="1244184" y="284935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PTMKB Search Pipeline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6421B-2FDF-4FC6-8D57-A73B746BE622}"/>
              </a:ext>
            </a:extLst>
          </p:cNvPr>
          <p:cNvSpPr/>
          <p:nvPr/>
        </p:nvSpPr>
        <p:spPr>
          <a:xfrm>
            <a:off x="1244184" y="4839176"/>
            <a:ext cx="3931320" cy="2743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PTMKB Propensity Scoring Pipeline</a:t>
            </a:r>
            <a:endParaRPr lang="en-PK" dirty="0"/>
          </a:p>
        </p:txBody>
      </p:sp>
      <p:pic>
        <p:nvPicPr>
          <p:cNvPr id="1028" name="Picture 4" descr="Web crawler - Free arrows icons">
            <a:extLst>
              <a:ext uri="{FF2B5EF4-FFF2-40B4-BE49-F238E27FC236}">
                <a16:creationId xmlns:a16="http://schemas.microsoft.com/office/drawing/2014/main" id="{35F36C5B-F932-A6F4-15DC-307A4BA9F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32" y="1260312"/>
            <a:ext cx="1181362" cy="1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A183A4-A117-42C2-E4A3-684A6E7D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83" y="1225629"/>
            <a:ext cx="19050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Analytics - Free computer icons">
            <a:extLst>
              <a:ext uri="{FF2B5EF4-FFF2-40B4-BE49-F238E27FC236}">
                <a16:creationId xmlns:a16="http://schemas.microsoft.com/office/drawing/2014/main" id="{F370CBCA-CA62-DD43-7BDC-E0940360A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90" y="1207986"/>
            <a:ext cx="1181362" cy="118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A26DF7-1160-C129-F920-DBDE37022B3D}"/>
              </a:ext>
            </a:extLst>
          </p:cNvPr>
          <p:cNvSpPr txBox="1"/>
          <p:nvPr/>
        </p:nvSpPr>
        <p:spPr>
          <a:xfrm>
            <a:off x="1441309" y="2347870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Web Scraping</a:t>
            </a:r>
            <a:endParaRPr lang="en-PK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2AA46-CC7C-4001-2CF7-8364D97B72BB}"/>
              </a:ext>
            </a:extLst>
          </p:cNvPr>
          <p:cNvSpPr txBox="1"/>
          <p:nvPr/>
        </p:nvSpPr>
        <p:spPr>
          <a:xfrm>
            <a:off x="3714153" y="2346436"/>
            <a:ext cx="2728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Data Analysis</a:t>
            </a:r>
            <a:endParaRPr lang="en-PK" sz="1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8684F3-557F-4488-5BF3-D4024C6DCF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2" t="3178" r="12602" b="2964"/>
          <a:stretch/>
        </p:blipFill>
        <p:spPr>
          <a:xfrm>
            <a:off x="4956314" y="1848855"/>
            <a:ext cx="167481" cy="18176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25603AC-991A-5EF8-36B4-8CD56F6582E3}"/>
              </a:ext>
            </a:extLst>
          </p:cNvPr>
          <p:cNvGrpSpPr/>
          <p:nvPr/>
        </p:nvGrpSpPr>
        <p:grpSpPr>
          <a:xfrm>
            <a:off x="5553797" y="1249052"/>
            <a:ext cx="663964" cy="734204"/>
            <a:chOff x="253429" y="1344406"/>
            <a:chExt cx="663964" cy="73420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85F870-9F4F-80E3-B473-665632F57793}"/>
                </a:ext>
              </a:extLst>
            </p:cNvPr>
            <p:cNvSpPr txBox="1"/>
            <p:nvPr/>
          </p:nvSpPr>
          <p:spPr>
            <a:xfrm>
              <a:off x="311460" y="1344406"/>
              <a:ext cx="537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</a:rPr>
                <a:t>Glycosyl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FBE301-B6AE-AA12-C20F-20CBB5A916B0}"/>
                </a:ext>
              </a:extLst>
            </p:cNvPr>
            <p:cNvSpPr/>
            <p:nvPr/>
          </p:nvSpPr>
          <p:spPr>
            <a:xfrm>
              <a:off x="314325" y="1386316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98FBD-BCBC-93CE-F41D-79D5C51B9CB2}"/>
                </a:ext>
              </a:extLst>
            </p:cNvPr>
            <p:cNvSpPr txBox="1"/>
            <p:nvPr/>
          </p:nvSpPr>
          <p:spPr>
            <a:xfrm>
              <a:off x="253429" y="1479839"/>
              <a:ext cx="6639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chemeClr val="accent1"/>
                  </a:solidFill>
                </a:rPr>
                <a:t>Phosphoryl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86D1B6-6F7E-E626-209D-32E9A44B4E2C}"/>
                </a:ext>
              </a:extLst>
            </p:cNvPr>
            <p:cNvSpPr txBox="1"/>
            <p:nvPr/>
          </p:nvSpPr>
          <p:spPr>
            <a:xfrm>
              <a:off x="334005" y="1606692"/>
              <a:ext cx="4908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rgbClr val="DDBB2B"/>
                  </a:solidFill>
                </a:rPr>
                <a:t>Butyryl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rgbClr val="DDBB2B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1FAE96-26AA-E875-AD7A-9887B1455248}"/>
                </a:ext>
              </a:extLst>
            </p:cNvPr>
            <p:cNvSpPr txBox="1"/>
            <p:nvPr/>
          </p:nvSpPr>
          <p:spPr>
            <a:xfrm>
              <a:off x="334005" y="1741368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  <a:solidFill>
                    <a:srgbClr val="C00000"/>
                  </a:solidFill>
                </a:rPr>
                <a:t>Methyl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9011AB-843E-3F06-1900-8E0028874C53}"/>
                </a:ext>
              </a:extLst>
            </p:cNvPr>
            <p:cNvSpPr/>
            <p:nvPr/>
          </p:nvSpPr>
          <p:spPr>
            <a:xfrm>
              <a:off x="314325" y="1520568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FE2650-63A7-EDFC-9C86-BC99E3381CD3}"/>
                </a:ext>
              </a:extLst>
            </p:cNvPr>
            <p:cNvSpPr/>
            <p:nvPr/>
          </p:nvSpPr>
          <p:spPr>
            <a:xfrm>
              <a:off x="314325" y="1653952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5A522D-FFC1-FE48-B203-7D865B75BA35}"/>
                </a:ext>
              </a:extLst>
            </p:cNvPr>
            <p:cNvSpPr/>
            <p:nvPr/>
          </p:nvSpPr>
          <p:spPr>
            <a:xfrm>
              <a:off x="314325" y="1788204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B1CCB06-4906-9679-1181-C435D405E78F}"/>
                </a:ext>
              </a:extLst>
            </p:cNvPr>
            <p:cNvSpPr/>
            <p:nvPr/>
          </p:nvSpPr>
          <p:spPr>
            <a:xfrm>
              <a:off x="314325" y="1921588"/>
              <a:ext cx="531599" cy="13425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PK" sz="1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5CA82E-128A-162F-9088-6023A1C1A3B9}"/>
                </a:ext>
              </a:extLst>
            </p:cNvPr>
            <p:cNvSpPr txBox="1"/>
            <p:nvPr/>
          </p:nvSpPr>
          <p:spPr>
            <a:xfrm>
              <a:off x="454159" y="1863166"/>
              <a:ext cx="2664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>
                  <a:ln w="127" cmpd="tri">
                    <a:solidFill>
                      <a:schemeClr val="tx1">
                        <a:alpha val="4000"/>
                      </a:schemeClr>
                    </a:solidFill>
                  </a:ln>
                </a:rPr>
                <a:t>…</a:t>
              </a:r>
              <a:endParaRPr lang="en-PK" sz="800" b="1" dirty="0">
                <a:ln w="127" cmpd="tri">
                  <a:solidFill>
                    <a:schemeClr val="tx1">
                      <a:alpha val="4000"/>
                    </a:schemeClr>
                  </a:solidFill>
                </a:ln>
              </a:endParaRPr>
            </a:p>
          </p:txBody>
        </p:sp>
      </p:grp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B2B894AE-33D3-38D4-71DA-C02C216538BF}"/>
              </a:ext>
            </a:extLst>
          </p:cNvPr>
          <p:cNvSpPr/>
          <p:nvPr/>
        </p:nvSpPr>
        <p:spPr>
          <a:xfrm>
            <a:off x="5488250" y="2010548"/>
            <a:ext cx="451474" cy="264098"/>
          </a:xfrm>
          <a:prstGeom prst="bentUpArrow">
            <a:avLst>
              <a:gd name="adj1" fmla="val 21197"/>
              <a:gd name="adj2" fmla="val 21796"/>
              <a:gd name="adj3" fmla="val 29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D6F13AE-4BE9-BAF1-C123-D46424B73B11}"/>
              </a:ext>
            </a:extLst>
          </p:cNvPr>
          <p:cNvSpPr/>
          <p:nvPr/>
        </p:nvSpPr>
        <p:spPr>
          <a:xfrm>
            <a:off x="3555730" y="1689448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7A721F-7201-D459-F045-E63E13243DAA}"/>
              </a:ext>
            </a:extLst>
          </p:cNvPr>
          <p:cNvSpPr/>
          <p:nvPr/>
        </p:nvSpPr>
        <p:spPr>
          <a:xfrm>
            <a:off x="6361334" y="1689447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A259C-0882-237F-7B00-9FCE4A510D31}"/>
              </a:ext>
            </a:extLst>
          </p:cNvPr>
          <p:cNvSpPr txBox="1"/>
          <p:nvPr/>
        </p:nvSpPr>
        <p:spPr>
          <a:xfrm>
            <a:off x="6031585" y="2341723"/>
            <a:ext cx="3045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Data Cleaning and Matrices Formation</a:t>
            </a:r>
            <a:endParaRPr lang="en-PK" sz="1400" b="1" dirty="0"/>
          </a:p>
        </p:txBody>
      </p:sp>
      <p:pic>
        <p:nvPicPr>
          <p:cNvPr id="1034" name="Picture 10" descr="Api - Free computer icons">
            <a:extLst>
              <a:ext uri="{FF2B5EF4-FFF2-40B4-BE49-F238E27FC236}">
                <a16:creationId xmlns:a16="http://schemas.microsoft.com/office/drawing/2014/main" id="{CA34BD0F-F6AB-5EB3-68AE-54D3ACE6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56" y="964470"/>
            <a:ext cx="648203" cy="6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A92FD03-0A5F-13A0-41DE-1271E4484BCD}"/>
              </a:ext>
            </a:extLst>
          </p:cNvPr>
          <p:cNvGrpSpPr/>
          <p:nvPr/>
        </p:nvGrpSpPr>
        <p:grpSpPr>
          <a:xfrm>
            <a:off x="1753890" y="1616154"/>
            <a:ext cx="761241" cy="759769"/>
            <a:chOff x="191643" y="2015253"/>
            <a:chExt cx="949091" cy="947256"/>
          </a:xfrm>
        </p:grpSpPr>
        <p:pic>
          <p:nvPicPr>
            <p:cNvPr id="36" name="Picture 8" descr="Zip folder - Free files and folders icons">
              <a:extLst>
                <a:ext uri="{FF2B5EF4-FFF2-40B4-BE49-F238E27FC236}">
                  <a16:creationId xmlns:a16="http://schemas.microsoft.com/office/drawing/2014/main" id="{85EB0D78-0707-C90F-E41D-BD250C87DE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27" b="24425"/>
            <a:stretch/>
          </p:blipFill>
          <p:spPr bwMode="auto">
            <a:xfrm>
              <a:off x="191643" y="2015253"/>
              <a:ext cx="698350" cy="6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 descr="Zip folder - Free files and folders icons">
              <a:extLst>
                <a:ext uri="{FF2B5EF4-FFF2-40B4-BE49-F238E27FC236}">
                  <a16:creationId xmlns:a16="http://schemas.microsoft.com/office/drawing/2014/main" id="{9D33B4C8-9256-053A-6FD5-F75577055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827" b="24425"/>
            <a:stretch/>
          </p:blipFill>
          <p:spPr bwMode="auto">
            <a:xfrm>
              <a:off x="255242" y="2079521"/>
              <a:ext cx="698350" cy="6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Zip folder - Free files and folders icons">
              <a:extLst>
                <a:ext uri="{FF2B5EF4-FFF2-40B4-BE49-F238E27FC236}">
                  <a16:creationId xmlns:a16="http://schemas.microsoft.com/office/drawing/2014/main" id="{338D1274-689C-AA02-2FD0-C05343950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22" y="2142597"/>
              <a:ext cx="819912" cy="819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" descr="Data cleaning - Free files and folders icons">
            <a:extLst>
              <a:ext uri="{FF2B5EF4-FFF2-40B4-BE49-F238E27FC236}">
                <a16:creationId xmlns:a16="http://schemas.microsoft.com/office/drawing/2014/main" id="{E6EE4C34-D8CC-BB4B-3F23-AED316FD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90" y="1513883"/>
            <a:ext cx="760763" cy="76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Arrow: Left-Up 38">
            <a:extLst>
              <a:ext uri="{FF2B5EF4-FFF2-40B4-BE49-F238E27FC236}">
                <a16:creationId xmlns:a16="http://schemas.microsoft.com/office/drawing/2014/main" id="{758344DF-E4E4-3104-C02F-7E02A89D8A79}"/>
              </a:ext>
            </a:extLst>
          </p:cNvPr>
          <p:cNvSpPr/>
          <p:nvPr/>
        </p:nvSpPr>
        <p:spPr>
          <a:xfrm flipH="1">
            <a:off x="7243038" y="1646014"/>
            <a:ext cx="371452" cy="344332"/>
          </a:xfrm>
          <a:prstGeom prst="leftUpArrow">
            <a:avLst>
              <a:gd name="adj1" fmla="val 9946"/>
              <a:gd name="adj2" fmla="val 1532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D70F19D-9417-39BF-603C-31D4F753BC62}"/>
              </a:ext>
            </a:extLst>
          </p:cNvPr>
          <p:cNvSpPr/>
          <p:nvPr/>
        </p:nvSpPr>
        <p:spPr>
          <a:xfrm>
            <a:off x="8682272" y="168997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4D9CBA-0C22-0D5A-4283-6C50F9C994FA}"/>
              </a:ext>
            </a:extLst>
          </p:cNvPr>
          <p:cNvSpPr txBox="1"/>
          <p:nvPr/>
        </p:nvSpPr>
        <p:spPr>
          <a:xfrm>
            <a:off x="9183922" y="2346436"/>
            <a:ext cx="1703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Processed Data</a:t>
            </a:r>
            <a:endParaRPr lang="en-PK" sz="1400" b="1" dirty="0"/>
          </a:p>
        </p:txBody>
      </p:sp>
      <p:pic>
        <p:nvPicPr>
          <p:cNvPr id="1040" name="Picture 16" descr="Database file - Free files and folders icons">
            <a:extLst>
              <a:ext uri="{FF2B5EF4-FFF2-40B4-BE49-F238E27FC236}">
                <a16:creationId xmlns:a16="http://schemas.microsoft.com/office/drawing/2014/main" id="{971DEBEC-A88C-D098-A5F9-7042F0F3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936" y="1100537"/>
            <a:ext cx="1174109" cy="117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parkle - Free shapes icons">
            <a:extLst>
              <a:ext uri="{FF2B5EF4-FFF2-40B4-BE49-F238E27FC236}">
                <a16:creationId xmlns:a16="http://schemas.microsoft.com/office/drawing/2014/main" id="{3C882540-9C75-DC34-F827-50DEA5310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941" y="802204"/>
            <a:ext cx="509764" cy="50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96A6FE-30B2-13F9-86B3-ACCF83BAB5AA}"/>
              </a:ext>
            </a:extLst>
          </p:cNvPr>
          <p:cNvSpPr txBox="1"/>
          <p:nvPr/>
        </p:nvSpPr>
        <p:spPr>
          <a:xfrm>
            <a:off x="1441309" y="4333803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Identifier Query</a:t>
            </a:r>
            <a:endParaRPr lang="en-PK" sz="1400" b="1" dirty="0"/>
          </a:p>
        </p:txBody>
      </p:sp>
      <p:pic>
        <p:nvPicPr>
          <p:cNvPr id="1046" name="Picture 22" descr="Input - Free ui icons">
            <a:extLst>
              <a:ext uri="{FF2B5EF4-FFF2-40B4-BE49-F238E27FC236}">
                <a16:creationId xmlns:a16="http://schemas.microsoft.com/office/drawing/2014/main" id="{E632C3C6-EAB4-BC76-E684-9832F6911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15" y="3801860"/>
            <a:ext cx="433145" cy="43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rotein - Free food and restaurant icons">
            <a:extLst>
              <a:ext uri="{FF2B5EF4-FFF2-40B4-BE49-F238E27FC236}">
                <a16:creationId xmlns:a16="http://schemas.microsoft.com/office/drawing/2014/main" id="{902DB6AC-BC89-16F0-DE9A-3674C863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16" y="3291771"/>
            <a:ext cx="720060" cy="72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Label - Free interface icons">
            <a:extLst>
              <a:ext uri="{FF2B5EF4-FFF2-40B4-BE49-F238E27FC236}">
                <a16:creationId xmlns:a16="http://schemas.microsoft.com/office/drawing/2014/main" id="{E8FD98CE-2A96-FFB3-E837-950F801F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4736" y="3801860"/>
            <a:ext cx="390367" cy="3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4C2C8B66-2685-7E9D-39A3-630396A0C9B0}"/>
              </a:ext>
            </a:extLst>
          </p:cNvPr>
          <p:cNvSpPr/>
          <p:nvPr/>
        </p:nvSpPr>
        <p:spPr>
          <a:xfrm>
            <a:off x="3550063" y="3780137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6591049-E078-1E69-7682-5E893792E974}"/>
              </a:ext>
            </a:extLst>
          </p:cNvPr>
          <p:cNvSpPr/>
          <p:nvPr/>
        </p:nvSpPr>
        <p:spPr>
          <a:xfrm>
            <a:off x="5954855" y="3780136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0C9A7A5C-A46D-8662-6120-C0932F33CEBD}"/>
              </a:ext>
            </a:extLst>
          </p:cNvPr>
          <p:cNvSpPr/>
          <p:nvPr/>
        </p:nvSpPr>
        <p:spPr>
          <a:xfrm>
            <a:off x="8713181" y="3780664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54" name="Picture 30" descr="Data searching - Free electronics icons">
            <a:extLst>
              <a:ext uri="{FF2B5EF4-FFF2-40B4-BE49-F238E27FC236}">
                <a16:creationId xmlns:a16="http://schemas.microsoft.com/office/drawing/2014/main" id="{4B411D46-D00F-7832-7E2F-1B190BF99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379" y="3249993"/>
            <a:ext cx="1228051" cy="12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06F288-5F7D-11A3-326D-9682E51017ED}"/>
              </a:ext>
            </a:extLst>
          </p:cNvPr>
          <p:cNvSpPr txBox="1"/>
          <p:nvPr/>
        </p:nvSpPr>
        <p:spPr>
          <a:xfrm>
            <a:off x="4091555" y="4341857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PTMs Lookup</a:t>
            </a:r>
            <a:endParaRPr lang="en-PK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D13976-2B08-1D9B-8C1E-86BBE057B8E8}"/>
              </a:ext>
            </a:extLst>
          </p:cNvPr>
          <p:cNvSpPr txBox="1"/>
          <p:nvPr/>
        </p:nvSpPr>
        <p:spPr>
          <a:xfrm>
            <a:off x="6682634" y="4338754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Information Extraction</a:t>
            </a:r>
            <a:endParaRPr lang="en-PK" sz="1400" b="1" dirty="0"/>
          </a:p>
        </p:txBody>
      </p:sp>
      <p:pic>
        <p:nvPicPr>
          <p:cNvPr id="1056" name="Picture 32" descr="UniProt - Wikipedia">
            <a:extLst>
              <a:ext uri="{FF2B5EF4-FFF2-40B4-BE49-F238E27FC236}">
                <a16:creationId xmlns:a16="http://schemas.microsoft.com/office/drawing/2014/main" id="{9D7FFCB3-77ED-BF63-BB98-95901DD51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991" y="2979596"/>
            <a:ext cx="608945" cy="2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pi - Free computer icons">
            <a:extLst>
              <a:ext uri="{FF2B5EF4-FFF2-40B4-BE49-F238E27FC236}">
                <a16:creationId xmlns:a16="http://schemas.microsoft.com/office/drawing/2014/main" id="{7A8F380A-A361-BF77-9F0A-E58443BA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675" y="3394328"/>
            <a:ext cx="614990" cy="61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AlphaFold Protein Folding Molecular Dynamics SW | Exxact Corporation">
            <a:extLst>
              <a:ext uri="{FF2B5EF4-FFF2-40B4-BE49-F238E27FC236}">
                <a16:creationId xmlns:a16="http://schemas.microsoft.com/office/drawing/2014/main" id="{44FD2F94-E14D-3840-C0E4-21FD56B89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807" y="3372708"/>
            <a:ext cx="701175" cy="14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Welcome to PIR [Protein Information Resource]">
            <a:extLst>
              <a:ext uri="{FF2B5EF4-FFF2-40B4-BE49-F238E27FC236}">
                <a16:creationId xmlns:a16="http://schemas.microsoft.com/office/drawing/2014/main" id="{4320196E-3835-FE12-2A7A-828F6965E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68" y="4078650"/>
            <a:ext cx="901576" cy="24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RCSB PDB: Policies and Logo">
            <a:extLst>
              <a:ext uri="{FF2B5EF4-FFF2-40B4-BE49-F238E27FC236}">
                <a16:creationId xmlns:a16="http://schemas.microsoft.com/office/drawing/2014/main" id="{A3A21ABC-4963-C590-34B7-CC52CF4C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070" y="3325153"/>
            <a:ext cx="745820" cy="1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05D3EA1-D42F-1757-E799-02A7AC323F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49954" y="4066729"/>
            <a:ext cx="855515" cy="264262"/>
          </a:xfrm>
          <a:prstGeom prst="rect">
            <a:avLst/>
          </a:prstGeom>
        </p:spPr>
      </p:pic>
      <p:pic>
        <p:nvPicPr>
          <p:cNvPr id="1074" name="Picture 50" descr="r/proteomics icon">
            <a:extLst>
              <a:ext uri="{FF2B5EF4-FFF2-40B4-BE49-F238E27FC236}">
                <a16:creationId xmlns:a16="http://schemas.microsoft.com/office/drawing/2014/main" id="{825FB32E-00B7-E7A3-DC90-CDCF6B11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25" y="3070571"/>
            <a:ext cx="745820" cy="55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Score - Free sports icons">
            <a:extLst>
              <a:ext uri="{FF2B5EF4-FFF2-40B4-BE49-F238E27FC236}">
                <a16:creationId xmlns:a16="http://schemas.microsoft.com/office/drawing/2014/main" id="{5CF505D3-681F-3042-898A-54A078A4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352" y="3178408"/>
            <a:ext cx="648203" cy="6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Display - Free technology icons">
            <a:extLst>
              <a:ext uri="{FF2B5EF4-FFF2-40B4-BE49-F238E27FC236}">
                <a16:creationId xmlns:a16="http://schemas.microsoft.com/office/drawing/2014/main" id="{EE7DFC69-6B0E-AF32-7380-F5199803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883" y="3453088"/>
            <a:ext cx="796126" cy="79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FE918A8-3237-2459-0B53-C36DD1015088}"/>
              </a:ext>
            </a:extLst>
          </p:cNvPr>
          <p:cNvSpPr txBox="1"/>
          <p:nvPr/>
        </p:nvSpPr>
        <p:spPr>
          <a:xfrm>
            <a:off x="9032305" y="4336200"/>
            <a:ext cx="2064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Protein PTM Details</a:t>
            </a:r>
            <a:endParaRPr lang="en-PK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1226BC-AB6B-2634-F6BB-E176436EBF98}"/>
              </a:ext>
            </a:extLst>
          </p:cNvPr>
          <p:cNvSpPr txBox="1"/>
          <p:nvPr/>
        </p:nvSpPr>
        <p:spPr>
          <a:xfrm>
            <a:off x="1457826" y="6323623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&amp; Subsequence Query</a:t>
            </a:r>
            <a:endParaRPr lang="en-PK" sz="1400" b="1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C620C00-E3B1-38EF-F65C-01F29345CE61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57826" y="5374063"/>
            <a:ext cx="2100685" cy="105034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D8164DD-455A-A82D-AC76-FB54699E9F29}"/>
              </a:ext>
            </a:extLst>
          </p:cNvPr>
          <p:cNvSpPr txBox="1"/>
          <p:nvPr/>
        </p:nvSpPr>
        <p:spPr>
          <a:xfrm>
            <a:off x="1282218" y="5168552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…HKSKKKN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GAIAGKS…</a:t>
            </a:r>
            <a:endParaRPr lang="en-P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38AB58D2-E882-A696-C97D-3389F6A33D37}"/>
              </a:ext>
            </a:extLst>
          </p:cNvPr>
          <p:cNvSpPr/>
          <p:nvPr/>
        </p:nvSpPr>
        <p:spPr>
          <a:xfrm>
            <a:off x="3687065" y="569664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80" name="Picture 56" descr="Data table - Free seo and web icons">
            <a:extLst>
              <a:ext uri="{FF2B5EF4-FFF2-40B4-BE49-F238E27FC236}">
                <a16:creationId xmlns:a16="http://schemas.microsoft.com/office/drawing/2014/main" id="{5122DEA1-4B7D-2D5B-4DE0-B0F73C9FE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27" y="5269823"/>
            <a:ext cx="915837" cy="91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B038A4B-F854-68F2-6C94-869FF9F04F9E}"/>
              </a:ext>
            </a:extLst>
          </p:cNvPr>
          <p:cNvSpPr txBox="1"/>
          <p:nvPr/>
        </p:nvSpPr>
        <p:spPr>
          <a:xfrm>
            <a:off x="4051714" y="6353392"/>
            <a:ext cx="170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PTM Matrix Lookup</a:t>
            </a:r>
            <a:endParaRPr lang="en-PK" sz="1400" b="1" dirty="0"/>
          </a:p>
        </p:txBody>
      </p:sp>
      <p:pic>
        <p:nvPicPr>
          <p:cNvPr id="1082" name="Picture 58" descr="Search - Free Tools and utensils icons">
            <a:extLst>
              <a:ext uri="{FF2B5EF4-FFF2-40B4-BE49-F238E27FC236}">
                <a16:creationId xmlns:a16="http://schemas.microsoft.com/office/drawing/2014/main" id="{1DED3C78-8B3E-CBFE-0AD7-1C253EBCB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868" y="5881180"/>
            <a:ext cx="484067" cy="48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2E985AF1-763A-5D77-875E-F6BEDF5F45EA}"/>
              </a:ext>
            </a:extLst>
          </p:cNvPr>
          <p:cNvSpPr/>
          <p:nvPr/>
        </p:nvSpPr>
        <p:spPr>
          <a:xfrm>
            <a:off x="5586376" y="5696645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27" name="Picture 1026">
            <a:extLst>
              <a:ext uri="{FF2B5EF4-FFF2-40B4-BE49-F238E27FC236}">
                <a16:creationId xmlns:a16="http://schemas.microsoft.com/office/drawing/2014/main" id="{909B4B90-E2DE-BA3E-E9E2-CE2AE57773D0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43449" y="6096508"/>
            <a:ext cx="407401" cy="226653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E1B3778-D58F-78C4-64C6-00EBC94FD830}"/>
              </a:ext>
            </a:extLst>
          </p:cNvPr>
          <p:cNvPicPr>
            <a:picLocks noChangeAspect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6605" y="5292806"/>
            <a:ext cx="801821" cy="380611"/>
          </a:xfrm>
          <a:prstGeom prst="rect">
            <a:avLst/>
          </a:prstGeom>
        </p:spPr>
      </p:pic>
      <p:pic>
        <p:nvPicPr>
          <p:cNvPr id="1084" name="Picture 60" descr="Calculator - Free technology icons">
            <a:extLst>
              <a:ext uri="{FF2B5EF4-FFF2-40B4-BE49-F238E27FC236}">
                <a16:creationId xmlns:a16="http://schemas.microsoft.com/office/drawing/2014/main" id="{F0BDE210-D543-CD76-FC38-5E36151E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278" y="5652948"/>
            <a:ext cx="648203" cy="64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3D864ADA-7E3A-56CA-6062-2A1F020294FF}"/>
              </a:ext>
            </a:extLst>
          </p:cNvPr>
          <p:cNvGrpSpPr/>
          <p:nvPr/>
        </p:nvGrpSpPr>
        <p:grpSpPr>
          <a:xfrm>
            <a:off x="6231797" y="4871973"/>
            <a:ext cx="1010732" cy="1010435"/>
            <a:chOff x="6780437" y="4871973"/>
            <a:chExt cx="1010732" cy="1010435"/>
          </a:xfrm>
        </p:grpSpPr>
        <p:pic>
          <p:nvPicPr>
            <p:cNvPr id="1086" name="Picture 62" descr="Table - Free web icons">
              <a:extLst>
                <a:ext uri="{FF2B5EF4-FFF2-40B4-BE49-F238E27FC236}">
                  <a16:creationId xmlns:a16="http://schemas.microsoft.com/office/drawing/2014/main" id="{711105E1-2A88-9BA4-9449-9C220125F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734" y="4871973"/>
              <a:ext cx="1010435" cy="1010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D7DEBA60-56D4-1882-9E54-75B7177395DA}"/>
                </a:ext>
              </a:extLst>
            </p:cNvPr>
            <p:cNvSpPr txBox="1"/>
            <p:nvPr/>
          </p:nvSpPr>
          <p:spPr>
            <a:xfrm>
              <a:off x="7064537" y="5014442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POSITION</a:t>
              </a:r>
              <a:endParaRPr lang="en-PK" sz="800" dirty="0"/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5586E1F6-DD32-AE35-B775-B82CF8F362CC}"/>
                </a:ext>
              </a:extLst>
            </p:cNvPr>
            <p:cNvSpPr txBox="1"/>
            <p:nvPr/>
          </p:nvSpPr>
          <p:spPr>
            <a:xfrm rot="16200000">
              <a:off x="6617892" y="5332505"/>
              <a:ext cx="54053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RESIDUE</a:t>
              </a:r>
              <a:endParaRPr lang="en-PK" sz="800" dirty="0"/>
            </a:p>
          </p:txBody>
        </p:sp>
      </p:grp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2857EDF-8BFF-617D-0EB1-49DEFAE76346}"/>
              </a:ext>
            </a:extLst>
          </p:cNvPr>
          <p:cNvSpPr txBox="1"/>
          <p:nvPr/>
        </p:nvSpPr>
        <p:spPr>
          <a:xfrm>
            <a:off x="5851100" y="6347979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Propensity Scoring</a:t>
            </a:r>
            <a:endParaRPr lang="en-PK" sz="1400" b="1" dirty="0"/>
          </a:p>
        </p:txBody>
      </p:sp>
      <p:sp>
        <p:nvSpPr>
          <p:cNvPr id="1041" name="Arrow: Bent-Up 1040">
            <a:extLst>
              <a:ext uri="{FF2B5EF4-FFF2-40B4-BE49-F238E27FC236}">
                <a16:creationId xmlns:a16="http://schemas.microsoft.com/office/drawing/2014/main" id="{EFFF465C-0CE7-BA67-82EC-88719CC91288}"/>
              </a:ext>
            </a:extLst>
          </p:cNvPr>
          <p:cNvSpPr/>
          <p:nvPr/>
        </p:nvSpPr>
        <p:spPr>
          <a:xfrm rot="5400000">
            <a:off x="6872331" y="5727085"/>
            <a:ext cx="267512" cy="421697"/>
          </a:xfrm>
          <a:prstGeom prst="bentUpArrow">
            <a:avLst>
              <a:gd name="adj1" fmla="val 21197"/>
              <a:gd name="adj2" fmla="val 21796"/>
              <a:gd name="adj3" fmla="val 293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43" name="Arrow: Right 1042">
            <a:extLst>
              <a:ext uri="{FF2B5EF4-FFF2-40B4-BE49-F238E27FC236}">
                <a16:creationId xmlns:a16="http://schemas.microsoft.com/office/drawing/2014/main" id="{029854C3-9B5D-6C02-D755-2BF7266EEBE2}"/>
              </a:ext>
            </a:extLst>
          </p:cNvPr>
          <p:cNvSpPr/>
          <p:nvPr/>
        </p:nvSpPr>
        <p:spPr>
          <a:xfrm>
            <a:off x="8316013" y="5703106"/>
            <a:ext cx="501650" cy="284499"/>
          </a:xfrm>
          <a:prstGeom prst="rightArrow">
            <a:avLst>
              <a:gd name="adj1" fmla="val 2486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08FC12E4-3E68-0DC7-607F-288547C157D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845825" y="4916523"/>
            <a:ext cx="2073828" cy="1293311"/>
          </a:xfrm>
          <a:prstGeom prst="rect">
            <a:avLst/>
          </a:prstGeom>
        </p:spPr>
      </p:pic>
      <p:sp>
        <p:nvSpPr>
          <p:cNvPr id="1049" name="TextBox 1048">
            <a:extLst>
              <a:ext uri="{FF2B5EF4-FFF2-40B4-BE49-F238E27FC236}">
                <a16:creationId xmlns:a16="http://schemas.microsoft.com/office/drawing/2014/main" id="{48A4E725-75DA-C26B-EE85-80DCCC17A075}"/>
              </a:ext>
            </a:extLst>
          </p:cNvPr>
          <p:cNvSpPr txBox="1"/>
          <p:nvPr/>
        </p:nvSpPr>
        <p:spPr>
          <a:xfrm>
            <a:off x="8747114" y="6323623"/>
            <a:ext cx="2200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Display Propensities</a:t>
            </a:r>
            <a:endParaRPr lang="en-PK" sz="1400" b="1" dirty="0"/>
          </a:p>
        </p:txBody>
      </p:sp>
    </p:spTree>
    <p:extLst>
      <p:ext uri="{BB962C8B-B14F-4D97-AF65-F5344CB8AC3E}">
        <p14:creationId xmlns:p14="http://schemas.microsoft.com/office/powerpoint/2010/main" val="111658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birl-lums@outlook.com</dc:creator>
  <cp:lastModifiedBy>birl-lums@outlook.com</cp:lastModifiedBy>
  <cp:revision>19</cp:revision>
  <dcterms:created xsi:type="dcterms:W3CDTF">2024-12-19T18:32:35Z</dcterms:created>
  <dcterms:modified xsi:type="dcterms:W3CDTF">2024-12-19T19:57:39Z</dcterms:modified>
</cp:coreProperties>
</file>